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9.xml" ContentType="application/vnd.openxmlformats-officedocument.presentationml.notesSlid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0.xml" ContentType="application/vnd.openxmlformats-officedocument.presentationml.notesSlid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4.xml" ContentType="application/vnd.openxmlformats-officedocument.presentationml.notesSlid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25.xml" ContentType="application/vnd.openxmlformats-officedocument.presentationml.notesSlid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6.xml" ContentType="application/vnd.openxmlformats-officedocument.themeOverrid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7.xml" ContentType="application/vnd.openxmlformats-officedocument.themeOverrid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8.xml" ContentType="application/vnd.openxmlformats-officedocument.themeOverr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9.xml" ContentType="application/vnd.openxmlformats-officedocument.themeOverride+xml"/>
  <Override PartName="/ppt/drawings/drawing2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modernComment_7FB47629_92B7498C.xml" ContentType="application/vnd.ms-powerpoint.comments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10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drawings/drawing3.xml" ContentType="application/vnd.openxmlformats-officedocument.drawingml.chartshapes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4.xml" ContentType="application/vnd.openxmlformats-officedocument.drawingml.chartshapes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drawings/drawing5.xml" ContentType="application/vnd.openxmlformats-officedocument.drawingml.chartshapes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6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modernComment_1197_649F8FE0.xml" ContentType="application/vnd.ms-powerpoint.comments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37.xml" ContentType="application/vnd.openxmlformats-officedocument.presentationml.notesSlid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38.xml" ContentType="application/vnd.openxmlformats-officedocument.presentationml.notesSlid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11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4"/>
    <p:sldMasterId id="2147483661" r:id="rId5"/>
  </p:sldMasterIdLst>
  <p:notesMasterIdLst>
    <p:notesMasterId r:id="rId72"/>
  </p:notesMasterIdLst>
  <p:sldIdLst>
    <p:sldId id="2142533060" r:id="rId6"/>
    <p:sldId id="257" r:id="rId7"/>
    <p:sldId id="2142533166" r:id="rId8"/>
    <p:sldId id="2142533184" r:id="rId9"/>
    <p:sldId id="258" r:id="rId10"/>
    <p:sldId id="4508" r:id="rId11"/>
    <p:sldId id="2142533181" r:id="rId12"/>
    <p:sldId id="2142533182" r:id="rId13"/>
    <p:sldId id="2142533183" r:id="rId14"/>
    <p:sldId id="2142533172" r:id="rId15"/>
    <p:sldId id="2142533171" r:id="rId16"/>
    <p:sldId id="2142533170" r:id="rId17"/>
    <p:sldId id="2142533073" r:id="rId18"/>
    <p:sldId id="2142533108" r:id="rId19"/>
    <p:sldId id="2142533111" r:id="rId20"/>
    <p:sldId id="2142533112" r:id="rId21"/>
    <p:sldId id="2142533054" r:id="rId22"/>
    <p:sldId id="2142533113" r:id="rId23"/>
    <p:sldId id="2142533114" r:id="rId24"/>
    <p:sldId id="2142533179" r:id="rId25"/>
    <p:sldId id="2142533067" r:id="rId26"/>
    <p:sldId id="2142533068" r:id="rId27"/>
    <p:sldId id="2142533185" r:id="rId28"/>
    <p:sldId id="2142533115" r:id="rId29"/>
    <p:sldId id="2142533164" r:id="rId30"/>
    <p:sldId id="2142533173" r:id="rId31"/>
    <p:sldId id="2142533174" r:id="rId32"/>
    <p:sldId id="2142533118" r:id="rId33"/>
    <p:sldId id="2142532971" r:id="rId34"/>
    <p:sldId id="2142533032" r:id="rId35"/>
    <p:sldId id="2142532943" r:id="rId36"/>
    <p:sldId id="2142533026" r:id="rId37"/>
    <p:sldId id="2142533151" r:id="rId38"/>
    <p:sldId id="2142533177" r:id="rId39"/>
    <p:sldId id="2142533069" r:id="rId40"/>
    <p:sldId id="2142533135" r:id="rId41"/>
    <p:sldId id="2142533161" r:id="rId42"/>
    <p:sldId id="2142533153" r:id="rId43"/>
    <p:sldId id="2142532962" r:id="rId44"/>
    <p:sldId id="265" r:id="rId45"/>
    <p:sldId id="2142533031" r:id="rId46"/>
    <p:sldId id="263" r:id="rId47"/>
    <p:sldId id="483" r:id="rId48"/>
    <p:sldId id="2142533066" r:id="rId49"/>
    <p:sldId id="3439" r:id="rId50"/>
    <p:sldId id="4503" r:id="rId51"/>
    <p:sldId id="4504" r:id="rId52"/>
    <p:sldId id="2142533049" r:id="rId53"/>
    <p:sldId id="2142533162" r:id="rId54"/>
    <p:sldId id="2142533154" r:id="rId55"/>
    <p:sldId id="2142533041" r:id="rId56"/>
    <p:sldId id="2142533155" r:id="rId57"/>
    <p:sldId id="2142533039" r:id="rId58"/>
    <p:sldId id="2142533040" r:id="rId59"/>
    <p:sldId id="2142533156" r:id="rId60"/>
    <p:sldId id="272" r:id="rId61"/>
    <p:sldId id="273" r:id="rId62"/>
    <p:sldId id="275" r:id="rId63"/>
    <p:sldId id="2142533157" r:id="rId64"/>
    <p:sldId id="282" r:id="rId65"/>
    <p:sldId id="2142533158" r:id="rId66"/>
    <p:sldId id="2142533038" r:id="rId67"/>
    <p:sldId id="2142533159" r:id="rId68"/>
    <p:sldId id="277" r:id="rId69"/>
    <p:sldId id="279" r:id="rId70"/>
    <p:sldId id="2142533163" r:id="rId71"/>
  </p:sldIdLst>
  <p:sldSz cx="12192000" cy="6858000"/>
  <p:notesSz cx="7010400" cy="9296400"/>
  <p:embeddedFontLst>
    <p:embeddedFont>
      <p:font typeface="Arial Black" panose="020B0A04020102020204" pitchFamily="34" charset="0"/>
      <p:bold r:id="rId73"/>
    </p:embeddedFont>
    <p:embeddedFont>
      <p:font typeface="Arial Narrow" panose="020B0606020202030204" pitchFamily="34" charset="0"/>
      <p:regular r:id="rId74"/>
      <p:bold r:id="rId75"/>
      <p:italic r:id="rId76"/>
      <p:boldItalic r:id="rId77"/>
    </p:embeddedFont>
    <p:embeddedFont>
      <p:font typeface="Arial Nova" panose="020B0504020202020204" pitchFamily="34" charset="0"/>
      <p:regular r:id="rId78"/>
      <p:bold r:id="rId79"/>
      <p:italic r:id="rId80"/>
      <p:boldItalic r:id="rId81"/>
    </p:embeddedFont>
    <p:embeddedFont>
      <p:font typeface="Arial Nova bold" panose="020B0804020202020204" charset="0"/>
      <p:bold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libri Light" panose="020F0302020204030204" pitchFamily="34" charset="0"/>
      <p:regular r:id="rId87"/>
      <p:italic r:id="rId88"/>
    </p:embeddedFont>
    <p:embeddedFont>
      <p:font typeface="Times" panose="02020603050405020304" pitchFamily="18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25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4339" userDrawn="1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93" roundtripDataSignature="AMtx7mhHeVIyGSSwfEHC3DKfp3kvTLwr1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233433-778D-279B-79DE-77CBD42E4DDA}" name="Jackelyn Yate Cabrera" initials="JY" userId="S::jyatec@shd.gov.co::97952ca7-1143-455d-b1f6-e5df02ad5c17" providerId="AD"/>
  <p188:author id="{65407A34-4706-3711-E725-3901D002C3AA}" name="Daniel Felipe Rojas Cepeda" initials="DR" userId="S::dfrojas@shd.gov.co::ec6e3b2b-14e1-4d91-961f-1149f7b789a8" providerId="AD"/>
  <p188:author id="{BB89BE37-C640-8BCE-D815-51C7377C7B33}" name="Jorge Luis Prieto Saavedra" initials="JS" userId="S::jprieto@shd.gov.co::7bc245d0-668c-471f-ae44-e8578e6716d3" providerId="AD"/>
  <p188:author id="{77B2603F-17D4-99EB-ADD4-BA53F62189C9}" name="Juan Mauricio Ramirez Cortes" initials="JMRC" userId="S::jmramirez@shd.gov.co::2b66056e-2f42-444d-8848-0f3df8ee0902" providerId="AD"/>
  <p188:author id="{22D0325A-583C-979F-355F-11288D071452}" name="Yesid Parra Vera" initials="YP" userId="S::yparra@shd.gov.co::a6d15c15-ce1b-4e17-a767-c2239c1bcf71" providerId="AD"/>
  <p188:author id="{E2EF1493-546F-6897-5D58-8C1742ACD644}" name="Oscar Enrique Guzman Silva" initials="OEGS" userId="S::oguzman@shd.gov.co::2d23fe46-3e1a-4bfa-82a2-100996420b02" providerId="AD"/>
  <p188:author id="{8FD575DD-8A9F-23C6-2F71-992764D0AFF1}" name="Luddy Olinffar Camacho Camacho" initials="LC" userId="S::lcamacho@shd.gov.co::8b6215d9-2297-4020-a9ca-98d0c5538a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00000"/>
    <a:srgbClr val="0070C0"/>
    <a:srgbClr val="92D050"/>
    <a:srgbClr val="E41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B57D16-D15A-49AC-AE0D-00E119F38434}">
  <a:tblStyle styleId="{E1B57D16-D15A-49AC-AE0D-00E119F384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F8B0F8D-11BE-46C8-8574-BB2409C4C2A7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1E7E7"/>
          </a:solidFill>
        </a:fill>
      </a:tcStyle>
    </a:wholeTbl>
    <a:band1H>
      <a:tcTxStyle/>
      <a:tcStyle>
        <a:tcBdr/>
        <a:fill>
          <a:solidFill>
            <a:srgbClr val="E1CB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1CB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90909" autoAdjust="0"/>
  </p:normalViewPr>
  <p:slideViewPr>
    <p:cSldViewPr snapToGrid="0">
      <p:cViewPr varScale="1">
        <p:scale>
          <a:sx n="65" d="100"/>
          <a:sy n="65" d="100"/>
        </p:scale>
        <p:origin x="678" y="78"/>
      </p:cViewPr>
      <p:guideLst>
        <p:guide orient="horz" pos="2160"/>
        <p:guide pos="3840"/>
        <p:guide pos="325"/>
        <p:guide pos="7355"/>
        <p:guide pos="43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18.fntdata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font" Target="fonts/font19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4.fntdata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2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5.fntdata"/><Relationship Id="rId61" Type="http://schemas.openxmlformats.org/officeDocument/2006/relationships/slide" Target="slides/slide56.xml"/><Relationship Id="rId82" Type="http://schemas.openxmlformats.org/officeDocument/2006/relationships/font" Target="fonts/font10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5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93" Type="http://customschemas.google.com/relationships/presentationmetadata" Target="metadata"/><Relationship Id="rId98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shdgov-my.sharepoint.com/personal/dfrojas_shd_gov_co/Documents/Bases%20de%20datos/Daniel%20Felipe%20Rojas/Temas_SAS/Despacho/Peticiones/2023/09.%20Septiembre/Proyecciones%20PIB%20-%20actualizadas%202023%20II/230731%20Proyecciones%20PIB%202023-2024%20Compilado_VF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dfrojas\AppData\Local\Microsoft\Windows\INetCache\Content.Outlook\QQNZL1MN\Insumo%20Complemento%20Mercado%20Laboral%20SEPT%202023%20DANE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4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rojas\AppData\Local\Microsoft\Windows\INetCache\Content.Outlook\QQNZL1MN\Insumo%20Complemento%20Mercado%20Laboral%20SEPT%202023%20DAN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rojas\AppData\Local\Microsoft\Windows\INetCache\Content.Outlook\QQNZL1MN\Insumo%20Complemento%20Mercado%20Laboral%20SEPT%202023%20DANE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lit\AppData\Local\Microsoft\Windows\INetCache\Content.Outlook\5I5VNFAV\Inversi&#243;n%202024_Gr&#225;fic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rojas\AppData\Local\Microsoft\Windows\INetCache\Content.Outlook\QQNZL1MN\Insumo%20Complemento%20Mercado%20Laboral%20SEPT%202023%20DANE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shdgov-my.sharepoint.com/personal/dfrojas_shd_gov_co/Documents/Bases%20de%20datos/Daniel%20Felipe%20Rojas/Temas_SAS/Despacho/Peticiones/2023/11.%20Noviembre/Ptt%20presupuesto/Datos%20pobrez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shdgov-my.sharepoint.com/personal/dfrojas_shd_gov_co/Documents/Bases%20de%20datos/Daniel%20Felipe%20Rojas/Temas_SAS/Despacho/Peticiones/2023/11.%20Noviembre/Ptt%20presupuesto/Datos%20pobrez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shdgov-my.sharepoint.com/personal/dpguevara_shd_gov_co/Documents/Cuarentena/MFMP/2024-2034/Modelo/MFMP%202024-2034_E1%20deuda_25.10.2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shdgov-my.sharepoint.com/personal/jmrodrigueza_shd_gov_co/Documents/1.%20SAF/MFMP%202024/MFMP%202024-2034_E1%20deuda_25.10.2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shdgov-my.sharepoint.com/personal/jmrodrigueza_shd_gov_co/Documents/1.%20SAF/MFMP%202024/MFMP%202024-2034_E1%20deuda_25.10.2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yatec\AppData\Local\Microsoft\Windows\INetCache\Content.Outlook\8OKW6ZAV\Inversi&#243;n%202024_Gr&#225;fic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../embeddings/oleObject10.bin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oleObject" Target="../embeddings/oleObject11.bin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oleObject" Target="../embeddings/oleObject12.bin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32.xml"/><Relationship Id="rId1" Type="http://schemas.microsoft.com/office/2011/relationships/chartStyle" Target="style3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13.bin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../embeddings/oleObject14.bin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chartUserShapes" Target="../drawings/drawing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chartUserShapes" Target="../drawings/drawing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chartUserShapes" Target="../drawings/drawing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lit\AppData\Local\Microsoft\Windows\INetCache\Content.Outlook\5I5VNFAV\Inversi&#243;n%202024_Gr&#225;ficos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hdgov-my.sharepoint.com/personal/jjsarmiento_shd_gov_co/Documents/Escritorio/Copia%20de%20Gr&#225;fic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parra\AppData\Local\Microsoft\Windows\INetCache\Content.Outlook\EEIAU1ZW\Libro1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oleObject" Target="../embeddings/oleObject15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770248661244924E-2"/>
          <c:y val="6.4950568355036806E-2"/>
          <c:w val="0.87442416176851134"/>
          <c:h val="0.77485843855316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Consolidado!$A$13</c:f>
              <c:strCache>
                <c:ptCount val="1"/>
                <c:pt idx="0">
                  <c:v>Compromisos Infraestructura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56-42E7-8590-D00051B1E0A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56-42E7-8590-D00051B1E0A2}"/>
              </c:ext>
            </c:extLst>
          </c:dPt>
          <c:dPt>
            <c:idx val="2"/>
            <c:invertIfNegative val="0"/>
            <c:bubble3D val="0"/>
            <c:spPr>
              <a:solidFill>
                <a:srgbClr val="70AD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B56-42E7-8590-D00051B1E0A2}"/>
              </c:ext>
            </c:extLst>
          </c:dPt>
          <c:dLbls>
            <c:dLbl>
              <c:idx val="0"/>
              <c:layout>
                <c:manualLayout>
                  <c:x val="-7.9063156744740952E-3"/>
                  <c:y val="-2.015045218675210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defRPr>
                    </a:pPr>
                    <a:r>
                      <a:rPr lang="en-US" sz="2400">
                        <a:solidFill>
                          <a:schemeClr val="tx1"/>
                        </a:solidFill>
                        <a:latin typeface="Arial "/>
                      </a:rPr>
                      <a:t>$14,8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B56-42E7-8590-D00051B1E0A2}"/>
                </c:ext>
              </c:extLst>
            </c:dLbl>
            <c:dLbl>
              <c:idx val="1"/>
              <c:layout>
                <c:manualLayout>
                  <c:x val="-3.439297856237508E-3"/>
                  <c:y val="-8.6846547517771013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defRPr>
                    </a:pPr>
                    <a:r>
                      <a:rPr lang="en-US" sz="2400">
                        <a:solidFill>
                          <a:schemeClr val="tx1"/>
                        </a:solidFill>
                        <a:latin typeface="Arial "/>
                      </a:rPr>
                      <a:t>$17,8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088038589465122E-2"/>
                      <c:h val="8.671420779612629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B56-42E7-8590-D00051B1E0A2}"/>
                </c:ext>
              </c:extLst>
            </c:dLbl>
            <c:dLbl>
              <c:idx val="2"/>
              <c:layout>
                <c:manualLayout>
                  <c:x val="2.1397282540722732E-3"/>
                  <c:y val="-1.909887584882652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200" b="0" i="0" u="none" strike="noStrike" kern="1200" baseline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defRPr>
                    </a:pPr>
                    <a:r>
                      <a:rPr lang="en-US" sz="2200">
                        <a:solidFill>
                          <a:schemeClr val="tx1"/>
                        </a:solidFill>
                        <a:latin typeface="Arial "/>
                      </a:rPr>
                      <a:t>$28,1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200" b="0" i="0" u="none" strike="noStrike" kern="1200" baseline="0">
                      <a:solidFill>
                        <a:schemeClr val="tx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B56-42E7-8590-D00051B1E0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1"/>
                    </a:solidFill>
                    <a:latin typeface="Arial 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Consolidado!$B$12:$D$12</c:f>
              <c:strCache>
                <c:ptCount val="3"/>
                <c:pt idx="0">
                  <c:v>Petro 2012- Junio 2015</c:v>
                </c:pt>
                <c:pt idx="1">
                  <c:v>Peñalosa 2016-Junio 2019</c:v>
                </c:pt>
                <c:pt idx="2">
                  <c:v>Claudia Lopez 2020-Junio 2023</c:v>
                </c:pt>
              </c:strCache>
            </c:strRef>
          </c:cat>
          <c:val>
            <c:numRef>
              <c:f>Consolidado!$B$13:$D$13</c:f>
              <c:numCache>
                <c:formatCode>#,##0,,</c:formatCode>
                <c:ptCount val="3"/>
                <c:pt idx="0">
                  <c:v>14214438386712.711</c:v>
                </c:pt>
                <c:pt idx="1">
                  <c:v>17053243689682.02</c:v>
                </c:pt>
                <c:pt idx="2">
                  <c:v>27215642257073.945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56-42E7-8590-D00051B1E0A2}"/>
            </c:ext>
          </c:extLst>
        </c:ser>
        <c:ser>
          <c:idx val="2"/>
          <c:order val="1"/>
          <c:tx>
            <c:strRef>
              <c:f>Consolidado!$A$15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Consolidado!$B$12:$D$12</c:f>
              <c:strCache>
                <c:ptCount val="3"/>
                <c:pt idx="0">
                  <c:v>Petro 2012- Junio 2015</c:v>
                </c:pt>
                <c:pt idx="1">
                  <c:v>Peñalosa 2016-Junio 2019</c:v>
                </c:pt>
                <c:pt idx="2">
                  <c:v>Claudia Lopez 2020-Junio 2023</c:v>
                </c:pt>
              </c:strCache>
            </c:strRef>
          </c:cat>
          <c:val>
            <c:numRef>
              <c:f>Consolidado!$B$15:$D$15</c:f>
              <c:numCache>
                <c:formatCode>0%</c:formatCode>
                <c:ptCount val="3"/>
                <c:pt idx="1">
                  <c:v>0.91464773469449367</c:v>
                </c:pt>
                <c:pt idx="2">
                  <c:v>0.59592173502690482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56-42E7-8590-D00051B1E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8617776"/>
        <c:axId val="2048618608"/>
      </c:barChart>
      <c:catAx>
        <c:axId val="2048617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8618608"/>
        <c:crosses val="autoZero"/>
        <c:auto val="1"/>
        <c:lblAlgn val="ctr"/>
        <c:lblOffset val="100"/>
        <c:noMultiLvlLbl val="0"/>
      </c:catAx>
      <c:valAx>
        <c:axId val="2048618608"/>
        <c:scaling>
          <c:orientation val="minMax"/>
        </c:scaling>
        <c:delete val="1"/>
        <c:axPos val="l"/>
        <c:numFmt formatCode="#,##0,," sourceLinked="1"/>
        <c:majorTickMark val="none"/>
        <c:minorTickMark val="none"/>
        <c:tickLblPos val="nextTo"/>
        <c:crossAx val="20486177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 Nova bold" panose="020B0804020202020204" charset="0"/>
        </a:defRPr>
      </a:pPr>
      <a:endParaRPr lang="es-CO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88657407407408E-2"/>
          <c:y val="3.2337962962962964E-2"/>
          <c:w val="0.88077337962962965"/>
          <c:h val="0.8762733796296297"/>
        </c:manualLayout>
      </c:layout>
      <c:lineChart>
        <c:grouping val="standard"/>
        <c:varyColors val="0"/>
        <c:ser>
          <c:idx val="0"/>
          <c:order val="0"/>
          <c:tx>
            <c:strRef>
              <c:f>[PIB_publico_privado_Bog.xlsx]Hoja1!$C$1</c:f>
              <c:strCache>
                <c:ptCount val="1"/>
                <c:pt idx="0">
                  <c:v>Público</c:v>
                </c:pt>
              </c:strCache>
            </c:strRef>
          </c:tx>
          <c:spPr>
            <a:ln w="28575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33"/>
              <c:layout>
                <c:manualLayout>
                  <c:x val="-8.819444444444444E-3"/>
                  <c:y val="1.1759259259259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39-460F-949C-FC92D5AD89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[PIB_publico_privado_Bog.xlsx]Hoja1!$A$2:$B$37</c:f>
              <c:multiLvlStrCache>
                <c:ptCount val="36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</c:lvl>
                <c:lvl>
                  <c:pt idx="0">
                    <c:v>2015</c:v>
                  </c:pt>
                  <c:pt idx="4">
                    <c:v>2016</c:v>
                  </c:pt>
                  <c:pt idx="8">
                    <c:v>2017</c:v>
                  </c:pt>
                  <c:pt idx="12">
                    <c:v>2018</c:v>
                  </c:pt>
                  <c:pt idx="16">
                    <c:v>2019</c:v>
                  </c:pt>
                  <c:pt idx="20">
                    <c:v>2020</c:v>
                  </c:pt>
                  <c:pt idx="24">
                    <c:v>2021</c:v>
                  </c:pt>
                  <c:pt idx="28">
                    <c:v>2022</c:v>
                  </c:pt>
                  <c:pt idx="32">
                    <c:v>2023</c:v>
                  </c:pt>
                </c:lvl>
              </c:multiLvlStrCache>
            </c:multiLvlStrRef>
          </c:cat>
          <c:val>
            <c:numRef>
              <c:f>[PIB_publico_privado_Bog.xlsx]Hoja1!$C$2:$C$37</c:f>
              <c:numCache>
                <c:formatCode>0.0</c:formatCode>
                <c:ptCount val="36"/>
                <c:pt idx="0">
                  <c:v>3.3131652618410001</c:v>
                </c:pt>
                <c:pt idx="1">
                  <c:v>8.8513078443474456</c:v>
                </c:pt>
                <c:pt idx="2">
                  <c:v>12.933499791210368</c:v>
                </c:pt>
                <c:pt idx="3">
                  <c:v>-3.5168250112708188</c:v>
                </c:pt>
                <c:pt idx="4">
                  <c:v>2.7316816020300783</c:v>
                </c:pt>
                <c:pt idx="5">
                  <c:v>15.043989554036674</c:v>
                </c:pt>
                <c:pt idx="6">
                  <c:v>7.2225321619378446</c:v>
                </c:pt>
                <c:pt idx="7">
                  <c:v>14.589084947643771</c:v>
                </c:pt>
                <c:pt idx="8">
                  <c:v>14.221825622337736</c:v>
                </c:pt>
                <c:pt idx="9">
                  <c:v>3.9836151160815181</c:v>
                </c:pt>
                <c:pt idx="10">
                  <c:v>2.9524591683667945</c:v>
                </c:pt>
                <c:pt idx="11">
                  <c:v>5.5124308571842251</c:v>
                </c:pt>
                <c:pt idx="12">
                  <c:v>0.97713869244517859</c:v>
                </c:pt>
                <c:pt idx="13">
                  <c:v>8.4989983960501281</c:v>
                </c:pt>
                <c:pt idx="14">
                  <c:v>7.3699053148899685</c:v>
                </c:pt>
                <c:pt idx="15">
                  <c:v>9.568473900779928</c:v>
                </c:pt>
                <c:pt idx="16">
                  <c:v>-3.7792906020328587E-2</c:v>
                </c:pt>
                <c:pt idx="17">
                  <c:v>3.9484032945772851</c:v>
                </c:pt>
                <c:pt idx="18">
                  <c:v>6.6867761266408143</c:v>
                </c:pt>
                <c:pt idx="19">
                  <c:v>10.414795102318376</c:v>
                </c:pt>
                <c:pt idx="20">
                  <c:v>3.7188631021374263</c:v>
                </c:pt>
                <c:pt idx="21">
                  <c:v>-10.16859004652353</c:v>
                </c:pt>
                <c:pt idx="22">
                  <c:v>-1.3544866575524117</c:v>
                </c:pt>
                <c:pt idx="23">
                  <c:v>-5.1848786384270928</c:v>
                </c:pt>
                <c:pt idx="24">
                  <c:v>-6.2877308710223012</c:v>
                </c:pt>
                <c:pt idx="25">
                  <c:v>0.919712690510055</c:v>
                </c:pt>
                <c:pt idx="26">
                  <c:v>-1.7074390094085068</c:v>
                </c:pt>
                <c:pt idx="27">
                  <c:v>4.1768017190624063</c:v>
                </c:pt>
                <c:pt idx="28">
                  <c:v>8.1948097475757606</c:v>
                </c:pt>
                <c:pt idx="29">
                  <c:v>23.254760522655982</c:v>
                </c:pt>
                <c:pt idx="30">
                  <c:v>6.3946370630321159</c:v>
                </c:pt>
                <c:pt idx="31">
                  <c:v>-2.2019183206023585</c:v>
                </c:pt>
                <c:pt idx="32">
                  <c:v>-0.2525419424776687</c:v>
                </c:pt>
                <c:pt idx="33">
                  <c:v>-2.9333605289368236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39-460F-949C-FC92D5AD8968}"/>
            </c:ext>
          </c:extLst>
        </c:ser>
        <c:ser>
          <c:idx val="1"/>
          <c:order val="1"/>
          <c:tx>
            <c:strRef>
              <c:f>[PIB_publico_privado_Bog.xlsx]Hoja1!$D$1</c:f>
              <c:strCache>
                <c:ptCount val="1"/>
                <c:pt idx="0">
                  <c:v>Privado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33"/>
              <c:layout>
                <c:manualLayout>
                  <c:x val="-8.819444444444444E-3"/>
                  <c:y val="-1.4699074074074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39-460F-949C-FC92D5AD89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[PIB_publico_privado_Bog.xlsx]Hoja1!$A$2:$B$37</c:f>
              <c:multiLvlStrCache>
                <c:ptCount val="36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</c:lvl>
                <c:lvl>
                  <c:pt idx="0">
                    <c:v>2015</c:v>
                  </c:pt>
                  <c:pt idx="4">
                    <c:v>2016</c:v>
                  </c:pt>
                  <c:pt idx="8">
                    <c:v>2017</c:v>
                  </c:pt>
                  <c:pt idx="12">
                    <c:v>2018</c:v>
                  </c:pt>
                  <c:pt idx="16">
                    <c:v>2019</c:v>
                  </c:pt>
                  <c:pt idx="20">
                    <c:v>2020</c:v>
                  </c:pt>
                  <c:pt idx="24">
                    <c:v>2021</c:v>
                  </c:pt>
                  <c:pt idx="28">
                    <c:v>2022</c:v>
                  </c:pt>
                  <c:pt idx="32">
                    <c:v>2023</c:v>
                  </c:pt>
                </c:lvl>
              </c:multiLvlStrCache>
            </c:multiLvlStrRef>
          </c:cat>
          <c:val>
            <c:numRef>
              <c:f>[PIB_publico_privado_Bog.xlsx]Hoja1!$D$2:$D$37</c:f>
              <c:numCache>
                <c:formatCode>0.0</c:formatCode>
                <c:ptCount val="36"/>
                <c:pt idx="0">
                  <c:v>4.3594151852516472</c:v>
                </c:pt>
                <c:pt idx="1">
                  <c:v>4.6067524469995291</c:v>
                </c:pt>
                <c:pt idx="2">
                  <c:v>3.7207818291963957</c:v>
                </c:pt>
                <c:pt idx="3">
                  <c:v>3.1861923656844038</c:v>
                </c:pt>
                <c:pt idx="4">
                  <c:v>1.9639456427996693</c:v>
                </c:pt>
                <c:pt idx="5">
                  <c:v>0.86930603448538424</c:v>
                </c:pt>
                <c:pt idx="6">
                  <c:v>0.96700779318579233</c:v>
                </c:pt>
                <c:pt idx="7">
                  <c:v>2.1001089794168593</c:v>
                </c:pt>
                <c:pt idx="8">
                  <c:v>1.3767297624369013</c:v>
                </c:pt>
                <c:pt idx="9">
                  <c:v>1.5753385756840377</c:v>
                </c:pt>
                <c:pt idx="10">
                  <c:v>1.2163072445965595</c:v>
                </c:pt>
                <c:pt idx="11">
                  <c:v>1.5347968271337331</c:v>
                </c:pt>
                <c:pt idx="12">
                  <c:v>3.0760471039224413</c:v>
                </c:pt>
                <c:pt idx="13">
                  <c:v>3.2176702974244575</c:v>
                </c:pt>
                <c:pt idx="14">
                  <c:v>2.9291800576317861</c:v>
                </c:pt>
                <c:pt idx="15">
                  <c:v>2.7423310338871909</c:v>
                </c:pt>
                <c:pt idx="16">
                  <c:v>2.2800681930399413</c:v>
                </c:pt>
                <c:pt idx="17">
                  <c:v>3.6991659806680843</c:v>
                </c:pt>
                <c:pt idx="18">
                  <c:v>3.3035767612187961</c:v>
                </c:pt>
                <c:pt idx="19">
                  <c:v>3.0933076039094676</c:v>
                </c:pt>
                <c:pt idx="20">
                  <c:v>0.75146861969190848</c:v>
                </c:pt>
                <c:pt idx="21">
                  <c:v>-16.286529926606285</c:v>
                </c:pt>
                <c:pt idx="22">
                  <c:v>-8.5265405080967032</c:v>
                </c:pt>
                <c:pt idx="23">
                  <c:v>-3.9250539266998286</c:v>
                </c:pt>
                <c:pt idx="24">
                  <c:v>2.0910421507584376</c:v>
                </c:pt>
                <c:pt idx="25">
                  <c:v>19.082803728402098</c:v>
                </c:pt>
                <c:pt idx="26">
                  <c:v>14.87789030999933</c:v>
                </c:pt>
                <c:pt idx="27">
                  <c:v>12.703616650233339</c:v>
                </c:pt>
                <c:pt idx="28">
                  <c:v>11.352875206058632</c:v>
                </c:pt>
                <c:pt idx="29">
                  <c:v>14.51444349462192</c:v>
                </c:pt>
                <c:pt idx="30">
                  <c:v>8.900223504658932</c:v>
                </c:pt>
                <c:pt idx="31">
                  <c:v>4.2271138831191601</c:v>
                </c:pt>
                <c:pt idx="32">
                  <c:v>3.3179346136787968</c:v>
                </c:pt>
                <c:pt idx="33">
                  <c:v>0.4494001315553442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39-460F-949C-FC92D5AD89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9578127"/>
        <c:axId val="997888431"/>
      </c:lineChart>
      <c:catAx>
        <c:axId val="134957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97888431"/>
        <c:crosses val="autoZero"/>
        <c:auto val="1"/>
        <c:lblAlgn val="ctr"/>
        <c:lblOffset val="100"/>
        <c:noMultiLvlLbl val="0"/>
      </c:catAx>
      <c:valAx>
        <c:axId val="997888431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49578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250787401574803"/>
          <c:y val="1.909667541557301E-2"/>
          <c:w val="0.40460069444444446"/>
          <c:h val="5.0162731481481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166493055555552E-2"/>
          <c:y val="3.2337962962962964E-2"/>
          <c:w val="0.91058003472222226"/>
          <c:h val="0.87223564814814813"/>
        </c:manualLayout>
      </c:layout>
      <c:lineChart>
        <c:grouping val="standar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Público</c:v>
                </c:pt>
              </c:strCache>
            </c:strRef>
          </c:tx>
          <c:spPr>
            <a:ln w="28575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33"/>
              <c:layout>
                <c:manualLayout>
                  <c:x val="-8.819444444444444E-3"/>
                  <c:y val="1.1759259259259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CC-4368-AA95-0891CDEABB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Hoja1!$A$2:$B$37</c:f>
              <c:multiLvlStrCache>
                <c:ptCount val="36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</c:lvl>
                <c:lvl>
                  <c:pt idx="0">
                    <c:v>2015</c:v>
                  </c:pt>
                  <c:pt idx="4">
                    <c:v>2016</c:v>
                  </c:pt>
                  <c:pt idx="8">
                    <c:v>2017</c:v>
                  </c:pt>
                  <c:pt idx="12">
                    <c:v>2018</c:v>
                  </c:pt>
                  <c:pt idx="16">
                    <c:v>2019</c:v>
                  </c:pt>
                  <c:pt idx="20">
                    <c:v>2020</c:v>
                  </c:pt>
                  <c:pt idx="24">
                    <c:v>2021</c:v>
                  </c:pt>
                  <c:pt idx="28">
                    <c:v>2022</c:v>
                  </c:pt>
                  <c:pt idx="32">
                    <c:v>2023</c:v>
                  </c:pt>
                </c:lvl>
              </c:multiLvlStrCache>
            </c:multiLvlStrRef>
          </c:cat>
          <c:val>
            <c:numRef>
              <c:f>Hoja1!$C$2:$C$37</c:f>
              <c:numCache>
                <c:formatCode>0.0</c:formatCode>
                <c:ptCount val="36"/>
                <c:pt idx="0">
                  <c:v>8.0561741084550711</c:v>
                </c:pt>
                <c:pt idx="1">
                  <c:v>9.482658491338114</c:v>
                </c:pt>
                <c:pt idx="2">
                  <c:v>10.682350044878209</c:v>
                </c:pt>
                <c:pt idx="3">
                  <c:v>-3.7178795405731546</c:v>
                </c:pt>
                <c:pt idx="4">
                  <c:v>-1.7007314024158116</c:v>
                </c:pt>
                <c:pt idx="5">
                  <c:v>2.0601142121855931</c:v>
                </c:pt>
                <c:pt idx="6">
                  <c:v>-0.6243917791838971</c:v>
                </c:pt>
                <c:pt idx="7">
                  <c:v>7.518923102314945</c:v>
                </c:pt>
                <c:pt idx="8">
                  <c:v>3.3626127472731415</c:v>
                </c:pt>
                <c:pt idx="9">
                  <c:v>4.5355455213480056</c:v>
                </c:pt>
                <c:pt idx="10">
                  <c:v>5.3720891358840284</c:v>
                </c:pt>
                <c:pt idx="11">
                  <c:v>4.93420023484894</c:v>
                </c:pt>
                <c:pt idx="12">
                  <c:v>1.9170084094253914</c:v>
                </c:pt>
                <c:pt idx="13">
                  <c:v>3.1410362483289989</c:v>
                </c:pt>
                <c:pt idx="14">
                  <c:v>4.0984645856683155</c:v>
                </c:pt>
                <c:pt idx="15">
                  <c:v>5.4579435338336646</c:v>
                </c:pt>
                <c:pt idx="16">
                  <c:v>10.612449622625597</c:v>
                </c:pt>
                <c:pt idx="17">
                  <c:v>5.9665927477727587</c:v>
                </c:pt>
                <c:pt idx="18">
                  <c:v>6.0879636519935998</c:v>
                </c:pt>
                <c:pt idx="19">
                  <c:v>3.6471047500825193</c:v>
                </c:pt>
                <c:pt idx="20">
                  <c:v>-2.6987003964428879</c:v>
                </c:pt>
                <c:pt idx="21">
                  <c:v>-12.668242018336773</c:v>
                </c:pt>
                <c:pt idx="22">
                  <c:v>-9.2131433710382016</c:v>
                </c:pt>
                <c:pt idx="23">
                  <c:v>-6.7319851328785374</c:v>
                </c:pt>
                <c:pt idx="24">
                  <c:v>-1.1769833230875659</c:v>
                </c:pt>
                <c:pt idx="25">
                  <c:v>4.6919823886783618</c:v>
                </c:pt>
                <c:pt idx="26">
                  <c:v>1.890112902324792</c:v>
                </c:pt>
                <c:pt idx="27">
                  <c:v>2.7879083082567258</c:v>
                </c:pt>
                <c:pt idx="28">
                  <c:v>1.8672746854870415</c:v>
                </c:pt>
                <c:pt idx="29">
                  <c:v>7.5908603876883474</c:v>
                </c:pt>
                <c:pt idx="30">
                  <c:v>-1.9873191280393221</c:v>
                </c:pt>
                <c:pt idx="31">
                  <c:v>-6.0551557087004664</c:v>
                </c:pt>
                <c:pt idx="32">
                  <c:v>-3.1149747891353496</c:v>
                </c:pt>
                <c:pt idx="33">
                  <c:v>3.4521369987050576E-2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CC-4368-AA95-0891CDEABBD4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Privado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33"/>
              <c:layout>
                <c:manualLayout>
                  <c:x val="-8.819444444444444E-3"/>
                  <c:y val="-1.4699074074074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CC-4368-AA95-0891CDEABB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Hoja1!$A$2:$B$37</c:f>
              <c:multiLvlStrCache>
                <c:ptCount val="36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</c:lvl>
                <c:lvl>
                  <c:pt idx="0">
                    <c:v>2015</c:v>
                  </c:pt>
                  <c:pt idx="4">
                    <c:v>2016</c:v>
                  </c:pt>
                  <c:pt idx="8">
                    <c:v>2017</c:v>
                  </c:pt>
                  <c:pt idx="12">
                    <c:v>2018</c:v>
                  </c:pt>
                  <c:pt idx="16">
                    <c:v>2019</c:v>
                  </c:pt>
                  <c:pt idx="20">
                    <c:v>2020</c:v>
                  </c:pt>
                  <c:pt idx="24">
                    <c:v>2021</c:v>
                  </c:pt>
                  <c:pt idx="28">
                    <c:v>2022</c:v>
                  </c:pt>
                  <c:pt idx="32">
                    <c:v>2023</c:v>
                  </c:pt>
                </c:lvl>
              </c:multiLvlStrCache>
            </c:multiLvlStrRef>
          </c:cat>
          <c:val>
            <c:numRef>
              <c:f>Hoja1!$D$2:$D$37</c:f>
              <c:numCache>
                <c:formatCode>0.0</c:formatCode>
                <c:ptCount val="36"/>
                <c:pt idx="0">
                  <c:v>2.3795623722285608</c:v>
                </c:pt>
                <c:pt idx="1">
                  <c:v>3.1759013125106206</c:v>
                </c:pt>
                <c:pt idx="2">
                  <c:v>3.1153500506472254</c:v>
                </c:pt>
                <c:pt idx="3">
                  <c:v>2.7274763533534196</c:v>
                </c:pt>
                <c:pt idx="4">
                  <c:v>2.8543728885434883</c:v>
                </c:pt>
                <c:pt idx="5">
                  <c:v>2.3712577281814973</c:v>
                </c:pt>
                <c:pt idx="6">
                  <c:v>1.5536589686796054</c:v>
                </c:pt>
                <c:pt idx="7">
                  <c:v>2.1149123082475629</c:v>
                </c:pt>
                <c:pt idx="8">
                  <c:v>1.0061682515543069</c:v>
                </c:pt>
                <c:pt idx="9">
                  <c:v>1.032766631522386</c:v>
                </c:pt>
                <c:pt idx="10">
                  <c:v>1.3923968221206895</c:v>
                </c:pt>
                <c:pt idx="11">
                  <c:v>0.9320072144496816</c:v>
                </c:pt>
                <c:pt idx="12">
                  <c:v>1.5525370349106726</c:v>
                </c:pt>
                <c:pt idx="13">
                  <c:v>2.5907637273032691</c:v>
                </c:pt>
                <c:pt idx="14">
                  <c:v>2.7670903025057036</c:v>
                </c:pt>
                <c:pt idx="15">
                  <c:v>2.6265606219512572</c:v>
                </c:pt>
                <c:pt idx="16">
                  <c:v>2.9406956291744279</c:v>
                </c:pt>
                <c:pt idx="17">
                  <c:v>2.771785251629133</c:v>
                </c:pt>
                <c:pt idx="18">
                  <c:v>2.6738180568801395</c:v>
                </c:pt>
                <c:pt idx="19">
                  <c:v>2.6351045262958062</c:v>
                </c:pt>
                <c:pt idx="20">
                  <c:v>0.63265175781179739</c:v>
                </c:pt>
                <c:pt idx="21">
                  <c:v>-17.22784622626552</c:v>
                </c:pt>
                <c:pt idx="22">
                  <c:v>-9.3052492733008201</c:v>
                </c:pt>
                <c:pt idx="23">
                  <c:v>-3.3660976902842088</c:v>
                </c:pt>
                <c:pt idx="24">
                  <c:v>1.6759928649755285</c:v>
                </c:pt>
                <c:pt idx="25">
                  <c:v>19.670424982317726</c:v>
                </c:pt>
                <c:pt idx="26">
                  <c:v>14.12422324261402</c:v>
                </c:pt>
                <c:pt idx="27">
                  <c:v>11.475007861676589</c:v>
                </c:pt>
                <c:pt idx="28">
                  <c:v>8.388690822446021</c:v>
                </c:pt>
                <c:pt idx="29">
                  <c:v>12.590715925542684</c:v>
                </c:pt>
                <c:pt idx="30">
                  <c:v>7.7864699493960021</c:v>
                </c:pt>
                <c:pt idx="31">
                  <c:v>2.3909239027719353</c:v>
                </c:pt>
                <c:pt idx="32">
                  <c:v>3.4659222931782141</c:v>
                </c:pt>
                <c:pt idx="33">
                  <c:v>0.32864713558546921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CC-4368-AA95-0891CDEAB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9578127"/>
        <c:axId val="997888431"/>
      </c:lineChart>
      <c:catAx>
        <c:axId val="134957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97888431"/>
        <c:crosses val="autoZero"/>
        <c:auto val="1"/>
        <c:lblAlgn val="ctr"/>
        <c:lblOffset val="100"/>
        <c:noMultiLvlLbl val="0"/>
      </c:catAx>
      <c:valAx>
        <c:axId val="997888431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49578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250787401574803"/>
          <c:y val="1.909667541557301E-2"/>
          <c:w val="0.40460069444444446"/>
          <c:h val="5.0162731481481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01456457027313E-2"/>
          <c:y val="7.0555555555555552E-2"/>
          <c:w val="0.82695808301788987"/>
          <c:h val="0.69459489236444449"/>
        </c:manualLayout>
      </c:layout>
      <c:lineChart>
        <c:grouping val="standard"/>
        <c:varyColors val="0"/>
        <c:ser>
          <c:idx val="1"/>
          <c:order val="1"/>
          <c:tx>
            <c:strRef>
              <c:f>'[230731 Proyecciones PIB 2023-2024 Compilado_VF.xlsx]1.5'!$D$6</c:f>
              <c:strCache>
                <c:ptCount val="1"/>
                <c:pt idx="0">
                  <c:v>Industria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8.1607430774248823E-3"/>
                  <c:y val="1.69819356331152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8D-4E4D-8E41-3A6C7B61D1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'[230731 Proyecciones PIB 2023-2024 Compilado_VF.xlsx]1.5'!$A$59:$B$76</c:f>
              <c:multiLvlStrCache>
                <c:ptCount val="1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</c:lvl>
                <c:lvl>
                  <c:pt idx="0">
                    <c:v>2019</c:v>
                  </c:pt>
                  <c:pt idx="4">
                    <c:v>2020p</c:v>
                  </c:pt>
                  <c:pt idx="8">
                    <c:v>2021p</c:v>
                  </c:pt>
                  <c:pt idx="12">
                    <c:v>2022pr</c:v>
                  </c:pt>
                  <c:pt idx="16">
                    <c:v>2023pr</c:v>
                  </c:pt>
                </c:lvl>
              </c:multiLvlStrCache>
            </c:multiLvlStrRef>
          </c:cat>
          <c:val>
            <c:numRef>
              <c:f>'[230731 Proyecciones PIB 2023-2024 Compilado_VF.xlsx]1.5'!$D$59:$D$76</c:f>
              <c:numCache>
                <c:formatCode>0.0</c:formatCode>
                <c:ptCount val="18"/>
                <c:pt idx="0">
                  <c:v>1.6904167395309884</c:v>
                </c:pt>
                <c:pt idx="1">
                  <c:v>0.22342528931189065</c:v>
                </c:pt>
                <c:pt idx="2">
                  <c:v>2.5860002844350731</c:v>
                </c:pt>
                <c:pt idx="3">
                  <c:v>0.33005554810551985</c:v>
                </c:pt>
                <c:pt idx="4">
                  <c:v>-3.0029165430735389</c:v>
                </c:pt>
                <c:pt idx="5">
                  <c:v>-34.104566855062401</c:v>
                </c:pt>
                <c:pt idx="6">
                  <c:v>-14.170760872810035</c:v>
                </c:pt>
                <c:pt idx="7">
                  <c:v>-5.4451201875239121</c:v>
                </c:pt>
                <c:pt idx="8">
                  <c:v>1.8906862521661054</c:v>
                </c:pt>
                <c:pt idx="9">
                  <c:v>39.742144871432629</c:v>
                </c:pt>
                <c:pt idx="10">
                  <c:v>22.858846634925783</c:v>
                </c:pt>
                <c:pt idx="11">
                  <c:v>12.34002540847159</c:v>
                </c:pt>
                <c:pt idx="12">
                  <c:v>15.331759059958955</c:v>
                </c:pt>
                <c:pt idx="13">
                  <c:v>21.439182490546571</c:v>
                </c:pt>
                <c:pt idx="14">
                  <c:v>6.879116506155313</c:v>
                </c:pt>
                <c:pt idx="15">
                  <c:v>3.8557626226365613</c:v>
                </c:pt>
                <c:pt idx="16">
                  <c:v>-2.1150324334551271</c:v>
                </c:pt>
                <c:pt idx="17">
                  <c:v>-5.0840662487725439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8D-4E4D-8E41-3A6C7B61D158}"/>
            </c:ext>
          </c:extLst>
        </c:ser>
        <c:ser>
          <c:idx val="2"/>
          <c:order val="2"/>
          <c:tx>
            <c:strRef>
              <c:f>'[230731 Proyecciones PIB 2023-2024 Compilado_VF.xlsx]1.5'!$E$6</c:f>
              <c:strCache>
                <c:ptCount val="1"/>
                <c:pt idx="0">
                  <c:v>Comercio, transporte, alojamiento y servicios de comida 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8.1607430774248823E-3"/>
                  <c:y val="-1.41516130275960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8D-4E4D-8E41-3A6C7B61D1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'[230731 Proyecciones PIB 2023-2024 Compilado_VF.xlsx]1.5'!$A$59:$B$76</c:f>
              <c:multiLvlStrCache>
                <c:ptCount val="1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</c:lvl>
                <c:lvl>
                  <c:pt idx="0">
                    <c:v>2019</c:v>
                  </c:pt>
                  <c:pt idx="4">
                    <c:v>2020p</c:v>
                  </c:pt>
                  <c:pt idx="8">
                    <c:v>2021p</c:v>
                  </c:pt>
                  <c:pt idx="12">
                    <c:v>2022pr</c:v>
                  </c:pt>
                  <c:pt idx="16">
                    <c:v>2023pr</c:v>
                  </c:pt>
                </c:lvl>
              </c:multiLvlStrCache>
            </c:multiLvlStrRef>
          </c:cat>
          <c:val>
            <c:numRef>
              <c:f>'[230731 Proyecciones PIB 2023-2024 Compilado_VF.xlsx]1.5'!$E$59:$E$76</c:f>
              <c:numCache>
                <c:formatCode>0.0</c:formatCode>
                <c:ptCount val="18"/>
                <c:pt idx="0">
                  <c:v>1.8818440883597134</c:v>
                </c:pt>
                <c:pt idx="1">
                  <c:v>3.96199903666718</c:v>
                </c:pt>
                <c:pt idx="2">
                  <c:v>5.5226724518985009</c:v>
                </c:pt>
                <c:pt idx="3">
                  <c:v>4.2374803423804224</c:v>
                </c:pt>
                <c:pt idx="4">
                  <c:v>1.7748617016795123</c:v>
                </c:pt>
                <c:pt idx="5">
                  <c:v>-29.707767819531213</c:v>
                </c:pt>
                <c:pt idx="6">
                  <c:v>-18.440669684002074</c:v>
                </c:pt>
                <c:pt idx="7">
                  <c:v>-6.9047665593192278</c:v>
                </c:pt>
                <c:pt idx="8">
                  <c:v>-2.0122121179471151</c:v>
                </c:pt>
                <c:pt idx="9">
                  <c:v>33.149770732111307</c:v>
                </c:pt>
                <c:pt idx="10">
                  <c:v>30.196220533166354</c:v>
                </c:pt>
                <c:pt idx="11">
                  <c:v>20.456291713266666</c:v>
                </c:pt>
                <c:pt idx="12">
                  <c:v>14.455066357796099</c:v>
                </c:pt>
                <c:pt idx="13">
                  <c:v>24.155294154607333</c:v>
                </c:pt>
                <c:pt idx="14">
                  <c:v>9.2690459759126895</c:v>
                </c:pt>
                <c:pt idx="15">
                  <c:v>1.1104106210682687</c:v>
                </c:pt>
                <c:pt idx="16">
                  <c:v>0.71402513189558192</c:v>
                </c:pt>
                <c:pt idx="17">
                  <c:v>-3.4394631413601928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8D-4E4D-8E41-3A6C7B61D158}"/>
            </c:ext>
          </c:extLst>
        </c:ser>
        <c:ser>
          <c:idx val="3"/>
          <c:order val="3"/>
          <c:tx>
            <c:strRef>
              <c:f>'[230731 Proyecciones PIB 2023-2024 Compilado_VF.xlsx]1.5'!$F$6</c:f>
              <c:strCache>
                <c:ptCount val="1"/>
                <c:pt idx="0">
                  <c:v>Construcción</c:v>
                </c:pt>
              </c:strCache>
            </c:strRef>
          </c:tx>
          <c:spPr>
            <a:ln w="381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1.9041733847324591E-2"/>
                  <c:y val="2.83032260551921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8D-4E4D-8E41-3A6C7B61D1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'[230731 Proyecciones PIB 2023-2024 Compilado_VF.xlsx]1.5'!$A$59:$B$76</c:f>
              <c:multiLvlStrCache>
                <c:ptCount val="1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</c:lvl>
                <c:lvl>
                  <c:pt idx="0">
                    <c:v>2019</c:v>
                  </c:pt>
                  <c:pt idx="4">
                    <c:v>2020p</c:v>
                  </c:pt>
                  <c:pt idx="8">
                    <c:v>2021p</c:v>
                  </c:pt>
                  <c:pt idx="12">
                    <c:v>2022pr</c:v>
                  </c:pt>
                  <c:pt idx="16">
                    <c:v>2023pr</c:v>
                  </c:pt>
                </c:lvl>
              </c:multiLvlStrCache>
            </c:multiLvlStrRef>
          </c:cat>
          <c:val>
            <c:numRef>
              <c:f>'[230731 Proyecciones PIB 2023-2024 Compilado_VF.xlsx]1.5'!$F$59:$F$76</c:f>
              <c:numCache>
                <c:formatCode>0.0</c:formatCode>
                <c:ptCount val="18"/>
                <c:pt idx="0">
                  <c:v>-26.759907283720068</c:v>
                </c:pt>
                <c:pt idx="1">
                  <c:v>-1.5625068349714155</c:v>
                </c:pt>
                <c:pt idx="2">
                  <c:v>-14.520923161962045</c:v>
                </c:pt>
                <c:pt idx="3">
                  <c:v>0.69783582135482902</c:v>
                </c:pt>
                <c:pt idx="4">
                  <c:v>-5.466061339752514</c:v>
                </c:pt>
                <c:pt idx="5">
                  <c:v>-51.948020412367605</c:v>
                </c:pt>
                <c:pt idx="6">
                  <c:v>-19.914831708021524</c:v>
                </c:pt>
                <c:pt idx="7">
                  <c:v>-30.057877578209329</c:v>
                </c:pt>
                <c:pt idx="8">
                  <c:v>-19.488576777968234</c:v>
                </c:pt>
                <c:pt idx="9">
                  <c:v>19.856254228856201</c:v>
                </c:pt>
                <c:pt idx="10">
                  <c:v>-19.412880500281148</c:v>
                </c:pt>
                <c:pt idx="11">
                  <c:v>17.899879663542478</c:v>
                </c:pt>
                <c:pt idx="12">
                  <c:v>23.908648894393124</c:v>
                </c:pt>
                <c:pt idx="13">
                  <c:v>73.570908181638771</c:v>
                </c:pt>
                <c:pt idx="14">
                  <c:v>59.06264285635811</c:v>
                </c:pt>
                <c:pt idx="15">
                  <c:v>-0.14183984362998103</c:v>
                </c:pt>
                <c:pt idx="16">
                  <c:v>-2.6391898623730015</c:v>
                </c:pt>
                <c:pt idx="17">
                  <c:v>-13.338691394433738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98D-4E4D-8E41-3A6C7B61D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1748304"/>
        <c:axId val="551749904"/>
      </c:lineChart>
      <c:lineChart>
        <c:grouping val="standard"/>
        <c:varyColors val="0"/>
        <c:ser>
          <c:idx val="0"/>
          <c:order val="0"/>
          <c:tx>
            <c:strRef>
              <c:f>'[230731 Proyecciones PIB 2023-2024 Compilado_VF.xlsx]1.5'!$C$6</c:f>
              <c:strCache>
                <c:ptCount val="1"/>
                <c:pt idx="0">
                  <c:v>Servicios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4.0803715387123908E-3"/>
                  <c:y val="-5.660645211038436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8D-4E4D-8E41-3A6C7B61D1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'[230731 Proyecciones PIB 2023-2024 Compilado_VF.xlsx]1.5'!$A$59:$B$76</c:f>
              <c:multiLvlStrCache>
                <c:ptCount val="1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</c:lvl>
                <c:lvl>
                  <c:pt idx="0">
                    <c:v>2019</c:v>
                  </c:pt>
                  <c:pt idx="4">
                    <c:v>2020p</c:v>
                  </c:pt>
                  <c:pt idx="8">
                    <c:v>2021p</c:v>
                  </c:pt>
                  <c:pt idx="12">
                    <c:v>2022pr</c:v>
                  </c:pt>
                  <c:pt idx="16">
                    <c:v>2023pr</c:v>
                  </c:pt>
                </c:lvl>
              </c:multiLvlStrCache>
            </c:multiLvlStrRef>
          </c:cat>
          <c:val>
            <c:numRef>
              <c:f>'[230731 Proyecciones PIB 2023-2024 Compilado_VF.xlsx]1.5'!$C$59:$C$76</c:f>
              <c:numCache>
                <c:formatCode>0.0</c:formatCode>
                <c:ptCount val="18"/>
                <c:pt idx="0">
                  <c:v>4.5593197543921882</c:v>
                </c:pt>
                <c:pt idx="1">
                  <c:v>4.5269893901693115</c:v>
                </c:pt>
                <c:pt idx="2">
                  <c:v>4.80693613112535</c:v>
                </c:pt>
                <c:pt idx="3">
                  <c:v>4.5027568468098078</c:v>
                </c:pt>
                <c:pt idx="4">
                  <c:v>1.8843462879655437</c:v>
                </c:pt>
                <c:pt idx="5">
                  <c:v>-5.407881772969958</c:v>
                </c:pt>
                <c:pt idx="6">
                  <c:v>-2.1733592231723109</c:v>
                </c:pt>
                <c:pt idx="7">
                  <c:v>-0.72333526516592528</c:v>
                </c:pt>
                <c:pt idx="8">
                  <c:v>3.8605065138599848</c:v>
                </c:pt>
                <c:pt idx="9">
                  <c:v>10.889068354701404</c:v>
                </c:pt>
                <c:pt idx="10">
                  <c:v>8.7330583819038576</c:v>
                </c:pt>
                <c:pt idx="11">
                  <c:v>8.3400928379487418</c:v>
                </c:pt>
                <c:pt idx="12">
                  <c:v>9.0546462303883182</c:v>
                </c:pt>
                <c:pt idx="13">
                  <c:v>9.4117136857986736</c:v>
                </c:pt>
                <c:pt idx="14">
                  <c:v>6.6804236280913587</c:v>
                </c:pt>
                <c:pt idx="15">
                  <c:v>4.9600962277218885</c:v>
                </c:pt>
                <c:pt idx="16">
                  <c:v>5.315438405925299</c:v>
                </c:pt>
                <c:pt idx="17">
                  <c:v>3.4031649491490734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98D-4E4D-8E41-3A6C7B61D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3506559"/>
        <c:axId val="1309883967"/>
      </c:lineChart>
      <c:catAx>
        <c:axId val="551748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51749904"/>
        <c:crosses val="autoZero"/>
        <c:auto val="0"/>
        <c:lblAlgn val="ctr"/>
        <c:lblOffset val="100"/>
        <c:noMultiLvlLbl val="0"/>
      </c:catAx>
      <c:valAx>
        <c:axId val="551749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Industria, comercio y construcción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51748304"/>
        <c:crossesAt val="1"/>
        <c:crossBetween val="between"/>
      </c:valAx>
      <c:valAx>
        <c:axId val="130988396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Servicios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83506559"/>
        <c:crosses val="max"/>
        <c:crossBetween val="between"/>
      </c:valAx>
      <c:catAx>
        <c:axId val="15835065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98839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13567439514666"/>
          <c:w val="1"/>
          <c:h val="6.8243000934510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ysClr val="windowText" lastClr="000000"/>
                </a:solidFill>
              </a:rPr>
              <a:t>Bogotá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'Graf 2'!$D$8</c:f>
              <c:strCache>
                <c:ptCount val="1"/>
                <c:pt idx="0">
                  <c:v>Brecha (eje derecho)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98"/>
              <c:layout>
                <c:manualLayout>
                  <c:x val="0"/>
                  <c:y val="1.4716480045937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43-420B-BC90-E1E88BE120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 2'!$A$9:$A$207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'Graf 2'!$D$9:$D$207</c:f>
              <c:numCache>
                <c:formatCode>0.0</c:formatCode>
                <c:ptCount val="199"/>
                <c:pt idx="0">
                  <c:v>-3.6904185900755753</c:v>
                </c:pt>
                <c:pt idx="1">
                  <c:v>-4.5383002215305481</c:v>
                </c:pt>
                <c:pt idx="2">
                  <c:v>-4.7068514374647243</c:v>
                </c:pt>
                <c:pt idx="3">
                  <c:v>-4.5776528408835091</c:v>
                </c:pt>
                <c:pt idx="4">
                  <c:v>-3.4645035359841216</c:v>
                </c:pt>
                <c:pt idx="5">
                  <c:v>-2.5161645627650273</c:v>
                </c:pt>
                <c:pt idx="6">
                  <c:v>-1.5579992714035971</c:v>
                </c:pt>
                <c:pt idx="7">
                  <c:v>-1.9547102223098598</c:v>
                </c:pt>
                <c:pt idx="8">
                  <c:v>-2.6149932522470731</c:v>
                </c:pt>
                <c:pt idx="9">
                  <c:v>-3.2810186112188777</c:v>
                </c:pt>
                <c:pt idx="10">
                  <c:v>-3.7077522524026154</c:v>
                </c:pt>
                <c:pt idx="11">
                  <c:v>-5.0463181944485225</c:v>
                </c:pt>
                <c:pt idx="12">
                  <c:v>-5.1299834170024283</c:v>
                </c:pt>
                <c:pt idx="13">
                  <c:v>-4.7349917786330238</c:v>
                </c:pt>
                <c:pt idx="14">
                  <c:v>-1.9710503826682366</c:v>
                </c:pt>
                <c:pt idx="15">
                  <c:v>-1.593858949644682</c:v>
                </c:pt>
                <c:pt idx="16">
                  <c:v>-2.0518326143798653</c:v>
                </c:pt>
                <c:pt idx="17">
                  <c:v>-3.8506425934411155</c:v>
                </c:pt>
                <c:pt idx="18">
                  <c:v>-3.6823088997684188</c:v>
                </c:pt>
                <c:pt idx="19">
                  <c:v>-2.3528639096001971</c:v>
                </c:pt>
                <c:pt idx="20">
                  <c:v>-1.2358448895630936</c:v>
                </c:pt>
                <c:pt idx="21">
                  <c:v>-1.0875432634164568</c:v>
                </c:pt>
                <c:pt idx="22">
                  <c:v>-2.3210199454393763</c:v>
                </c:pt>
                <c:pt idx="23">
                  <c:v>-2.4856991331219014</c:v>
                </c:pt>
                <c:pt idx="24">
                  <c:v>-1.9435944982900928</c:v>
                </c:pt>
                <c:pt idx="25">
                  <c:v>-1.7935643042638159</c:v>
                </c:pt>
                <c:pt idx="26">
                  <c:v>-1.6564939237209657</c:v>
                </c:pt>
                <c:pt idx="27">
                  <c:v>-2.7329497655712149</c:v>
                </c:pt>
                <c:pt idx="28">
                  <c:v>-2.093077029639959</c:v>
                </c:pt>
                <c:pt idx="29">
                  <c:v>-2.3272870149031029</c:v>
                </c:pt>
                <c:pt idx="30">
                  <c:v>-2.6729079903913266</c:v>
                </c:pt>
                <c:pt idx="31">
                  <c:v>-2.9066613361223741</c:v>
                </c:pt>
                <c:pt idx="32">
                  <c:v>-2.7460339716759741</c:v>
                </c:pt>
                <c:pt idx="33">
                  <c:v>-1.9958589791619357</c:v>
                </c:pt>
                <c:pt idx="34">
                  <c:v>-2.1914932277431838</c:v>
                </c:pt>
                <c:pt idx="35">
                  <c:v>-2.942236502355124</c:v>
                </c:pt>
                <c:pt idx="36">
                  <c:v>-3.0705567879034827</c:v>
                </c:pt>
                <c:pt idx="37">
                  <c:v>-2.5771819188626921</c:v>
                </c:pt>
                <c:pt idx="38">
                  <c:v>-1.842898204297521</c:v>
                </c:pt>
                <c:pt idx="39">
                  <c:v>-1.2993846054023539</c:v>
                </c:pt>
                <c:pt idx="40">
                  <c:v>-2.4280808639309157</c:v>
                </c:pt>
                <c:pt idx="41">
                  <c:v>-3.2033203931844056</c:v>
                </c:pt>
                <c:pt idx="42">
                  <c:v>-4.2170210953627674</c:v>
                </c:pt>
                <c:pt idx="43">
                  <c:v>-4.0762754438175639</c:v>
                </c:pt>
                <c:pt idx="44">
                  <c:v>-3.3157330418636102</c:v>
                </c:pt>
                <c:pt idx="45">
                  <c:v>-3.3737308166479272</c:v>
                </c:pt>
                <c:pt idx="46">
                  <c:v>-2.9035579831205123</c:v>
                </c:pt>
                <c:pt idx="47">
                  <c:v>-4.6365101753110238</c:v>
                </c:pt>
                <c:pt idx="48">
                  <c:v>-4.8013595732535226</c:v>
                </c:pt>
                <c:pt idx="49">
                  <c:v>-4.6147728318270733</c:v>
                </c:pt>
                <c:pt idx="50">
                  <c:v>-3.2122909733314771</c:v>
                </c:pt>
                <c:pt idx="51">
                  <c:v>-2.9888824251088142</c:v>
                </c:pt>
                <c:pt idx="52">
                  <c:v>-2.9586258102128955</c:v>
                </c:pt>
                <c:pt idx="53">
                  <c:v>-2.5147961377057282</c:v>
                </c:pt>
                <c:pt idx="54">
                  <c:v>-2.8426300918835086</c:v>
                </c:pt>
                <c:pt idx="55">
                  <c:v>-2.9667706496744231</c:v>
                </c:pt>
                <c:pt idx="56">
                  <c:v>-3.5087444026452479</c:v>
                </c:pt>
                <c:pt idx="57">
                  <c:v>-3.3948261122473911</c:v>
                </c:pt>
                <c:pt idx="58">
                  <c:v>-3.897945230191616</c:v>
                </c:pt>
                <c:pt idx="59">
                  <c:v>-4.1738857438224475</c:v>
                </c:pt>
                <c:pt idx="60">
                  <c:v>-3.3304997176454822</c:v>
                </c:pt>
                <c:pt idx="61">
                  <c:v>-2.2952957441242621</c:v>
                </c:pt>
                <c:pt idx="62">
                  <c:v>-2.7173683891482927</c:v>
                </c:pt>
                <c:pt idx="63">
                  <c:v>-3.2894945158816391</c:v>
                </c:pt>
                <c:pt idx="64">
                  <c:v>-4.4875075348392564</c:v>
                </c:pt>
                <c:pt idx="65">
                  <c:v>-3.7225623621388149</c:v>
                </c:pt>
                <c:pt idx="66">
                  <c:v>-3.8005073742782631</c:v>
                </c:pt>
                <c:pt idx="67">
                  <c:v>-2.7719613805023284</c:v>
                </c:pt>
                <c:pt idx="68">
                  <c:v>-2.2019200862603556</c:v>
                </c:pt>
                <c:pt idx="69">
                  <c:v>-2.1169333543764175</c:v>
                </c:pt>
                <c:pt idx="70">
                  <c:v>-2.7870341125599332</c:v>
                </c:pt>
                <c:pt idx="71">
                  <c:v>-2.871600629585096</c:v>
                </c:pt>
                <c:pt idx="72">
                  <c:v>-2.3824808679398846</c:v>
                </c:pt>
                <c:pt idx="73">
                  <c:v>-1.698231780986486</c:v>
                </c:pt>
                <c:pt idx="74">
                  <c:v>-2.0676736319448894</c:v>
                </c:pt>
                <c:pt idx="75">
                  <c:v>-2.241168586644589</c:v>
                </c:pt>
                <c:pt idx="76">
                  <c:v>-3.1284820917739218</c:v>
                </c:pt>
                <c:pt idx="77">
                  <c:v>-3.7158376976458012</c:v>
                </c:pt>
                <c:pt idx="78">
                  <c:v>-3.5190673371129462</c:v>
                </c:pt>
                <c:pt idx="79">
                  <c:v>-2.309949375314857</c:v>
                </c:pt>
                <c:pt idx="80">
                  <c:v>-2.0402897484016966</c:v>
                </c:pt>
                <c:pt idx="81">
                  <c:v>-3.6115132184726697</c:v>
                </c:pt>
                <c:pt idx="82">
                  <c:v>-4.5618770666552386</c:v>
                </c:pt>
                <c:pt idx="83">
                  <c:v>-5.7127705370457695</c:v>
                </c:pt>
                <c:pt idx="84">
                  <c:v>-5.5774703782938904</c:v>
                </c:pt>
                <c:pt idx="85">
                  <c:v>-4.8612169734348303</c:v>
                </c:pt>
                <c:pt idx="86">
                  <c:v>-2.7766248644401808</c:v>
                </c:pt>
                <c:pt idx="87">
                  <c:v>-2.4494498223049215</c:v>
                </c:pt>
                <c:pt idx="88">
                  <c:v>-2.2779080661557067</c:v>
                </c:pt>
                <c:pt idx="89">
                  <c:v>-3.2064801238845551</c:v>
                </c:pt>
                <c:pt idx="90">
                  <c:v>-2.7424785922390553</c:v>
                </c:pt>
                <c:pt idx="91">
                  <c:v>-2.9903734698881292</c:v>
                </c:pt>
                <c:pt idx="92">
                  <c:v>-3.1697671008388211</c:v>
                </c:pt>
                <c:pt idx="93">
                  <c:v>-1.9799391512491251</c:v>
                </c:pt>
                <c:pt idx="94">
                  <c:v>-1.8459622676146088</c:v>
                </c:pt>
                <c:pt idx="95">
                  <c:v>-1.2988036705031529</c:v>
                </c:pt>
                <c:pt idx="96">
                  <c:v>-1.4511998010356866</c:v>
                </c:pt>
                <c:pt idx="97">
                  <c:v>-2.1989261492287548</c:v>
                </c:pt>
                <c:pt idx="98">
                  <c:v>-2.5033213571664943</c:v>
                </c:pt>
                <c:pt idx="99">
                  <c:v>-3.9634242800370476</c:v>
                </c:pt>
                <c:pt idx="100">
                  <c:v>-3.3997729764617803</c:v>
                </c:pt>
                <c:pt idx="101">
                  <c:v>-3.8341718515540224</c:v>
                </c:pt>
                <c:pt idx="102">
                  <c:v>-3.11529821311749</c:v>
                </c:pt>
                <c:pt idx="103">
                  <c:v>-3.0314644228006822</c:v>
                </c:pt>
                <c:pt idx="104">
                  <c:v>-2.7130044147959351</c:v>
                </c:pt>
                <c:pt idx="105">
                  <c:v>-2.5731148739300611</c:v>
                </c:pt>
                <c:pt idx="106">
                  <c:v>-4.2421649911741692</c:v>
                </c:pt>
                <c:pt idx="107">
                  <c:v>-3.6744114420188101</c:v>
                </c:pt>
                <c:pt idx="108">
                  <c:v>-3.4519045631572975</c:v>
                </c:pt>
                <c:pt idx="109">
                  <c:v>-2.04701560191375</c:v>
                </c:pt>
                <c:pt idx="110">
                  <c:v>-1.0604209136108551</c:v>
                </c:pt>
                <c:pt idx="111">
                  <c:v>-1.033025288245927</c:v>
                </c:pt>
                <c:pt idx="112">
                  <c:v>-0.97417605101986204</c:v>
                </c:pt>
                <c:pt idx="113">
                  <c:v>-1.6859321347011829</c:v>
                </c:pt>
                <c:pt idx="114">
                  <c:v>-0.99284799582367533</c:v>
                </c:pt>
                <c:pt idx="115">
                  <c:v>-0.64759657791643299</c:v>
                </c:pt>
                <c:pt idx="116">
                  <c:v>-0.19320611439103885</c:v>
                </c:pt>
                <c:pt idx="117">
                  <c:v>-0.69124104964949495</c:v>
                </c:pt>
                <c:pt idx="118">
                  <c:v>-0.79652276159057145</c:v>
                </c:pt>
                <c:pt idx="119">
                  <c:v>-1.7160240198267189</c:v>
                </c:pt>
                <c:pt idx="120">
                  <c:v>-1.5123444744472643</c:v>
                </c:pt>
                <c:pt idx="121">
                  <c:v>-0.96606095754474985</c:v>
                </c:pt>
                <c:pt idx="122">
                  <c:v>-0.53283798434069851</c:v>
                </c:pt>
                <c:pt idx="123">
                  <c:v>-1.8904920246331098</c:v>
                </c:pt>
                <c:pt idx="124">
                  <c:v>-3.0241642095666652</c:v>
                </c:pt>
                <c:pt idx="125">
                  <c:v>-3.1887355895881573</c:v>
                </c:pt>
                <c:pt idx="126">
                  <c:v>-2.714546958423572</c:v>
                </c:pt>
                <c:pt idx="127">
                  <c:v>-0.92476282067780957</c:v>
                </c:pt>
                <c:pt idx="128">
                  <c:v>-0.63524597123703863</c:v>
                </c:pt>
                <c:pt idx="129">
                  <c:v>-0.30356615388372354</c:v>
                </c:pt>
                <c:pt idx="130">
                  <c:v>-2.1528652511796729</c:v>
                </c:pt>
                <c:pt idx="131">
                  <c:v>-2.4174028326242016</c:v>
                </c:pt>
                <c:pt idx="132">
                  <c:v>-1.8301168723132974</c:v>
                </c:pt>
                <c:pt idx="133">
                  <c:v>-0.9198689680123735</c:v>
                </c:pt>
                <c:pt idx="134">
                  <c:v>-1.1539662825903108</c:v>
                </c:pt>
                <c:pt idx="135">
                  <c:v>-1.8926368277436829</c:v>
                </c:pt>
                <c:pt idx="136">
                  <c:v>-2.171621378433537</c:v>
                </c:pt>
                <c:pt idx="137">
                  <c:v>-1.7935210451121382</c:v>
                </c:pt>
                <c:pt idx="138">
                  <c:v>-1.3262574702241974</c:v>
                </c:pt>
                <c:pt idx="139">
                  <c:v>-1.3676702644147785</c:v>
                </c:pt>
                <c:pt idx="140">
                  <c:v>-1.7709433084435542</c:v>
                </c:pt>
                <c:pt idx="141">
                  <c:v>-1.503490352065544</c:v>
                </c:pt>
                <c:pt idx="142">
                  <c:v>-1.6013224643121013</c:v>
                </c:pt>
                <c:pt idx="143">
                  <c:v>-1.2121657732163111</c:v>
                </c:pt>
                <c:pt idx="144">
                  <c:v>-2.4412612985101898</c:v>
                </c:pt>
                <c:pt idx="145">
                  <c:v>-2.9780519256811164</c:v>
                </c:pt>
                <c:pt idx="146">
                  <c:v>-3.4900125104102031</c:v>
                </c:pt>
                <c:pt idx="147">
                  <c:v>-2.8109716388333492</c:v>
                </c:pt>
                <c:pt idx="148">
                  <c:v>-3.0248836229682272</c:v>
                </c:pt>
                <c:pt idx="149">
                  <c:v>-2.9041290932449986</c:v>
                </c:pt>
                <c:pt idx="150">
                  <c:v>-2.7850161336207968</c:v>
                </c:pt>
                <c:pt idx="151">
                  <c:v>-1.98617313150074</c:v>
                </c:pt>
                <c:pt idx="152">
                  <c:v>-1.9804092361261851</c:v>
                </c:pt>
                <c:pt idx="153">
                  <c:v>-2.4315593174305246</c:v>
                </c:pt>
                <c:pt idx="154">
                  <c:v>-3.2819185960497972</c:v>
                </c:pt>
                <c:pt idx="155">
                  <c:v>-3.8597525401401604</c:v>
                </c:pt>
                <c:pt idx="156">
                  <c:v>-3.0974719256205177</c:v>
                </c:pt>
                <c:pt idx="157">
                  <c:v>-2.4284705931339694</c:v>
                </c:pt>
                <c:pt idx="158">
                  <c:v>-2.8080642980350419</c:v>
                </c:pt>
                <c:pt idx="159">
                  <c:v>-4.4814804107959887</c:v>
                </c:pt>
                <c:pt idx="160">
                  <c:v>-6.8981678552360677</c:v>
                </c:pt>
                <c:pt idx="161">
                  <c:v>-6.4191700499419326</c:v>
                </c:pt>
                <c:pt idx="162">
                  <c:v>-4.9559647436403047</c:v>
                </c:pt>
                <c:pt idx="163">
                  <c:v>-5.0105814632692756</c:v>
                </c:pt>
                <c:pt idx="164">
                  <c:v>-5.2870347253686862</c:v>
                </c:pt>
                <c:pt idx="165">
                  <c:v>-6.8902907564126803</c:v>
                </c:pt>
                <c:pt idx="166">
                  <c:v>-4.1671141370077169</c:v>
                </c:pt>
                <c:pt idx="167">
                  <c:v>-2.9323456473572058</c:v>
                </c:pt>
                <c:pt idx="168">
                  <c:v>-2.5134291712631551</c:v>
                </c:pt>
                <c:pt idx="169">
                  <c:v>-1.9476640069454305</c:v>
                </c:pt>
                <c:pt idx="170">
                  <c:v>-3.8286732876081047</c:v>
                </c:pt>
                <c:pt idx="171">
                  <c:v>-3.414278734882437</c:v>
                </c:pt>
                <c:pt idx="172">
                  <c:v>-5.810162456136327</c:v>
                </c:pt>
                <c:pt idx="173">
                  <c:v>-4.647712102321556</c:v>
                </c:pt>
                <c:pt idx="174">
                  <c:v>-4.2146575790111278</c:v>
                </c:pt>
                <c:pt idx="175">
                  <c:v>-2.3406485100950736</c:v>
                </c:pt>
                <c:pt idx="176">
                  <c:v>-1.3556518900895789</c:v>
                </c:pt>
                <c:pt idx="177">
                  <c:v>-1.7897080425492682</c:v>
                </c:pt>
                <c:pt idx="178">
                  <c:v>-2.4336406495473941</c:v>
                </c:pt>
                <c:pt idx="179">
                  <c:v>-3.483608866454178</c:v>
                </c:pt>
                <c:pt idx="180">
                  <c:v>-2.1097333443181991</c:v>
                </c:pt>
                <c:pt idx="181">
                  <c:v>-1.8870717199099367</c:v>
                </c:pt>
                <c:pt idx="182">
                  <c:v>-1.7233356433343179</c:v>
                </c:pt>
                <c:pt idx="183">
                  <c:v>-1.8393437700670336</c:v>
                </c:pt>
                <c:pt idx="184">
                  <c:v>-2.0997609766168264</c:v>
                </c:pt>
                <c:pt idx="185">
                  <c:v>-0.57195529875046525</c:v>
                </c:pt>
                <c:pt idx="186">
                  <c:v>-0.52058779507552622</c:v>
                </c:pt>
                <c:pt idx="187">
                  <c:v>-0.38346531395814587</c:v>
                </c:pt>
                <c:pt idx="188">
                  <c:v>-1.2048611235429885</c:v>
                </c:pt>
                <c:pt idx="189">
                  <c:v>-1.1126835603577092</c:v>
                </c:pt>
                <c:pt idx="190">
                  <c:v>-0.42531542238812392</c:v>
                </c:pt>
                <c:pt idx="191">
                  <c:v>-0.914991933183261</c:v>
                </c:pt>
                <c:pt idx="192">
                  <c:v>-1.976312305232593</c:v>
                </c:pt>
                <c:pt idx="193">
                  <c:v>-2.1530585837590817</c:v>
                </c:pt>
                <c:pt idx="194">
                  <c:v>-1.3067161144938506</c:v>
                </c:pt>
                <c:pt idx="195">
                  <c:v>-0.20349884868265811</c:v>
                </c:pt>
                <c:pt idx="196">
                  <c:v>-0.16989578178629294</c:v>
                </c:pt>
                <c:pt idx="197">
                  <c:v>-1.5191422020070959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43-420B-BC90-E1E88BE12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62557376"/>
        <c:axId val="662555712"/>
      </c:barChart>
      <c:lineChart>
        <c:grouping val="standard"/>
        <c:varyColors val="0"/>
        <c:ser>
          <c:idx val="0"/>
          <c:order val="0"/>
          <c:tx>
            <c:strRef>
              <c:f>'Graf 2'!$B$8</c:f>
              <c:strCache>
                <c:ptCount val="1"/>
                <c:pt idx="0">
                  <c:v>Hombres (eje izquierdo)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198"/>
              <c:layout>
                <c:manualLayout>
                  <c:x val="-3.509861882789423E-2"/>
                  <c:y val="2.87890139309358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43-420B-BC90-E1E88BE120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 2'!$A$9:$A$207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'Graf 2'!$B$9:$B$207</c:f>
              <c:numCache>
                <c:formatCode>0.0</c:formatCode>
                <c:ptCount val="199"/>
                <c:pt idx="0">
                  <c:v>9.7237937299255766</c:v>
                </c:pt>
                <c:pt idx="1">
                  <c:v>8.2120135392035181</c:v>
                </c:pt>
                <c:pt idx="2">
                  <c:v>8.333304591688556</c:v>
                </c:pt>
                <c:pt idx="3">
                  <c:v>8.5389691312273577</c:v>
                </c:pt>
                <c:pt idx="4">
                  <c:v>9.6310394480045698</c:v>
                </c:pt>
                <c:pt idx="5">
                  <c:v>9.930518540535143</c:v>
                </c:pt>
                <c:pt idx="6">
                  <c:v>9.913907563870282</c:v>
                </c:pt>
                <c:pt idx="7">
                  <c:v>9.2944939680771075</c:v>
                </c:pt>
                <c:pt idx="8">
                  <c:v>7.8443141819329458</c:v>
                </c:pt>
                <c:pt idx="9">
                  <c:v>7.4328833611006644</c:v>
                </c:pt>
                <c:pt idx="10">
                  <c:v>7.6190481252963789</c:v>
                </c:pt>
                <c:pt idx="11">
                  <c:v>8.4390112084770106</c:v>
                </c:pt>
                <c:pt idx="12">
                  <c:v>8.9220931038053095</c:v>
                </c:pt>
                <c:pt idx="13">
                  <c:v>8.6311896019390186</c:v>
                </c:pt>
                <c:pt idx="14">
                  <c:v>9.2740904479024806</c:v>
                </c:pt>
                <c:pt idx="15">
                  <c:v>9.0669139329534758</c:v>
                </c:pt>
                <c:pt idx="16">
                  <c:v>9.0501929997063897</c:v>
                </c:pt>
                <c:pt idx="17">
                  <c:v>8.4612909985265166</c:v>
                </c:pt>
                <c:pt idx="18">
                  <c:v>8.3272745077741384</c:v>
                </c:pt>
                <c:pt idx="19">
                  <c:v>8.9306479577975768</c:v>
                </c:pt>
                <c:pt idx="20">
                  <c:v>8.6832588438863372</c:v>
                </c:pt>
                <c:pt idx="21">
                  <c:v>8.5691674291121629</c:v>
                </c:pt>
                <c:pt idx="22">
                  <c:v>8.9706785584114552</c:v>
                </c:pt>
                <c:pt idx="23">
                  <c:v>10.223614778344793</c:v>
                </c:pt>
                <c:pt idx="24">
                  <c:v>11.577258598067759</c:v>
                </c:pt>
                <c:pt idx="25">
                  <c:v>11.041371553026243</c:v>
                </c:pt>
                <c:pt idx="26">
                  <c:v>10.874752131268854</c:v>
                </c:pt>
                <c:pt idx="27">
                  <c:v>10.085439935703869</c:v>
                </c:pt>
                <c:pt idx="28">
                  <c:v>10.528271517792525</c:v>
                </c:pt>
                <c:pt idx="29">
                  <c:v>10.480355718834456</c:v>
                </c:pt>
                <c:pt idx="30">
                  <c:v>10.249748022159983</c:v>
                </c:pt>
                <c:pt idx="31">
                  <c:v>10.074143147415382</c:v>
                </c:pt>
                <c:pt idx="32">
                  <c:v>9.9238832060054456</c:v>
                </c:pt>
                <c:pt idx="33">
                  <c:v>10.214497789072961</c:v>
                </c:pt>
                <c:pt idx="34">
                  <c:v>11.344569120516697</c:v>
                </c:pt>
                <c:pt idx="35">
                  <c:v>11.57477055408194</c:v>
                </c:pt>
                <c:pt idx="36">
                  <c:v>11.507714593987048</c:v>
                </c:pt>
                <c:pt idx="37">
                  <c:v>10.254348819187499</c:v>
                </c:pt>
                <c:pt idx="38">
                  <c:v>10.287016594600518</c:v>
                </c:pt>
                <c:pt idx="39">
                  <c:v>10.795706521030535</c:v>
                </c:pt>
                <c:pt idx="40">
                  <c:v>10.628935506106661</c:v>
                </c:pt>
                <c:pt idx="41">
                  <c:v>9.4973979270597617</c:v>
                </c:pt>
                <c:pt idx="42">
                  <c:v>8.3355104064264545</c:v>
                </c:pt>
                <c:pt idx="43">
                  <c:v>7.2476407678606654</c:v>
                </c:pt>
                <c:pt idx="44">
                  <c:v>7.1263492777606645</c:v>
                </c:pt>
                <c:pt idx="45">
                  <c:v>7.0660912064055355</c:v>
                </c:pt>
                <c:pt idx="46">
                  <c:v>8.5374531690459801</c:v>
                </c:pt>
                <c:pt idx="47">
                  <c:v>9.0817693975098255</c:v>
                </c:pt>
                <c:pt idx="48">
                  <c:v>9.4547402914687488</c:v>
                </c:pt>
                <c:pt idx="49">
                  <c:v>8.7222215849088247</c:v>
                </c:pt>
                <c:pt idx="50">
                  <c:v>8.4195193158367942</c:v>
                </c:pt>
                <c:pt idx="51">
                  <c:v>8.2515728788359564</c:v>
                </c:pt>
                <c:pt idx="52">
                  <c:v>8.2522513320234729</c:v>
                </c:pt>
                <c:pt idx="53">
                  <c:v>8.07825392147355</c:v>
                </c:pt>
                <c:pt idx="54">
                  <c:v>6.9988834223908807</c:v>
                </c:pt>
                <c:pt idx="55">
                  <c:v>6.5629216633939365</c:v>
                </c:pt>
                <c:pt idx="56">
                  <c:v>6.2889592851858263</c:v>
                </c:pt>
                <c:pt idx="57">
                  <c:v>7.0759547890348413</c:v>
                </c:pt>
                <c:pt idx="58">
                  <c:v>7.9896148821708008</c:v>
                </c:pt>
                <c:pt idx="59">
                  <c:v>9.0051156550291225</c:v>
                </c:pt>
                <c:pt idx="60">
                  <c:v>9.2500644130802083</c:v>
                </c:pt>
                <c:pt idx="61">
                  <c:v>8.7302109132682872</c:v>
                </c:pt>
                <c:pt idx="62">
                  <c:v>8.3653302809599683</c:v>
                </c:pt>
                <c:pt idx="63">
                  <c:v>8.2467522494920544</c:v>
                </c:pt>
                <c:pt idx="64">
                  <c:v>8.2361908934953565</c:v>
                </c:pt>
                <c:pt idx="65">
                  <c:v>7.9964303674125325</c:v>
                </c:pt>
                <c:pt idx="66">
                  <c:v>7.7804084743740152</c:v>
                </c:pt>
                <c:pt idx="67">
                  <c:v>7.5840326019982554</c:v>
                </c:pt>
                <c:pt idx="68">
                  <c:v>7.5333671070841808</c:v>
                </c:pt>
                <c:pt idx="69">
                  <c:v>7.7171283951524643</c:v>
                </c:pt>
                <c:pt idx="70">
                  <c:v>8.3837007188067609</c:v>
                </c:pt>
                <c:pt idx="71">
                  <c:v>9.1963846529965121</c:v>
                </c:pt>
                <c:pt idx="72">
                  <c:v>9.3407881935025188</c:v>
                </c:pt>
                <c:pt idx="73">
                  <c:v>8.5193409987728721</c:v>
                </c:pt>
                <c:pt idx="74">
                  <c:v>7.8410442839791452</c:v>
                </c:pt>
                <c:pt idx="75">
                  <c:v>8.1779933737415522</c:v>
                </c:pt>
                <c:pt idx="76">
                  <c:v>8.0363129274979439</c:v>
                </c:pt>
                <c:pt idx="77">
                  <c:v>7.7732414535179899</c:v>
                </c:pt>
                <c:pt idx="78">
                  <c:v>7.2420607699611521</c:v>
                </c:pt>
                <c:pt idx="79">
                  <c:v>7.2827280563793897</c:v>
                </c:pt>
                <c:pt idx="80">
                  <c:v>6.834498659449241</c:v>
                </c:pt>
                <c:pt idx="81">
                  <c:v>6.2522396647517891</c:v>
                </c:pt>
                <c:pt idx="82">
                  <c:v>6.7386447790459574</c:v>
                </c:pt>
                <c:pt idx="83">
                  <c:v>7.1993915612824226</c:v>
                </c:pt>
                <c:pt idx="84">
                  <c:v>7.5248182221038036</c:v>
                </c:pt>
                <c:pt idx="85">
                  <c:v>6.7825619898003744</c:v>
                </c:pt>
                <c:pt idx="86">
                  <c:v>7.3385377789371402</c:v>
                </c:pt>
                <c:pt idx="87">
                  <c:v>7.6765725173064157</c:v>
                </c:pt>
                <c:pt idx="88">
                  <c:v>8.4378006403433066</c:v>
                </c:pt>
                <c:pt idx="89">
                  <c:v>7.8380739728510953</c:v>
                </c:pt>
                <c:pt idx="90">
                  <c:v>7.3370551493882319</c:v>
                </c:pt>
                <c:pt idx="91">
                  <c:v>6.6940751376242735</c:v>
                </c:pt>
                <c:pt idx="92">
                  <c:v>6.283358022337393</c:v>
                </c:pt>
                <c:pt idx="93">
                  <c:v>6.8909130977718682</c:v>
                </c:pt>
                <c:pt idx="94">
                  <c:v>7.9963277476903363</c:v>
                </c:pt>
                <c:pt idx="95">
                  <c:v>8.4449858056100009</c:v>
                </c:pt>
                <c:pt idx="96">
                  <c:v>8.3789268108484105</c:v>
                </c:pt>
                <c:pt idx="97">
                  <c:v>7.5919962315631944</c:v>
                </c:pt>
                <c:pt idx="98">
                  <c:v>7.5914179711072807</c:v>
                </c:pt>
                <c:pt idx="99">
                  <c:v>7.1360618615603872</c:v>
                </c:pt>
                <c:pt idx="100">
                  <c:v>7.0275598489767335</c:v>
                </c:pt>
                <c:pt idx="101">
                  <c:v>7.0817001513917832</c:v>
                </c:pt>
                <c:pt idx="102">
                  <c:v>7.4304752759344064</c:v>
                </c:pt>
                <c:pt idx="103">
                  <c:v>7.6009161518383719</c:v>
                </c:pt>
                <c:pt idx="104">
                  <c:v>7.0708883285644051</c:v>
                </c:pt>
                <c:pt idx="105">
                  <c:v>7.3218138135291309</c:v>
                </c:pt>
                <c:pt idx="106">
                  <c:v>8.5318071560326505</c:v>
                </c:pt>
                <c:pt idx="107">
                  <c:v>9.3912152934564226</c:v>
                </c:pt>
                <c:pt idx="108">
                  <c:v>9.0666382494368047</c:v>
                </c:pt>
                <c:pt idx="109">
                  <c:v>7.7456805189945728</c:v>
                </c:pt>
                <c:pt idx="110">
                  <c:v>7.7264049315356189</c:v>
                </c:pt>
                <c:pt idx="111">
                  <c:v>8.1972669891274492</c:v>
                </c:pt>
                <c:pt idx="112">
                  <c:v>8.6918515626002577</c:v>
                </c:pt>
                <c:pt idx="113">
                  <c:v>8.8890658386852923</c:v>
                </c:pt>
                <c:pt idx="114">
                  <c:v>8.8249355096876876</c:v>
                </c:pt>
                <c:pt idx="115">
                  <c:v>8.5375063314288617</c:v>
                </c:pt>
                <c:pt idx="116">
                  <c:v>8.1868427189580242</c:v>
                </c:pt>
                <c:pt idx="117">
                  <c:v>8.4387903620836529</c:v>
                </c:pt>
                <c:pt idx="118">
                  <c:v>10.224521080499693</c:v>
                </c:pt>
                <c:pt idx="119">
                  <c:v>10.792198202086126</c:v>
                </c:pt>
                <c:pt idx="120">
                  <c:v>11.190987662657159</c:v>
                </c:pt>
                <c:pt idx="121">
                  <c:v>10.458241490965147</c:v>
                </c:pt>
                <c:pt idx="122">
                  <c:v>10.56514399267175</c:v>
                </c:pt>
                <c:pt idx="123">
                  <c:v>10.035003574616129</c:v>
                </c:pt>
                <c:pt idx="124">
                  <c:v>9.7662579679456289</c:v>
                </c:pt>
                <c:pt idx="125">
                  <c:v>9.1926641201688533</c:v>
                </c:pt>
                <c:pt idx="126">
                  <c:v>9.1542404703039857</c:v>
                </c:pt>
                <c:pt idx="127">
                  <c:v>9.0339202840746768</c:v>
                </c:pt>
                <c:pt idx="128">
                  <c:v>9.3052497391827966</c:v>
                </c:pt>
                <c:pt idx="129">
                  <c:v>9.3501074505651989</c:v>
                </c:pt>
                <c:pt idx="130">
                  <c:v>9.9445738064740166</c:v>
                </c:pt>
                <c:pt idx="131">
                  <c:v>10.604645829700498</c:v>
                </c:pt>
                <c:pt idx="132">
                  <c:v>11.080135510170717</c:v>
                </c:pt>
                <c:pt idx="133">
                  <c:v>10.322701585238637</c:v>
                </c:pt>
                <c:pt idx="134">
                  <c:v>9.7269503556069559</c:v>
                </c:pt>
                <c:pt idx="135">
                  <c:v>9.8295718167387012</c:v>
                </c:pt>
                <c:pt idx="136">
                  <c:v>9.6548440959589819</c:v>
                </c:pt>
                <c:pt idx="137">
                  <c:v>9.549746641465406</c:v>
                </c:pt>
                <c:pt idx="138">
                  <c:v>8.951072981613569</c:v>
                </c:pt>
                <c:pt idx="139">
                  <c:v>9.0601223951035834</c:v>
                </c:pt>
                <c:pt idx="140">
                  <c:v>8.8851173414780273</c:v>
                </c:pt>
                <c:pt idx="141">
                  <c:v>9.4615026804032976</c:v>
                </c:pt>
                <c:pt idx="142">
                  <c:v>10.614097328818783</c:v>
                </c:pt>
                <c:pt idx="143">
                  <c:v>12.15489296854847</c:v>
                </c:pt>
                <c:pt idx="144">
                  <c:v>12.111498721755936</c:v>
                </c:pt>
                <c:pt idx="145">
                  <c:v>10.509422983098482</c:v>
                </c:pt>
                <c:pt idx="146">
                  <c:v>9.3409478297224382</c:v>
                </c:pt>
                <c:pt idx="147">
                  <c:v>8.9160399543930691</c:v>
                </c:pt>
                <c:pt idx="148">
                  <c:v>8.8947981820444522</c:v>
                </c:pt>
                <c:pt idx="149">
                  <c:v>8.973408075717197</c:v>
                </c:pt>
                <c:pt idx="150">
                  <c:v>8.8581373605726661</c:v>
                </c:pt>
                <c:pt idx="151">
                  <c:v>9.1109752660745862</c:v>
                </c:pt>
                <c:pt idx="152">
                  <c:v>8.6526774059163802</c:v>
                </c:pt>
                <c:pt idx="153">
                  <c:v>8.5932844012369412</c:v>
                </c:pt>
                <c:pt idx="154">
                  <c:v>9.1580283202922228</c:v>
                </c:pt>
                <c:pt idx="155">
                  <c:v>9.2589348872600752</c:v>
                </c:pt>
                <c:pt idx="156">
                  <c:v>10.665941301510099</c:v>
                </c:pt>
                <c:pt idx="157">
                  <c:v>13.749923517617702</c:v>
                </c:pt>
                <c:pt idx="158">
                  <c:v>18.289898915587887</c:v>
                </c:pt>
                <c:pt idx="159">
                  <c:v>21.89185356866632</c:v>
                </c:pt>
                <c:pt idx="160">
                  <c:v>22.369858660285878</c:v>
                </c:pt>
                <c:pt idx="161">
                  <c:v>21.474199630517397</c:v>
                </c:pt>
                <c:pt idx="162">
                  <c:v>19.963192596434727</c:v>
                </c:pt>
                <c:pt idx="163">
                  <c:v>16.846624404207748</c:v>
                </c:pt>
                <c:pt idx="164">
                  <c:v>14.784453924628812</c:v>
                </c:pt>
                <c:pt idx="165">
                  <c:v>13.070262413218439</c:v>
                </c:pt>
                <c:pt idx="166">
                  <c:v>15.617233817179207</c:v>
                </c:pt>
                <c:pt idx="167">
                  <c:v>18.006148794767888</c:v>
                </c:pt>
                <c:pt idx="168">
                  <c:v>18.76120232499245</c:v>
                </c:pt>
                <c:pt idx="169">
                  <c:v>17.887292189761325</c:v>
                </c:pt>
                <c:pt idx="170">
                  <c:v>15.859649025901923</c:v>
                </c:pt>
                <c:pt idx="171">
                  <c:v>16.058257954964581</c:v>
                </c:pt>
                <c:pt idx="172">
                  <c:v>14.046597723606302</c:v>
                </c:pt>
                <c:pt idx="173">
                  <c:v>13.616923115200272</c:v>
                </c:pt>
                <c:pt idx="174">
                  <c:v>12.003443681454847</c:v>
                </c:pt>
                <c:pt idx="175">
                  <c:v>12.374628506517761</c:v>
                </c:pt>
                <c:pt idx="176">
                  <c:v>12.409864631455935</c:v>
                </c:pt>
                <c:pt idx="177">
                  <c:v>12.082068563705814</c:v>
                </c:pt>
                <c:pt idx="178">
                  <c:v>12.739951629677876</c:v>
                </c:pt>
                <c:pt idx="179">
                  <c:v>12.549773039895568</c:v>
                </c:pt>
                <c:pt idx="180">
                  <c:v>13.607367572333864</c:v>
                </c:pt>
                <c:pt idx="181">
                  <c:v>11.703989297702455</c:v>
                </c:pt>
                <c:pt idx="182">
                  <c:v>10.696849312271272</c:v>
                </c:pt>
                <c:pt idx="183">
                  <c:v>10.273238346103913</c:v>
                </c:pt>
                <c:pt idx="184">
                  <c:v>10.206638138564921</c:v>
                </c:pt>
                <c:pt idx="185">
                  <c:v>10.932381618866833</c:v>
                </c:pt>
                <c:pt idx="186">
                  <c:v>9.8290189851350913</c:v>
                </c:pt>
                <c:pt idx="187">
                  <c:v>9.3943577049645324</c:v>
                </c:pt>
                <c:pt idx="188">
                  <c:v>8.5586884756424251</c:v>
                </c:pt>
                <c:pt idx="189">
                  <c:v>9.3115657352216861</c:v>
                </c:pt>
                <c:pt idx="190">
                  <c:v>11.823029549544797</c:v>
                </c:pt>
                <c:pt idx="191">
                  <c:v>12.482884599118025</c:v>
                </c:pt>
                <c:pt idx="192">
                  <c:v>11.635688410103411</c:v>
                </c:pt>
                <c:pt idx="193">
                  <c:v>9.7260880009665289</c:v>
                </c:pt>
                <c:pt idx="194">
                  <c:v>10.158660850314217</c:v>
                </c:pt>
                <c:pt idx="195">
                  <c:v>9.9688109399822391</c:v>
                </c:pt>
                <c:pt idx="196">
                  <c:v>9.8646150621449404</c:v>
                </c:pt>
                <c:pt idx="197">
                  <c:v>8.5097700669460803</c:v>
                </c:pt>
                <c:pt idx="198">
                  <c:v>8.7383571445209718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43-420B-BC90-E1E88BE12093}"/>
            </c:ext>
          </c:extLst>
        </c:ser>
        <c:ser>
          <c:idx val="1"/>
          <c:order val="1"/>
          <c:tx>
            <c:strRef>
              <c:f>'Graf 2'!$C$8</c:f>
              <c:strCache>
                <c:ptCount val="1"/>
                <c:pt idx="0">
                  <c:v>Mujeres (eje izquierdo)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98"/>
              <c:layout>
                <c:manualLayout>
                  <c:x val="-3.7438518518518517E-2"/>
                  <c:y val="-2.6072112163843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743-420B-BC90-E1E88BE120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 2'!$A$9:$A$207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'Graf 2'!$C$9:$C$207</c:f>
              <c:numCache>
                <c:formatCode>0.0</c:formatCode>
                <c:ptCount val="199"/>
                <c:pt idx="0">
                  <c:v>13.414212320001152</c:v>
                </c:pt>
                <c:pt idx="1">
                  <c:v>12.750313760734066</c:v>
                </c:pt>
                <c:pt idx="2">
                  <c:v>13.04015602915328</c:v>
                </c:pt>
                <c:pt idx="3">
                  <c:v>13.116621972110867</c:v>
                </c:pt>
                <c:pt idx="4">
                  <c:v>13.095542983988691</c:v>
                </c:pt>
                <c:pt idx="5">
                  <c:v>12.44668310330017</c:v>
                </c:pt>
                <c:pt idx="6">
                  <c:v>11.471906835273879</c:v>
                </c:pt>
                <c:pt idx="7">
                  <c:v>11.249204190386967</c:v>
                </c:pt>
                <c:pt idx="8">
                  <c:v>10.459307434180019</c:v>
                </c:pt>
                <c:pt idx="9">
                  <c:v>10.713901972319542</c:v>
                </c:pt>
                <c:pt idx="10">
                  <c:v>11.326800377698994</c:v>
                </c:pt>
                <c:pt idx="11">
                  <c:v>13.485329402925533</c:v>
                </c:pt>
                <c:pt idx="12">
                  <c:v>14.052076520807738</c:v>
                </c:pt>
                <c:pt idx="13">
                  <c:v>13.366181380572042</c:v>
                </c:pt>
                <c:pt idx="14">
                  <c:v>11.245140830570717</c:v>
                </c:pt>
                <c:pt idx="15">
                  <c:v>10.660772882598158</c:v>
                </c:pt>
                <c:pt idx="16">
                  <c:v>11.102025614086255</c:v>
                </c:pt>
                <c:pt idx="17">
                  <c:v>12.311933591967632</c:v>
                </c:pt>
                <c:pt idx="18">
                  <c:v>12.009583407542557</c:v>
                </c:pt>
                <c:pt idx="19">
                  <c:v>11.283511867397774</c:v>
                </c:pt>
                <c:pt idx="20">
                  <c:v>9.9191037334494307</c:v>
                </c:pt>
                <c:pt idx="21">
                  <c:v>9.6567106925286197</c:v>
                </c:pt>
                <c:pt idx="22">
                  <c:v>11.291698503850832</c:v>
                </c:pt>
                <c:pt idx="23">
                  <c:v>12.709313911466694</c:v>
                </c:pt>
                <c:pt idx="24">
                  <c:v>13.520853096357852</c:v>
                </c:pt>
                <c:pt idx="25">
                  <c:v>12.834935857290059</c:v>
                </c:pt>
                <c:pt idx="26">
                  <c:v>12.53124605498982</c:v>
                </c:pt>
                <c:pt idx="27">
                  <c:v>12.818389701275084</c:v>
                </c:pt>
                <c:pt idx="28">
                  <c:v>12.621348547432484</c:v>
                </c:pt>
                <c:pt idx="29">
                  <c:v>12.807642733737559</c:v>
                </c:pt>
                <c:pt idx="30">
                  <c:v>12.922656012551309</c:v>
                </c:pt>
                <c:pt idx="31">
                  <c:v>12.980804483537757</c:v>
                </c:pt>
                <c:pt idx="32">
                  <c:v>12.66991717768142</c:v>
                </c:pt>
                <c:pt idx="33">
                  <c:v>12.210356768234897</c:v>
                </c:pt>
                <c:pt idx="34">
                  <c:v>13.536062348259881</c:v>
                </c:pt>
                <c:pt idx="35">
                  <c:v>14.517007056437064</c:v>
                </c:pt>
                <c:pt idx="36">
                  <c:v>14.578271381890531</c:v>
                </c:pt>
                <c:pt idx="37">
                  <c:v>12.831530738050191</c:v>
                </c:pt>
                <c:pt idx="38">
                  <c:v>12.129914798898039</c:v>
                </c:pt>
                <c:pt idx="39">
                  <c:v>12.095091126432889</c:v>
                </c:pt>
                <c:pt idx="40">
                  <c:v>13.057016370037577</c:v>
                </c:pt>
                <c:pt idx="41">
                  <c:v>12.700718320244167</c:v>
                </c:pt>
                <c:pt idx="42">
                  <c:v>12.552531501789222</c:v>
                </c:pt>
                <c:pt idx="43">
                  <c:v>11.323916211678229</c:v>
                </c:pt>
                <c:pt idx="44">
                  <c:v>10.442082319624275</c:v>
                </c:pt>
                <c:pt idx="45">
                  <c:v>10.439822023053463</c:v>
                </c:pt>
                <c:pt idx="46">
                  <c:v>11.441011152166492</c:v>
                </c:pt>
                <c:pt idx="47">
                  <c:v>13.718279572820849</c:v>
                </c:pt>
                <c:pt idx="48">
                  <c:v>14.256099864722271</c:v>
                </c:pt>
                <c:pt idx="49">
                  <c:v>13.336994416735898</c:v>
                </c:pt>
                <c:pt idx="50">
                  <c:v>11.631810289168271</c:v>
                </c:pt>
                <c:pt idx="51">
                  <c:v>11.240455303944771</c:v>
                </c:pt>
                <c:pt idx="52">
                  <c:v>11.210877142236368</c:v>
                </c:pt>
                <c:pt idx="53">
                  <c:v>10.593050059179278</c:v>
                </c:pt>
                <c:pt idx="54">
                  <c:v>9.8415135142743893</c:v>
                </c:pt>
                <c:pt idx="55">
                  <c:v>9.5296923130683595</c:v>
                </c:pt>
                <c:pt idx="56">
                  <c:v>9.7977036878310741</c:v>
                </c:pt>
                <c:pt idx="57">
                  <c:v>10.470780901282232</c:v>
                </c:pt>
                <c:pt idx="58">
                  <c:v>11.887560112362417</c:v>
                </c:pt>
                <c:pt idx="59">
                  <c:v>13.17900139885157</c:v>
                </c:pt>
                <c:pt idx="60">
                  <c:v>12.580564130725691</c:v>
                </c:pt>
                <c:pt idx="61">
                  <c:v>11.025506657392549</c:v>
                </c:pt>
                <c:pt idx="62">
                  <c:v>11.082698670108261</c:v>
                </c:pt>
                <c:pt idx="63">
                  <c:v>11.536246765373694</c:v>
                </c:pt>
                <c:pt idx="64">
                  <c:v>12.723698428334613</c:v>
                </c:pt>
                <c:pt idx="65">
                  <c:v>11.718992729551347</c:v>
                </c:pt>
                <c:pt idx="66">
                  <c:v>11.580915848652278</c:v>
                </c:pt>
                <c:pt idx="67">
                  <c:v>10.355993982500584</c:v>
                </c:pt>
                <c:pt idx="68">
                  <c:v>9.7352871933445364</c:v>
                </c:pt>
                <c:pt idx="69">
                  <c:v>9.8340617495288818</c:v>
                </c:pt>
                <c:pt idx="70">
                  <c:v>11.170734831366694</c:v>
                </c:pt>
                <c:pt idx="71">
                  <c:v>12.067985282581608</c:v>
                </c:pt>
                <c:pt idx="72">
                  <c:v>11.723269061442403</c:v>
                </c:pt>
                <c:pt idx="73">
                  <c:v>10.217572779759358</c:v>
                </c:pt>
                <c:pt idx="74">
                  <c:v>9.9087179159240346</c:v>
                </c:pt>
                <c:pt idx="75">
                  <c:v>10.419161960386141</c:v>
                </c:pt>
                <c:pt idx="76">
                  <c:v>11.164795019271866</c:v>
                </c:pt>
                <c:pt idx="77">
                  <c:v>11.489079151163791</c:v>
                </c:pt>
                <c:pt idx="78">
                  <c:v>10.761128107074098</c:v>
                </c:pt>
                <c:pt idx="79">
                  <c:v>9.5926774316942467</c:v>
                </c:pt>
                <c:pt idx="80">
                  <c:v>8.8747884078509376</c:v>
                </c:pt>
                <c:pt idx="81">
                  <c:v>9.8637528832244588</c:v>
                </c:pt>
                <c:pt idx="82">
                  <c:v>11.300521845701196</c:v>
                </c:pt>
                <c:pt idx="83">
                  <c:v>12.912162098328192</c:v>
                </c:pt>
                <c:pt idx="84">
                  <c:v>13.102288600397694</c:v>
                </c:pt>
                <c:pt idx="85">
                  <c:v>11.643778963235205</c:v>
                </c:pt>
                <c:pt idx="86">
                  <c:v>10.115162643377321</c:v>
                </c:pt>
                <c:pt idx="87">
                  <c:v>10.126022339611337</c:v>
                </c:pt>
                <c:pt idx="88">
                  <c:v>10.715708706499013</c:v>
                </c:pt>
                <c:pt idx="89">
                  <c:v>11.04455409673565</c:v>
                </c:pt>
                <c:pt idx="90">
                  <c:v>10.079533741627287</c:v>
                </c:pt>
                <c:pt idx="91">
                  <c:v>9.6844486075124028</c:v>
                </c:pt>
                <c:pt idx="92">
                  <c:v>9.4531251231762141</c:v>
                </c:pt>
                <c:pt idx="93">
                  <c:v>8.8708522490209933</c:v>
                </c:pt>
                <c:pt idx="94">
                  <c:v>9.8422900153049451</c:v>
                </c:pt>
                <c:pt idx="95">
                  <c:v>9.7437894761131538</c:v>
                </c:pt>
                <c:pt idx="96">
                  <c:v>9.8301266118840971</c:v>
                </c:pt>
                <c:pt idx="97">
                  <c:v>9.7909223807919492</c:v>
                </c:pt>
                <c:pt idx="98">
                  <c:v>10.094739328273775</c:v>
                </c:pt>
                <c:pt idx="99">
                  <c:v>11.099486141597435</c:v>
                </c:pt>
                <c:pt idx="100">
                  <c:v>10.427332825438514</c:v>
                </c:pt>
                <c:pt idx="101">
                  <c:v>10.915872002945806</c:v>
                </c:pt>
                <c:pt idx="102">
                  <c:v>10.545773489051896</c:v>
                </c:pt>
                <c:pt idx="103">
                  <c:v>10.632380574639054</c:v>
                </c:pt>
                <c:pt idx="104">
                  <c:v>9.7838927433603402</c:v>
                </c:pt>
                <c:pt idx="105">
                  <c:v>9.894928687459192</c:v>
                </c:pt>
                <c:pt idx="106">
                  <c:v>12.77397214720682</c:v>
                </c:pt>
                <c:pt idx="107">
                  <c:v>13.065626735475233</c:v>
                </c:pt>
                <c:pt idx="108">
                  <c:v>12.518542812594102</c:v>
                </c:pt>
                <c:pt idx="109">
                  <c:v>9.7926961209083228</c:v>
                </c:pt>
                <c:pt idx="110">
                  <c:v>8.786825845146474</c:v>
                </c:pt>
                <c:pt idx="111">
                  <c:v>9.2302922773733762</c:v>
                </c:pt>
                <c:pt idx="112">
                  <c:v>9.6660276136201198</c:v>
                </c:pt>
                <c:pt idx="113">
                  <c:v>10.574997973386475</c:v>
                </c:pt>
                <c:pt idx="114">
                  <c:v>9.8177835055113629</c:v>
                </c:pt>
                <c:pt idx="115">
                  <c:v>9.1851029093452947</c:v>
                </c:pt>
                <c:pt idx="116">
                  <c:v>8.380048833349063</c:v>
                </c:pt>
                <c:pt idx="117">
                  <c:v>9.1300314117331478</c:v>
                </c:pt>
                <c:pt idx="118">
                  <c:v>11.021043842090265</c:v>
                </c:pt>
                <c:pt idx="119">
                  <c:v>12.508222221912845</c:v>
                </c:pt>
                <c:pt idx="120">
                  <c:v>12.703332137104423</c:v>
                </c:pt>
                <c:pt idx="121">
                  <c:v>11.424302448509897</c:v>
                </c:pt>
                <c:pt idx="122">
                  <c:v>11.097981977012449</c:v>
                </c:pt>
                <c:pt idx="123">
                  <c:v>11.925495599249238</c:v>
                </c:pt>
                <c:pt idx="124">
                  <c:v>12.790422177512294</c:v>
                </c:pt>
                <c:pt idx="125">
                  <c:v>12.381399709757011</c:v>
                </c:pt>
                <c:pt idx="126">
                  <c:v>11.868787428727558</c:v>
                </c:pt>
                <c:pt idx="127">
                  <c:v>9.9586831047524864</c:v>
                </c:pt>
                <c:pt idx="128">
                  <c:v>9.9404957104198353</c:v>
                </c:pt>
                <c:pt idx="129">
                  <c:v>9.6536736044489224</c:v>
                </c:pt>
                <c:pt idx="130">
                  <c:v>12.097439057653689</c:v>
                </c:pt>
                <c:pt idx="131">
                  <c:v>13.0220486623247</c:v>
                </c:pt>
                <c:pt idx="132">
                  <c:v>12.910252382484014</c:v>
                </c:pt>
                <c:pt idx="133">
                  <c:v>11.24257055325101</c:v>
                </c:pt>
                <c:pt idx="134">
                  <c:v>10.880916638197267</c:v>
                </c:pt>
                <c:pt idx="135">
                  <c:v>11.722208644482384</c:v>
                </c:pt>
                <c:pt idx="136">
                  <c:v>11.826465474392519</c:v>
                </c:pt>
                <c:pt idx="137">
                  <c:v>11.343267686577544</c:v>
                </c:pt>
                <c:pt idx="138">
                  <c:v>10.277330451837766</c:v>
                </c:pt>
                <c:pt idx="139">
                  <c:v>10.427792659518362</c:v>
                </c:pt>
                <c:pt idx="140">
                  <c:v>10.656060649921582</c:v>
                </c:pt>
                <c:pt idx="141">
                  <c:v>10.964993032468842</c:v>
                </c:pt>
                <c:pt idx="142">
                  <c:v>12.215419793130884</c:v>
                </c:pt>
                <c:pt idx="143">
                  <c:v>13.367058741764781</c:v>
                </c:pt>
                <c:pt idx="144">
                  <c:v>14.552760020266126</c:v>
                </c:pt>
                <c:pt idx="145">
                  <c:v>13.487474908779598</c:v>
                </c:pt>
                <c:pt idx="146">
                  <c:v>12.830960340132641</c:v>
                </c:pt>
                <c:pt idx="147">
                  <c:v>11.727011593226418</c:v>
                </c:pt>
                <c:pt idx="148">
                  <c:v>11.919681805012679</c:v>
                </c:pt>
                <c:pt idx="149">
                  <c:v>11.877537168962196</c:v>
                </c:pt>
                <c:pt idx="150">
                  <c:v>11.643153494193463</c:v>
                </c:pt>
                <c:pt idx="151">
                  <c:v>11.097148397575326</c:v>
                </c:pt>
                <c:pt idx="152">
                  <c:v>10.633086642042565</c:v>
                </c:pt>
                <c:pt idx="153">
                  <c:v>11.024843718667466</c:v>
                </c:pt>
                <c:pt idx="154">
                  <c:v>12.43994691634202</c:v>
                </c:pt>
                <c:pt idx="155">
                  <c:v>13.118687427400236</c:v>
                </c:pt>
                <c:pt idx="156">
                  <c:v>13.763413227130616</c:v>
                </c:pt>
                <c:pt idx="157">
                  <c:v>16.178394110751672</c:v>
                </c:pt>
                <c:pt idx="158">
                  <c:v>21.097963213622929</c:v>
                </c:pt>
                <c:pt idx="159">
                  <c:v>26.373333979462309</c:v>
                </c:pt>
                <c:pt idx="160">
                  <c:v>29.268026515521946</c:v>
                </c:pt>
                <c:pt idx="161">
                  <c:v>27.89336968045933</c:v>
                </c:pt>
                <c:pt idx="162">
                  <c:v>24.919157340075031</c:v>
                </c:pt>
                <c:pt idx="163">
                  <c:v>21.857205867477024</c:v>
                </c:pt>
                <c:pt idx="164">
                  <c:v>20.071488649997498</c:v>
                </c:pt>
                <c:pt idx="165">
                  <c:v>19.960553169631119</c:v>
                </c:pt>
                <c:pt idx="166">
                  <c:v>19.784347954186924</c:v>
                </c:pt>
                <c:pt idx="167">
                  <c:v>20.938494442125094</c:v>
                </c:pt>
                <c:pt idx="168">
                  <c:v>21.274631496255605</c:v>
                </c:pt>
                <c:pt idx="169">
                  <c:v>19.834956196706756</c:v>
                </c:pt>
                <c:pt idx="170">
                  <c:v>19.688322313510028</c:v>
                </c:pt>
                <c:pt idx="171">
                  <c:v>19.472536689847018</c:v>
                </c:pt>
                <c:pt idx="172">
                  <c:v>19.856760179742629</c:v>
                </c:pt>
                <c:pt idx="173">
                  <c:v>18.264635217521828</c:v>
                </c:pt>
                <c:pt idx="174">
                  <c:v>16.218101260465975</c:v>
                </c:pt>
                <c:pt idx="175">
                  <c:v>14.715277016612834</c:v>
                </c:pt>
                <c:pt idx="176">
                  <c:v>13.765516521545514</c:v>
                </c:pt>
                <c:pt idx="177">
                  <c:v>13.871776606255082</c:v>
                </c:pt>
                <c:pt idx="178">
                  <c:v>15.17359227922527</c:v>
                </c:pt>
                <c:pt idx="179">
                  <c:v>16.033381906349746</c:v>
                </c:pt>
                <c:pt idx="180">
                  <c:v>15.717100916652063</c:v>
                </c:pt>
                <c:pt idx="181">
                  <c:v>13.591061017612391</c:v>
                </c:pt>
                <c:pt idx="182">
                  <c:v>12.42018495560559</c:v>
                </c:pt>
                <c:pt idx="183">
                  <c:v>12.112582116170946</c:v>
                </c:pt>
                <c:pt idx="184">
                  <c:v>12.306399115181748</c:v>
                </c:pt>
                <c:pt idx="185">
                  <c:v>11.504336917617298</c:v>
                </c:pt>
                <c:pt idx="186">
                  <c:v>10.349606780210618</c:v>
                </c:pt>
                <c:pt idx="187">
                  <c:v>9.7778230189226782</c:v>
                </c:pt>
                <c:pt idx="188">
                  <c:v>9.7635495991854135</c:v>
                </c:pt>
                <c:pt idx="189">
                  <c:v>10.424249295579395</c:v>
                </c:pt>
                <c:pt idx="190">
                  <c:v>12.248344971932921</c:v>
                </c:pt>
                <c:pt idx="191">
                  <c:v>13.397876532301286</c:v>
                </c:pt>
                <c:pt idx="192">
                  <c:v>13.612000715336004</c:v>
                </c:pt>
                <c:pt idx="193">
                  <c:v>11.879146584725611</c:v>
                </c:pt>
                <c:pt idx="194">
                  <c:v>11.465376964808067</c:v>
                </c:pt>
                <c:pt idx="195">
                  <c:v>10.172309788664897</c:v>
                </c:pt>
                <c:pt idx="196">
                  <c:v>10.034510843931233</c:v>
                </c:pt>
                <c:pt idx="197">
                  <c:v>10.028912268953176</c:v>
                </c:pt>
                <c:pt idx="198">
                  <c:v>10.755020838677689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743-420B-BC90-E1E88BE12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093248"/>
        <c:axId val="673068288"/>
      </c:lineChart>
      <c:dateAx>
        <c:axId val="673093248"/>
        <c:scaling>
          <c:orientation val="minMax"/>
          <c:max val="45170"/>
          <c:min val="43709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73068288"/>
        <c:crosses val="autoZero"/>
        <c:auto val="1"/>
        <c:lblOffset val="100"/>
        <c:baseTimeUnit val="months"/>
      </c:dateAx>
      <c:valAx>
        <c:axId val="6730682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73093248"/>
        <c:crosses val="autoZero"/>
        <c:crossBetween val="between"/>
      </c:valAx>
      <c:valAx>
        <c:axId val="6625557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Puntos porcentuales</a:t>
                </a:r>
              </a:p>
            </c:rich>
          </c:tx>
          <c:layout>
            <c:manualLayout>
              <c:xMode val="edge"/>
              <c:yMode val="edge"/>
              <c:x val="0.94302345959507072"/>
              <c:y val="0.23695890497838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62557376"/>
        <c:crosses val="max"/>
        <c:crossBetween val="between"/>
      </c:valAx>
      <c:dateAx>
        <c:axId val="6625573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6255571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5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ciudades y dominios geográficos </a:t>
            </a:r>
          </a:p>
          <a:p>
            <a:pPr>
              <a:defRPr sz="1050"/>
            </a:pPr>
            <a:r>
              <a:rPr lang="es-CO" sz="1050" b="0" i="1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Julio-septiembre de 2023 - Puntos porcentuales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3.7629629629629631E-2"/>
          <c:y val="7.1362259356982316E-2"/>
          <c:w val="0.93786814814814812"/>
          <c:h val="0.63969290530636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2A-448B-B85A-4ACF9A1A1144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2A-448B-B85A-4ACF9A1A1144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2A-448B-B85A-4ACF9A1A1144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2A-448B-B85A-4ACF9A1A114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E2A-448B-B85A-4ACF9A1A1144}"/>
              </c:ext>
            </c:extLst>
          </c:dPt>
          <c:dPt>
            <c:idx val="5"/>
            <c:invertIfNegative val="0"/>
            <c:bubble3D val="0"/>
            <c:spPr>
              <a:solidFill>
                <a:srgbClr val="70AD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E2A-448B-B85A-4ACF9A1A114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E2A-448B-B85A-4ACF9A1A114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E2A-448B-B85A-4ACF9A1A114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E2A-448B-B85A-4ACF9A1A114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E2A-448B-B85A-4ACF9A1A1144}"/>
              </c:ext>
            </c:extLst>
          </c:dPt>
          <c:dLbls>
            <c:dLbl>
              <c:idx val="0"/>
              <c:layout>
                <c:manualLayout>
                  <c:x val="0"/>
                  <c:y val="1.7184036976800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2A-448B-B85A-4ACF9A1A1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'Graf. 3b'!$A$8:$A$18</c:f>
              <c:strCache>
                <c:ptCount val="11"/>
                <c:pt idx="0">
                  <c:v>Barranquilla A.M</c:v>
                </c:pt>
                <c:pt idx="1">
                  <c:v>Total nacional</c:v>
                </c:pt>
                <c:pt idx="2">
                  <c:v>23 Ciudades A.M.</c:v>
                </c:pt>
                <c:pt idx="3">
                  <c:v>13 Ciudades A.M.</c:v>
                </c:pt>
                <c:pt idx="4">
                  <c:v>Medellín A.M.</c:v>
                </c:pt>
                <c:pt idx="5">
                  <c:v>Bogotá D.C.</c:v>
                </c:pt>
                <c:pt idx="6">
                  <c:v>Cúcuta A.M.</c:v>
                </c:pt>
                <c:pt idx="7">
                  <c:v>Cali A.M.</c:v>
                </c:pt>
                <c:pt idx="8">
                  <c:v>Pereira A.M.</c:v>
                </c:pt>
                <c:pt idx="9">
                  <c:v>Bucaramanga A.M.</c:v>
                </c:pt>
                <c:pt idx="10">
                  <c:v>Manizales A.M.</c:v>
                </c:pt>
              </c:strCache>
            </c:strRef>
          </c:cat>
          <c:val>
            <c:numRef>
              <c:f>'Graf. 3b'!$B$8:$B$18</c:f>
              <c:numCache>
                <c:formatCode>0.0</c:formatCode>
                <c:ptCount val="11"/>
                <c:pt idx="0">
                  <c:v>-6.2744199555475477</c:v>
                </c:pt>
                <c:pt idx="1">
                  <c:v>-3.9862021273584922</c:v>
                </c:pt>
                <c:pt idx="2">
                  <c:v>-2.4115427178466184</c:v>
                </c:pt>
                <c:pt idx="3">
                  <c:v>-2.3048613212318418</c:v>
                </c:pt>
                <c:pt idx="4">
                  <c:v>-2.0327922137737424</c:v>
                </c:pt>
                <c:pt idx="5">
                  <c:v>-2.0166636941567173</c:v>
                </c:pt>
                <c:pt idx="6">
                  <c:v>-1.4222241877129083</c:v>
                </c:pt>
                <c:pt idx="7">
                  <c:v>-1.33117448707862</c:v>
                </c:pt>
                <c:pt idx="8">
                  <c:v>-1.2338732197336819</c:v>
                </c:pt>
                <c:pt idx="9">
                  <c:v>-0.14107405088363567</c:v>
                </c:pt>
                <c:pt idx="10">
                  <c:v>8.1307304040322492E-2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E2A-448B-B85A-4ACF9A1A11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9969887"/>
        <c:axId val="2029973631"/>
      </c:barChart>
      <c:catAx>
        <c:axId val="20299698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029973631"/>
        <c:crosses val="autoZero"/>
        <c:auto val="1"/>
        <c:lblAlgn val="ctr"/>
        <c:lblOffset val="100"/>
        <c:noMultiLvlLbl val="0"/>
      </c:catAx>
      <c:valAx>
        <c:axId val="2029973631"/>
        <c:scaling>
          <c:orientation val="minMax"/>
          <c:max val="2"/>
          <c:min val="-1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029969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Bogotá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4854444444444446E-2"/>
          <c:y val="8.3370555555555559E-2"/>
          <c:w val="0.83389092592592573"/>
          <c:h val="0.7168134259259259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'[Mercado laboral.xlsx]Graf 4'!$D$8</c:f>
              <c:strCache>
                <c:ptCount val="1"/>
                <c:pt idx="0">
                  <c:v>Brecha (eje derecho)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9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06-482D-B08B-68C3D1827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'[Mercado laboral.xlsx]Graf 4'!$A$9:$A$207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'[Mercado laboral.xlsx]Graf 4'!$D$9:$D$207</c:f>
              <c:numCache>
                <c:formatCode>0.0</c:formatCode>
                <c:ptCount val="199"/>
                <c:pt idx="0">
                  <c:v>19.654006652333287</c:v>
                </c:pt>
                <c:pt idx="1">
                  <c:v>20.66068141371516</c:v>
                </c:pt>
                <c:pt idx="2">
                  <c:v>19.209187828529267</c:v>
                </c:pt>
                <c:pt idx="3">
                  <c:v>19.005181292025256</c:v>
                </c:pt>
                <c:pt idx="4">
                  <c:v>18.451012776838482</c:v>
                </c:pt>
                <c:pt idx="5">
                  <c:v>17.161277467667404</c:v>
                </c:pt>
                <c:pt idx="6">
                  <c:v>16.429666800054157</c:v>
                </c:pt>
                <c:pt idx="7">
                  <c:v>15.475105255936953</c:v>
                </c:pt>
                <c:pt idx="8">
                  <c:v>16.717657685580285</c:v>
                </c:pt>
                <c:pt idx="9">
                  <c:v>16.602833157758603</c:v>
                </c:pt>
                <c:pt idx="10">
                  <c:v>17.236854200189043</c:v>
                </c:pt>
                <c:pt idx="11">
                  <c:v>16.860957717877334</c:v>
                </c:pt>
                <c:pt idx="12">
                  <c:v>16.716352963238826</c:v>
                </c:pt>
                <c:pt idx="13">
                  <c:v>15.579382619488207</c:v>
                </c:pt>
                <c:pt idx="14">
                  <c:v>15.162553364227342</c:v>
                </c:pt>
                <c:pt idx="15">
                  <c:v>16.230042484885715</c:v>
                </c:pt>
                <c:pt idx="16">
                  <c:v>16.991836958653067</c:v>
                </c:pt>
                <c:pt idx="17">
                  <c:v>18.559705044326051</c:v>
                </c:pt>
                <c:pt idx="18">
                  <c:v>17.700905896947624</c:v>
                </c:pt>
                <c:pt idx="19">
                  <c:v>16.878196597140764</c:v>
                </c:pt>
                <c:pt idx="20">
                  <c:v>17.697456780668979</c:v>
                </c:pt>
                <c:pt idx="21">
                  <c:v>18.313478244552279</c:v>
                </c:pt>
                <c:pt idx="22">
                  <c:v>18.722014037371672</c:v>
                </c:pt>
                <c:pt idx="23">
                  <c:v>16.026722327480194</c:v>
                </c:pt>
                <c:pt idx="24">
                  <c:v>15.084905295091694</c:v>
                </c:pt>
                <c:pt idx="25">
                  <c:v>15.240477911283293</c:v>
                </c:pt>
                <c:pt idx="26">
                  <c:v>15.829571995830257</c:v>
                </c:pt>
                <c:pt idx="27">
                  <c:v>16.853581916584588</c:v>
                </c:pt>
                <c:pt idx="28">
                  <c:v>15.89861305871365</c:v>
                </c:pt>
                <c:pt idx="29">
                  <c:v>15.950933778323389</c:v>
                </c:pt>
                <c:pt idx="30">
                  <c:v>15.188041534332342</c:v>
                </c:pt>
                <c:pt idx="31">
                  <c:v>16.49153824912338</c:v>
                </c:pt>
                <c:pt idx="32">
                  <c:v>16.382962785398739</c:v>
                </c:pt>
                <c:pt idx="33">
                  <c:v>17.155506965511016</c:v>
                </c:pt>
                <c:pt idx="34">
                  <c:v>16.48268591627626</c:v>
                </c:pt>
                <c:pt idx="35">
                  <c:v>16.468147283046342</c:v>
                </c:pt>
                <c:pt idx="36">
                  <c:v>15.974179144657391</c:v>
                </c:pt>
                <c:pt idx="37">
                  <c:v>15.344848285886677</c:v>
                </c:pt>
                <c:pt idx="38">
                  <c:v>15.755191562639247</c:v>
                </c:pt>
                <c:pt idx="39">
                  <c:v>15.21851660192722</c:v>
                </c:pt>
                <c:pt idx="40">
                  <c:v>15.411181024247078</c:v>
                </c:pt>
                <c:pt idx="41">
                  <c:v>15.141403516019793</c:v>
                </c:pt>
                <c:pt idx="42">
                  <c:v>15.657971797371268</c:v>
                </c:pt>
                <c:pt idx="43">
                  <c:v>15.439309078647419</c:v>
                </c:pt>
                <c:pt idx="44">
                  <c:v>14.951010575871997</c:v>
                </c:pt>
                <c:pt idx="45">
                  <c:v>15.23599409968989</c:v>
                </c:pt>
                <c:pt idx="46">
                  <c:v>15.048064069730763</c:v>
                </c:pt>
                <c:pt idx="47">
                  <c:v>15.840814022248132</c:v>
                </c:pt>
                <c:pt idx="48">
                  <c:v>14.649613156363884</c:v>
                </c:pt>
                <c:pt idx="49">
                  <c:v>15.007644131627728</c:v>
                </c:pt>
                <c:pt idx="50">
                  <c:v>14.285602354621489</c:v>
                </c:pt>
                <c:pt idx="51">
                  <c:v>14.449785038823748</c:v>
                </c:pt>
                <c:pt idx="52">
                  <c:v>14.210734923839624</c:v>
                </c:pt>
                <c:pt idx="53">
                  <c:v>13.820081831848135</c:v>
                </c:pt>
                <c:pt idx="54">
                  <c:v>14.240205658540908</c:v>
                </c:pt>
                <c:pt idx="55">
                  <c:v>13.527052203712898</c:v>
                </c:pt>
                <c:pt idx="56">
                  <c:v>14.489859677989088</c:v>
                </c:pt>
                <c:pt idx="57">
                  <c:v>14.80411235796911</c:v>
                </c:pt>
                <c:pt idx="58">
                  <c:v>15.955525225397047</c:v>
                </c:pt>
                <c:pt idx="59">
                  <c:v>16.184436412858972</c:v>
                </c:pt>
                <c:pt idx="60">
                  <c:v>16.376445807006355</c:v>
                </c:pt>
                <c:pt idx="61">
                  <c:v>15.871056339128771</c:v>
                </c:pt>
                <c:pt idx="62">
                  <c:v>15.078076216531088</c:v>
                </c:pt>
                <c:pt idx="63">
                  <c:v>13.75341264771221</c:v>
                </c:pt>
                <c:pt idx="64">
                  <c:v>14.866006808689342</c:v>
                </c:pt>
                <c:pt idx="65">
                  <c:v>15.763466383317791</c:v>
                </c:pt>
                <c:pt idx="66">
                  <c:v>16.980816531834726</c:v>
                </c:pt>
                <c:pt idx="67">
                  <c:v>16.575299338495114</c:v>
                </c:pt>
                <c:pt idx="68">
                  <c:v>16.014623971334061</c:v>
                </c:pt>
                <c:pt idx="69">
                  <c:v>15.694234193163403</c:v>
                </c:pt>
                <c:pt idx="70">
                  <c:v>15.924142306026837</c:v>
                </c:pt>
                <c:pt idx="71">
                  <c:v>14.252549415343715</c:v>
                </c:pt>
                <c:pt idx="72">
                  <c:v>14.084110469760049</c:v>
                </c:pt>
                <c:pt idx="73">
                  <c:v>13.004302548599469</c:v>
                </c:pt>
                <c:pt idx="74">
                  <c:v>14.240038275007912</c:v>
                </c:pt>
                <c:pt idx="75">
                  <c:v>13.123811798624736</c:v>
                </c:pt>
                <c:pt idx="76">
                  <c:v>14.163022262599881</c:v>
                </c:pt>
                <c:pt idx="77">
                  <c:v>14.27510065352341</c:v>
                </c:pt>
                <c:pt idx="78">
                  <c:v>15.281472804055127</c:v>
                </c:pt>
                <c:pt idx="79">
                  <c:v>13.607967649076365</c:v>
                </c:pt>
                <c:pt idx="80">
                  <c:v>13.975994174985374</c:v>
                </c:pt>
                <c:pt idx="81">
                  <c:v>15.230883259939603</c:v>
                </c:pt>
                <c:pt idx="82">
                  <c:v>17.724875312628846</c:v>
                </c:pt>
                <c:pt idx="83">
                  <c:v>17.247702875093232</c:v>
                </c:pt>
                <c:pt idx="84">
                  <c:v>16.797796772539215</c:v>
                </c:pt>
                <c:pt idx="85">
                  <c:v>14.841322573996933</c:v>
                </c:pt>
                <c:pt idx="86">
                  <c:v>14.827957262866946</c:v>
                </c:pt>
                <c:pt idx="87">
                  <c:v>14.051020118054879</c:v>
                </c:pt>
                <c:pt idx="88">
                  <c:v>13.806923697302629</c:v>
                </c:pt>
                <c:pt idx="89">
                  <c:v>13.928892246772413</c:v>
                </c:pt>
                <c:pt idx="90">
                  <c:v>13.718794221185682</c:v>
                </c:pt>
                <c:pt idx="91">
                  <c:v>14.698838711545378</c:v>
                </c:pt>
                <c:pt idx="92">
                  <c:v>15.797102919835197</c:v>
                </c:pt>
                <c:pt idx="93">
                  <c:v>16.136656681421158</c:v>
                </c:pt>
                <c:pt idx="94">
                  <c:v>16.097580024415841</c:v>
                </c:pt>
                <c:pt idx="95">
                  <c:v>14.64437525104379</c:v>
                </c:pt>
                <c:pt idx="96">
                  <c:v>13.802452555373371</c:v>
                </c:pt>
                <c:pt idx="97">
                  <c:v>13.958646796568438</c:v>
                </c:pt>
                <c:pt idx="98">
                  <c:v>15.094761234297934</c:v>
                </c:pt>
                <c:pt idx="99">
                  <c:v>16.105181309204134</c:v>
                </c:pt>
                <c:pt idx="100">
                  <c:v>16.728181633106679</c:v>
                </c:pt>
                <c:pt idx="101">
                  <c:v>16.95812043253278</c:v>
                </c:pt>
                <c:pt idx="102">
                  <c:v>15.977104807537835</c:v>
                </c:pt>
                <c:pt idx="103">
                  <c:v>13.828650192067137</c:v>
                </c:pt>
                <c:pt idx="104">
                  <c:v>13.42974657391035</c:v>
                </c:pt>
                <c:pt idx="105">
                  <c:v>14.528408946075672</c:v>
                </c:pt>
                <c:pt idx="106">
                  <c:v>16.033555819089941</c:v>
                </c:pt>
                <c:pt idx="107">
                  <c:v>14.8696452276766</c:v>
                </c:pt>
                <c:pt idx="108">
                  <c:v>14.31289148435382</c:v>
                </c:pt>
                <c:pt idx="109">
                  <c:v>14.833007340515472</c:v>
                </c:pt>
                <c:pt idx="110">
                  <c:v>14.898317048658733</c:v>
                </c:pt>
                <c:pt idx="111">
                  <c:v>14.683230138805158</c:v>
                </c:pt>
                <c:pt idx="112">
                  <c:v>14.380197961869143</c:v>
                </c:pt>
                <c:pt idx="113">
                  <c:v>14.88784538433498</c:v>
                </c:pt>
                <c:pt idx="114">
                  <c:v>14.371851309861462</c:v>
                </c:pt>
                <c:pt idx="115">
                  <c:v>13.379029854844902</c:v>
                </c:pt>
                <c:pt idx="116">
                  <c:v>12.687742589414469</c:v>
                </c:pt>
                <c:pt idx="117">
                  <c:v>13.102999692882626</c:v>
                </c:pt>
                <c:pt idx="118">
                  <c:v>14.403269805021125</c:v>
                </c:pt>
                <c:pt idx="119">
                  <c:v>14.372354006865926</c:v>
                </c:pt>
                <c:pt idx="120">
                  <c:v>14.102648341544608</c:v>
                </c:pt>
                <c:pt idx="121">
                  <c:v>12.490475797828665</c:v>
                </c:pt>
                <c:pt idx="122">
                  <c:v>13.606371746456219</c:v>
                </c:pt>
                <c:pt idx="123">
                  <c:v>13.979768257982947</c:v>
                </c:pt>
                <c:pt idx="124">
                  <c:v>15.125691122792695</c:v>
                </c:pt>
                <c:pt idx="125">
                  <c:v>14.348672269373395</c:v>
                </c:pt>
                <c:pt idx="126">
                  <c:v>15.754684680578464</c:v>
                </c:pt>
                <c:pt idx="127">
                  <c:v>14.165771640245957</c:v>
                </c:pt>
                <c:pt idx="128">
                  <c:v>14.401890094790062</c:v>
                </c:pt>
                <c:pt idx="129">
                  <c:v>14.1433403308815</c:v>
                </c:pt>
                <c:pt idx="130">
                  <c:v>15.589525204664128</c:v>
                </c:pt>
                <c:pt idx="131">
                  <c:v>16.476245423212418</c:v>
                </c:pt>
                <c:pt idx="132">
                  <c:v>15.282723079999634</c:v>
                </c:pt>
                <c:pt idx="133">
                  <c:v>15.278588698640334</c:v>
                </c:pt>
                <c:pt idx="134">
                  <c:v>14.465956826459234</c:v>
                </c:pt>
                <c:pt idx="135">
                  <c:v>15.460352198820608</c:v>
                </c:pt>
                <c:pt idx="136">
                  <c:v>15.859798545043894</c:v>
                </c:pt>
                <c:pt idx="137">
                  <c:v>16.184587553395083</c:v>
                </c:pt>
                <c:pt idx="138">
                  <c:v>15.125776538359752</c:v>
                </c:pt>
                <c:pt idx="139">
                  <c:v>14.498472628988807</c:v>
                </c:pt>
                <c:pt idx="140">
                  <c:v>13.49426914095109</c:v>
                </c:pt>
                <c:pt idx="141">
                  <c:v>14.553076512194508</c:v>
                </c:pt>
                <c:pt idx="142">
                  <c:v>14.496353701240629</c:v>
                </c:pt>
                <c:pt idx="143">
                  <c:v>14.543042541852877</c:v>
                </c:pt>
                <c:pt idx="144">
                  <c:v>14.53008257192154</c:v>
                </c:pt>
                <c:pt idx="145">
                  <c:v>14.687172989241986</c:v>
                </c:pt>
                <c:pt idx="146">
                  <c:v>14.756415341926434</c:v>
                </c:pt>
                <c:pt idx="147">
                  <c:v>13.836896186370403</c:v>
                </c:pt>
                <c:pt idx="148">
                  <c:v>13.845093569580627</c:v>
                </c:pt>
                <c:pt idx="149">
                  <c:v>14.714579029309157</c:v>
                </c:pt>
                <c:pt idx="150">
                  <c:v>15.664178882369576</c:v>
                </c:pt>
                <c:pt idx="151">
                  <c:v>16.477198399837285</c:v>
                </c:pt>
                <c:pt idx="152">
                  <c:v>16.365268070905678</c:v>
                </c:pt>
                <c:pt idx="153">
                  <c:v>16.434928124099571</c:v>
                </c:pt>
                <c:pt idx="154">
                  <c:v>16.73290219203696</c:v>
                </c:pt>
                <c:pt idx="155">
                  <c:v>17.837329710589351</c:v>
                </c:pt>
                <c:pt idx="156">
                  <c:v>16.723487534283272</c:v>
                </c:pt>
                <c:pt idx="157">
                  <c:v>13.957896565403352</c:v>
                </c:pt>
                <c:pt idx="158">
                  <c:v>13.402539221596513</c:v>
                </c:pt>
                <c:pt idx="159">
                  <c:v>13.991182415323216</c:v>
                </c:pt>
                <c:pt idx="160">
                  <c:v>17.726850400201648</c:v>
                </c:pt>
                <c:pt idx="161">
                  <c:v>17.751557561567694</c:v>
                </c:pt>
                <c:pt idx="162">
                  <c:v>16.324798503617075</c:v>
                </c:pt>
                <c:pt idx="163">
                  <c:v>16.176916792635694</c:v>
                </c:pt>
                <c:pt idx="164">
                  <c:v>16.196039457376841</c:v>
                </c:pt>
                <c:pt idx="165">
                  <c:v>19.260505612437576</c:v>
                </c:pt>
                <c:pt idx="166">
                  <c:v>16.262082142019011</c:v>
                </c:pt>
                <c:pt idx="167">
                  <c:v>14.713707350012065</c:v>
                </c:pt>
                <c:pt idx="168">
                  <c:v>14.466901727904784</c:v>
                </c:pt>
                <c:pt idx="169">
                  <c:v>14.851269557531879</c:v>
                </c:pt>
                <c:pt idx="170">
                  <c:v>17.049598144214336</c:v>
                </c:pt>
                <c:pt idx="171">
                  <c:v>15.717671485984177</c:v>
                </c:pt>
                <c:pt idx="172">
                  <c:v>17.594649736924993</c:v>
                </c:pt>
                <c:pt idx="173">
                  <c:v>16.667779578393336</c:v>
                </c:pt>
                <c:pt idx="174">
                  <c:v>17.077428470081607</c:v>
                </c:pt>
                <c:pt idx="175">
                  <c:v>16.880372751202309</c:v>
                </c:pt>
                <c:pt idx="176">
                  <c:v>16.64761760828754</c:v>
                </c:pt>
                <c:pt idx="177">
                  <c:v>16.452683879310719</c:v>
                </c:pt>
                <c:pt idx="178">
                  <c:v>14.904864844634453</c:v>
                </c:pt>
                <c:pt idx="179">
                  <c:v>15.237351234188736</c:v>
                </c:pt>
                <c:pt idx="180">
                  <c:v>14.27754183198924</c:v>
                </c:pt>
                <c:pt idx="181">
                  <c:v>14.711872183580837</c:v>
                </c:pt>
                <c:pt idx="182">
                  <c:v>15.407830978130335</c:v>
                </c:pt>
                <c:pt idx="183">
                  <c:v>16.088876654424567</c:v>
                </c:pt>
                <c:pt idx="184">
                  <c:v>16.002031250716179</c:v>
                </c:pt>
                <c:pt idx="185">
                  <c:v>15.015927139845573</c:v>
                </c:pt>
                <c:pt idx="186">
                  <c:v>14.694707866934827</c:v>
                </c:pt>
                <c:pt idx="187">
                  <c:v>15.040912443880856</c:v>
                </c:pt>
                <c:pt idx="188">
                  <c:v>14.969370561967551</c:v>
                </c:pt>
                <c:pt idx="189">
                  <c:v>15.196252046551265</c:v>
                </c:pt>
                <c:pt idx="190">
                  <c:v>15.307702198767167</c:v>
                </c:pt>
                <c:pt idx="191">
                  <c:v>15.15745186758393</c:v>
                </c:pt>
                <c:pt idx="192">
                  <c:v>16.284495787417853</c:v>
                </c:pt>
                <c:pt idx="193">
                  <c:v>16.632489126265924</c:v>
                </c:pt>
                <c:pt idx="194">
                  <c:v>15.760849853721908</c:v>
                </c:pt>
                <c:pt idx="195">
                  <c:v>14.741334179624282</c:v>
                </c:pt>
                <c:pt idx="196">
                  <c:v>14.342889441391947</c:v>
                </c:pt>
                <c:pt idx="197">
                  <c:v>17.020337143325087</c:v>
                </c:pt>
                <c:pt idx="198">
                  <c:v>16.610951441713816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06-482D-B08B-68C3D1827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62557376"/>
        <c:axId val="662555712"/>
      </c:barChart>
      <c:lineChart>
        <c:grouping val="standard"/>
        <c:varyColors val="0"/>
        <c:ser>
          <c:idx val="0"/>
          <c:order val="0"/>
          <c:tx>
            <c:strRef>
              <c:f>'[Mercado laboral.xlsx]Graf 4'!$B$8</c:f>
              <c:strCache>
                <c:ptCount val="1"/>
                <c:pt idx="0">
                  <c:v>Hombres (eje izquierdo)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198"/>
              <c:layout>
                <c:manualLayout>
                  <c:x val="-4.2501388888889075E-2"/>
                  <c:y val="-2.1532870370370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06-482D-B08B-68C3D1827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'[Mercado laboral.xlsx]Graf 4'!$A$9:$A$207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'[Mercado laboral.xlsx]Graf 4'!$B$9:$B$207</c:f>
              <c:numCache>
                <c:formatCode>0.0</c:formatCode>
                <c:ptCount val="199"/>
                <c:pt idx="0">
                  <c:v>71.040805560717331</c:v>
                </c:pt>
                <c:pt idx="1">
                  <c:v>71.933322197848753</c:v>
                </c:pt>
                <c:pt idx="2">
                  <c:v>71.305289608174732</c:v>
                </c:pt>
                <c:pt idx="3">
                  <c:v>71.417620542678577</c:v>
                </c:pt>
                <c:pt idx="4">
                  <c:v>71.041680873494641</c:v>
                </c:pt>
                <c:pt idx="5">
                  <c:v>69.738763613338961</c:v>
                </c:pt>
                <c:pt idx="6">
                  <c:v>69.891777833706485</c:v>
                </c:pt>
                <c:pt idx="7">
                  <c:v>69.920313463651979</c:v>
                </c:pt>
                <c:pt idx="8">
                  <c:v>71.698310586001085</c:v>
                </c:pt>
                <c:pt idx="9">
                  <c:v>71.037489362785294</c:v>
                </c:pt>
                <c:pt idx="10">
                  <c:v>71.244394735604573</c:v>
                </c:pt>
                <c:pt idx="11">
                  <c:v>70.789526041639661</c:v>
                </c:pt>
                <c:pt idx="12">
                  <c:v>71.727292157865463</c:v>
                </c:pt>
                <c:pt idx="13">
                  <c:v>71.906500956319292</c:v>
                </c:pt>
                <c:pt idx="14">
                  <c:v>71.631871225703904</c:v>
                </c:pt>
                <c:pt idx="15">
                  <c:v>70.937965807289842</c:v>
                </c:pt>
                <c:pt idx="16">
                  <c:v>71.799284860491923</c:v>
                </c:pt>
                <c:pt idx="17">
                  <c:v>72.672716338314984</c:v>
                </c:pt>
                <c:pt idx="18">
                  <c:v>72.900799212333041</c:v>
                </c:pt>
                <c:pt idx="19">
                  <c:v>71.896400527424603</c:v>
                </c:pt>
                <c:pt idx="20">
                  <c:v>72.164085619351042</c:v>
                </c:pt>
                <c:pt idx="21">
                  <c:v>72.496595429559989</c:v>
                </c:pt>
                <c:pt idx="22">
                  <c:v>71.680382729123764</c:v>
                </c:pt>
                <c:pt idx="23">
                  <c:v>70.519112371063443</c:v>
                </c:pt>
                <c:pt idx="24">
                  <c:v>69.843766270742861</c:v>
                </c:pt>
                <c:pt idx="25">
                  <c:v>70.811329974613429</c:v>
                </c:pt>
                <c:pt idx="26">
                  <c:v>70.818776379151444</c:v>
                </c:pt>
                <c:pt idx="27">
                  <c:v>71.798315266201712</c:v>
                </c:pt>
                <c:pt idx="28">
                  <c:v>71.701729141213733</c:v>
                </c:pt>
                <c:pt idx="29">
                  <c:v>71.798525749926526</c:v>
                </c:pt>
                <c:pt idx="30">
                  <c:v>71.161046682220828</c:v>
                </c:pt>
                <c:pt idx="31">
                  <c:v>71.750431846322343</c:v>
                </c:pt>
                <c:pt idx="32">
                  <c:v>72.224109649001392</c:v>
                </c:pt>
                <c:pt idx="33">
                  <c:v>73.449821086826233</c:v>
                </c:pt>
                <c:pt idx="34">
                  <c:v>72.258670751312366</c:v>
                </c:pt>
                <c:pt idx="35">
                  <c:v>71.83234577755232</c:v>
                </c:pt>
                <c:pt idx="36">
                  <c:v>70.883893762117893</c:v>
                </c:pt>
                <c:pt idx="37">
                  <c:v>71.470875833489529</c:v>
                </c:pt>
                <c:pt idx="38">
                  <c:v>71.973681692185806</c:v>
                </c:pt>
                <c:pt idx="39">
                  <c:v>71.974644194396703</c:v>
                </c:pt>
                <c:pt idx="40">
                  <c:v>72.238345173507668</c:v>
                </c:pt>
                <c:pt idx="41">
                  <c:v>72.695708730930789</c:v>
                </c:pt>
                <c:pt idx="42">
                  <c:v>73.705316502716315</c:v>
                </c:pt>
                <c:pt idx="43">
                  <c:v>74.845684158489306</c:v>
                </c:pt>
                <c:pt idx="44">
                  <c:v>75.696200810165266</c:v>
                </c:pt>
                <c:pt idx="45">
                  <c:v>76.423378386303881</c:v>
                </c:pt>
                <c:pt idx="46">
                  <c:v>75.252884268028154</c:v>
                </c:pt>
                <c:pt idx="47">
                  <c:v>74.260942680323112</c:v>
                </c:pt>
                <c:pt idx="48">
                  <c:v>73.031441113992216</c:v>
                </c:pt>
                <c:pt idx="49">
                  <c:v>73.71158750860576</c:v>
                </c:pt>
                <c:pt idx="50">
                  <c:v>74.052759708067754</c:v>
                </c:pt>
                <c:pt idx="51">
                  <c:v>74.80526457504817</c:v>
                </c:pt>
                <c:pt idx="52">
                  <c:v>75.332136094264925</c:v>
                </c:pt>
                <c:pt idx="53">
                  <c:v>75.346591607938535</c:v>
                </c:pt>
                <c:pt idx="54">
                  <c:v>76.372539853058399</c:v>
                </c:pt>
                <c:pt idx="55">
                  <c:v>76.617157824035473</c:v>
                </c:pt>
                <c:pt idx="56">
                  <c:v>77.635482979226097</c:v>
                </c:pt>
                <c:pt idx="57">
                  <c:v>77.158886774483221</c:v>
                </c:pt>
                <c:pt idx="58">
                  <c:v>76.179278257919478</c:v>
                </c:pt>
                <c:pt idx="59">
                  <c:v>75.021149014562951</c:v>
                </c:pt>
                <c:pt idx="60">
                  <c:v>75.459447691178838</c:v>
                </c:pt>
                <c:pt idx="61">
                  <c:v>75.809466845839438</c:v>
                </c:pt>
                <c:pt idx="62">
                  <c:v>76.1096130454996</c:v>
                </c:pt>
                <c:pt idx="63">
                  <c:v>75.49175603262816</c:v>
                </c:pt>
                <c:pt idx="64">
                  <c:v>76.4419641684905</c:v>
                </c:pt>
                <c:pt idx="65">
                  <c:v>77.331718508257453</c:v>
                </c:pt>
                <c:pt idx="66">
                  <c:v>77.799184707165452</c:v>
                </c:pt>
                <c:pt idx="67">
                  <c:v>77.728367746817142</c:v>
                </c:pt>
                <c:pt idx="68">
                  <c:v>77.68592594995107</c:v>
                </c:pt>
                <c:pt idx="69">
                  <c:v>77.322615257278628</c:v>
                </c:pt>
                <c:pt idx="70">
                  <c:v>76.389245042835157</c:v>
                </c:pt>
                <c:pt idx="71">
                  <c:v>74.554188992501452</c:v>
                </c:pt>
                <c:pt idx="72">
                  <c:v>74.512691337643986</c:v>
                </c:pt>
                <c:pt idx="73">
                  <c:v>74.477806205378542</c:v>
                </c:pt>
                <c:pt idx="74">
                  <c:v>75.892283783490839</c:v>
                </c:pt>
                <c:pt idx="75">
                  <c:v>74.801679571205</c:v>
                </c:pt>
                <c:pt idx="76">
                  <c:v>75.701636263488865</c:v>
                </c:pt>
                <c:pt idx="77">
                  <c:v>76.097683488643497</c:v>
                </c:pt>
                <c:pt idx="78">
                  <c:v>76.985883341239202</c:v>
                </c:pt>
                <c:pt idx="79">
                  <c:v>75.761982313619399</c:v>
                </c:pt>
                <c:pt idx="80">
                  <c:v>75.841366022791789</c:v>
                </c:pt>
                <c:pt idx="81">
                  <c:v>76.49967053852842</c:v>
                </c:pt>
                <c:pt idx="82">
                  <c:v>77.599107417720731</c:v>
                </c:pt>
                <c:pt idx="83">
                  <c:v>76.586074118894615</c:v>
                </c:pt>
                <c:pt idx="84">
                  <c:v>75.982588538906342</c:v>
                </c:pt>
                <c:pt idx="85">
                  <c:v>75.846860934934639</c:v>
                </c:pt>
                <c:pt idx="86">
                  <c:v>76.273664327809982</c:v>
                </c:pt>
                <c:pt idx="87">
                  <c:v>76.107020617686828</c:v>
                </c:pt>
                <c:pt idx="88">
                  <c:v>75.286169123604694</c:v>
                </c:pt>
                <c:pt idx="89">
                  <c:v>75.697468202285705</c:v>
                </c:pt>
                <c:pt idx="90">
                  <c:v>76.39070173995394</c:v>
                </c:pt>
                <c:pt idx="91">
                  <c:v>77.66086573243814</c:v>
                </c:pt>
                <c:pt idx="92">
                  <c:v>77.837052378264644</c:v>
                </c:pt>
                <c:pt idx="93">
                  <c:v>77.562392320989474</c:v>
                </c:pt>
                <c:pt idx="94">
                  <c:v>76.409126885180285</c:v>
                </c:pt>
                <c:pt idx="95">
                  <c:v>75.585056505127099</c:v>
                </c:pt>
                <c:pt idx="96">
                  <c:v>75.240844160866686</c:v>
                </c:pt>
                <c:pt idx="97">
                  <c:v>75.763703720032865</c:v>
                </c:pt>
                <c:pt idx="98">
                  <c:v>76.174850729379358</c:v>
                </c:pt>
                <c:pt idx="99">
                  <c:v>75.770577219214204</c:v>
                </c:pt>
                <c:pt idx="100">
                  <c:v>75.888573916978942</c:v>
                </c:pt>
                <c:pt idx="101">
                  <c:v>75.891514719087411</c:v>
                </c:pt>
                <c:pt idx="102">
                  <c:v>75.721477944172037</c:v>
                </c:pt>
                <c:pt idx="103">
                  <c:v>75.105009916032202</c:v>
                </c:pt>
                <c:pt idx="104">
                  <c:v>75.549120313293912</c:v>
                </c:pt>
                <c:pt idx="105">
                  <c:v>75.845307711776684</c:v>
                </c:pt>
                <c:pt idx="106">
                  <c:v>74.690796139724569</c:v>
                </c:pt>
                <c:pt idx="107">
                  <c:v>73.662050430550664</c:v>
                </c:pt>
                <c:pt idx="108">
                  <c:v>73.410839819742506</c:v>
                </c:pt>
                <c:pt idx="109">
                  <c:v>74.948930358447186</c:v>
                </c:pt>
                <c:pt idx="110">
                  <c:v>74.079357428818952</c:v>
                </c:pt>
                <c:pt idx="111">
                  <c:v>73.99698330648566</c:v>
                </c:pt>
                <c:pt idx="112">
                  <c:v>73.482279023404047</c:v>
                </c:pt>
                <c:pt idx="113">
                  <c:v>74.034573207786067</c:v>
                </c:pt>
                <c:pt idx="114">
                  <c:v>73.720268174578251</c:v>
                </c:pt>
                <c:pt idx="115">
                  <c:v>73.753356124730956</c:v>
                </c:pt>
                <c:pt idx="116">
                  <c:v>73.543319812479751</c:v>
                </c:pt>
                <c:pt idx="117">
                  <c:v>73.75405992464519</c:v>
                </c:pt>
                <c:pt idx="118">
                  <c:v>72.619904223933631</c:v>
                </c:pt>
                <c:pt idx="119">
                  <c:v>71.528974285318313</c:v>
                </c:pt>
                <c:pt idx="120">
                  <c:v>70.638577279508681</c:v>
                </c:pt>
                <c:pt idx="121">
                  <c:v>70.541152298070855</c:v>
                </c:pt>
                <c:pt idx="122">
                  <c:v>71.400406287797438</c:v>
                </c:pt>
                <c:pt idx="123">
                  <c:v>71.649665854701666</c:v>
                </c:pt>
                <c:pt idx="124">
                  <c:v>71.721408480181879</c:v>
                </c:pt>
                <c:pt idx="125">
                  <c:v>71.604193700937486</c:v>
                </c:pt>
                <c:pt idx="126">
                  <c:v>72.751983251411417</c:v>
                </c:pt>
                <c:pt idx="127">
                  <c:v>72.649279035500697</c:v>
                </c:pt>
                <c:pt idx="128">
                  <c:v>72.63810929918391</c:v>
                </c:pt>
                <c:pt idx="129">
                  <c:v>72.059995052940877</c:v>
                </c:pt>
                <c:pt idx="130">
                  <c:v>71.144008061075738</c:v>
                </c:pt>
                <c:pt idx="131">
                  <c:v>70.721870032391138</c:v>
                </c:pt>
                <c:pt idx="132">
                  <c:v>70.080749610835099</c:v>
                </c:pt>
                <c:pt idx="133">
                  <c:v>71.297230767923196</c:v>
                </c:pt>
                <c:pt idx="134">
                  <c:v>72.181429577196255</c:v>
                </c:pt>
                <c:pt idx="135">
                  <c:v>71.906309545531201</c:v>
                </c:pt>
                <c:pt idx="136">
                  <c:v>73.042995018624325</c:v>
                </c:pt>
                <c:pt idx="137">
                  <c:v>72.31839081481975</c:v>
                </c:pt>
                <c:pt idx="138">
                  <c:v>73.107269849364116</c:v>
                </c:pt>
                <c:pt idx="139">
                  <c:v>71.78716856525061</c:v>
                </c:pt>
                <c:pt idx="140">
                  <c:v>71.339734121555267</c:v>
                </c:pt>
                <c:pt idx="141">
                  <c:v>71.395895168412437</c:v>
                </c:pt>
                <c:pt idx="142">
                  <c:v>70.641130559590806</c:v>
                </c:pt>
                <c:pt idx="143">
                  <c:v>70.082802359906211</c:v>
                </c:pt>
                <c:pt idx="144">
                  <c:v>69.730462065817321</c:v>
                </c:pt>
                <c:pt idx="145">
                  <c:v>70.345967854409025</c:v>
                </c:pt>
                <c:pt idx="146">
                  <c:v>71.086181696292172</c:v>
                </c:pt>
                <c:pt idx="147">
                  <c:v>71.083376322116692</c:v>
                </c:pt>
                <c:pt idx="148">
                  <c:v>71.794775041778195</c:v>
                </c:pt>
                <c:pt idx="149">
                  <c:v>71.334743632336213</c:v>
                </c:pt>
                <c:pt idx="150">
                  <c:v>71.603728577124187</c:v>
                </c:pt>
                <c:pt idx="151">
                  <c:v>71.80833107421563</c:v>
                </c:pt>
                <c:pt idx="152">
                  <c:v>72.873883362964349</c:v>
                </c:pt>
                <c:pt idx="153">
                  <c:v>72.687657840386805</c:v>
                </c:pt>
                <c:pt idx="154">
                  <c:v>72.002890969389043</c:v>
                </c:pt>
                <c:pt idx="155">
                  <c:v>71.992023076970497</c:v>
                </c:pt>
                <c:pt idx="156">
                  <c:v>68.801977802051312</c:v>
                </c:pt>
                <c:pt idx="157">
                  <c:v>61.105745421546565</c:v>
                </c:pt>
                <c:pt idx="158">
                  <c:v>56.069628325466425</c:v>
                </c:pt>
                <c:pt idx="159">
                  <c:v>53.693360580489149</c:v>
                </c:pt>
                <c:pt idx="160">
                  <c:v>57.419327794315059</c:v>
                </c:pt>
                <c:pt idx="161">
                  <c:v>58.921575791841931</c:v>
                </c:pt>
                <c:pt idx="162">
                  <c:v>60.725132400230066</c:v>
                </c:pt>
                <c:pt idx="163">
                  <c:v>63.569208464911675</c:v>
                </c:pt>
                <c:pt idx="164">
                  <c:v>65.662304534045973</c:v>
                </c:pt>
                <c:pt idx="165">
                  <c:v>68.006875202817398</c:v>
                </c:pt>
                <c:pt idx="166">
                  <c:v>65.164563071621046</c:v>
                </c:pt>
                <c:pt idx="167">
                  <c:v>63.370252806538353</c:v>
                </c:pt>
                <c:pt idx="168">
                  <c:v>63.029854294462226</c:v>
                </c:pt>
                <c:pt idx="169">
                  <c:v>64.274442604072419</c:v>
                </c:pt>
                <c:pt idx="170">
                  <c:v>65.396733149113345</c:v>
                </c:pt>
                <c:pt idx="171">
                  <c:v>64.292528568899343</c:v>
                </c:pt>
                <c:pt idx="172">
                  <c:v>65.248653590686359</c:v>
                </c:pt>
                <c:pt idx="173">
                  <c:v>65.673683031508716</c:v>
                </c:pt>
                <c:pt idx="174">
                  <c:v>66.986936943538694</c:v>
                </c:pt>
                <c:pt idx="175">
                  <c:v>66.919999000725781</c:v>
                </c:pt>
                <c:pt idx="176">
                  <c:v>66.567568696017858</c:v>
                </c:pt>
                <c:pt idx="177">
                  <c:v>65.759652978418544</c:v>
                </c:pt>
                <c:pt idx="178">
                  <c:v>64.875128433305377</c:v>
                </c:pt>
                <c:pt idx="179">
                  <c:v>65.253748622993129</c:v>
                </c:pt>
                <c:pt idx="180">
                  <c:v>65.349349135538759</c:v>
                </c:pt>
                <c:pt idx="181">
                  <c:v>66.808905061621587</c:v>
                </c:pt>
                <c:pt idx="182">
                  <c:v>67.673789613445805</c:v>
                </c:pt>
                <c:pt idx="183">
                  <c:v>67.96407722129301</c:v>
                </c:pt>
                <c:pt idx="184">
                  <c:v>67.31560033155975</c:v>
                </c:pt>
                <c:pt idx="185">
                  <c:v>66.493500263495932</c:v>
                </c:pt>
                <c:pt idx="186">
                  <c:v>67.537961929202439</c:v>
                </c:pt>
                <c:pt idx="187">
                  <c:v>68.172546386523422</c:v>
                </c:pt>
                <c:pt idx="188">
                  <c:v>68.873559178412421</c:v>
                </c:pt>
                <c:pt idx="189">
                  <c:v>68.12892405108984</c:v>
                </c:pt>
                <c:pt idx="190">
                  <c:v>67.323573301152734</c:v>
                </c:pt>
                <c:pt idx="191">
                  <c:v>66.710310645448374</c:v>
                </c:pt>
                <c:pt idx="192">
                  <c:v>68.325460018565153</c:v>
                </c:pt>
                <c:pt idx="193">
                  <c:v>69.708519790759013</c:v>
                </c:pt>
                <c:pt idx="194">
                  <c:v>69.545031172955447</c:v>
                </c:pt>
                <c:pt idx="195">
                  <c:v>69.28111896447912</c:v>
                </c:pt>
                <c:pt idx="196">
                  <c:v>70.252450041221536</c:v>
                </c:pt>
                <c:pt idx="197">
                  <c:v>72.442805458164045</c:v>
                </c:pt>
                <c:pt idx="198">
                  <c:v>72.376727221575962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206-482D-B08B-68C3D1827C40}"/>
            </c:ext>
          </c:extLst>
        </c:ser>
        <c:ser>
          <c:idx val="1"/>
          <c:order val="1"/>
          <c:tx>
            <c:strRef>
              <c:f>'[Mercado laboral.xlsx]Graf 4'!$C$8</c:f>
              <c:strCache>
                <c:ptCount val="1"/>
                <c:pt idx="0">
                  <c:v>Mujeres (eje izquierdo)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98"/>
              <c:layout>
                <c:manualLayout>
                  <c:x val="-1.4111111111111284E-2"/>
                  <c:y val="-4.43865740740740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206-482D-B08B-68C3D1827C40}"/>
                </c:ext>
              </c:extLst>
            </c:dLbl>
            <c:spPr>
              <a:solidFill>
                <a:srgbClr val="E3361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'[Mercado laboral.xlsx]Graf 4'!$A$9:$A$207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'[Mercado laboral.xlsx]Graf 4'!$C$9:$C$207</c:f>
              <c:numCache>
                <c:formatCode>0.0</c:formatCode>
                <c:ptCount val="199"/>
                <c:pt idx="0">
                  <c:v>51.386798908384044</c:v>
                </c:pt>
                <c:pt idx="1">
                  <c:v>51.272640784133593</c:v>
                </c:pt>
                <c:pt idx="2">
                  <c:v>52.096101779645466</c:v>
                </c:pt>
                <c:pt idx="3">
                  <c:v>52.412439250653321</c:v>
                </c:pt>
                <c:pt idx="4">
                  <c:v>52.590668096656159</c:v>
                </c:pt>
                <c:pt idx="5">
                  <c:v>52.577486145671557</c:v>
                </c:pt>
                <c:pt idx="6">
                  <c:v>53.462111033652327</c:v>
                </c:pt>
                <c:pt idx="7">
                  <c:v>54.445208207715027</c:v>
                </c:pt>
                <c:pt idx="8">
                  <c:v>54.9806529004208</c:v>
                </c:pt>
                <c:pt idx="9">
                  <c:v>54.434656205026691</c:v>
                </c:pt>
                <c:pt idx="10">
                  <c:v>54.007540535415529</c:v>
                </c:pt>
                <c:pt idx="11">
                  <c:v>53.928568323762327</c:v>
                </c:pt>
                <c:pt idx="12">
                  <c:v>55.010939194626637</c:v>
                </c:pt>
                <c:pt idx="13">
                  <c:v>56.327118336831084</c:v>
                </c:pt>
                <c:pt idx="14">
                  <c:v>56.469317861476561</c:v>
                </c:pt>
                <c:pt idx="15">
                  <c:v>54.707923322404127</c:v>
                </c:pt>
                <c:pt idx="16">
                  <c:v>54.807447901838856</c:v>
                </c:pt>
                <c:pt idx="17">
                  <c:v>54.113011293988933</c:v>
                </c:pt>
                <c:pt idx="18">
                  <c:v>55.199893315385417</c:v>
                </c:pt>
                <c:pt idx="19">
                  <c:v>55.018203930283839</c:v>
                </c:pt>
                <c:pt idx="20">
                  <c:v>54.466628838682063</c:v>
                </c:pt>
                <c:pt idx="21">
                  <c:v>54.18311718500771</c:v>
                </c:pt>
                <c:pt idx="22">
                  <c:v>52.958368691752092</c:v>
                </c:pt>
                <c:pt idx="23">
                  <c:v>54.492390043583249</c:v>
                </c:pt>
                <c:pt idx="24">
                  <c:v>54.758860975651167</c:v>
                </c:pt>
                <c:pt idx="25">
                  <c:v>55.570852063330136</c:v>
                </c:pt>
                <c:pt idx="26">
                  <c:v>54.989204383321187</c:v>
                </c:pt>
                <c:pt idx="27">
                  <c:v>54.944733349617124</c:v>
                </c:pt>
                <c:pt idx="28">
                  <c:v>55.803116082500082</c:v>
                </c:pt>
                <c:pt idx="29">
                  <c:v>55.847591971603137</c:v>
                </c:pt>
                <c:pt idx="30">
                  <c:v>55.973005147888486</c:v>
                </c:pt>
                <c:pt idx="31">
                  <c:v>55.258893597198963</c:v>
                </c:pt>
                <c:pt idx="32">
                  <c:v>55.841146863602653</c:v>
                </c:pt>
                <c:pt idx="33">
                  <c:v>56.294314121315217</c:v>
                </c:pt>
                <c:pt idx="34">
                  <c:v>55.775984835036105</c:v>
                </c:pt>
                <c:pt idx="35">
                  <c:v>55.364198494505978</c:v>
                </c:pt>
                <c:pt idx="36">
                  <c:v>54.909714617460502</c:v>
                </c:pt>
                <c:pt idx="37">
                  <c:v>56.126027547602853</c:v>
                </c:pt>
                <c:pt idx="38">
                  <c:v>56.218490129546559</c:v>
                </c:pt>
                <c:pt idx="39">
                  <c:v>56.756127592469483</c:v>
                </c:pt>
                <c:pt idx="40">
                  <c:v>56.827164149260589</c:v>
                </c:pt>
                <c:pt idx="41">
                  <c:v>57.554305214910997</c:v>
                </c:pt>
                <c:pt idx="42">
                  <c:v>58.047344705345047</c:v>
                </c:pt>
                <c:pt idx="43">
                  <c:v>59.406375079841887</c:v>
                </c:pt>
                <c:pt idx="44">
                  <c:v>60.745190234293268</c:v>
                </c:pt>
                <c:pt idx="45">
                  <c:v>61.187384286613991</c:v>
                </c:pt>
                <c:pt idx="46">
                  <c:v>60.204820198297391</c:v>
                </c:pt>
                <c:pt idx="47">
                  <c:v>58.420128658074979</c:v>
                </c:pt>
                <c:pt idx="48">
                  <c:v>58.381827957628332</c:v>
                </c:pt>
                <c:pt idx="49">
                  <c:v>58.703943376978032</c:v>
                </c:pt>
                <c:pt idx="50">
                  <c:v>59.767157353446265</c:v>
                </c:pt>
                <c:pt idx="51">
                  <c:v>60.355479536224422</c:v>
                </c:pt>
                <c:pt idx="52">
                  <c:v>61.121401170425301</c:v>
                </c:pt>
                <c:pt idx="53">
                  <c:v>61.5265097760904</c:v>
                </c:pt>
                <c:pt idx="54">
                  <c:v>62.13233419451749</c:v>
                </c:pt>
                <c:pt idx="55">
                  <c:v>63.090105620322575</c:v>
                </c:pt>
                <c:pt idx="56">
                  <c:v>63.145623301237009</c:v>
                </c:pt>
                <c:pt idx="57">
                  <c:v>62.354774416514111</c:v>
                </c:pt>
                <c:pt idx="58">
                  <c:v>60.223753032522431</c:v>
                </c:pt>
                <c:pt idx="59">
                  <c:v>58.836712601703979</c:v>
                </c:pt>
                <c:pt idx="60">
                  <c:v>59.083001884172482</c:v>
                </c:pt>
                <c:pt idx="61">
                  <c:v>59.938410506710667</c:v>
                </c:pt>
                <c:pt idx="62">
                  <c:v>61.031536828968513</c:v>
                </c:pt>
                <c:pt idx="63">
                  <c:v>61.73834338491595</c:v>
                </c:pt>
                <c:pt idx="64">
                  <c:v>61.575957359801158</c:v>
                </c:pt>
                <c:pt idx="65">
                  <c:v>61.568252124939661</c:v>
                </c:pt>
                <c:pt idx="66">
                  <c:v>60.818368175330725</c:v>
                </c:pt>
                <c:pt idx="67">
                  <c:v>61.153068408322028</c:v>
                </c:pt>
                <c:pt idx="68">
                  <c:v>61.671301978617009</c:v>
                </c:pt>
                <c:pt idx="69">
                  <c:v>61.628381064115224</c:v>
                </c:pt>
                <c:pt idx="70">
                  <c:v>60.465102736808319</c:v>
                </c:pt>
                <c:pt idx="71">
                  <c:v>60.301639577157736</c:v>
                </c:pt>
                <c:pt idx="72">
                  <c:v>60.428580867883937</c:v>
                </c:pt>
                <c:pt idx="73">
                  <c:v>61.473503656779073</c:v>
                </c:pt>
                <c:pt idx="74">
                  <c:v>61.652245508482928</c:v>
                </c:pt>
                <c:pt idx="75">
                  <c:v>61.677867772580264</c:v>
                </c:pt>
                <c:pt idx="76">
                  <c:v>61.538614000888984</c:v>
                </c:pt>
                <c:pt idx="77">
                  <c:v>61.822582835120087</c:v>
                </c:pt>
                <c:pt idx="78">
                  <c:v>61.704410537184074</c:v>
                </c:pt>
                <c:pt idx="79">
                  <c:v>62.154014664543034</c:v>
                </c:pt>
                <c:pt idx="80">
                  <c:v>61.865371847806415</c:v>
                </c:pt>
                <c:pt idx="81">
                  <c:v>61.268787278588817</c:v>
                </c:pt>
                <c:pt idx="82">
                  <c:v>59.874232105091885</c:v>
                </c:pt>
                <c:pt idx="83">
                  <c:v>59.338371243801383</c:v>
                </c:pt>
                <c:pt idx="84">
                  <c:v>59.184791766367127</c:v>
                </c:pt>
                <c:pt idx="85">
                  <c:v>61.005538360937706</c:v>
                </c:pt>
                <c:pt idx="86">
                  <c:v>61.445707064943036</c:v>
                </c:pt>
                <c:pt idx="87">
                  <c:v>62.056000499631949</c:v>
                </c:pt>
                <c:pt idx="88">
                  <c:v>61.479245426302064</c:v>
                </c:pt>
                <c:pt idx="89">
                  <c:v>61.768575955513292</c:v>
                </c:pt>
                <c:pt idx="90">
                  <c:v>62.671907518768258</c:v>
                </c:pt>
                <c:pt idx="91">
                  <c:v>62.962027020892762</c:v>
                </c:pt>
                <c:pt idx="92">
                  <c:v>62.039949458429447</c:v>
                </c:pt>
                <c:pt idx="93">
                  <c:v>61.425735639568316</c:v>
                </c:pt>
                <c:pt idx="94">
                  <c:v>60.311546860764444</c:v>
                </c:pt>
                <c:pt idx="95">
                  <c:v>60.940681254083309</c:v>
                </c:pt>
                <c:pt idx="96">
                  <c:v>61.438391605493315</c:v>
                </c:pt>
                <c:pt idx="97">
                  <c:v>61.805056923464427</c:v>
                </c:pt>
                <c:pt idx="98">
                  <c:v>61.080089495081424</c:v>
                </c:pt>
                <c:pt idx="99">
                  <c:v>59.665395910010069</c:v>
                </c:pt>
                <c:pt idx="100">
                  <c:v>59.160392283872262</c:v>
                </c:pt>
                <c:pt idx="101">
                  <c:v>58.933394286554631</c:v>
                </c:pt>
                <c:pt idx="102">
                  <c:v>59.744373136634202</c:v>
                </c:pt>
                <c:pt idx="103">
                  <c:v>61.276359723965065</c:v>
                </c:pt>
                <c:pt idx="104">
                  <c:v>62.119373739383562</c:v>
                </c:pt>
                <c:pt idx="105">
                  <c:v>61.316898765701012</c:v>
                </c:pt>
                <c:pt idx="106">
                  <c:v>58.657240320634628</c:v>
                </c:pt>
                <c:pt idx="107">
                  <c:v>58.792405202874065</c:v>
                </c:pt>
                <c:pt idx="108">
                  <c:v>59.097948335388686</c:v>
                </c:pt>
                <c:pt idx="109">
                  <c:v>60.115923017931713</c:v>
                </c:pt>
                <c:pt idx="110">
                  <c:v>59.181040380160219</c:v>
                </c:pt>
                <c:pt idx="111">
                  <c:v>59.313753167680503</c:v>
                </c:pt>
                <c:pt idx="112">
                  <c:v>59.102081061534903</c:v>
                </c:pt>
                <c:pt idx="113">
                  <c:v>59.146727823451087</c:v>
                </c:pt>
                <c:pt idx="114">
                  <c:v>59.348416864716789</c:v>
                </c:pt>
                <c:pt idx="115">
                  <c:v>60.374326269886055</c:v>
                </c:pt>
                <c:pt idx="116">
                  <c:v>60.855577223065282</c:v>
                </c:pt>
                <c:pt idx="117">
                  <c:v>60.651060231762564</c:v>
                </c:pt>
                <c:pt idx="118">
                  <c:v>58.216634418912506</c:v>
                </c:pt>
                <c:pt idx="119">
                  <c:v>57.156620278452387</c:v>
                </c:pt>
                <c:pt idx="120">
                  <c:v>56.535928937964073</c:v>
                </c:pt>
                <c:pt idx="121">
                  <c:v>58.05067650024219</c:v>
                </c:pt>
                <c:pt idx="122">
                  <c:v>57.794034541341219</c:v>
                </c:pt>
                <c:pt idx="123">
                  <c:v>57.66989759671872</c:v>
                </c:pt>
                <c:pt idx="124">
                  <c:v>56.595717357389184</c:v>
                </c:pt>
                <c:pt idx="125">
                  <c:v>57.255521431564091</c:v>
                </c:pt>
                <c:pt idx="126">
                  <c:v>56.997298570832953</c:v>
                </c:pt>
                <c:pt idx="127">
                  <c:v>58.48350739525474</c:v>
                </c:pt>
                <c:pt idx="128">
                  <c:v>58.236219204393848</c:v>
                </c:pt>
                <c:pt idx="129">
                  <c:v>57.916654722059377</c:v>
                </c:pt>
                <c:pt idx="130">
                  <c:v>55.55448285641161</c:v>
                </c:pt>
                <c:pt idx="131">
                  <c:v>54.245624609178719</c:v>
                </c:pt>
                <c:pt idx="132">
                  <c:v>54.798026530835465</c:v>
                </c:pt>
                <c:pt idx="133">
                  <c:v>56.018642069282862</c:v>
                </c:pt>
                <c:pt idx="134">
                  <c:v>57.715472750737021</c:v>
                </c:pt>
                <c:pt idx="135">
                  <c:v>56.445957346710593</c:v>
                </c:pt>
                <c:pt idx="136">
                  <c:v>57.183196473580431</c:v>
                </c:pt>
                <c:pt idx="137">
                  <c:v>56.133803261424667</c:v>
                </c:pt>
                <c:pt idx="138">
                  <c:v>57.981493311004364</c:v>
                </c:pt>
                <c:pt idx="139">
                  <c:v>57.288695936261803</c:v>
                </c:pt>
                <c:pt idx="140">
                  <c:v>57.845464980604177</c:v>
                </c:pt>
                <c:pt idx="141">
                  <c:v>56.842818656217929</c:v>
                </c:pt>
                <c:pt idx="142">
                  <c:v>56.144776858350177</c:v>
                </c:pt>
                <c:pt idx="143">
                  <c:v>55.539759818053334</c:v>
                </c:pt>
                <c:pt idx="144">
                  <c:v>55.200379493895781</c:v>
                </c:pt>
                <c:pt idx="145">
                  <c:v>55.658794865167039</c:v>
                </c:pt>
                <c:pt idx="146">
                  <c:v>56.329766354365738</c:v>
                </c:pt>
                <c:pt idx="147">
                  <c:v>57.246480135746289</c:v>
                </c:pt>
                <c:pt idx="148">
                  <c:v>57.949681472197568</c:v>
                </c:pt>
                <c:pt idx="149">
                  <c:v>56.620164603027057</c:v>
                </c:pt>
                <c:pt idx="150">
                  <c:v>55.939549694754611</c:v>
                </c:pt>
                <c:pt idx="151">
                  <c:v>55.331132674378345</c:v>
                </c:pt>
                <c:pt idx="152">
                  <c:v>56.508615292058671</c:v>
                </c:pt>
                <c:pt idx="153">
                  <c:v>56.252729716287234</c:v>
                </c:pt>
                <c:pt idx="154">
                  <c:v>55.269988777352083</c:v>
                </c:pt>
                <c:pt idx="155">
                  <c:v>54.154693366381146</c:v>
                </c:pt>
                <c:pt idx="156">
                  <c:v>52.078490267768039</c:v>
                </c:pt>
                <c:pt idx="157">
                  <c:v>47.147848856143213</c:v>
                </c:pt>
                <c:pt idx="158">
                  <c:v>42.667089103869912</c:v>
                </c:pt>
                <c:pt idx="159">
                  <c:v>39.702178165165932</c:v>
                </c:pt>
                <c:pt idx="160">
                  <c:v>39.692477394113411</c:v>
                </c:pt>
                <c:pt idx="161">
                  <c:v>41.170018230274238</c:v>
                </c:pt>
                <c:pt idx="162">
                  <c:v>44.400333896612992</c:v>
                </c:pt>
                <c:pt idx="163">
                  <c:v>47.392291672275981</c:v>
                </c:pt>
                <c:pt idx="164">
                  <c:v>49.466265076669131</c:v>
                </c:pt>
                <c:pt idx="165">
                  <c:v>48.746369590379821</c:v>
                </c:pt>
                <c:pt idx="166">
                  <c:v>48.902480929602035</c:v>
                </c:pt>
                <c:pt idx="167">
                  <c:v>48.656545456526288</c:v>
                </c:pt>
                <c:pt idx="168">
                  <c:v>48.562952566557442</c:v>
                </c:pt>
                <c:pt idx="169">
                  <c:v>49.423173046540541</c:v>
                </c:pt>
                <c:pt idx="170">
                  <c:v>48.347135004899009</c:v>
                </c:pt>
                <c:pt idx="171">
                  <c:v>48.574857082915166</c:v>
                </c:pt>
                <c:pt idx="172">
                  <c:v>47.654003853761367</c:v>
                </c:pt>
                <c:pt idx="173">
                  <c:v>49.00590345311538</c:v>
                </c:pt>
                <c:pt idx="174">
                  <c:v>49.909508473457088</c:v>
                </c:pt>
                <c:pt idx="175">
                  <c:v>50.039626249523472</c:v>
                </c:pt>
                <c:pt idx="176">
                  <c:v>49.919951087730318</c:v>
                </c:pt>
                <c:pt idx="177">
                  <c:v>49.306969099107825</c:v>
                </c:pt>
                <c:pt idx="178">
                  <c:v>49.970263588670925</c:v>
                </c:pt>
                <c:pt idx="179">
                  <c:v>50.016397388804393</c:v>
                </c:pt>
                <c:pt idx="180">
                  <c:v>51.071807303549519</c:v>
                </c:pt>
                <c:pt idx="181">
                  <c:v>52.09703287804075</c:v>
                </c:pt>
                <c:pt idx="182">
                  <c:v>52.265958635315471</c:v>
                </c:pt>
                <c:pt idx="183">
                  <c:v>51.875200566868443</c:v>
                </c:pt>
                <c:pt idx="184">
                  <c:v>51.313569080843571</c:v>
                </c:pt>
                <c:pt idx="185">
                  <c:v>51.477573123650359</c:v>
                </c:pt>
                <c:pt idx="186">
                  <c:v>52.843254062267611</c:v>
                </c:pt>
                <c:pt idx="187">
                  <c:v>53.131633942642566</c:v>
                </c:pt>
                <c:pt idx="188">
                  <c:v>53.90418861644487</c:v>
                </c:pt>
                <c:pt idx="189">
                  <c:v>52.932672004538574</c:v>
                </c:pt>
                <c:pt idx="190">
                  <c:v>52.015871102385567</c:v>
                </c:pt>
                <c:pt idx="191">
                  <c:v>51.552858777864444</c:v>
                </c:pt>
                <c:pt idx="192">
                  <c:v>52.040964231147299</c:v>
                </c:pt>
                <c:pt idx="193">
                  <c:v>53.076030664493089</c:v>
                </c:pt>
                <c:pt idx="194">
                  <c:v>53.784181319233539</c:v>
                </c:pt>
                <c:pt idx="195">
                  <c:v>54.539784784854838</c:v>
                </c:pt>
                <c:pt idx="196">
                  <c:v>55.909560599829589</c:v>
                </c:pt>
                <c:pt idx="197">
                  <c:v>55.422468314838959</c:v>
                </c:pt>
                <c:pt idx="198">
                  <c:v>55.765775779862146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206-482D-B08B-68C3D1827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093248"/>
        <c:axId val="673068288"/>
      </c:lineChart>
      <c:dateAx>
        <c:axId val="673093248"/>
        <c:scaling>
          <c:orientation val="minMax"/>
          <c:min val="43525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73068288"/>
        <c:crosses val="autoZero"/>
        <c:auto val="1"/>
        <c:lblOffset val="100"/>
        <c:baseTimeUnit val="months"/>
      </c:dateAx>
      <c:valAx>
        <c:axId val="673068288"/>
        <c:scaling>
          <c:orientation val="minMax"/>
          <c:max val="80"/>
          <c:min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73093248"/>
        <c:crosses val="autoZero"/>
        <c:crossBetween val="between"/>
      </c:valAx>
      <c:valAx>
        <c:axId val="6625557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Puntos porcentuales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62557376"/>
        <c:crosses val="max"/>
        <c:crossBetween val="between"/>
      </c:valAx>
      <c:dateAx>
        <c:axId val="6625573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6255571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93031064814814801"/>
          <c:w val="0.9"/>
          <c:h val="6.33229166666666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b="1" dirty="0">
                <a:solidFill>
                  <a:schemeClr val="tx1"/>
                </a:solidFill>
              </a:rPr>
              <a:t>Principales ciudades y dominios geográficos</a:t>
            </a:r>
          </a:p>
          <a:p>
            <a:pPr>
              <a:defRPr/>
            </a:pPr>
            <a:r>
              <a:rPr lang="es-CO" dirty="0">
                <a:solidFill>
                  <a:schemeClr val="tx1"/>
                </a:solidFill>
              </a:rPr>
              <a:t>Julio-septiembre de 2023 - Puntos porcentuales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2.587037037037037E-2"/>
          <c:y val="0.11932555123216602"/>
          <c:w val="0.94825925925925925"/>
          <c:h val="0.63414837962962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'[Mercado laboral.xlsx]Graf. 5b'!$A$7</c:f>
              <c:strCache>
                <c:ptCount val="1"/>
                <c:pt idx="0">
                  <c:v>Ciudad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0B-480A-A88D-DB1F6D2394C3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0B-480A-A88D-DB1F6D2394C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0B-480A-A88D-DB1F6D2394C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0B-480A-A88D-DB1F6D2394C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0B-480A-A88D-DB1F6D2394C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0B-480A-A88D-DB1F6D2394C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0B-480A-A88D-DB1F6D2394C3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B0B-480A-A88D-DB1F6D2394C3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B0B-480A-A88D-DB1F6D2394C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B0B-480A-A88D-DB1F6D2394C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B0B-480A-A88D-DB1F6D2394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'[Mercado laboral.xlsx]Graf. 5b'!$A$8:$A$18</c:f>
              <c:strCache>
                <c:ptCount val="11"/>
                <c:pt idx="0">
                  <c:v>Pereira A.M.</c:v>
                </c:pt>
                <c:pt idx="1">
                  <c:v>Total nacional</c:v>
                </c:pt>
                <c:pt idx="2">
                  <c:v>Cúcuta A.M.</c:v>
                </c:pt>
                <c:pt idx="3">
                  <c:v>Barranquilla A.M</c:v>
                </c:pt>
                <c:pt idx="4">
                  <c:v>Bucaramanga A.M.</c:v>
                </c:pt>
                <c:pt idx="5">
                  <c:v>Manizales A.M.</c:v>
                </c:pt>
                <c:pt idx="6">
                  <c:v>Medellín A.M.</c:v>
                </c:pt>
                <c:pt idx="7">
                  <c:v>23 Ciudades A.M.</c:v>
                </c:pt>
                <c:pt idx="8">
                  <c:v>13 Ciudades A.M.</c:v>
                </c:pt>
                <c:pt idx="9">
                  <c:v>Bogotá D.C.</c:v>
                </c:pt>
                <c:pt idx="10">
                  <c:v>Cali A.M.</c:v>
                </c:pt>
              </c:strCache>
            </c:strRef>
          </c:cat>
          <c:val>
            <c:numRef>
              <c:f>'[Mercado laboral.xlsx]Graf. 5b'!$B$8:$B$18</c:f>
              <c:numCache>
                <c:formatCode>0.0</c:formatCode>
                <c:ptCount val="11"/>
                <c:pt idx="0">
                  <c:v>24.27162389953682</c:v>
                </c:pt>
                <c:pt idx="1">
                  <c:v>24.073012253082481</c:v>
                </c:pt>
                <c:pt idx="2">
                  <c:v>22.784502171348088</c:v>
                </c:pt>
                <c:pt idx="3">
                  <c:v>20.864691629724156</c:v>
                </c:pt>
                <c:pt idx="4">
                  <c:v>19.848612327524783</c:v>
                </c:pt>
                <c:pt idx="5">
                  <c:v>19.152121842529787</c:v>
                </c:pt>
                <c:pt idx="6">
                  <c:v>19.079130860011624</c:v>
                </c:pt>
                <c:pt idx="7">
                  <c:v>18.543603159480178</c:v>
                </c:pt>
                <c:pt idx="8">
                  <c:v>18.375285311062008</c:v>
                </c:pt>
                <c:pt idx="9">
                  <c:v>16.610951441713816</c:v>
                </c:pt>
                <c:pt idx="10">
                  <c:v>15.968671922601104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B0B-480A-A88D-DB1F6D239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62400"/>
        <c:axId val="327028960"/>
      </c:barChart>
      <c:catAx>
        <c:axId val="15146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27028960"/>
        <c:crosses val="autoZero"/>
        <c:auto val="1"/>
        <c:lblAlgn val="ctr"/>
        <c:lblOffset val="100"/>
        <c:noMultiLvlLbl val="0"/>
      </c:catAx>
      <c:valAx>
        <c:axId val="32702896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5146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dominios geográficos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7452978543900852E-2"/>
          <c:y val="8.1316422564127966E-2"/>
          <c:w val="0.83040921230814146"/>
          <c:h val="0.74687733136041556"/>
        </c:manualLayout>
      </c:layout>
      <c:lineChart>
        <c:grouping val="standard"/>
        <c:varyColors val="0"/>
        <c:ser>
          <c:idx val="1"/>
          <c:order val="0"/>
          <c:tx>
            <c:strRef>
              <c:f>'Gráf. 6a'!$C$7</c:f>
              <c:strCache>
                <c:ptCount val="1"/>
                <c:pt idx="0">
                  <c:v>Nacional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1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34-4E36-A0BF-F35B04BB999F}"/>
                </c:ext>
              </c:extLst>
            </c:dLbl>
            <c:dLbl>
              <c:idx val="1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34-4E36-A0BF-F35B04BB999F}"/>
                </c:ext>
              </c:extLst>
            </c:dLbl>
            <c:dLbl>
              <c:idx val="1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34-4E36-A0BF-F35B04BB999F}"/>
                </c:ext>
              </c:extLst>
            </c:dLbl>
            <c:dLbl>
              <c:idx val="1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34-4E36-A0BF-F35B04BB999F}"/>
                </c:ext>
              </c:extLst>
            </c:dLbl>
            <c:dLbl>
              <c:idx val="1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34-4E36-A0BF-F35B04BB999F}"/>
                </c:ext>
              </c:extLst>
            </c:dLbl>
            <c:dLbl>
              <c:idx val="1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34-4E36-A0BF-F35B04BB999F}"/>
                </c:ext>
              </c:extLst>
            </c:dLbl>
            <c:dLbl>
              <c:idx val="1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34-4E36-A0BF-F35B04BB999F}"/>
                </c:ext>
              </c:extLst>
            </c:dLbl>
            <c:dLbl>
              <c:idx val="1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34-4E36-A0BF-F35B04BB999F}"/>
                </c:ext>
              </c:extLst>
            </c:dLbl>
            <c:dLbl>
              <c:idx val="1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B34-4E36-A0BF-F35B04BB999F}"/>
                </c:ext>
              </c:extLst>
            </c:dLbl>
            <c:dLbl>
              <c:idx val="1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B34-4E36-A0BF-F35B04BB999F}"/>
                </c:ext>
              </c:extLst>
            </c:dLbl>
            <c:dLbl>
              <c:idx val="1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B34-4E36-A0BF-F35B04BB999F}"/>
                </c:ext>
              </c:extLst>
            </c:dLbl>
            <c:dLbl>
              <c:idx val="1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B34-4E36-A0BF-F35B04BB999F}"/>
                </c:ext>
              </c:extLst>
            </c:dLbl>
            <c:dLbl>
              <c:idx val="1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B34-4E36-A0BF-F35B04BB999F}"/>
                </c:ext>
              </c:extLst>
            </c:dLbl>
            <c:dLbl>
              <c:idx val="1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B34-4E36-A0BF-F35B04BB999F}"/>
                </c:ext>
              </c:extLst>
            </c:dLbl>
            <c:dLbl>
              <c:idx val="1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B34-4E36-A0BF-F35B04BB999F}"/>
                </c:ext>
              </c:extLst>
            </c:dLbl>
            <c:dLbl>
              <c:idx val="1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B34-4E36-A0BF-F35B04BB999F}"/>
                </c:ext>
              </c:extLst>
            </c:dLbl>
            <c:dLbl>
              <c:idx val="1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B34-4E36-A0BF-F35B04BB999F}"/>
                </c:ext>
              </c:extLst>
            </c:dLbl>
            <c:dLbl>
              <c:idx val="1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B34-4E36-A0BF-F35B04BB999F}"/>
                </c:ext>
              </c:extLst>
            </c:dLbl>
            <c:dLbl>
              <c:idx val="1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B34-4E36-A0BF-F35B04BB999F}"/>
                </c:ext>
              </c:extLst>
            </c:dLbl>
            <c:dLbl>
              <c:idx val="1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B34-4E36-A0BF-F35B04BB999F}"/>
                </c:ext>
              </c:extLst>
            </c:dLbl>
            <c:dLbl>
              <c:idx val="1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B34-4E36-A0BF-F35B04BB999F}"/>
                </c:ext>
              </c:extLst>
            </c:dLbl>
            <c:dLbl>
              <c:idx val="1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B34-4E36-A0BF-F35B04BB999F}"/>
                </c:ext>
              </c:extLst>
            </c:dLbl>
            <c:dLbl>
              <c:idx val="1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B34-4E36-A0BF-F35B04BB999F}"/>
                </c:ext>
              </c:extLst>
            </c:dLbl>
            <c:dLbl>
              <c:idx val="1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B34-4E36-A0BF-F35B04BB999F}"/>
                </c:ext>
              </c:extLst>
            </c:dLbl>
            <c:dLbl>
              <c:idx val="1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B34-4E36-A0BF-F35B04BB999F}"/>
                </c:ext>
              </c:extLst>
            </c:dLbl>
            <c:dLbl>
              <c:idx val="1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B34-4E36-A0BF-F35B04BB999F}"/>
                </c:ext>
              </c:extLst>
            </c:dLbl>
            <c:dLbl>
              <c:idx val="1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B34-4E36-A0BF-F35B04BB999F}"/>
                </c:ext>
              </c:extLst>
            </c:dLbl>
            <c:dLbl>
              <c:idx val="1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B34-4E36-A0BF-F35B04BB999F}"/>
                </c:ext>
              </c:extLst>
            </c:dLbl>
            <c:dLbl>
              <c:idx val="1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B34-4E36-A0BF-F35B04BB999F}"/>
                </c:ext>
              </c:extLst>
            </c:dLbl>
            <c:dLbl>
              <c:idx val="17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B34-4E36-A0BF-F35B04BB999F}"/>
                </c:ext>
              </c:extLst>
            </c:dLbl>
            <c:dLbl>
              <c:idx val="17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B34-4E36-A0BF-F35B04BB999F}"/>
                </c:ext>
              </c:extLst>
            </c:dLbl>
            <c:dLbl>
              <c:idx val="1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B34-4E36-A0BF-F35B04BB999F}"/>
                </c:ext>
              </c:extLst>
            </c:dLbl>
            <c:dLbl>
              <c:idx val="18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B34-4E36-A0BF-F35B04BB999F}"/>
                </c:ext>
              </c:extLst>
            </c:dLbl>
            <c:dLbl>
              <c:idx val="18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B34-4E36-A0BF-F35B04BB999F}"/>
                </c:ext>
              </c:extLst>
            </c:dLbl>
            <c:dLbl>
              <c:idx val="1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B34-4E36-A0BF-F35B04BB999F}"/>
                </c:ext>
              </c:extLst>
            </c:dLbl>
            <c:dLbl>
              <c:idx val="18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B34-4E36-A0BF-F35B04BB999F}"/>
                </c:ext>
              </c:extLst>
            </c:dLbl>
            <c:dLbl>
              <c:idx val="18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B34-4E36-A0BF-F35B04BB999F}"/>
                </c:ext>
              </c:extLst>
            </c:dLbl>
            <c:dLbl>
              <c:idx val="18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B34-4E36-A0BF-F35B04BB999F}"/>
                </c:ext>
              </c:extLst>
            </c:dLbl>
            <c:dLbl>
              <c:idx val="1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B34-4E36-A0BF-F35B04BB999F}"/>
                </c:ext>
              </c:extLst>
            </c:dLbl>
            <c:dLbl>
              <c:idx val="1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B34-4E36-A0BF-F35B04BB999F}"/>
                </c:ext>
              </c:extLst>
            </c:dLbl>
            <c:dLbl>
              <c:idx val="1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B34-4E36-A0BF-F35B04BB999F}"/>
                </c:ext>
              </c:extLst>
            </c:dLbl>
            <c:dLbl>
              <c:idx val="1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B34-4E36-A0BF-F35B04BB999F}"/>
                </c:ext>
              </c:extLst>
            </c:dLbl>
            <c:dLbl>
              <c:idx val="1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B34-4E36-A0BF-F35B04BB999F}"/>
                </c:ext>
              </c:extLst>
            </c:dLbl>
            <c:dLbl>
              <c:idx val="19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B34-4E36-A0BF-F35B04BB999F}"/>
                </c:ext>
              </c:extLst>
            </c:dLbl>
            <c:dLbl>
              <c:idx val="1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B34-4E36-A0BF-F35B04BB999F}"/>
                </c:ext>
              </c:extLst>
            </c:dLbl>
            <c:dLbl>
              <c:idx val="1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B34-4E36-A0BF-F35B04BB999F}"/>
                </c:ext>
              </c:extLst>
            </c:dLbl>
            <c:dLbl>
              <c:idx val="1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B34-4E36-A0BF-F35B04BB999F}"/>
                </c:ext>
              </c:extLst>
            </c:dLbl>
            <c:dLbl>
              <c:idx val="19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B34-4E36-A0BF-F35B04BB999F}"/>
                </c:ext>
              </c:extLst>
            </c:dLbl>
            <c:dLbl>
              <c:idx val="1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B34-4E36-A0BF-F35B04BB999F}"/>
                </c:ext>
              </c:extLst>
            </c:dLbl>
            <c:dLbl>
              <c:idx val="1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B34-4E36-A0BF-F35B04BB999F}"/>
                </c:ext>
              </c:extLst>
            </c:dLbl>
            <c:dLbl>
              <c:idx val="198"/>
              <c:layout>
                <c:manualLayout>
                  <c:x val="-4.3885533036681591E-3"/>
                  <c:y val="-9.239122540530102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B34-4E36-A0BF-F35B04BB9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6a'!$A$8:$A$206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'Gráf. 6a'!$C$8:$C$206</c:f>
              <c:numCache>
                <c:formatCode>#,##0.0</c:formatCode>
                <c:ptCount val="199"/>
                <c:pt idx="0">
                  <c:v>22.088835278168059</c:v>
                </c:pt>
                <c:pt idx="1">
                  <c:v>20.506807897884592</c:v>
                </c:pt>
                <c:pt idx="2">
                  <c:v>19.910819525862262</c:v>
                </c:pt>
                <c:pt idx="3">
                  <c:v>19.488769326362146</c:v>
                </c:pt>
                <c:pt idx="4">
                  <c:v>19.403521307221947</c:v>
                </c:pt>
                <c:pt idx="5">
                  <c:v>18.695149544385199</c:v>
                </c:pt>
                <c:pt idx="6">
                  <c:v>18.704647688908992</c:v>
                </c:pt>
                <c:pt idx="7">
                  <c:v>18.131015374194025</c:v>
                </c:pt>
                <c:pt idx="8">
                  <c:v>17.336735375967173</c:v>
                </c:pt>
                <c:pt idx="9">
                  <c:v>16.789080862300946</c:v>
                </c:pt>
                <c:pt idx="10">
                  <c:v>18.691933222128494</c:v>
                </c:pt>
                <c:pt idx="11">
                  <c:v>20.417557806565785</c:v>
                </c:pt>
                <c:pt idx="12">
                  <c:v>21.426118103150628</c:v>
                </c:pt>
                <c:pt idx="13">
                  <c:v>20.470566775645317</c:v>
                </c:pt>
                <c:pt idx="14">
                  <c:v>19.781673678184927</c:v>
                </c:pt>
                <c:pt idx="15">
                  <c:v>19.67776175563171</c:v>
                </c:pt>
                <c:pt idx="16">
                  <c:v>19.947484062596775</c:v>
                </c:pt>
                <c:pt idx="17">
                  <c:v>20.163481293183157</c:v>
                </c:pt>
                <c:pt idx="18">
                  <c:v>19.933092401531649</c:v>
                </c:pt>
                <c:pt idx="19">
                  <c:v>18.652697438290001</c:v>
                </c:pt>
                <c:pt idx="20">
                  <c:v>18.628610461186547</c:v>
                </c:pt>
                <c:pt idx="21">
                  <c:v>18.440002785122068</c:v>
                </c:pt>
                <c:pt idx="22">
                  <c:v>20.948223774947323</c:v>
                </c:pt>
                <c:pt idx="23">
                  <c:v>21.496224204196</c:v>
                </c:pt>
                <c:pt idx="24">
                  <c:v>22.299973995409371</c:v>
                </c:pt>
                <c:pt idx="25">
                  <c:v>21.112097647740399</c:v>
                </c:pt>
                <c:pt idx="26">
                  <c:v>20.705830318984162</c:v>
                </c:pt>
                <c:pt idx="27">
                  <c:v>20.254422725184039</c:v>
                </c:pt>
                <c:pt idx="28">
                  <c:v>20.325184672874304</c:v>
                </c:pt>
                <c:pt idx="29">
                  <c:v>20.191525861075522</c:v>
                </c:pt>
                <c:pt idx="30">
                  <c:v>20.567796145919718</c:v>
                </c:pt>
                <c:pt idx="31">
                  <c:v>19.970479218810404</c:v>
                </c:pt>
                <c:pt idx="32">
                  <c:v>19.89596227100316</c:v>
                </c:pt>
                <c:pt idx="33">
                  <c:v>19.537257525891086</c:v>
                </c:pt>
                <c:pt idx="34">
                  <c:v>21.382313298424698</c:v>
                </c:pt>
                <c:pt idx="35">
                  <c:v>21.817242649915556</c:v>
                </c:pt>
                <c:pt idx="36">
                  <c:v>22.280011352287136</c:v>
                </c:pt>
                <c:pt idx="37">
                  <c:v>21.468375765255583</c:v>
                </c:pt>
                <c:pt idx="38">
                  <c:v>21.647024361378971</c:v>
                </c:pt>
                <c:pt idx="39">
                  <c:v>21.430009846305552</c:v>
                </c:pt>
                <c:pt idx="40">
                  <c:v>21.293624630916362</c:v>
                </c:pt>
                <c:pt idx="41">
                  <c:v>20.659073154995543</c:v>
                </c:pt>
                <c:pt idx="42">
                  <c:v>19.705122265334712</c:v>
                </c:pt>
                <c:pt idx="43">
                  <c:v>18.074593990340055</c:v>
                </c:pt>
                <c:pt idx="44">
                  <c:v>18.151183166596979</c:v>
                </c:pt>
                <c:pt idx="45">
                  <c:v>18.783206086308702</c:v>
                </c:pt>
                <c:pt idx="46">
                  <c:v>20.779701143982766</c:v>
                </c:pt>
                <c:pt idx="47">
                  <c:v>21.946325693933531</c:v>
                </c:pt>
                <c:pt idx="48">
                  <c:v>21.91731476911</c:v>
                </c:pt>
                <c:pt idx="49">
                  <c:v>20.718397506227422</c:v>
                </c:pt>
                <c:pt idx="50">
                  <c:v>19.671364701649114</c:v>
                </c:pt>
                <c:pt idx="51">
                  <c:v>19.939736059437479</c:v>
                </c:pt>
                <c:pt idx="52">
                  <c:v>19.921253564512497</c:v>
                </c:pt>
                <c:pt idx="53">
                  <c:v>19.593860214151864</c:v>
                </c:pt>
                <c:pt idx="54">
                  <c:v>18.428968702353536</c:v>
                </c:pt>
                <c:pt idx="55">
                  <c:v>17.092740970396626</c:v>
                </c:pt>
                <c:pt idx="56">
                  <c:v>16.423297623755083</c:v>
                </c:pt>
                <c:pt idx="57">
                  <c:v>16.82353884640003</c:v>
                </c:pt>
                <c:pt idx="58">
                  <c:v>18.682232300458026</c:v>
                </c:pt>
                <c:pt idx="59">
                  <c:v>19.995538924847807</c:v>
                </c:pt>
                <c:pt idx="60">
                  <c:v>20.208660700781422</c:v>
                </c:pt>
                <c:pt idx="61">
                  <c:v>19.504577868354207</c:v>
                </c:pt>
                <c:pt idx="62">
                  <c:v>18.512555186035282</c:v>
                </c:pt>
                <c:pt idx="63">
                  <c:v>18.328775160900747</c:v>
                </c:pt>
                <c:pt idx="64">
                  <c:v>18.541868819797529</c:v>
                </c:pt>
                <c:pt idx="65">
                  <c:v>18.330607692900962</c:v>
                </c:pt>
                <c:pt idx="66">
                  <c:v>18.112127831097023</c:v>
                </c:pt>
                <c:pt idx="67">
                  <c:v>16.823458515972302</c:v>
                </c:pt>
                <c:pt idx="68">
                  <c:v>16.666608069555402</c:v>
                </c:pt>
                <c:pt idx="69">
                  <c:v>16.874816252023656</c:v>
                </c:pt>
                <c:pt idx="70">
                  <c:v>18.508770398563858</c:v>
                </c:pt>
                <c:pt idx="71">
                  <c:v>19.545334521234487</c:v>
                </c:pt>
                <c:pt idx="72">
                  <c:v>19.688862310860262</c:v>
                </c:pt>
                <c:pt idx="73">
                  <c:v>18.649992518810301</c:v>
                </c:pt>
                <c:pt idx="74">
                  <c:v>17.712682059149817</c:v>
                </c:pt>
                <c:pt idx="75">
                  <c:v>17.3258342968136</c:v>
                </c:pt>
                <c:pt idx="76">
                  <c:v>17.231900798673429</c:v>
                </c:pt>
                <c:pt idx="77">
                  <c:v>17.111226751077734</c:v>
                </c:pt>
                <c:pt idx="78">
                  <c:v>16.741716839642823</c:v>
                </c:pt>
                <c:pt idx="79">
                  <c:v>15.543472951017629</c:v>
                </c:pt>
                <c:pt idx="80">
                  <c:v>14.826038371683303</c:v>
                </c:pt>
                <c:pt idx="81">
                  <c:v>14.566006378886156</c:v>
                </c:pt>
                <c:pt idx="82">
                  <c:v>16.33301753325075</c:v>
                </c:pt>
                <c:pt idx="83">
                  <c:v>17.734467948879228</c:v>
                </c:pt>
                <c:pt idx="84">
                  <c:v>18.648142497426207</c:v>
                </c:pt>
                <c:pt idx="85">
                  <c:v>17.711053226360534</c:v>
                </c:pt>
                <c:pt idx="86">
                  <c:v>16.515196488996892</c:v>
                </c:pt>
                <c:pt idx="87">
                  <c:v>16.130655586992706</c:v>
                </c:pt>
                <c:pt idx="88">
                  <c:v>16.414515730914939</c:v>
                </c:pt>
                <c:pt idx="89">
                  <c:v>16.918340585067153</c:v>
                </c:pt>
                <c:pt idx="90">
                  <c:v>16.396664749103248</c:v>
                </c:pt>
                <c:pt idx="91">
                  <c:v>15.335723205086801</c:v>
                </c:pt>
                <c:pt idx="92">
                  <c:v>14.6577030949601</c:v>
                </c:pt>
                <c:pt idx="93">
                  <c:v>14.936123964190392</c:v>
                </c:pt>
                <c:pt idx="94">
                  <c:v>15.690283153291004</c:v>
                </c:pt>
                <c:pt idx="95">
                  <c:v>16.598605551322766</c:v>
                </c:pt>
                <c:pt idx="96">
                  <c:v>16.799684411504789</c:v>
                </c:pt>
                <c:pt idx="97">
                  <c:v>16.658904549990694</c:v>
                </c:pt>
                <c:pt idx="98">
                  <c:v>16.363107449197454</c:v>
                </c:pt>
                <c:pt idx="99">
                  <c:v>15.895097508845399</c:v>
                </c:pt>
                <c:pt idx="100">
                  <c:v>15.890517677219595</c:v>
                </c:pt>
                <c:pt idx="101">
                  <c:v>16.013410240757551</c:v>
                </c:pt>
                <c:pt idx="102">
                  <c:v>16.111613582530609</c:v>
                </c:pt>
                <c:pt idx="103">
                  <c:v>15.384232837607904</c:v>
                </c:pt>
                <c:pt idx="104">
                  <c:v>14.354712685464369</c:v>
                </c:pt>
                <c:pt idx="105">
                  <c:v>14.247473138979908</c:v>
                </c:pt>
                <c:pt idx="106">
                  <c:v>16.495104829620296</c:v>
                </c:pt>
                <c:pt idx="107">
                  <c:v>17.826318036633911</c:v>
                </c:pt>
                <c:pt idx="108">
                  <c:v>18.685727676411403</c:v>
                </c:pt>
                <c:pt idx="109">
                  <c:v>17.149389048246434</c:v>
                </c:pt>
                <c:pt idx="110">
                  <c:v>16.717655956031781</c:v>
                </c:pt>
                <c:pt idx="111">
                  <c:v>16.539942369478556</c:v>
                </c:pt>
                <c:pt idx="112">
                  <c:v>17.202243017415558</c:v>
                </c:pt>
                <c:pt idx="113">
                  <c:v>16.854838372801595</c:v>
                </c:pt>
                <c:pt idx="114">
                  <c:v>16.316805739250761</c:v>
                </c:pt>
                <c:pt idx="115">
                  <c:v>15.161924949823479</c:v>
                </c:pt>
                <c:pt idx="116">
                  <c:v>14.80445300356884</c:v>
                </c:pt>
                <c:pt idx="117">
                  <c:v>15.247340714596017</c:v>
                </c:pt>
                <c:pt idx="118">
                  <c:v>16.682518841953602</c:v>
                </c:pt>
                <c:pt idx="119">
                  <c:v>17.951486926983574</c:v>
                </c:pt>
                <c:pt idx="120">
                  <c:v>18.233669006737159</c:v>
                </c:pt>
                <c:pt idx="121">
                  <c:v>17.1679161222497</c:v>
                </c:pt>
                <c:pt idx="122">
                  <c:v>16.635896260019198</c:v>
                </c:pt>
                <c:pt idx="123">
                  <c:v>16.359973955730794</c:v>
                </c:pt>
                <c:pt idx="124">
                  <c:v>16.749262472716982</c:v>
                </c:pt>
                <c:pt idx="125">
                  <c:v>16.598951861942592</c:v>
                </c:pt>
                <c:pt idx="126">
                  <c:v>16.979628238980428</c:v>
                </c:pt>
                <c:pt idx="127">
                  <c:v>16.27889499337547</c:v>
                </c:pt>
                <c:pt idx="128">
                  <c:v>16.237727941069782</c:v>
                </c:pt>
                <c:pt idx="129">
                  <c:v>15.649806382262193</c:v>
                </c:pt>
                <c:pt idx="130">
                  <c:v>17.679904808831783</c:v>
                </c:pt>
                <c:pt idx="131">
                  <c:v>18.57661409613506</c:v>
                </c:pt>
                <c:pt idx="132">
                  <c:v>19.480243549493991</c:v>
                </c:pt>
                <c:pt idx="133">
                  <c:v>17.781353379036645</c:v>
                </c:pt>
                <c:pt idx="134">
                  <c:v>17.38653556384757</c:v>
                </c:pt>
                <c:pt idx="135">
                  <c:v>16.785425342821974</c:v>
                </c:pt>
                <c:pt idx="136">
                  <c:v>17.230826857624717</c:v>
                </c:pt>
                <c:pt idx="137">
                  <c:v>16.904526257496812</c:v>
                </c:pt>
                <c:pt idx="138">
                  <c:v>16.991482400946843</c:v>
                </c:pt>
                <c:pt idx="139">
                  <c:v>16.732111645920952</c:v>
                </c:pt>
                <c:pt idx="140">
                  <c:v>16.834285536303319</c:v>
                </c:pt>
                <c:pt idx="141">
                  <c:v>17.142540548864158</c:v>
                </c:pt>
                <c:pt idx="142">
                  <c:v>18.743030442105244</c:v>
                </c:pt>
                <c:pt idx="143">
                  <c:v>19.619611036273113</c:v>
                </c:pt>
                <c:pt idx="144">
                  <c:v>20.247469721685476</c:v>
                </c:pt>
                <c:pt idx="145">
                  <c:v>19.298850908960986</c:v>
                </c:pt>
                <c:pt idx="146">
                  <c:v>18.947766806851444</c:v>
                </c:pt>
                <c:pt idx="147">
                  <c:v>17.949520956720558</c:v>
                </c:pt>
                <c:pt idx="148">
                  <c:v>18.355335295004132</c:v>
                </c:pt>
                <c:pt idx="149">
                  <c:v>18.624623030698846</c:v>
                </c:pt>
                <c:pt idx="150">
                  <c:v>19.144005047384066</c:v>
                </c:pt>
                <c:pt idx="151">
                  <c:v>18.294581914973694</c:v>
                </c:pt>
                <c:pt idx="152">
                  <c:v>17.311869705757644</c:v>
                </c:pt>
                <c:pt idx="153">
                  <c:v>16.599522882905838</c:v>
                </c:pt>
                <c:pt idx="154">
                  <c:v>18.226208879315966</c:v>
                </c:pt>
                <c:pt idx="155">
                  <c:v>19.520929871519151</c:v>
                </c:pt>
                <c:pt idx="156" formatCode="0.0">
                  <c:v>21.463353364587025</c:v>
                </c:pt>
                <c:pt idx="157" formatCode="0.0">
                  <c:v>23.912404679537268</c:v>
                </c:pt>
                <c:pt idx="158" formatCode="0.0">
                  <c:v>27.614791153753394</c:v>
                </c:pt>
                <c:pt idx="159">
                  <c:v>30.451412494966124</c:v>
                </c:pt>
                <c:pt idx="160">
                  <c:v>30.638520967950999</c:v>
                </c:pt>
                <c:pt idx="161">
                  <c:v>29.064997456417117</c:v>
                </c:pt>
                <c:pt idx="162">
                  <c:v>27.053983557590044</c:v>
                </c:pt>
                <c:pt idx="163">
                  <c:v>24.675332862848439</c:v>
                </c:pt>
                <c:pt idx="164">
                  <c:v>23.450585301076647</c:v>
                </c:pt>
                <c:pt idx="165">
                  <c:v>22.637377221415989</c:v>
                </c:pt>
                <c:pt idx="166">
                  <c:v>23.258710768239485</c:v>
                </c:pt>
                <c:pt idx="167">
                  <c:v>23.879673891790482</c:v>
                </c:pt>
                <c:pt idx="168">
                  <c:v>24.641009736684914</c:v>
                </c:pt>
                <c:pt idx="169">
                  <c:v>23.856792055889091</c:v>
                </c:pt>
                <c:pt idx="170">
                  <c:v>23.930355049018502</c:v>
                </c:pt>
                <c:pt idx="171">
                  <c:v>23.939594803684898</c:v>
                </c:pt>
                <c:pt idx="172">
                  <c:v>23.490297726704686</c:v>
                </c:pt>
                <c:pt idx="173">
                  <c:v>22.512134811232631</c:v>
                </c:pt>
                <c:pt idx="174">
                  <c:v>21.357397921979199</c:v>
                </c:pt>
                <c:pt idx="175">
                  <c:v>20.261542453979381</c:v>
                </c:pt>
                <c:pt idx="176">
                  <c:v>19.503380031150026</c:v>
                </c:pt>
                <c:pt idx="177">
                  <c:v>19.191540295699255</c:v>
                </c:pt>
                <c:pt idx="178">
                  <c:v>20.640209126991831</c:v>
                </c:pt>
                <c:pt idx="179">
                  <c:v>21.097122190483116</c:v>
                </c:pt>
                <c:pt idx="180">
                  <c:v>21.266800341363325</c:v>
                </c:pt>
                <c:pt idx="181">
                  <c:v>19.956915586706842</c:v>
                </c:pt>
                <c:pt idx="182">
                  <c:v>19.046263718718489</c:v>
                </c:pt>
                <c:pt idx="183">
                  <c:v>18.418425338454412</c:v>
                </c:pt>
                <c:pt idx="184">
                  <c:v>17.957405293335253</c:v>
                </c:pt>
                <c:pt idx="185">
                  <c:v>18.233812702214802</c:v>
                </c:pt>
                <c:pt idx="186">
                  <c:v>18.293496000000001</c:v>
                </c:pt>
                <c:pt idx="187">
                  <c:v>17.929023000000001</c:v>
                </c:pt>
                <c:pt idx="188">
                  <c:v>17.136928000000001</c:v>
                </c:pt>
                <c:pt idx="189">
                  <c:v>16.69924</c:v>
                </c:pt>
                <c:pt idx="190">
                  <c:v>18.206862000000001</c:v>
                </c:pt>
                <c:pt idx="191">
                  <c:v>18.747</c:v>
                </c:pt>
                <c:pt idx="192">
                  <c:v>18.951600290279394</c:v>
                </c:pt>
                <c:pt idx="193">
                  <c:v>18.023085080670239</c:v>
                </c:pt>
                <c:pt idx="194">
                  <c:v>17.692</c:v>
                </c:pt>
                <c:pt idx="195">
                  <c:v>17.094388242258553</c:v>
                </c:pt>
                <c:pt idx="196">
                  <c:v>16.613795620014425</c:v>
                </c:pt>
                <c:pt idx="197">
                  <c:v>16.23</c:v>
                </c:pt>
                <c:pt idx="198">
                  <c:v>16.210999999999999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EB34-4E36-A0BF-F35B04BB999F}"/>
            </c:ext>
          </c:extLst>
        </c:ser>
        <c:ser>
          <c:idx val="2"/>
          <c:order val="1"/>
          <c:tx>
            <c:strRef>
              <c:f>'Gráf. 6a'!$D$7</c:f>
              <c:strCache>
                <c:ptCount val="1"/>
                <c:pt idx="0">
                  <c:v>23 ciudades y A.M.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B34-4E36-A0BF-F35B04BB999F}"/>
                </c:ext>
              </c:extLst>
            </c:dLbl>
            <c:dLbl>
              <c:idx val="1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B34-4E36-A0BF-F35B04BB999F}"/>
                </c:ext>
              </c:extLst>
            </c:dLbl>
            <c:dLbl>
              <c:idx val="1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B34-4E36-A0BF-F35B04BB999F}"/>
                </c:ext>
              </c:extLst>
            </c:dLbl>
            <c:dLbl>
              <c:idx val="1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B34-4E36-A0BF-F35B04BB999F}"/>
                </c:ext>
              </c:extLst>
            </c:dLbl>
            <c:dLbl>
              <c:idx val="1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EB34-4E36-A0BF-F35B04BB999F}"/>
                </c:ext>
              </c:extLst>
            </c:dLbl>
            <c:dLbl>
              <c:idx val="1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EB34-4E36-A0BF-F35B04BB999F}"/>
                </c:ext>
              </c:extLst>
            </c:dLbl>
            <c:dLbl>
              <c:idx val="1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EB34-4E36-A0BF-F35B04BB999F}"/>
                </c:ext>
              </c:extLst>
            </c:dLbl>
            <c:dLbl>
              <c:idx val="1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EB34-4E36-A0BF-F35B04BB999F}"/>
                </c:ext>
              </c:extLst>
            </c:dLbl>
            <c:dLbl>
              <c:idx val="1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EB34-4E36-A0BF-F35B04BB999F}"/>
                </c:ext>
              </c:extLst>
            </c:dLbl>
            <c:dLbl>
              <c:idx val="1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EB34-4E36-A0BF-F35B04BB999F}"/>
                </c:ext>
              </c:extLst>
            </c:dLbl>
            <c:dLbl>
              <c:idx val="1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EB34-4E36-A0BF-F35B04BB999F}"/>
                </c:ext>
              </c:extLst>
            </c:dLbl>
            <c:dLbl>
              <c:idx val="1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EB34-4E36-A0BF-F35B04BB999F}"/>
                </c:ext>
              </c:extLst>
            </c:dLbl>
            <c:dLbl>
              <c:idx val="1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EB34-4E36-A0BF-F35B04BB999F}"/>
                </c:ext>
              </c:extLst>
            </c:dLbl>
            <c:dLbl>
              <c:idx val="1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EB34-4E36-A0BF-F35B04BB999F}"/>
                </c:ext>
              </c:extLst>
            </c:dLbl>
            <c:dLbl>
              <c:idx val="1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EB34-4E36-A0BF-F35B04BB999F}"/>
                </c:ext>
              </c:extLst>
            </c:dLbl>
            <c:dLbl>
              <c:idx val="1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EB34-4E36-A0BF-F35B04BB999F}"/>
                </c:ext>
              </c:extLst>
            </c:dLbl>
            <c:dLbl>
              <c:idx val="1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EB34-4E36-A0BF-F35B04BB999F}"/>
                </c:ext>
              </c:extLst>
            </c:dLbl>
            <c:dLbl>
              <c:idx val="1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EB34-4E36-A0BF-F35B04BB999F}"/>
                </c:ext>
              </c:extLst>
            </c:dLbl>
            <c:dLbl>
              <c:idx val="1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EB34-4E36-A0BF-F35B04BB999F}"/>
                </c:ext>
              </c:extLst>
            </c:dLbl>
            <c:dLbl>
              <c:idx val="1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EB34-4E36-A0BF-F35B04BB999F}"/>
                </c:ext>
              </c:extLst>
            </c:dLbl>
            <c:dLbl>
              <c:idx val="1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EB34-4E36-A0BF-F35B04BB999F}"/>
                </c:ext>
              </c:extLst>
            </c:dLbl>
            <c:dLbl>
              <c:idx val="1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EB34-4E36-A0BF-F35B04BB999F}"/>
                </c:ext>
              </c:extLst>
            </c:dLbl>
            <c:dLbl>
              <c:idx val="1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EB34-4E36-A0BF-F35B04BB999F}"/>
                </c:ext>
              </c:extLst>
            </c:dLbl>
            <c:dLbl>
              <c:idx val="1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EB34-4E36-A0BF-F35B04BB999F}"/>
                </c:ext>
              </c:extLst>
            </c:dLbl>
            <c:dLbl>
              <c:idx val="1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EB34-4E36-A0BF-F35B04BB999F}"/>
                </c:ext>
              </c:extLst>
            </c:dLbl>
            <c:dLbl>
              <c:idx val="1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EB34-4E36-A0BF-F35B04BB999F}"/>
                </c:ext>
              </c:extLst>
            </c:dLbl>
            <c:dLbl>
              <c:idx val="1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EB34-4E36-A0BF-F35B04BB999F}"/>
                </c:ext>
              </c:extLst>
            </c:dLbl>
            <c:dLbl>
              <c:idx val="17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EB34-4E36-A0BF-F35B04BB999F}"/>
                </c:ext>
              </c:extLst>
            </c:dLbl>
            <c:dLbl>
              <c:idx val="17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EB34-4E36-A0BF-F35B04BB999F}"/>
                </c:ext>
              </c:extLst>
            </c:dLbl>
            <c:dLbl>
              <c:idx val="1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EB34-4E36-A0BF-F35B04BB999F}"/>
                </c:ext>
              </c:extLst>
            </c:dLbl>
            <c:dLbl>
              <c:idx val="18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EB34-4E36-A0BF-F35B04BB999F}"/>
                </c:ext>
              </c:extLst>
            </c:dLbl>
            <c:dLbl>
              <c:idx val="18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EB34-4E36-A0BF-F35B04BB999F}"/>
                </c:ext>
              </c:extLst>
            </c:dLbl>
            <c:dLbl>
              <c:idx val="1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EB34-4E36-A0BF-F35B04BB999F}"/>
                </c:ext>
              </c:extLst>
            </c:dLbl>
            <c:dLbl>
              <c:idx val="18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EB34-4E36-A0BF-F35B04BB999F}"/>
                </c:ext>
              </c:extLst>
            </c:dLbl>
            <c:dLbl>
              <c:idx val="18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EB34-4E36-A0BF-F35B04BB999F}"/>
                </c:ext>
              </c:extLst>
            </c:dLbl>
            <c:dLbl>
              <c:idx val="18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EB34-4E36-A0BF-F35B04BB999F}"/>
                </c:ext>
              </c:extLst>
            </c:dLbl>
            <c:dLbl>
              <c:idx val="1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EB34-4E36-A0BF-F35B04BB999F}"/>
                </c:ext>
              </c:extLst>
            </c:dLbl>
            <c:dLbl>
              <c:idx val="1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EB34-4E36-A0BF-F35B04BB999F}"/>
                </c:ext>
              </c:extLst>
            </c:dLbl>
            <c:dLbl>
              <c:idx val="1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EB34-4E36-A0BF-F35B04BB999F}"/>
                </c:ext>
              </c:extLst>
            </c:dLbl>
            <c:dLbl>
              <c:idx val="1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EB34-4E36-A0BF-F35B04BB999F}"/>
                </c:ext>
              </c:extLst>
            </c:dLbl>
            <c:dLbl>
              <c:idx val="1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EB34-4E36-A0BF-F35B04BB999F}"/>
                </c:ext>
              </c:extLst>
            </c:dLbl>
            <c:dLbl>
              <c:idx val="19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EB34-4E36-A0BF-F35B04BB999F}"/>
                </c:ext>
              </c:extLst>
            </c:dLbl>
            <c:dLbl>
              <c:idx val="1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EB34-4E36-A0BF-F35B04BB999F}"/>
                </c:ext>
              </c:extLst>
            </c:dLbl>
            <c:dLbl>
              <c:idx val="1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EB34-4E36-A0BF-F35B04BB999F}"/>
                </c:ext>
              </c:extLst>
            </c:dLbl>
            <c:dLbl>
              <c:idx val="1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EB34-4E36-A0BF-F35B04BB999F}"/>
                </c:ext>
              </c:extLst>
            </c:dLbl>
            <c:dLbl>
              <c:idx val="19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EB34-4E36-A0BF-F35B04BB999F}"/>
                </c:ext>
              </c:extLst>
            </c:dLbl>
            <c:dLbl>
              <c:idx val="1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EB34-4E36-A0BF-F35B04BB999F}"/>
                </c:ext>
              </c:extLst>
            </c:dLbl>
            <c:dLbl>
              <c:idx val="1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EB34-4E36-A0BF-F35B04BB999F}"/>
                </c:ext>
              </c:extLst>
            </c:dLbl>
            <c:dLbl>
              <c:idx val="198"/>
              <c:layout>
                <c:manualLayout>
                  <c:x val="-6.5787771790400979E-3"/>
                  <c:y val="-4.11636246220710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EB34-4E36-A0BF-F35B04BB9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'Gráf. 6a'!$A$8:$A$206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'Gráf. 6a'!$D$8:$D$206</c:f>
              <c:numCache>
                <c:formatCode>0.0</c:formatCode>
                <c:ptCount val="199"/>
                <c:pt idx="0">
                  <c:v>22.106374112109755</c:v>
                </c:pt>
                <c:pt idx="1">
                  <c:v>21.234854870136431</c:v>
                </c:pt>
                <c:pt idx="2">
                  <c:v>20.489083158458893</c:v>
                </c:pt>
                <c:pt idx="3">
                  <c:v>19.912520927463355</c:v>
                </c:pt>
                <c:pt idx="4">
                  <c:v>19.365719928887646</c:v>
                </c:pt>
                <c:pt idx="5">
                  <c:v>19.557146476533223</c:v>
                </c:pt>
                <c:pt idx="6">
                  <c:v>19.103471533854659</c:v>
                </c:pt>
                <c:pt idx="7">
                  <c:v>18.471599869127818</c:v>
                </c:pt>
                <c:pt idx="8">
                  <c:v>17.207211929648871</c:v>
                </c:pt>
                <c:pt idx="9">
                  <c:v>16.869247695791117</c:v>
                </c:pt>
                <c:pt idx="10">
                  <c:v>18.286472874816749</c:v>
                </c:pt>
                <c:pt idx="11">
                  <c:v>20.258273586734386</c:v>
                </c:pt>
                <c:pt idx="12">
                  <c:v>21.830595809341684</c:v>
                </c:pt>
                <c:pt idx="13">
                  <c:v>21.33404626062158</c:v>
                </c:pt>
                <c:pt idx="14">
                  <c:v>21.240844338493684</c:v>
                </c:pt>
                <c:pt idx="15">
                  <c:v>20.835509097692579</c:v>
                </c:pt>
                <c:pt idx="16">
                  <c:v>21.088182866591268</c:v>
                </c:pt>
                <c:pt idx="17">
                  <c:v>20.468227703013572</c:v>
                </c:pt>
                <c:pt idx="18">
                  <c:v>20.026140285911016</c:v>
                </c:pt>
                <c:pt idx="19">
                  <c:v>19.166643788336717</c:v>
                </c:pt>
                <c:pt idx="20">
                  <c:v>18.965528753473311</c:v>
                </c:pt>
                <c:pt idx="21">
                  <c:v>18.729877547016113</c:v>
                </c:pt>
                <c:pt idx="22">
                  <c:v>20.832568314588737</c:v>
                </c:pt>
                <c:pt idx="23">
                  <c:v>22.383921229529921</c:v>
                </c:pt>
                <c:pt idx="24">
                  <c:v>23.775104815979102</c:v>
                </c:pt>
                <c:pt idx="25">
                  <c:v>22.825748823493935</c:v>
                </c:pt>
                <c:pt idx="26">
                  <c:v>21.992005657843318</c:v>
                </c:pt>
                <c:pt idx="27">
                  <c:v>21.810149302495393</c:v>
                </c:pt>
                <c:pt idx="28">
                  <c:v>21.424954072074772</c:v>
                </c:pt>
                <c:pt idx="29">
                  <c:v>21.485890986037777</c:v>
                </c:pt>
                <c:pt idx="30">
                  <c:v>21.212715379196961</c:v>
                </c:pt>
                <c:pt idx="31">
                  <c:v>21.235410280707807</c:v>
                </c:pt>
                <c:pt idx="32">
                  <c:v>20.979473734230293</c:v>
                </c:pt>
                <c:pt idx="33">
                  <c:v>20.80914875306264</c:v>
                </c:pt>
                <c:pt idx="34">
                  <c:v>22.355419822600105</c:v>
                </c:pt>
                <c:pt idx="35">
                  <c:v>22.83464308906213</c:v>
                </c:pt>
                <c:pt idx="36">
                  <c:v>23.213552194745663</c:v>
                </c:pt>
                <c:pt idx="37">
                  <c:v>22.03924906441242</c:v>
                </c:pt>
                <c:pt idx="38">
                  <c:v>22.130943906547042</c:v>
                </c:pt>
                <c:pt idx="39">
                  <c:v>22.194970190187078</c:v>
                </c:pt>
                <c:pt idx="40">
                  <c:v>22.567686981371843</c:v>
                </c:pt>
                <c:pt idx="41">
                  <c:v>22.151421023595514</c:v>
                </c:pt>
                <c:pt idx="42">
                  <c:v>21.244454699796037</c:v>
                </c:pt>
                <c:pt idx="43">
                  <c:v>19.879821836404407</c:v>
                </c:pt>
                <c:pt idx="44">
                  <c:v>19.284049029232346</c:v>
                </c:pt>
                <c:pt idx="45">
                  <c:v>19.635531661236914</c:v>
                </c:pt>
                <c:pt idx="46">
                  <c:v>21.313819559016402</c:v>
                </c:pt>
                <c:pt idx="47">
                  <c:v>22.68711448512633</c:v>
                </c:pt>
                <c:pt idx="48">
                  <c:v>22.865122038416487</c:v>
                </c:pt>
                <c:pt idx="49">
                  <c:v>21.382128263307269</c:v>
                </c:pt>
                <c:pt idx="50">
                  <c:v>20.388738657187645</c:v>
                </c:pt>
                <c:pt idx="51">
                  <c:v>20.41966805162135</c:v>
                </c:pt>
                <c:pt idx="52">
                  <c:v>20.144514450834492</c:v>
                </c:pt>
                <c:pt idx="53">
                  <c:v>19.597706520106744</c:v>
                </c:pt>
                <c:pt idx="54">
                  <c:v>18.425668833904009</c:v>
                </c:pt>
                <c:pt idx="55">
                  <c:v>18.118926339628409</c:v>
                </c:pt>
                <c:pt idx="56">
                  <c:v>18.145924680718814</c:v>
                </c:pt>
                <c:pt idx="57">
                  <c:v>19.030258179173899</c:v>
                </c:pt>
                <c:pt idx="58">
                  <c:v>20.495851807968851</c:v>
                </c:pt>
                <c:pt idx="59">
                  <c:v>21.39849805165796</c:v>
                </c:pt>
                <c:pt idx="60">
                  <c:v>21.04601062630697</c:v>
                </c:pt>
                <c:pt idx="61">
                  <c:v>20.018773853413087</c:v>
                </c:pt>
                <c:pt idx="62">
                  <c:v>19.463637586798054</c:v>
                </c:pt>
                <c:pt idx="63">
                  <c:v>19.785008380315578</c:v>
                </c:pt>
                <c:pt idx="64">
                  <c:v>19.981141654893136</c:v>
                </c:pt>
                <c:pt idx="65">
                  <c:v>19.771891458658963</c:v>
                </c:pt>
                <c:pt idx="66">
                  <c:v>19.213879890847529</c:v>
                </c:pt>
                <c:pt idx="67">
                  <c:v>18.710399142392582</c:v>
                </c:pt>
                <c:pt idx="68">
                  <c:v>18.403186474619442</c:v>
                </c:pt>
                <c:pt idx="69">
                  <c:v>18.371722061782563</c:v>
                </c:pt>
                <c:pt idx="70">
                  <c:v>19.49581990246968</c:v>
                </c:pt>
                <c:pt idx="71">
                  <c:v>20.32897068872995</c:v>
                </c:pt>
                <c:pt idx="72">
                  <c:v>20.898083144622515</c:v>
                </c:pt>
                <c:pt idx="73">
                  <c:v>19.723899927949738</c:v>
                </c:pt>
                <c:pt idx="74">
                  <c:v>18.923133623920787</c:v>
                </c:pt>
                <c:pt idx="75">
                  <c:v>18.862174456450234</c:v>
                </c:pt>
                <c:pt idx="76">
                  <c:v>18.440283131383971</c:v>
                </c:pt>
                <c:pt idx="77">
                  <c:v>18.401261764177391</c:v>
                </c:pt>
                <c:pt idx="78">
                  <c:v>17.78129430875784</c:v>
                </c:pt>
                <c:pt idx="79">
                  <c:v>17.309200192631099</c:v>
                </c:pt>
                <c:pt idx="80">
                  <c:v>16.507269541087631</c:v>
                </c:pt>
                <c:pt idx="81">
                  <c:v>16.14363612051973</c:v>
                </c:pt>
                <c:pt idx="82">
                  <c:v>17.965925439539308</c:v>
                </c:pt>
                <c:pt idx="83">
                  <c:v>19.181796347748161</c:v>
                </c:pt>
                <c:pt idx="84">
                  <c:v>20.0374530588863</c:v>
                </c:pt>
                <c:pt idx="85">
                  <c:v>18.385327370078137</c:v>
                </c:pt>
                <c:pt idx="86">
                  <c:v>17.995387160710887</c:v>
                </c:pt>
                <c:pt idx="87">
                  <c:v>17.741087048225694</c:v>
                </c:pt>
                <c:pt idx="88">
                  <c:v>18.174059382776537</c:v>
                </c:pt>
                <c:pt idx="89">
                  <c:v>18.05483467655338</c:v>
                </c:pt>
                <c:pt idx="90">
                  <c:v>17.423655180211263</c:v>
                </c:pt>
                <c:pt idx="91">
                  <c:v>16.799005837594486</c:v>
                </c:pt>
                <c:pt idx="92">
                  <c:v>16.356285416630104</c:v>
                </c:pt>
                <c:pt idx="93">
                  <c:v>16.367496738387999</c:v>
                </c:pt>
                <c:pt idx="94">
                  <c:v>17.391908897286161</c:v>
                </c:pt>
                <c:pt idx="95">
                  <c:v>17.964017291841053</c:v>
                </c:pt>
                <c:pt idx="96">
                  <c:v>18.557026110734462</c:v>
                </c:pt>
                <c:pt idx="97">
                  <c:v>18.124408054980734</c:v>
                </c:pt>
                <c:pt idx="98">
                  <c:v>17.925969899077199</c:v>
                </c:pt>
                <c:pt idx="99">
                  <c:v>17.57938012315957</c:v>
                </c:pt>
                <c:pt idx="100">
                  <c:v>16.988689372470127</c:v>
                </c:pt>
                <c:pt idx="101">
                  <c:v>16.769388591080059</c:v>
                </c:pt>
                <c:pt idx="102">
                  <c:v>16.317353549404974</c:v>
                </c:pt>
                <c:pt idx="103">
                  <c:v>16.234735040409966</c:v>
                </c:pt>
                <c:pt idx="104">
                  <c:v>15.650283185796779</c:v>
                </c:pt>
                <c:pt idx="105">
                  <c:v>15.765399785709228</c:v>
                </c:pt>
                <c:pt idx="106">
                  <c:v>18.234424338311545</c:v>
                </c:pt>
                <c:pt idx="107">
                  <c:v>19.147469176966069</c:v>
                </c:pt>
                <c:pt idx="108">
                  <c:v>19.61638667274007</c:v>
                </c:pt>
                <c:pt idx="109">
                  <c:v>17.359756543677797</c:v>
                </c:pt>
                <c:pt idx="110">
                  <c:v>17.042220783978181</c:v>
                </c:pt>
                <c:pt idx="111">
                  <c:v>16.974554977691003</c:v>
                </c:pt>
                <c:pt idx="112">
                  <c:v>17.81811700623884</c:v>
                </c:pt>
                <c:pt idx="113">
                  <c:v>17.822165332427414</c:v>
                </c:pt>
                <c:pt idx="114">
                  <c:v>17.477267455797179</c:v>
                </c:pt>
                <c:pt idx="115">
                  <c:v>16.599481485770458</c:v>
                </c:pt>
                <c:pt idx="116">
                  <c:v>16.293157130185282</c:v>
                </c:pt>
                <c:pt idx="117">
                  <c:v>16.790537097491299</c:v>
                </c:pt>
                <c:pt idx="118">
                  <c:v>18.661392077182313</c:v>
                </c:pt>
                <c:pt idx="119">
                  <c:v>19.809994977703031</c:v>
                </c:pt>
                <c:pt idx="120">
                  <c:v>20.132164016051178</c:v>
                </c:pt>
                <c:pt idx="121">
                  <c:v>18.941661541525136</c:v>
                </c:pt>
                <c:pt idx="122">
                  <c:v>18.491712823415998</c:v>
                </c:pt>
                <c:pt idx="123">
                  <c:v>18.792188474276429</c:v>
                </c:pt>
                <c:pt idx="124">
                  <c:v>19.135692158881128</c:v>
                </c:pt>
                <c:pt idx="125">
                  <c:v>19.397447114938352</c:v>
                </c:pt>
                <c:pt idx="126">
                  <c:v>19.330548167682572</c:v>
                </c:pt>
                <c:pt idx="127">
                  <c:v>18.548622129668839</c:v>
                </c:pt>
                <c:pt idx="128">
                  <c:v>18.132529711027196</c:v>
                </c:pt>
                <c:pt idx="129">
                  <c:v>17.37234010809836</c:v>
                </c:pt>
                <c:pt idx="130">
                  <c:v>19.36237624437754</c:v>
                </c:pt>
                <c:pt idx="131">
                  <c:v>20.123314106576125</c:v>
                </c:pt>
                <c:pt idx="132">
                  <c:v>21.012840340710127</c:v>
                </c:pt>
                <c:pt idx="133">
                  <c:v>19.450121276988053</c:v>
                </c:pt>
                <c:pt idx="134">
                  <c:v>19.018411242094427</c:v>
                </c:pt>
                <c:pt idx="135">
                  <c:v>18.607507280501068</c:v>
                </c:pt>
                <c:pt idx="136">
                  <c:v>18.747035717085652</c:v>
                </c:pt>
                <c:pt idx="137">
                  <c:v>18.386145138472568</c:v>
                </c:pt>
                <c:pt idx="138">
                  <c:v>18.423475805521228</c:v>
                </c:pt>
                <c:pt idx="139">
                  <c:v>18.508216493511988</c:v>
                </c:pt>
                <c:pt idx="140">
                  <c:v>18.979078255754679</c:v>
                </c:pt>
                <c:pt idx="141">
                  <c:v>18.839249304017848</c:v>
                </c:pt>
                <c:pt idx="142">
                  <c:v>20.26018805940776</c:v>
                </c:pt>
                <c:pt idx="143">
                  <c:v>20.981249947979613</c:v>
                </c:pt>
                <c:pt idx="144">
                  <c:v>21.749637407952953</c:v>
                </c:pt>
                <c:pt idx="145">
                  <c:v>21.043677680331779</c:v>
                </c:pt>
                <c:pt idx="146">
                  <c:v>20.677245775560497</c:v>
                </c:pt>
                <c:pt idx="147">
                  <c:v>20.284392289109611</c:v>
                </c:pt>
                <c:pt idx="148">
                  <c:v>19.449581513439355</c:v>
                </c:pt>
                <c:pt idx="149">
                  <c:v>19.332856345756895</c:v>
                </c:pt>
                <c:pt idx="150">
                  <c:v>18.575797541618705</c:v>
                </c:pt>
                <c:pt idx="151">
                  <c:v>18.678960545193814</c:v>
                </c:pt>
                <c:pt idx="152">
                  <c:v>18.22841226131024</c:v>
                </c:pt>
                <c:pt idx="153">
                  <c:v>19.141860966463064</c:v>
                </c:pt>
                <c:pt idx="154">
                  <c:v>20.657703451999772</c:v>
                </c:pt>
                <c:pt idx="155">
                  <c:v>21.591789704010935</c:v>
                </c:pt>
                <c:pt idx="156">
                  <c:v>22.732600513739143</c:v>
                </c:pt>
                <c:pt idx="157">
                  <c:v>26.204556596366068</c:v>
                </c:pt>
                <c:pt idx="158">
                  <c:v>31.407079759772234</c:v>
                </c:pt>
                <c:pt idx="159">
                  <c:v>35.938624081485123</c:v>
                </c:pt>
                <c:pt idx="160">
                  <c:v>36.51152551937448</c:v>
                </c:pt>
                <c:pt idx="161">
                  <c:v>34.606707056543719</c:v>
                </c:pt>
                <c:pt idx="162">
                  <c:v>31.632729820926599</c:v>
                </c:pt>
                <c:pt idx="163">
                  <c:v>28.401509428591737</c:v>
                </c:pt>
                <c:pt idx="164">
                  <c:v>26.685138639700767</c:v>
                </c:pt>
                <c:pt idx="165">
                  <c:v>25.968602694698824</c:v>
                </c:pt>
                <c:pt idx="166">
                  <c:v>26.255808154222315</c:v>
                </c:pt>
                <c:pt idx="167">
                  <c:v>26.931644542872412</c:v>
                </c:pt>
                <c:pt idx="168">
                  <c:v>27.216426568062673</c:v>
                </c:pt>
                <c:pt idx="169">
                  <c:v>26.425309792892165</c:v>
                </c:pt>
                <c:pt idx="170">
                  <c:v>26.386498246371854</c:v>
                </c:pt>
                <c:pt idx="171">
                  <c:v>26.435588195921884</c:v>
                </c:pt>
                <c:pt idx="172">
                  <c:v>26.267789574085498</c:v>
                </c:pt>
                <c:pt idx="173">
                  <c:v>25.098750289446524</c:v>
                </c:pt>
                <c:pt idx="174">
                  <c:v>23.768515142043483</c:v>
                </c:pt>
                <c:pt idx="175">
                  <c:v>22.726549426434463</c:v>
                </c:pt>
                <c:pt idx="176">
                  <c:v>21.570985907018596</c:v>
                </c:pt>
                <c:pt idx="177">
                  <c:v>20.713069194424566</c:v>
                </c:pt>
                <c:pt idx="178">
                  <c:v>21.540421375315223</c:v>
                </c:pt>
                <c:pt idx="179">
                  <c:v>21.763062466536621</c:v>
                </c:pt>
                <c:pt idx="180">
                  <c:v>22.223127530104058</c:v>
                </c:pt>
                <c:pt idx="181">
                  <c:v>20.355515543811865</c:v>
                </c:pt>
                <c:pt idx="182">
                  <c:v>19.560524269779041</c:v>
                </c:pt>
                <c:pt idx="183">
                  <c:v>18.951022639037237</c:v>
                </c:pt>
                <c:pt idx="184">
                  <c:v>19.443404571889101</c:v>
                </c:pt>
                <c:pt idx="185">
                  <c:v>20.021242366763371</c:v>
                </c:pt>
                <c:pt idx="186">
                  <c:v>19.744167999999998</c:v>
                </c:pt>
                <c:pt idx="187">
                  <c:v>18.799088000000001</c:v>
                </c:pt>
                <c:pt idx="188">
                  <c:v>17.588740999999999</c:v>
                </c:pt>
                <c:pt idx="189">
                  <c:v>17.323136999999999</c:v>
                </c:pt>
                <c:pt idx="190">
                  <c:v>18.800719999999998</c:v>
                </c:pt>
                <c:pt idx="191">
                  <c:v>19.373000000000001</c:v>
                </c:pt>
                <c:pt idx="192">
                  <c:v>19.324764169059758</c:v>
                </c:pt>
                <c:pt idx="193">
                  <c:v>18.463784635204362</c:v>
                </c:pt>
                <c:pt idx="194">
                  <c:v>18.263000000000002</c:v>
                </c:pt>
                <c:pt idx="195">
                  <c:v>17.520147904840265</c:v>
                </c:pt>
                <c:pt idx="196">
                  <c:v>16.739231411003029</c:v>
                </c:pt>
                <c:pt idx="197">
                  <c:v>16.355</c:v>
                </c:pt>
                <c:pt idx="198">
                  <c:v>16.420999999999999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5-EB34-4E36-A0BF-F35B04BB999F}"/>
            </c:ext>
          </c:extLst>
        </c:ser>
        <c:ser>
          <c:idx val="3"/>
          <c:order val="2"/>
          <c:tx>
            <c:strRef>
              <c:f>'Gráf. 6a'!$E$7</c:f>
              <c:strCache>
                <c:ptCount val="1"/>
                <c:pt idx="0">
                  <c:v>13 ciudades y A.M.</c:v>
                </c:pt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98"/>
              <c:layout>
                <c:manualLayout>
                  <c:x val="-6.5706716261153325E-3"/>
                  <c:y val="1.8144874680113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EB34-4E36-A0BF-F35B04BB9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6a'!$A$8:$A$206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'Gráf. 6a'!$E$8:$E$206</c:f>
              <c:numCache>
                <c:formatCode>0.0</c:formatCode>
                <c:ptCount val="199"/>
                <c:pt idx="0">
                  <c:v>21.479371737951666</c:v>
                </c:pt>
                <c:pt idx="1">
                  <c:v>20.692749822344268</c:v>
                </c:pt>
                <c:pt idx="2">
                  <c:v>19.904268277660719</c:v>
                </c:pt>
                <c:pt idx="3">
                  <c:v>19.359793601415134</c:v>
                </c:pt>
                <c:pt idx="4">
                  <c:v>18.810538096547404</c:v>
                </c:pt>
                <c:pt idx="5">
                  <c:v>19.195619863219843</c:v>
                </c:pt>
                <c:pt idx="6">
                  <c:v>18.752006078070657</c:v>
                </c:pt>
                <c:pt idx="7">
                  <c:v>18.100124931008903</c:v>
                </c:pt>
                <c:pt idx="8">
                  <c:v>16.658171364142149</c:v>
                </c:pt>
                <c:pt idx="9">
                  <c:v>16.37082913978637</c:v>
                </c:pt>
                <c:pt idx="10">
                  <c:v>17.834286320035005</c:v>
                </c:pt>
                <c:pt idx="11">
                  <c:v>19.899063154075328</c:v>
                </c:pt>
                <c:pt idx="12">
                  <c:v>21.421824450349519</c:v>
                </c:pt>
                <c:pt idx="13">
                  <c:v>20.912000292449783</c:v>
                </c:pt>
                <c:pt idx="14">
                  <c:v>20.824359265777765</c:v>
                </c:pt>
                <c:pt idx="15">
                  <c:v>20.343113628621754</c:v>
                </c:pt>
                <c:pt idx="16">
                  <c:v>20.619238150136766</c:v>
                </c:pt>
                <c:pt idx="17">
                  <c:v>19.970213588739689</c:v>
                </c:pt>
                <c:pt idx="18">
                  <c:v>19.587612198784786</c:v>
                </c:pt>
                <c:pt idx="19">
                  <c:v>18.621997315052376</c:v>
                </c:pt>
                <c:pt idx="20">
                  <c:v>18.429965688569499</c:v>
                </c:pt>
                <c:pt idx="21">
                  <c:v>18.180655875840593</c:v>
                </c:pt>
                <c:pt idx="22">
                  <c:v>20.48282145091768</c:v>
                </c:pt>
                <c:pt idx="23">
                  <c:v>22.147101452052688</c:v>
                </c:pt>
                <c:pt idx="24">
                  <c:v>23.621232530280693</c:v>
                </c:pt>
                <c:pt idx="25">
                  <c:v>22.614505658026427</c:v>
                </c:pt>
                <c:pt idx="26">
                  <c:v>21.776893769217722</c:v>
                </c:pt>
                <c:pt idx="27">
                  <c:v>21.64609450848457</c:v>
                </c:pt>
                <c:pt idx="28">
                  <c:v>21.284168339887959</c:v>
                </c:pt>
                <c:pt idx="29">
                  <c:v>21.388088089471751</c:v>
                </c:pt>
                <c:pt idx="30">
                  <c:v>21.121828690910945</c:v>
                </c:pt>
                <c:pt idx="31">
                  <c:v>21.217221650004024</c:v>
                </c:pt>
                <c:pt idx="32">
                  <c:v>20.950337796934683</c:v>
                </c:pt>
                <c:pt idx="33">
                  <c:v>20.683005659089229</c:v>
                </c:pt>
                <c:pt idx="34">
                  <c:v>22.188971769103297</c:v>
                </c:pt>
                <c:pt idx="35">
                  <c:v>22.632562418992141</c:v>
                </c:pt>
                <c:pt idx="36">
                  <c:v>23.094018085001036</c:v>
                </c:pt>
                <c:pt idx="37">
                  <c:v>21.956394108649757</c:v>
                </c:pt>
                <c:pt idx="38">
                  <c:v>22.132797822675556</c:v>
                </c:pt>
                <c:pt idx="39">
                  <c:v>22.238998726769374</c:v>
                </c:pt>
                <c:pt idx="40">
                  <c:v>22.591407045052481</c:v>
                </c:pt>
                <c:pt idx="41">
                  <c:v>22.10642995867045</c:v>
                </c:pt>
                <c:pt idx="42">
                  <c:v>21.168216365705852</c:v>
                </c:pt>
                <c:pt idx="43">
                  <c:v>19.682935124315044</c:v>
                </c:pt>
                <c:pt idx="44">
                  <c:v>18.9734899617455</c:v>
                </c:pt>
                <c:pt idx="45">
                  <c:v>19.220774931384209</c:v>
                </c:pt>
                <c:pt idx="46">
                  <c:v>20.952292576928315</c:v>
                </c:pt>
                <c:pt idx="47">
                  <c:v>22.401493211684663</c:v>
                </c:pt>
                <c:pt idx="48">
                  <c:v>22.624746864146417</c:v>
                </c:pt>
                <c:pt idx="49">
                  <c:v>21.06113762678989</c:v>
                </c:pt>
                <c:pt idx="50">
                  <c:v>20.064396906605666</c:v>
                </c:pt>
                <c:pt idx="51">
                  <c:v>20.116732985739503</c:v>
                </c:pt>
                <c:pt idx="52">
                  <c:v>19.910888601634682</c:v>
                </c:pt>
                <c:pt idx="53">
                  <c:v>19.31284668698294</c:v>
                </c:pt>
                <c:pt idx="54">
                  <c:v>18.049594488469666</c:v>
                </c:pt>
                <c:pt idx="55">
                  <c:v>17.753281586953147</c:v>
                </c:pt>
                <c:pt idx="56">
                  <c:v>17.83708856705243</c:v>
                </c:pt>
                <c:pt idx="57">
                  <c:v>18.890902985094751</c:v>
                </c:pt>
                <c:pt idx="58">
                  <c:v>20.352197756775269</c:v>
                </c:pt>
                <c:pt idx="59">
                  <c:v>21.252744050820478</c:v>
                </c:pt>
                <c:pt idx="60">
                  <c:v>20.766644348247873</c:v>
                </c:pt>
                <c:pt idx="61">
                  <c:v>19.717411984294884</c:v>
                </c:pt>
                <c:pt idx="62">
                  <c:v>19.248508003605412</c:v>
                </c:pt>
                <c:pt idx="63">
                  <c:v>19.681108149210086</c:v>
                </c:pt>
                <c:pt idx="64">
                  <c:v>19.93705125042267</c:v>
                </c:pt>
                <c:pt idx="65">
                  <c:v>19.64738232310113</c:v>
                </c:pt>
                <c:pt idx="66">
                  <c:v>18.987608529991682</c:v>
                </c:pt>
                <c:pt idx="67">
                  <c:v>18.492971431240615</c:v>
                </c:pt>
                <c:pt idx="68">
                  <c:v>18.219829962660224</c:v>
                </c:pt>
                <c:pt idx="69">
                  <c:v>18.257286129903953</c:v>
                </c:pt>
                <c:pt idx="70">
                  <c:v>19.369958419032791</c:v>
                </c:pt>
                <c:pt idx="71">
                  <c:v>20.193843339534446</c:v>
                </c:pt>
                <c:pt idx="72">
                  <c:v>20.712994929239777</c:v>
                </c:pt>
                <c:pt idx="73">
                  <c:v>19.510246976776376</c:v>
                </c:pt>
                <c:pt idx="74">
                  <c:v>18.694487752237464</c:v>
                </c:pt>
                <c:pt idx="75">
                  <c:v>18.680688907303082</c:v>
                </c:pt>
                <c:pt idx="76">
                  <c:v>18.206166354427186</c:v>
                </c:pt>
                <c:pt idx="77">
                  <c:v>18.138116018843657</c:v>
                </c:pt>
                <c:pt idx="78">
                  <c:v>17.488644395386306</c:v>
                </c:pt>
                <c:pt idx="79">
                  <c:v>17.017761722533916</c:v>
                </c:pt>
                <c:pt idx="80">
                  <c:v>16.213863145931317</c:v>
                </c:pt>
                <c:pt idx="81">
                  <c:v>15.825994522729761</c:v>
                </c:pt>
                <c:pt idx="82">
                  <c:v>17.662679919876418</c:v>
                </c:pt>
                <c:pt idx="83">
                  <c:v>18.891122506972177</c:v>
                </c:pt>
                <c:pt idx="84">
                  <c:v>19.821564720613662</c:v>
                </c:pt>
                <c:pt idx="85">
                  <c:v>18.111674072533482</c:v>
                </c:pt>
                <c:pt idx="86">
                  <c:v>17.735271738106249</c:v>
                </c:pt>
                <c:pt idx="87">
                  <c:v>17.449114941597113</c:v>
                </c:pt>
                <c:pt idx="88">
                  <c:v>17.979435245288592</c:v>
                </c:pt>
                <c:pt idx="89">
                  <c:v>17.843106275694538</c:v>
                </c:pt>
                <c:pt idx="90">
                  <c:v>17.196520014315407</c:v>
                </c:pt>
                <c:pt idx="91">
                  <c:v>16.56991481426159</c:v>
                </c:pt>
                <c:pt idx="92">
                  <c:v>16.11175689797134</c:v>
                </c:pt>
                <c:pt idx="93">
                  <c:v>16.094732321350939</c:v>
                </c:pt>
                <c:pt idx="94">
                  <c:v>17.122865970053468</c:v>
                </c:pt>
                <c:pt idx="95">
                  <c:v>17.679503613125014</c:v>
                </c:pt>
                <c:pt idx="96">
                  <c:v>18.325206791947657</c:v>
                </c:pt>
                <c:pt idx="97">
                  <c:v>17.891767486968291</c:v>
                </c:pt>
                <c:pt idx="98">
                  <c:v>17.77399971273028</c:v>
                </c:pt>
                <c:pt idx="99">
                  <c:v>17.416600496662131</c:v>
                </c:pt>
                <c:pt idx="100">
                  <c:v>16.829108479055716</c:v>
                </c:pt>
                <c:pt idx="101">
                  <c:v>16.689396603714528</c:v>
                </c:pt>
                <c:pt idx="102">
                  <c:v>16.276522820472028</c:v>
                </c:pt>
                <c:pt idx="103">
                  <c:v>16.15345440157731</c:v>
                </c:pt>
                <c:pt idx="104">
                  <c:v>15.44155168236796</c:v>
                </c:pt>
                <c:pt idx="105">
                  <c:v>15.518953858621346</c:v>
                </c:pt>
                <c:pt idx="106">
                  <c:v>18.185181519501125</c:v>
                </c:pt>
                <c:pt idx="107">
                  <c:v>19.046664701496734</c:v>
                </c:pt>
                <c:pt idx="108">
                  <c:v>19.443218020579849</c:v>
                </c:pt>
                <c:pt idx="109">
                  <c:v>16.954274412107637</c:v>
                </c:pt>
                <c:pt idx="110">
                  <c:v>16.663469546728038</c:v>
                </c:pt>
                <c:pt idx="111">
                  <c:v>16.597074813361161</c:v>
                </c:pt>
                <c:pt idx="112">
                  <c:v>17.521721920441014</c:v>
                </c:pt>
                <c:pt idx="113">
                  <c:v>17.509140988137727</c:v>
                </c:pt>
                <c:pt idx="114">
                  <c:v>17.190408838311498</c:v>
                </c:pt>
                <c:pt idx="115">
                  <c:v>16.263222063518221</c:v>
                </c:pt>
                <c:pt idx="116">
                  <c:v>16.004340188798611</c:v>
                </c:pt>
                <c:pt idx="117">
                  <c:v>16.562024968945856</c:v>
                </c:pt>
                <c:pt idx="118">
                  <c:v>18.52689450366022</c:v>
                </c:pt>
                <c:pt idx="119">
                  <c:v>19.636276172778857</c:v>
                </c:pt>
                <c:pt idx="120">
                  <c:v>20.009719774283244</c:v>
                </c:pt>
                <c:pt idx="121">
                  <c:v>18.750352778634401</c:v>
                </c:pt>
                <c:pt idx="122">
                  <c:v>18.307078357363999</c:v>
                </c:pt>
                <c:pt idx="123">
                  <c:v>18.599471748883246</c:v>
                </c:pt>
                <c:pt idx="124">
                  <c:v>19.013676681751392</c:v>
                </c:pt>
                <c:pt idx="125">
                  <c:v>19.287358056431739</c:v>
                </c:pt>
                <c:pt idx="126">
                  <c:v>19.270752307904729</c:v>
                </c:pt>
                <c:pt idx="127">
                  <c:v>18.46874115306121</c:v>
                </c:pt>
                <c:pt idx="128">
                  <c:v>18.144638257935767</c:v>
                </c:pt>
                <c:pt idx="129">
                  <c:v>17.276328843200197</c:v>
                </c:pt>
                <c:pt idx="130">
                  <c:v>19.275417880877452</c:v>
                </c:pt>
                <c:pt idx="131">
                  <c:v>19.967858898283534</c:v>
                </c:pt>
                <c:pt idx="132">
                  <c:v>20.904328207912176</c:v>
                </c:pt>
                <c:pt idx="133">
                  <c:v>19.253348692753072</c:v>
                </c:pt>
                <c:pt idx="134">
                  <c:v>18.802855573667244</c:v>
                </c:pt>
                <c:pt idx="135">
                  <c:v>18.362598053985362</c:v>
                </c:pt>
                <c:pt idx="136">
                  <c:v>18.557660122719863</c:v>
                </c:pt>
                <c:pt idx="137">
                  <c:v>18.173836081311396</c:v>
                </c:pt>
                <c:pt idx="138">
                  <c:v>18.113792824716324</c:v>
                </c:pt>
                <c:pt idx="139">
                  <c:v>18.265034638652729</c:v>
                </c:pt>
                <c:pt idx="140">
                  <c:v>18.773249025882784</c:v>
                </c:pt>
                <c:pt idx="141">
                  <c:v>18.663878347038544</c:v>
                </c:pt>
                <c:pt idx="142">
                  <c:v>20.002886965869177</c:v>
                </c:pt>
                <c:pt idx="143">
                  <c:v>20.680926195828309</c:v>
                </c:pt>
                <c:pt idx="144">
                  <c:v>21.465503838467278</c:v>
                </c:pt>
                <c:pt idx="145">
                  <c:v>20.724692871153007</c:v>
                </c:pt>
                <c:pt idx="146">
                  <c:v>20.398756826756422</c:v>
                </c:pt>
                <c:pt idx="147">
                  <c:v>19.958954873548844</c:v>
                </c:pt>
                <c:pt idx="148">
                  <c:v>19.047935739640398</c:v>
                </c:pt>
                <c:pt idx="149">
                  <c:v>18.856978142635036</c:v>
                </c:pt>
                <c:pt idx="150">
                  <c:v>18.06812144312341</c:v>
                </c:pt>
                <c:pt idx="151">
                  <c:v>18.211760169946981</c:v>
                </c:pt>
                <c:pt idx="152">
                  <c:v>17.749396543336886</c:v>
                </c:pt>
                <c:pt idx="153">
                  <c:v>18.73096863868609</c:v>
                </c:pt>
                <c:pt idx="154">
                  <c:v>20.298945736170726</c:v>
                </c:pt>
                <c:pt idx="155">
                  <c:v>21.155755682818736</c:v>
                </c:pt>
                <c:pt idx="156">
                  <c:v>22.182079407977877</c:v>
                </c:pt>
                <c:pt idx="157">
                  <c:v>25.502829247264213</c:v>
                </c:pt>
                <c:pt idx="158">
                  <c:v>30.71520102217583</c:v>
                </c:pt>
                <c:pt idx="159">
                  <c:v>35.235112353204336</c:v>
                </c:pt>
                <c:pt idx="160">
                  <c:v>36.006008919965169</c:v>
                </c:pt>
                <c:pt idx="161">
                  <c:v>34.174906516762086</c:v>
                </c:pt>
                <c:pt idx="162">
                  <c:v>31.302849890578777</c:v>
                </c:pt>
                <c:pt idx="163">
                  <c:v>28.055885294341209</c:v>
                </c:pt>
                <c:pt idx="164">
                  <c:v>26.460345752279537</c:v>
                </c:pt>
                <c:pt idx="165">
                  <c:v>25.795789842399515</c:v>
                </c:pt>
                <c:pt idx="166">
                  <c:v>26.14844514512108</c:v>
                </c:pt>
                <c:pt idx="167">
                  <c:v>26.896562832826042</c:v>
                </c:pt>
                <c:pt idx="168">
                  <c:v>27.216278485501178</c:v>
                </c:pt>
                <c:pt idx="169">
                  <c:v>26.341067563982634</c:v>
                </c:pt>
                <c:pt idx="170">
                  <c:v>26.222253048983212</c:v>
                </c:pt>
                <c:pt idx="171">
                  <c:v>26.194630573561344</c:v>
                </c:pt>
                <c:pt idx="172">
                  <c:v>26.081685966307216</c:v>
                </c:pt>
                <c:pt idx="173">
                  <c:v>24.865572005256446</c:v>
                </c:pt>
                <c:pt idx="174">
                  <c:v>23.5902429460292</c:v>
                </c:pt>
                <c:pt idx="175">
                  <c:v>22.440230726252974</c:v>
                </c:pt>
                <c:pt idx="176">
                  <c:v>21.259170369597413</c:v>
                </c:pt>
                <c:pt idx="177">
                  <c:v>20.250053747466318</c:v>
                </c:pt>
                <c:pt idx="178">
                  <c:v>21.162384420565868</c:v>
                </c:pt>
                <c:pt idx="179">
                  <c:v>21.434447122816426</c:v>
                </c:pt>
                <c:pt idx="180">
                  <c:v>22.045112145271041</c:v>
                </c:pt>
                <c:pt idx="181">
                  <c:v>20.156239298415628</c:v>
                </c:pt>
                <c:pt idx="182">
                  <c:v>19.379097874297237</c:v>
                </c:pt>
                <c:pt idx="183">
                  <c:v>18.74805694560246</c:v>
                </c:pt>
                <c:pt idx="184">
                  <c:v>19.243676425957513</c:v>
                </c:pt>
                <c:pt idx="185">
                  <c:v>19.806903437824683</c:v>
                </c:pt>
                <c:pt idx="186">
                  <c:v>19.444825000000002</c:v>
                </c:pt>
                <c:pt idx="187">
                  <c:v>18.47645</c:v>
                </c:pt>
                <c:pt idx="188">
                  <c:v>17.155422999999999</c:v>
                </c:pt>
                <c:pt idx="189">
                  <c:v>16.918187</c:v>
                </c:pt>
                <c:pt idx="190">
                  <c:v>18.490134999999999</c:v>
                </c:pt>
                <c:pt idx="191">
                  <c:v>19.093</c:v>
                </c:pt>
                <c:pt idx="192">
                  <c:v>18.996588490331572</c:v>
                </c:pt>
                <c:pt idx="193">
                  <c:v>18.131688530959156</c:v>
                </c:pt>
                <c:pt idx="194">
                  <c:v>17.995999999999999</c:v>
                </c:pt>
                <c:pt idx="195">
                  <c:v>17.230924656346584</c:v>
                </c:pt>
                <c:pt idx="196">
                  <c:v>16.447804753287659</c:v>
                </c:pt>
                <c:pt idx="197">
                  <c:v>16.105</c:v>
                </c:pt>
                <c:pt idx="198">
                  <c:v>16.225000000000001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7-EB34-4E36-A0BF-F35B04BB999F}"/>
            </c:ext>
          </c:extLst>
        </c:ser>
        <c:ser>
          <c:idx val="0"/>
          <c:order val="3"/>
          <c:tx>
            <c:strRef>
              <c:f>'Gráf. 6a'!$B$7</c:f>
              <c:strCache>
                <c:ptCount val="1"/>
                <c:pt idx="0">
                  <c:v>Bogotá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198"/>
              <c:layout>
                <c:manualLayout>
                  <c:x val="-6.5706716261153325E-3"/>
                  <c:y val="7.58489098668817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EB34-4E36-A0BF-F35B04BB9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6a'!$A$8:$A$206</c:f>
              <c:numCache>
                <c:formatCode>mmm\-yy</c:formatCode>
                <c:ptCount val="199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  <c:pt idx="191">
                  <c:v>44958</c:v>
                </c:pt>
                <c:pt idx="192">
                  <c:v>44986</c:v>
                </c:pt>
                <c:pt idx="193">
                  <c:v>45017</c:v>
                </c:pt>
                <c:pt idx="194">
                  <c:v>45047</c:v>
                </c:pt>
                <c:pt idx="195">
                  <c:v>45078</c:v>
                </c:pt>
                <c:pt idx="196">
                  <c:v>45108</c:v>
                </c:pt>
                <c:pt idx="197">
                  <c:v>45139</c:v>
                </c:pt>
                <c:pt idx="198">
                  <c:v>45170</c:v>
                </c:pt>
              </c:numCache>
            </c:numRef>
          </c:cat>
          <c:val>
            <c:numRef>
              <c:f>'Gráf. 6a'!$B$8:$B$206</c:f>
              <c:numCache>
                <c:formatCode>0.0</c:formatCode>
                <c:ptCount val="199"/>
                <c:pt idx="0">
                  <c:v>17.651010954055124</c:v>
                </c:pt>
                <c:pt idx="1">
                  <c:v>17.038697252033266</c:v>
                </c:pt>
                <c:pt idx="2">
                  <c:v>17.406073771381543</c:v>
                </c:pt>
                <c:pt idx="3">
                  <c:v>17.130836021888665</c:v>
                </c:pt>
                <c:pt idx="4">
                  <c:v>17.313970943037248</c:v>
                </c:pt>
                <c:pt idx="5">
                  <c:v>17.546839663752607</c:v>
                </c:pt>
                <c:pt idx="6">
                  <c:v>17.555282150799115</c:v>
                </c:pt>
                <c:pt idx="7">
                  <c:v>17.079549417418466</c:v>
                </c:pt>
                <c:pt idx="8">
                  <c:v>15.013990686188361</c:v>
                </c:pt>
                <c:pt idx="9">
                  <c:v>14.97688870477368</c:v>
                </c:pt>
                <c:pt idx="10">
                  <c:v>16.136236346603113</c:v>
                </c:pt>
                <c:pt idx="11">
                  <c:v>18.241978289431223</c:v>
                </c:pt>
                <c:pt idx="12">
                  <c:v>19.534270066064192</c:v>
                </c:pt>
                <c:pt idx="13">
                  <c:v>18.845336142386451</c:v>
                </c:pt>
                <c:pt idx="14">
                  <c:v>18.489388437876372</c:v>
                </c:pt>
                <c:pt idx="15">
                  <c:v>17.307228513176305</c:v>
                </c:pt>
                <c:pt idx="16">
                  <c:v>17.686595080903881</c:v>
                </c:pt>
                <c:pt idx="17">
                  <c:v>17.450841798616963</c:v>
                </c:pt>
                <c:pt idx="18">
                  <c:v>17.333913403496084</c:v>
                </c:pt>
                <c:pt idx="19">
                  <c:v>16.440666955813644</c:v>
                </c:pt>
                <c:pt idx="20">
                  <c:v>15.768872378774097</c:v>
                </c:pt>
                <c:pt idx="21">
                  <c:v>15.50606976071739</c:v>
                </c:pt>
                <c:pt idx="22">
                  <c:v>17.090851871427414</c:v>
                </c:pt>
                <c:pt idx="23">
                  <c:v>19.450599659022132</c:v>
                </c:pt>
                <c:pt idx="24">
                  <c:v>21.379049414787911</c:v>
                </c:pt>
                <c:pt idx="25">
                  <c:v>21.131474215537281</c:v>
                </c:pt>
                <c:pt idx="26">
                  <c:v>20.192189394075957</c:v>
                </c:pt>
                <c:pt idx="27">
                  <c:v>19.593350648884627</c:v>
                </c:pt>
                <c:pt idx="28">
                  <c:v>18.809398271558852</c:v>
                </c:pt>
                <c:pt idx="29">
                  <c:v>18.386941756520862</c:v>
                </c:pt>
                <c:pt idx="30">
                  <c:v>18.15673783118558</c:v>
                </c:pt>
                <c:pt idx="31">
                  <c:v>18.008111493122232</c:v>
                </c:pt>
                <c:pt idx="32">
                  <c:v>18.281777069829094</c:v>
                </c:pt>
                <c:pt idx="33">
                  <c:v>18.208975713343825</c:v>
                </c:pt>
                <c:pt idx="34">
                  <c:v>20.477982429054016</c:v>
                </c:pt>
                <c:pt idx="35">
                  <c:v>20.702380086158438</c:v>
                </c:pt>
                <c:pt idx="36">
                  <c:v>21.14209952848713</c:v>
                </c:pt>
                <c:pt idx="37">
                  <c:v>20.058554597997055</c:v>
                </c:pt>
                <c:pt idx="38">
                  <c:v>20.642355937971882</c:v>
                </c:pt>
                <c:pt idx="39">
                  <c:v>20.946930895441906</c:v>
                </c:pt>
                <c:pt idx="40">
                  <c:v>21.260327894230965</c:v>
                </c:pt>
                <c:pt idx="41">
                  <c:v>19.622308569020021</c:v>
                </c:pt>
                <c:pt idx="42">
                  <c:v>17.993693139685334</c:v>
                </c:pt>
                <c:pt idx="43">
                  <c:v>14.932639250226067</c:v>
                </c:pt>
                <c:pt idx="44">
                  <c:v>14.231952614743074</c:v>
                </c:pt>
                <c:pt idx="45">
                  <c:v>14.602893117679653</c:v>
                </c:pt>
                <c:pt idx="46">
                  <c:v>16.471087819108362</c:v>
                </c:pt>
                <c:pt idx="47">
                  <c:v>18.708159779976818</c:v>
                </c:pt>
                <c:pt idx="48">
                  <c:v>19.433850767612974</c:v>
                </c:pt>
                <c:pt idx="49">
                  <c:v>17.955477107655856</c:v>
                </c:pt>
                <c:pt idx="50">
                  <c:v>16.506285933039784</c:v>
                </c:pt>
                <c:pt idx="51">
                  <c:v>16.197328343256952</c:v>
                </c:pt>
                <c:pt idx="52">
                  <c:v>16.465530898519084</c:v>
                </c:pt>
                <c:pt idx="53">
                  <c:v>15.494480703361502</c:v>
                </c:pt>
                <c:pt idx="54">
                  <c:v>13.055125630128259</c:v>
                </c:pt>
                <c:pt idx="55">
                  <c:v>12.615873863571956</c:v>
                </c:pt>
                <c:pt idx="56">
                  <c:v>12.783970529279568</c:v>
                </c:pt>
                <c:pt idx="57">
                  <c:v>16.069874547897133</c:v>
                </c:pt>
                <c:pt idx="58">
                  <c:v>17.916036975389474</c:v>
                </c:pt>
                <c:pt idx="59">
                  <c:v>19.792675436592138</c:v>
                </c:pt>
                <c:pt idx="60">
                  <c:v>18.133182689370916</c:v>
                </c:pt>
                <c:pt idx="61">
                  <c:v>16.432909167368415</c:v>
                </c:pt>
                <c:pt idx="62">
                  <c:v>15.552942518173102</c:v>
                </c:pt>
                <c:pt idx="63">
                  <c:v>16.39410852361026</c:v>
                </c:pt>
                <c:pt idx="64">
                  <c:v>17.671967460410997</c:v>
                </c:pt>
                <c:pt idx="65">
                  <c:v>17.055890175360346</c:v>
                </c:pt>
                <c:pt idx="66">
                  <c:v>16.592855214853667</c:v>
                </c:pt>
                <c:pt idx="67">
                  <c:v>15.078850156831658</c:v>
                </c:pt>
                <c:pt idx="68">
                  <c:v>15.117713918218708</c:v>
                </c:pt>
                <c:pt idx="69">
                  <c:v>15.291621861200525</c:v>
                </c:pt>
                <c:pt idx="70">
                  <c:v>16.69203111930392</c:v>
                </c:pt>
                <c:pt idx="71">
                  <c:v>17.281542973187101</c:v>
                </c:pt>
                <c:pt idx="72">
                  <c:v>16.823854006232565</c:v>
                </c:pt>
                <c:pt idx="73">
                  <c:v>15.177638624637124</c:v>
                </c:pt>
                <c:pt idx="74">
                  <c:v>14.493824167732045</c:v>
                </c:pt>
                <c:pt idx="75">
                  <c:v>15.4616477218838</c:v>
                </c:pt>
                <c:pt idx="76">
                  <c:v>15.503109782574526</c:v>
                </c:pt>
                <c:pt idx="77">
                  <c:v>15.784901557377468</c:v>
                </c:pt>
                <c:pt idx="78">
                  <c:v>14.575122126327006</c:v>
                </c:pt>
                <c:pt idx="79">
                  <c:v>14.611314243454851</c:v>
                </c:pt>
                <c:pt idx="80">
                  <c:v>13.640210231930924</c:v>
                </c:pt>
                <c:pt idx="81">
                  <c:v>13.401691890404219</c:v>
                </c:pt>
                <c:pt idx="82">
                  <c:v>14.380982156670557</c:v>
                </c:pt>
                <c:pt idx="83">
                  <c:v>15.556307934643055</c:v>
                </c:pt>
                <c:pt idx="84">
                  <c:v>16.790604774999625</c:v>
                </c:pt>
                <c:pt idx="85">
                  <c:v>15.175614176656019</c:v>
                </c:pt>
                <c:pt idx="86">
                  <c:v>14.917777560125851</c:v>
                </c:pt>
                <c:pt idx="87">
                  <c:v>14.2447058578352</c:v>
                </c:pt>
                <c:pt idx="88">
                  <c:v>15.51672335577198</c:v>
                </c:pt>
                <c:pt idx="89">
                  <c:v>16.000123807099765</c:v>
                </c:pt>
                <c:pt idx="90">
                  <c:v>15.277495395871302</c:v>
                </c:pt>
                <c:pt idx="91">
                  <c:v>13.920217116086878</c:v>
                </c:pt>
                <c:pt idx="92">
                  <c:v>12.677238939013666</c:v>
                </c:pt>
                <c:pt idx="93">
                  <c:v>12.885609277072179</c:v>
                </c:pt>
                <c:pt idx="94">
                  <c:v>13.77171071784301</c:v>
                </c:pt>
                <c:pt idx="95">
                  <c:v>14.026710416323739</c:v>
                </c:pt>
                <c:pt idx="96">
                  <c:v>13.893552771932782</c:v>
                </c:pt>
                <c:pt idx="97">
                  <c:v>13.692154618684762</c:v>
                </c:pt>
                <c:pt idx="98">
                  <c:v>13.684473486575627</c:v>
                </c:pt>
                <c:pt idx="99">
                  <c:v>14.329640066828444</c:v>
                </c:pt>
                <c:pt idx="100">
                  <c:v>14.153633161546997</c:v>
                </c:pt>
                <c:pt idx="101">
                  <c:v>14.506756456464071</c:v>
                </c:pt>
                <c:pt idx="102">
                  <c:v>13.829376974893542</c:v>
                </c:pt>
                <c:pt idx="103">
                  <c:v>14.065160019375972</c:v>
                </c:pt>
                <c:pt idx="104">
                  <c:v>13.451605678798058</c:v>
                </c:pt>
                <c:pt idx="105">
                  <c:v>13.870415158783192</c:v>
                </c:pt>
                <c:pt idx="106">
                  <c:v>17.233142925428428</c:v>
                </c:pt>
                <c:pt idx="107">
                  <c:v>17.899155885518319</c:v>
                </c:pt>
                <c:pt idx="108">
                  <c:v>17.507764076973235</c:v>
                </c:pt>
                <c:pt idx="109">
                  <c:v>13.942721059141173</c:v>
                </c:pt>
                <c:pt idx="110">
                  <c:v>13.460024320190877</c:v>
                </c:pt>
                <c:pt idx="111">
                  <c:v>13.420320204276345</c:v>
                </c:pt>
                <c:pt idx="112">
                  <c:v>15.048339462059596</c:v>
                </c:pt>
                <c:pt idx="113">
                  <c:v>15.119954569031268</c:v>
                </c:pt>
                <c:pt idx="114">
                  <c:v>15.482941217555709</c:v>
                </c:pt>
                <c:pt idx="115">
                  <c:v>14.390517797262149</c:v>
                </c:pt>
                <c:pt idx="116">
                  <c:v>14.543680683308221</c:v>
                </c:pt>
                <c:pt idx="117">
                  <c:v>15.157309209416592</c:v>
                </c:pt>
                <c:pt idx="118">
                  <c:v>17.040976793858867</c:v>
                </c:pt>
                <c:pt idx="119">
                  <c:v>18.084497260215194</c:v>
                </c:pt>
                <c:pt idx="120">
                  <c:v>19.085896631584621</c:v>
                </c:pt>
                <c:pt idx="121">
                  <c:v>17.984254912494364</c:v>
                </c:pt>
                <c:pt idx="122">
                  <c:v>17.909182283915936</c:v>
                </c:pt>
                <c:pt idx="123">
                  <c:v>18.029773358585981</c:v>
                </c:pt>
                <c:pt idx="124">
                  <c:v>18.858292555006571</c:v>
                </c:pt>
                <c:pt idx="125">
                  <c:v>18.613860069588956</c:v>
                </c:pt>
                <c:pt idx="126">
                  <c:v>18.267216646985357</c:v>
                </c:pt>
                <c:pt idx="127">
                  <c:v>16.216544718773434</c:v>
                </c:pt>
                <c:pt idx="128">
                  <c:v>15.871921010820156</c:v>
                </c:pt>
                <c:pt idx="129">
                  <c:v>15.14369600658153</c:v>
                </c:pt>
                <c:pt idx="130">
                  <c:v>17.895563784432326</c:v>
                </c:pt>
                <c:pt idx="131">
                  <c:v>18.724022429746302</c:v>
                </c:pt>
                <c:pt idx="132">
                  <c:v>19.855552833748892</c:v>
                </c:pt>
                <c:pt idx="133">
                  <c:v>17.813687883610665</c:v>
                </c:pt>
                <c:pt idx="134">
                  <c:v>17.827101843845707</c:v>
                </c:pt>
                <c:pt idx="135">
                  <c:v>17.324997309942088</c:v>
                </c:pt>
                <c:pt idx="136">
                  <c:v>17.891926573682738</c:v>
                </c:pt>
                <c:pt idx="137">
                  <c:v>17.05573122467554</c:v>
                </c:pt>
                <c:pt idx="138">
                  <c:v>16.500079325266146</c:v>
                </c:pt>
                <c:pt idx="139">
                  <c:v>16.883509038839659</c:v>
                </c:pt>
                <c:pt idx="140">
                  <c:v>17.5301341412681</c:v>
                </c:pt>
                <c:pt idx="141">
                  <c:v>16.75402306188461</c:v>
                </c:pt>
                <c:pt idx="142">
                  <c:v>18.726979705645093</c:v>
                </c:pt>
                <c:pt idx="143">
                  <c:v>20.126934642503425</c:v>
                </c:pt>
                <c:pt idx="144">
                  <c:v>21.997461375738013</c:v>
                </c:pt>
                <c:pt idx="145">
                  <c:v>20.222453333589645</c:v>
                </c:pt>
                <c:pt idx="146">
                  <c:v>19.061416080822685</c:v>
                </c:pt>
                <c:pt idx="147">
                  <c:v>18.848086328020724</c:v>
                </c:pt>
                <c:pt idx="148">
                  <c:v>18.473255967994447</c:v>
                </c:pt>
                <c:pt idx="149">
                  <c:v>18.038793745572537</c:v>
                </c:pt>
                <c:pt idx="150">
                  <c:v>16.033900803344658</c:v>
                </c:pt>
                <c:pt idx="151">
                  <c:v>16.022068594324594</c:v>
                </c:pt>
                <c:pt idx="152">
                  <c:v>16.150676761995385</c:v>
                </c:pt>
                <c:pt idx="153">
                  <c:v>18.331962604098358</c:v>
                </c:pt>
                <c:pt idx="154">
                  <c:v>20.071740444012441</c:v>
                </c:pt>
                <c:pt idx="155">
                  <c:v>20.571117639196366</c:v>
                </c:pt>
                <c:pt idx="156">
                  <c:v>21.103722583801396</c:v>
                </c:pt>
                <c:pt idx="157">
                  <c:v>23.562712740123786</c:v>
                </c:pt>
                <c:pt idx="158">
                  <c:v>28.288942450676231</c:v>
                </c:pt>
                <c:pt idx="159">
                  <c:v>33.447874927465215</c:v>
                </c:pt>
                <c:pt idx="160">
                  <c:v>34.644136047943178</c:v>
                </c:pt>
                <c:pt idx="161">
                  <c:v>33.999699775776584</c:v>
                </c:pt>
                <c:pt idx="162">
                  <c:v>31.322197765818455</c:v>
                </c:pt>
                <c:pt idx="163">
                  <c:v>28.392006294133388</c:v>
                </c:pt>
                <c:pt idx="164">
                  <c:v>26.064046419912046</c:v>
                </c:pt>
                <c:pt idx="165">
                  <c:v>25.388208437414487</c:v>
                </c:pt>
                <c:pt idx="166">
                  <c:v>26.403737183800651</c:v>
                </c:pt>
                <c:pt idx="167">
                  <c:v>28.26430901482339</c:v>
                </c:pt>
                <c:pt idx="168">
                  <c:v>29.142248614110532</c:v>
                </c:pt>
                <c:pt idx="169">
                  <c:v>27.571542009401519</c:v>
                </c:pt>
                <c:pt idx="170">
                  <c:v>27.214016518942209</c:v>
                </c:pt>
                <c:pt idx="171">
                  <c:v>26.873244766813681</c:v>
                </c:pt>
                <c:pt idx="172">
                  <c:v>27.702180652211332</c:v>
                </c:pt>
                <c:pt idx="173">
                  <c:v>26.072599856917023</c:v>
                </c:pt>
                <c:pt idx="174">
                  <c:v>23.477636724715477</c:v>
                </c:pt>
                <c:pt idx="175">
                  <c:v>22.275695863593469</c:v>
                </c:pt>
                <c:pt idx="176">
                  <c:v>21.396278742419888</c:v>
                </c:pt>
                <c:pt idx="177">
                  <c:v>21.004599092183543</c:v>
                </c:pt>
                <c:pt idx="178">
                  <c:v>22.716807595606063</c:v>
                </c:pt>
                <c:pt idx="179">
                  <c:v>22.739932331736906</c:v>
                </c:pt>
                <c:pt idx="180">
                  <c:v>23.179161309157767</c:v>
                </c:pt>
                <c:pt idx="181">
                  <c:v>19.850496057151641</c:v>
                </c:pt>
                <c:pt idx="182">
                  <c:v>18.763812912428097</c:v>
                </c:pt>
                <c:pt idx="183">
                  <c:v>17.885968266771652</c:v>
                </c:pt>
                <c:pt idx="184">
                  <c:v>18.313746624722004</c:v>
                </c:pt>
                <c:pt idx="185">
                  <c:v>19.146338572830018</c:v>
                </c:pt>
                <c:pt idx="186">
                  <c:v>18.938424999999999</c:v>
                </c:pt>
                <c:pt idx="187">
                  <c:v>17.841200000000001</c:v>
                </c:pt>
                <c:pt idx="188">
                  <c:v>16.743780000000001</c:v>
                </c:pt>
                <c:pt idx="189">
                  <c:v>16.503533999999998</c:v>
                </c:pt>
                <c:pt idx="190">
                  <c:v>18.862261</c:v>
                </c:pt>
                <c:pt idx="191">
                  <c:v>18.268999999999998</c:v>
                </c:pt>
                <c:pt idx="192">
                  <c:v>18.456559254113579</c:v>
                </c:pt>
                <c:pt idx="193">
                  <c:v>16.157232716394233</c:v>
                </c:pt>
                <c:pt idx="194">
                  <c:v>15.907999999999999</c:v>
                </c:pt>
                <c:pt idx="195">
                  <c:v>15.104293390822484</c:v>
                </c:pt>
                <c:pt idx="196">
                  <c:v>14.673349480268588</c:v>
                </c:pt>
                <c:pt idx="197">
                  <c:v>14.877000000000001</c:v>
                </c:pt>
                <c:pt idx="198">
                  <c:v>14.21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9-EB34-4E36-A0BF-F35B04BB9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2811167"/>
        <c:axId val="2062823647"/>
      </c:lineChart>
      <c:dateAx>
        <c:axId val="2062811167"/>
        <c:scaling>
          <c:orientation val="minMax"/>
          <c:max val="45170"/>
          <c:min val="43709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062823647"/>
        <c:crosses val="autoZero"/>
        <c:auto val="1"/>
        <c:lblOffset val="100"/>
        <c:baseTimeUnit val="months"/>
        <c:majorUnit val="3"/>
        <c:majorTimeUnit val="months"/>
      </c:dateAx>
      <c:valAx>
        <c:axId val="2062823647"/>
        <c:scaling>
          <c:orientation val="minMax"/>
          <c:min val="13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06281116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3.3984686368563975E-3"/>
          <c:y val="0.95361317556023495"/>
          <c:w val="0.99411076388888886"/>
          <c:h val="4.46730624571827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b="1"/>
              <a:t>Principales ciudades y dominios geográficos</a:t>
            </a:r>
          </a:p>
          <a:p>
            <a:pPr>
              <a:defRPr/>
            </a:pPr>
            <a:r>
              <a:rPr lang="es-CO" i="1"/>
              <a:t>Julio-septiembre de 2023 - Porcentaje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2.575678770636082E-2"/>
          <c:y val="5.4770541749976198E-2"/>
          <c:w val="0.94848642458727839"/>
          <c:h val="0.707322669713415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E9-43A8-85F9-F8C80DD571A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E9-43A8-85F9-F8C80DD571A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E9-43A8-85F9-F8C80DD571A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E9-43A8-85F9-F8C80DD571A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E9-43A8-85F9-F8C80DD571A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3E9-43A8-85F9-F8C80DD571A4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3E9-43A8-85F9-F8C80DD571A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3E9-43A8-85F9-F8C80DD571A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3E9-43A8-85F9-F8C80DD571A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3E9-43A8-85F9-F8C80DD571A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3E9-43A8-85F9-F8C80DD571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'Graf. 6b'!$A$7:$A$17</c:f>
              <c:strCache>
                <c:ptCount val="11"/>
                <c:pt idx="0">
                  <c:v>Cúcuta A.M.</c:v>
                </c:pt>
                <c:pt idx="1">
                  <c:v>Cali A.M.</c:v>
                </c:pt>
                <c:pt idx="2">
                  <c:v>Barranquilla A.M</c:v>
                </c:pt>
                <c:pt idx="3">
                  <c:v>Medellín A.M.</c:v>
                </c:pt>
                <c:pt idx="4">
                  <c:v>23 Ciudades A.M.</c:v>
                </c:pt>
                <c:pt idx="5">
                  <c:v>13 Ciudades A.M.</c:v>
                </c:pt>
                <c:pt idx="6">
                  <c:v>Total nacional</c:v>
                </c:pt>
                <c:pt idx="7">
                  <c:v>Manizales A.M.</c:v>
                </c:pt>
                <c:pt idx="8">
                  <c:v>Bogotá D.C.</c:v>
                </c:pt>
                <c:pt idx="9">
                  <c:v>Bucaramanga A.M.</c:v>
                </c:pt>
                <c:pt idx="10">
                  <c:v>Pereira A.M.</c:v>
                </c:pt>
              </c:strCache>
            </c:strRef>
          </c:cat>
          <c:val>
            <c:numRef>
              <c:f>'Graf. 6b'!$B$7:$B$17</c:f>
              <c:numCache>
                <c:formatCode>0.0</c:formatCode>
                <c:ptCount val="11"/>
                <c:pt idx="0" formatCode="#,##0.0">
                  <c:v>21.323</c:v>
                </c:pt>
                <c:pt idx="1">
                  <c:v>18.388000000000002</c:v>
                </c:pt>
                <c:pt idx="2" formatCode="#,##0.0">
                  <c:v>17.975999999999999</c:v>
                </c:pt>
                <c:pt idx="3" formatCode="#,##0.0">
                  <c:v>16.782</c:v>
                </c:pt>
                <c:pt idx="4" formatCode="#,##0.0">
                  <c:v>16.420999999999999</c:v>
                </c:pt>
                <c:pt idx="5" formatCode="#,##0.0">
                  <c:v>16.225000000000001</c:v>
                </c:pt>
                <c:pt idx="6" formatCode="#,##0.0">
                  <c:v>16.210999999999999</c:v>
                </c:pt>
                <c:pt idx="7" formatCode="#,##0.0">
                  <c:v>14.397</c:v>
                </c:pt>
                <c:pt idx="8" formatCode="#,##0.0">
                  <c:v>14.21</c:v>
                </c:pt>
                <c:pt idx="9" formatCode="#,##0.0">
                  <c:v>13.486000000000001</c:v>
                </c:pt>
                <c:pt idx="10" formatCode="#,##0.0">
                  <c:v>12.237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3E9-43A8-85F9-F8C80DD57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2940608"/>
        <c:axId val="732939776"/>
      </c:barChart>
      <c:catAx>
        <c:axId val="73294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732939776"/>
        <c:crosses val="autoZero"/>
        <c:auto val="1"/>
        <c:lblAlgn val="ctr"/>
        <c:lblOffset val="100"/>
        <c:noMultiLvlLbl val="0"/>
      </c:catAx>
      <c:valAx>
        <c:axId val="732939776"/>
        <c:scaling>
          <c:orientation val="minMax"/>
          <c:max val="25"/>
          <c:min val="8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73294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2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dominios geográficos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1143703703703709E-2"/>
          <c:y val="0.12484939464948254"/>
          <c:w val="0.87623370370370368"/>
          <c:h val="0.62700961726225346"/>
        </c:manualLayout>
      </c:layout>
      <c:lineChart>
        <c:grouping val="standard"/>
        <c:varyColors val="0"/>
        <c:ser>
          <c:idx val="0"/>
          <c:order val="0"/>
          <c:tx>
            <c:strRef>
              <c:f>'Graf. 8a'!$B$8</c:f>
              <c:strCache>
                <c:ptCount val="1"/>
                <c:pt idx="0">
                  <c:v>Total nacional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3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D-40EE-AF95-CD2178AC6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'Graf. 8a'!$A$9:$A$39</c:f>
              <c:numCache>
                <c:formatCode>mmm\-yy</c:formatCode>
                <c:ptCount val="31"/>
                <c:pt idx="0">
                  <c:v>44256</c:v>
                </c:pt>
                <c:pt idx="1">
                  <c:v>44287</c:v>
                </c:pt>
                <c:pt idx="2">
                  <c:v>44317</c:v>
                </c:pt>
                <c:pt idx="3">
                  <c:v>44348</c:v>
                </c:pt>
                <c:pt idx="4">
                  <c:v>44378</c:v>
                </c:pt>
                <c:pt idx="5">
                  <c:v>44409</c:v>
                </c:pt>
                <c:pt idx="6">
                  <c:v>44440</c:v>
                </c:pt>
                <c:pt idx="7">
                  <c:v>44470</c:v>
                </c:pt>
                <c:pt idx="8">
                  <c:v>44501</c:v>
                </c:pt>
                <c:pt idx="9">
                  <c:v>44531</c:v>
                </c:pt>
                <c:pt idx="10">
                  <c:v>44562</c:v>
                </c:pt>
                <c:pt idx="11">
                  <c:v>44593</c:v>
                </c:pt>
                <c:pt idx="12">
                  <c:v>44621</c:v>
                </c:pt>
                <c:pt idx="13">
                  <c:v>44652</c:v>
                </c:pt>
                <c:pt idx="14">
                  <c:v>44682</c:v>
                </c:pt>
                <c:pt idx="15">
                  <c:v>44713</c:v>
                </c:pt>
                <c:pt idx="16">
                  <c:v>44743</c:v>
                </c:pt>
                <c:pt idx="17">
                  <c:v>44774</c:v>
                </c:pt>
                <c:pt idx="18">
                  <c:v>44805</c:v>
                </c:pt>
                <c:pt idx="19">
                  <c:v>44835</c:v>
                </c:pt>
                <c:pt idx="20">
                  <c:v>44866</c:v>
                </c:pt>
                <c:pt idx="21">
                  <c:v>44896</c:v>
                </c:pt>
                <c:pt idx="22">
                  <c:v>44927</c:v>
                </c:pt>
                <c:pt idx="23">
                  <c:v>44958</c:v>
                </c:pt>
                <c:pt idx="24">
                  <c:v>44986</c:v>
                </c:pt>
                <c:pt idx="25">
                  <c:v>45017</c:v>
                </c:pt>
                <c:pt idx="26">
                  <c:v>45047</c:v>
                </c:pt>
                <c:pt idx="27">
                  <c:v>45078</c:v>
                </c:pt>
                <c:pt idx="28">
                  <c:v>45108</c:v>
                </c:pt>
                <c:pt idx="29">
                  <c:v>45139</c:v>
                </c:pt>
                <c:pt idx="30">
                  <c:v>45170</c:v>
                </c:pt>
              </c:numCache>
            </c:numRef>
          </c:cat>
          <c:val>
            <c:numRef>
              <c:f>'Graf. 8a'!$B$9:$B$39</c:f>
              <c:numCache>
                <c:formatCode>0.0</c:formatCode>
                <c:ptCount val="31"/>
                <c:pt idx="0">
                  <c:v>61.686715264892932</c:v>
                </c:pt>
                <c:pt idx="1">
                  <c:v>61.543524037368201</c:v>
                </c:pt>
                <c:pt idx="2">
                  <c:v>60.570002518996112</c:v>
                </c:pt>
                <c:pt idx="3">
                  <c:v>60.110455602277149</c:v>
                </c:pt>
                <c:pt idx="4">
                  <c:v>59.801224446107426</c:v>
                </c:pt>
                <c:pt idx="5">
                  <c:v>60.300950542440134</c:v>
                </c:pt>
                <c:pt idx="6">
                  <c:v>59.886409969331254</c:v>
                </c:pt>
                <c:pt idx="7">
                  <c:v>59.853375740664951</c:v>
                </c:pt>
                <c:pt idx="8">
                  <c:v>59.099392804478434</c:v>
                </c:pt>
                <c:pt idx="9">
                  <c:v>59.180497343492554</c:v>
                </c:pt>
                <c:pt idx="10">
                  <c:v>58.438502552077829</c:v>
                </c:pt>
                <c:pt idx="11">
                  <c:v>58.693216072585663</c:v>
                </c:pt>
                <c:pt idx="12">
                  <c:v>58.781093670610652</c:v>
                </c:pt>
                <c:pt idx="13">
                  <c:v>59.083906567631885</c:v>
                </c:pt>
                <c:pt idx="14">
                  <c:v>58.345066710164197</c:v>
                </c:pt>
                <c:pt idx="15">
                  <c:v>58.001652227140646</c:v>
                </c:pt>
                <c:pt idx="16">
                  <c:v>58.094529044333306</c:v>
                </c:pt>
                <c:pt idx="17">
                  <c:v>58.139862999999998</c:v>
                </c:pt>
                <c:pt idx="18">
                  <c:v>58.255471</c:v>
                </c:pt>
                <c:pt idx="19">
                  <c:v>58.047080000000001</c:v>
                </c:pt>
                <c:pt idx="20">
                  <c:v>58.225811</c:v>
                </c:pt>
                <c:pt idx="21">
                  <c:v>57.804183999999999</c:v>
                </c:pt>
                <c:pt idx="22">
                  <c:v>57.875366</c:v>
                </c:pt>
                <c:pt idx="23">
                  <c:v>57.977063999999999</c:v>
                </c:pt>
                <c:pt idx="24">
                  <c:v>58.204901999999997</c:v>
                </c:pt>
                <c:pt idx="25">
                  <c:v>57.505460999999997</c:v>
                </c:pt>
                <c:pt idx="26">
                  <c:v>56.660851000000001</c:v>
                </c:pt>
                <c:pt idx="27">
                  <c:v>55.758417999999999</c:v>
                </c:pt>
                <c:pt idx="28">
                  <c:v>55.953645000000002</c:v>
                </c:pt>
                <c:pt idx="29">
                  <c:v>56.014006000000002</c:v>
                </c:pt>
                <c:pt idx="30">
                  <c:v>56.137889999999999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FD-40EE-AF95-CD2178AC627C}"/>
            </c:ext>
          </c:extLst>
        </c:ser>
        <c:ser>
          <c:idx val="1"/>
          <c:order val="1"/>
          <c:tx>
            <c:strRef>
              <c:f>'Graf. 8a'!$C$8</c:f>
              <c:strCache>
                <c:ptCount val="1"/>
                <c:pt idx="0">
                  <c:v>23 ciudades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D-40EE-AF95-CD2178AC6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'Graf. 8a'!$A$9:$A$39</c:f>
              <c:numCache>
                <c:formatCode>mmm\-yy</c:formatCode>
                <c:ptCount val="31"/>
                <c:pt idx="0">
                  <c:v>44256</c:v>
                </c:pt>
                <c:pt idx="1">
                  <c:v>44287</c:v>
                </c:pt>
                <c:pt idx="2">
                  <c:v>44317</c:v>
                </c:pt>
                <c:pt idx="3">
                  <c:v>44348</c:v>
                </c:pt>
                <c:pt idx="4">
                  <c:v>44378</c:v>
                </c:pt>
                <c:pt idx="5">
                  <c:v>44409</c:v>
                </c:pt>
                <c:pt idx="6">
                  <c:v>44440</c:v>
                </c:pt>
                <c:pt idx="7">
                  <c:v>44470</c:v>
                </c:pt>
                <c:pt idx="8">
                  <c:v>44501</c:v>
                </c:pt>
                <c:pt idx="9">
                  <c:v>44531</c:v>
                </c:pt>
                <c:pt idx="10">
                  <c:v>44562</c:v>
                </c:pt>
                <c:pt idx="11">
                  <c:v>44593</c:v>
                </c:pt>
                <c:pt idx="12">
                  <c:v>44621</c:v>
                </c:pt>
                <c:pt idx="13">
                  <c:v>44652</c:v>
                </c:pt>
                <c:pt idx="14">
                  <c:v>44682</c:v>
                </c:pt>
                <c:pt idx="15">
                  <c:v>44713</c:v>
                </c:pt>
                <c:pt idx="16">
                  <c:v>44743</c:v>
                </c:pt>
                <c:pt idx="17">
                  <c:v>44774</c:v>
                </c:pt>
                <c:pt idx="18">
                  <c:v>44805</c:v>
                </c:pt>
                <c:pt idx="19">
                  <c:v>44835</c:v>
                </c:pt>
                <c:pt idx="20">
                  <c:v>44866</c:v>
                </c:pt>
                <c:pt idx="21">
                  <c:v>44896</c:v>
                </c:pt>
                <c:pt idx="22">
                  <c:v>44927</c:v>
                </c:pt>
                <c:pt idx="23">
                  <c:v>44958</c:v>
                </c:pt>
                <c:pt idx="24">
                  <c:v>44986</c:v>
                </c:pt>
                <c:pt idx="25">
                  <c:v>45017</c:v>
                </c:pt>
                <c:pt idx="26">
                  <c:v>45047</c:v>
                </c:pt>
                <c:pt idx="27">
                  <c:v>45078</c:v>
                </c:pt>
                <c:pt idx="28">
                  <c:v>45108</c:v>
                </c:pt>
                <c:pt idx="29">
                  <c:v>45139</c:v>
                </c:pt>
                <c:pt idx="30">
                  <c:v>45170</c:v>
                </c:pt>
              </c:numCache>
            </c:numRef>
          </c:cat>
          <c:val>
            <c:numRef>
              <c:f>'Graf. 8a'!$C$9:$C$39</c:f>
              <c:numCache>
                <c:formatCode>0.0</c:formatCode>
                <c:ptCount val="31"/>
                <c:pt idx="0">
                  <c:v>48.596469224641467</c:v>
                </c:pt>
                <c:pt idx="1">
                  <c:v>49.095762924357949</c:v>
                </c:pt>
                <c:pt idx="2">
                  <c:v>48.23466090165973</c:v>
                </c:pt>
                <c:pt idx="3">
                  <c:v>47.715988200663347</c:v>
                </c:pt>
                <c:pt idx="4">
                  <c:v>46.802072922661615</c:v>
                </c:pt>
                <c:pt idx="5">
                  <c:v>47.196556865714193</c:v>
                </c:pt>
                <c:pt idx="6">
                  <c:v>46.798848520486807</c:v>
                </c:pt>
                <c:pt idx="7">
                  <c:v>47.143542940409574</c:v>
                </c:pt>
                <c:pt idx="8">
                  <c:v>46.462586265060317</c:v>
                </c:pt>
                <c:pt idx="9">
                  <c:v>46.281939678126285</c:v>
                </c:pt>
                <c:pt idx="10">
                  <c:v>45.257597537404273</c:v>
                </c:pt>
                <c:pt idx="11">
                  <c:v>45.059876307815038</c:v>
                </c:pt>
                <c:pt idx="12">
                  <c:v>45.397539788387888</c:v>
                </c:pt>
                <c:pt idx="13">
                  <c:v>46.008007048244757</c:v>
                </c:pt>
                <c:pt idx="14">
                  <c:v>45.879819626360138</c:v>
                </c:pt>
                <c:pt idx="15">
                  <c:v>45.627883236118635</c:v>
                </c:pt>
                <c:pt idx="16">
                  <c:v>45.566990407309497</c:v>
                </c:pt>
                <c:pt idx="17">
                  <c:v>45.132142999999999</c:v>
                </c:pt>
                <c:pt idx="18">
                  <c:v>45.283284000000002</c:v>
                </c:pt>
                <c:pt idx="19">
                  <c:v>45.329675999999999</c:v>
                </c:pt>
                <c:pt idx="20">
                  <c:v>45.303415999999999</c:v>
                </c:pt>
                <c:pt idx="21">
                  <c:v>44.602210999999997</c:v>
                </c:pt>
                <c:pt idx="22">
                  <c:v>43.970191999999997</c:v>
                </c:pt>
                <c:pt idx="23">
                  <c:v>44.236592999999999</c:v>
                </c:pt>
                <c:pt idx="24">
                  <c:v>44.260736999999999</c:v>
                </c:pt>
                <c:pt idx="25">
                  <c:v>43.856324000000001</c:v>
                </c:pt>
                <c:pt idx="26">
                  <c:v>43.330122000000003</c:v>
                </c:pt>
                <c:pt idx="27">
                  <c:v>42.743904999999998</c:v>
                </c:pt>
                <c:pt idx="28">
                  <c:v>43.031554</c:v>
                </c:pt>
                <c:pt idx="29">
                  <c:v>42.907958999999998</c:v>
                </c:pt>
                <c:pt idx="30">
                  <c:v>42.956018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2FD-40EE-AF95-CD2178AC627C}"/>
            </c:ext>
          </c:extLst>
        </c:ser>
        <c:ser>
          <c:idx val="2"/>
          <c:order val="2"/>
          <c:tx>
            <c:strRef>
              <c:f>'Graf. 8a'!$D$8</c:f>
              <c:strCache>
                <c:ptCount val="1"/>
                <c:pt idx="0">
                  <c:v>13 ciudades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D-40EE-AF95-CD2178AC6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'Graf. 8a'!$A$9:$A$39</c:f>
              <c:numCache>
                <c:formatCode>mmm\-yy</c:formatCode>
                <c:ptCount val="31"/>
                <c:pt idx="0">
                  <c:v>44256</c:v>
                </c:pt>
                <c:pt idx="1">
                  <c:v>44287</c:v>
                </c:pt>
                <c:pt idx="2">
                  <c:v>44317</c:v>
                </c:pt>
                <c:pt idx="3">
                  <c:v>44348</c:v>
                </c:pt>
                <c:pt idx="4">
                  <c:v>44378</c:v>
                </c:pt>
                <c:pt idx="5">
                  <c:v>44409</c:v>
                </c:pt>
                <c:pt idx="6">
                  <c:v>44440</c:v>
                </c:pt>
                <c:pt idx="7">
                  <c:v>44470</c:v>
                </c:pt>
                <c:pt idx="8">
                  <c:v>44501</c:v>
                </c:pt>
                <c:pt idx="9">
                  <c:v>44531</c:v>
                </c:pt>
                <c:pt idx="10">
                  <c:v>44562</c:v>
                </c:pt>
                <c:pt idx="11">
                  <c:v>44593</c:v>
                </c:pt>
                <c:pt idx="12">
                  <c:v>44621</c:v>
                </c:pt>
                <c:pt idx="13">
                  <c:v>44652</c:v>
                </c:pt>
                <c:pt idx="14">
                  <c:v>44682</c:v>
                </c:pt>
                <c:pt idx="15">
                  <c:v>44713</c:v>
                </c:pt>
                <c:pt idx="16">
                  <c:v>44743</c:v>
                </c:pt>
                <c:pt idx="17">
                  <c:v>44774</c:v>
                </c:pt>
                <c:pt idx="18">
                  <c:v>44805</c:v>
                </c:pt>
                <c:pt idx="19">
                  <c:v>44835</c:v>
                </c:pt>
                <c:pt idx="20">
                  <c:v>44866</c:v>
                </c:pt>
                <c:pt idx="21">
                  <c:v>44896</c:v>
                </c:pt>
                <c:pt idx="22">
                  <c:v>44927</c:v>
                </c:pt>
                <c:pt idx="23">
                  <c:v>44958</c:v>
                </c:pt>
                <c:pt idx="24">
                  <c:v>44986</c:v>
                </c:pt>
                <c:pt idx="25">
                  <c:v>45017</c:v>
                </c:pt>
                <c:pt idx="26">
                  <c:v>45047</c:v>
                </c:pt>
                <c:pt idx="27">
                  <c:v>45078</c:v>
                </c:pt>
                <c:pt idx="28">
                  <c:v>45108</c:v>
                </c:pt>
                <c:pt idx="29">
                  <c:v>45139</c:v>
                </c:pt>
                <c:pt idx="30">
                  <c:v>45170</c:v>
                </c:pt>
              </c:numCache>
            </c:numRef>
          </c:cat>
          <c:val>
            <c:numRef>
              <c:f>'Graf. 8a'!$D$9:$D$39</c:f>
              <c:numCache>
                <c:formatCode>0.0</c:formatCode>
                <c:ptCount val="31"/>
                <c:pt idx="0">
                  <c:v>47.222245093354289</c:v>
                </c:pt>
                <c:pt idx="1">
                  <c:v>47.796332348852602</c:v>
                </c:pt>
                <c:pt idx="2">
                  <c:v>46.8808435674976</c:v>
                </c:pt>
                <c:pt idx="3">
                  <c:v>46.351132365655339</c:v>
                </c:pt>
                <c:pt idx="4">
                  <c:v>45.348377896691581</c:v>
                </c:pt>
                <c:pt idx="5">
                  <c:v>45.811143726201934</c:v>
                </c:pt>
                <c:pt idx="6">
                  <c:v>45.336246894688202</c:v>
                </c:pt>
                <c:pt idx="7">
                  <c:v>45.727082173735695</c:v>
                </c:pt>
                <c:pt idx="8">
                  <c:v>44.944786183917692</c:v>
                </c:pt>
                <c:pt idx="9">
                  <c:v>44.77155734954313</c:v>
                </c:pt>
                <c:pt idx="10">
                  <c:v>43.685541094091235</c:v>
                </c:pt>
                <c:pt idx="11">
                  <c:v>43.496879502949866</c:v>
                </c:pt>
                <c:pt idx="12">
                  <c:v>43.891047669061244</c:v>
                </c:pt>
                <c:pt idx="13">
                  <c:v>44.562507712508662</c:v>
                </c:pt>
                <c:pt idx="14">
                  <c:v>44.55919660335524</c:v>
                </c:pt>
                <c:pt idx="15">
                  <c:v>44.34999245709438</c:v>
                </c:pt>
                <c:pt idx="16">
                  <c:v>44.331881637220697</c:v>
                </c:pt>
                <c:pt idx="17">
                  <c:v>43.789389</c:v>
                </c:pt>
                <c:pt idx="18">
                  <c:v>43.953322999999997</c:v>
                </c:pt>
                <c:pt idx="19">
                  <c:v>44.00423</c:v>
                </c:pt>
                <c:pt idx="20">
                  <c:v>43.870147000000003</c:v>
                </c:pt>
                <c:pt idx="21">
                  <c:v>43.070869000000002</c:v>
                </c:pt>
                <c:pt idx="22">
                  <c:v>42.336880999999998</c:v>
                </c:pt>
                <c:pt idx="23">
                  <c:v>42.737332000000002</c:v>
                </c:pt>
                <c:pt idx="24">
                  <c:v>42.817985</c:v>
                </c:pt>
                <c:pt idx="25">
                  <c:v>42.415975000000003</c:v>
                </c:pt>
                <c:pt idx="26">
                  <c:v>41.861910999999999</c:v>
                </c:pt>
                <c:pt idx="27">
                  <c:v>41.259445999999997</c:v>
                </c:pt>
                <c:pt idx="28">
                  <c:v>41.557996000000003</c:v>
                </c:pt>
                <c:pt idx="29">
                  <c:v>41.398994999999999</c:v>
                </c:pt>
                <c:pt idx="30">
                  <c:v>41.426160000000003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2FD-40EE-AF95-CD2178AC627C}"/>
            </c:ext>
          </c:extLst>
        </c:ser>
        <c:ser>
          <c:idx val="3"/>
          <c:order val="3"/>
          <c:tx>
            <c:strRef>
              <c:f>'Graf. 8a'!$E$8</c:f>
              <c:strCache>
                <c:ptCount val="1"/>
                <c:pt idx="0">
                  <c:v>Bogotá D.C.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3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D-40EE-AF95-CD2178AC6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'Graf. 8a'!$A$9:$A$39</c:f>
              <c:numCache>
                <c:formatCode>mmm\-yy</c:formatCode>
                <c:ptCount val="31"/>
                <c:pt idx="0">
                  <c:v>44256</c:v>
                </c:pt>
                <c:pt idx="1">
                  <c:v>44287</c:v>
                </c:pt>
                <c:pt idx="2">
                  <c:v>44317</c:v>
                </c:pt>
                <c:pt idx="3">
                  <c:v>44348</c:v>
                </c:pt>
                <c:pt idx="4">
                  <c:v>44378</c:v>
                </c:pt>
                <c:pt idx="5">
                  <c:v>44409</c:v>
                </c:pt>
                <c:pt idx="6">
                  <c:v>44440</c:v>
                </c:pt>
                <c:pt idx="7">
                  <c:v>44470</c:v>
                </c:pt>
                <c:pt idx="8">
                  <c:v>44501</c:v>
                </c:pt>
                <c:pt idx="9">
                  <c:v>44531</c:v>
                </c:pt>
                <c:pt idx="10">
                  <c:v>44562</c:v>
                </c:pt>
                <c:pt idx="11">
                  <c:v>44593</c:v>
                </c:pt>
                <c:pt idx="12">
                  <c:v>44621</c:v>
                </c:pt>
                <c:pt idx="13">
                  <c:v>44652</c:v>
                </c:pt>
                <c:pt idx="14">
                  <c:v>44682</c:v>
                </c:pt>
                <c:pt idx="15">
                  <c:v>44713</c:v>
                </c:pt>
                <c:pt idx="16">
                  <c:v>44743</c:v>
                </c:pt>
                <c:pt idx="17">
                  <c:v>44774</c:v>
                </c:pt>
                <c:pt idx="18">
                  <c:v>44805</c:v>
                </c:pt>
                <c:pt idx="19">
                  <c:v>44835</c:v>
                </c:pt>
                <c:pt idx="20">
                  <c:v>44866</c:v>
                </c:pt>
                <c:pt idx="21">
                  <c:v>44896</c:v>
                </c:pt>
                <c:pt idx="22">
                  <c:v>44927</c:v>
                </c:pt>
                <c:pt idx="23">
                  <c:v>44958</c:v>
                </c:pt>
                <c:pt idx="24">
                  <c:v>44986</c:v>
                </c:pt>
                <c:pt idx="25">
                  <c:v>45017</c:v>
                </c:pt>
                <c:pt idx="26">
                  <c:v>45047</c:v>
                </c:pt>
                <c:pt idx="27">
                  <c:v>45078</c:v>
                </c:pt>
                <c:pt idx="28">
                  <c:v>45108</c:v>
                </c:pt>
                <c:pt idx="29">
                  <c:v>45139</c:v>
                </c:pt>
                <c:pt idx="30">
                  <c:v>45170</c:v>
                </c:pt>
              </c:numCache>
            </c:numRef>
          </c:cat>
          <c:val>
            <c:numRef>
              <c:f>'Graf. 8a'!$E$9:$E$39</c:f>
              <c:numCache>
                <c:formatCode>0.0</c:formatCode>
                <c:ptCount val="31"/>
                <c:pt idx="0">
                  <c:v>38.21647898450211</c:v>
                </c:pt>
                <c:pt idx="1">
                  <c:v>39.545104315975507</c:v>
                </c:pt>
                <c:pt idx="2">
                  <c:v>38.844658244554779</c:v>
                </c:pt>
                <c:pt idx="3">
                  <c:v>39.032851367592961</c:v>
                </c:pt>
                <c:pt idx="4">
                  <c:v>37.77710687726605</c:v>
                </c:pt>
                <c:pt idx="5">
                  <c:v>38.368230357239014</c:v>
                </c:pt>
                <c:pt idx="6">
                  <c:v>37.196360957823778</c:v>
                </c:pt>
                <c:pt idx="7">
                  <c:v>37.280932681119964</c:v>
                </c:pt>
                <c:pt idx="8">
                  <c:v>35.413117957180908</c:v>
                </c:pt>
                <c:pt idx="9">
                  <c:v>35.412252639907457</c:v>
                </c:pt>
                <c:pt idx="10">
                  <c:v>33.413095823514006</c:v>
                </c:pt>
                <c:pt idx="11">
                  <c:v>33.63908651345092</c:v>
                </c:pt>
                <c:pt idx="12">
                  <c:v>34.667062431799636</c:v>
                </c:pt>
                <c:pt idx="13">
                  <c:v>35.953130925862872</c:v>
                </c:pt>
                <c:pt idx="14">
                  <c:v>36.867082061590054</c:v>
                </c:pt>
                <c:pt idx="15">
                  <c:v>36.204006801297602</c:v>
                </c:pt>
                <c:pt idx="16">
                  <c:v>36.763809023813302</c:v>
                </c:pt>
                <c:pt idx="17">
                  <c:v>35.066178000000001</c:v>
                </c:pt>
                <c:pt idx="18">
                  <c:v>35.984758999999997</c:v>
                </c:pt>
                <c:pt idx="19">
                  <c:v>36.134695000000001</c:v>
                </c:pt>
                <c:pt idx="20">
                  <c:v>36.267302000000001</c:v>
                </c:pt>
                <c:pt idx="21">
                  <c:v>33.935633000000003</c:v>
                </c:pt>
                <c:pt idx="22">
                  <c:v>32.467928000000001</c:v>
                </c:pt>
                <c:pt idx="23">
                  <c:v>33.181285000000003</c:v>
                </c:pt>
                <c:pt idx="24">
                  <c:v>33.355539999999998</c:v>
                </c:pt>
                <c:pt idx="25">
                  <c:v>33.183348000000002</c:v>
                </c:pt>
                <c:pt idx="26">
                  <c:v>32.797316000000002</c:v>
                </c:pt>
                <c:pt idx="27">
                  <c:v>32.925086999999998</c:v>
                </c:pt>
                <c:pt idx="28">
                  <c:v>33.577516000000003</c:v>
                </c:pt>
                <c:pt idx="29">
                  <c:v>32.867319999999999</c:v>
                </c:pt>
                <c:pt idx="30">
                  <c:v>32.289985999999999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2FD-40EE-AF95-CD2178AC6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0992656"/>
        <c:axId val="1481009712"/>
      </c:lineChart>
      <c:dateAx>
        <c:axId val="1480992656"/>
        <c:scaling>
          <c:orientation val="minMax"/>
          <c:max val="45170"/>
          <c:min val="44256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481009712"/>
        <c:crosses val="autoZero"/>
        <c:auto val="0"/>
        <c:lblOffset val="100"/>
        <c:baseTimeUnit val="months"/>
        <c:majorUnit val="3"/>
        <c:majorTimeUnit val="months"/>
      </c:dateAx>
      <c:valAx>
        <c:axId val="1481009712"/>
        <c:scaling>
          <c:orientation val="minMax"/>
          <c:min val="3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48099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24545987111881"/>
          <c:w val="1"/>
          <c:h val="7.7895186487014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0224037132545E-2"/>
          <c:y val="0"/>
          <c:w val="0.8780814509152588"/>
          <c:h val="1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200" b="1">
                <a:solidFill>
                  <a:sysClr val="windowText" lastClr="000000"/>
                </a:solidFill>
              </a:rPr>
              <a:t>Principales ciudades y dominios geográficos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es-CO" sz="1200" b="0" i="1">
                <a:solidFill>
                  <a:sysClr val="windowText" lastClr="000000"/>
                </a:solidFill>
              </a:rPr>
              <a:t>Julio-septiembre de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2.569586215687425E-2"/>
          <c:y val="0.10428679873286521"/>
          <c:w val="0.9486082756862515"/>
          <c:h val="0.6441173598906464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'Graf. 8b'!$B$6</c:f>
              <c:strCache>
                <c:ptCount val="1"/>
                <c:pt idx="0">
                  <c:v>Informal GEIH 2018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A-48F8-A8C9-CDAC5B9F849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A-48F8-A8C9-CDAC5B9F849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6A-48F8-A8C9-CDAC5B9F8491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6A-48F8-A8C9-CDAC5B9F849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6A-48F8-A8C9-CDAC5B9F849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6A-48F8-A8C9-CDAC5B9F84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'Graf. 8b'!$A$7:$A$17</c:f>
              <c:strCache>
                <c:ptCount val="11"/>
                <c:pt idx="0">
                  <c:v>Cúcuta A.M.</c:v>
                </c:pt>
                <c:pt idx="1">
                  <c:v>Total nacional</c:v>
                </c:pt>
                <c:pt idx="2">
                  <c:v>Barranquilla A.M.</c:v>
                </c:pt>
                <c:pt idx="3">
                  <c:v>Cali A.M.</c:v>
                </c:pt>
                <c:pt idx="4">
                  <c:v>Bucaramanga A.M.</c:v>
                </c:pt>
                <c:pt idx="5">
                  <c:v>Pereira A.M.</c:v>
                </c:pt>
                <c:pt idx="6">
                  <c:v>23 Ciudades y A.M.</c:v>
                </c:pt>
                <c:pt idx="7">
                  <c:v>13 Ciudades y A.M.</c:v>
                </c:pt>
                <c:pt idx="8">
                  <c:v>Medellín A.M.</c:v>
                </c:pt>
                <c:pt idx="9">
                  <c:v>Manizales A.M.</c:v>
                </c:pt>
                <c:pt idx="10">
                  <c:v>Bogotá D.C.</c:v>
                </c:pt>
              </c:strCache>
            </c:strRef>
          </c:cat>
          <c:val>
            <c:numRef>
              <c:f>'Graf. 8b'!$B$7:$B$17</c:f>
              <c:numCache>
                <c:formatCode>0.0</c:formatCode>
                <c:ptCount val="11"/>
                <c:pt idx="0">
                  <c:v>59.290661</c:v>
                </c:pt>
                <c:pt idx="1">
                  <c:v>56.137889999999999</c:v>
                </c:pt>
                <c:pt idx="2">
                  <c:v>55.091983999999997</c:v>
                </c:pt>
                <c:pt idx="3">
                  <c:v>47.443679000000003</c:v>
                </c:pt>
                <c:pt idx="4">
                  <c:v>46.825159999999997</c:v>
                </c:pt>
                <c:pt idx="5">
                  <c:v>44.792684000000001</c:v>
                </c:pt>
                <c:pt idx="6">
                  <c:v>42.956018</c:v>
                </c:pt>
                <c:pt idx="7">
                  <c:v>41.426160000000003</c:v>
                </c:pt>
                <c:pt idx="8">
                  <c:v>38.833942</c:v>
                </c:pt>
                <c:pt idx="9">
                  <c:v>32.306066999999999</c:v>
                </c:pt>
                <c:pt idx="10">
                  <c:v>32.289985999999999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56A-48F8-A8C9-CDAC5B9F84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5356991"/>
        <c:axId val="1345358655"/>
      </c:barChart>
      <c:catAx>
        <c:axId val="1345356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45358655"/>
        <c:crosses val="autoZero"/>
        <c:auto val="1"/>
        <c:lblAlgn val="ctr"/>
        <c:lblOffset val="100"/>
        <c:noMultiLvlLbl val="0"/>
      </c:catAx>
      <c:valAx>
        <c:axId val="1345358655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345356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'[Datos pobreza.xlsx]Monetaria'!$C$7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45-4BB4-8961-49A7EFBACD57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745-4BB4-8961-49A7EFBACD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'[Datos pobreza.xlsx]Monetaria'!$A$8:$B$10</c:f>
              <c:multiLvlStrCache>
                <c:ptCount val="3"/>
                <c:lvl>
                  <c:pt idx="0">
                    <c:v>Oficial</c:v>
                  </c:pt>
                  <c:pt idx="1">
                    <c:v>Sin transferencias </c:v>
                  </c:pt>
                  <c:pt idx="2">
                    <c:v>Oficial</c:v>
                  </c:pt>
                </c:lvl>
                <c:lvl>
                  <c:pt idx="0">
                    <c:v>2020</c:v>
                  </c:pt>
                  <c:pt idx="1">
                    <c:v>2022</c:v>
                  </c:pt>
                </c:lvl>
              </c:multiLvlStrCache>
            </c:multiLvlStrRef>
          </c:cat>
          <c:val>
            <c:numRef>
              <c:f>'[Datos pobreza.xlsx]Monetaria'!$C$8:$C$10</c:f>
              <c:numCache>
                <c:formatCode>0.0</c:formatCode>
                <c:ptCount val="3"/>
                <c:pt idx="0">
                  <c:v>40.1</c:v>
                </c:pt>
                <c:pt idx="1">
                  <c:v>32.799999999999997</c:v>
                </c:pt>
                <c:pt idx="2">
                  <c:v>28.1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45-4BB4-8961-49A7EFBACD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9962608"/>
        <c:axId val="228772480"/>
      </c:barChart>
      <c:catAx>
        <c:axId val="22996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28772480"/>
        <c:crosses val="autoZero"/>
        <c:auto val="1"/>
        <c:lblAlgn val="ctr"/>
        <c:lblOffset val="100"/>
        <c:noMultiLvlLbl val="0"/>
      </c:catAx>
      <c:valAx>
        <c:axId val="228772480"/>
        <c:scaling>
          <c:orientation val="minMax"/>
        </c:scaling>
        <c:delete val="1"/>
        <c:axPos val="l"/>
        <c:numFmt formatCode="0" sourceLinked="0"/>
        <c:majorTickMark val="none"/>
        <c:minorTickMark val="none"/>
        <c:tickLblPos val="nextTo"/>
        <c:crossAx val="22996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'[Datos pobreza.xlsx]Extrema'!$C$7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5-46AA-8823-70CFCA0B9DEA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7B5-46AA-8823-70CFCA0B9D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'[Datos pobreza.xlsx]Extrema'!$A$8:$B$10</c:f>
              <c:multiLvlStrCache>
                <c:ptCount val="3"/>
                <c:lvl>
                  <c:pt idx="0">
                    <c:v>Oficial</c:v>
                  </c:pt>
                  <c:pt idx="1">
                    <c:v>Sin transferencias </c:v>
                  </c:pt>
                  <c:pt idx="2">
                    <c:v>Oficial</c:v>
                  </c:pt>
                </c:lvl>
                <c:lvl>
                  <c:pt idx="0">
                    <c:v>2020</c:v>
                  </c:pt>
                  <c:pt idx="1">
                    <c:v>2022</c:v>
                  </c:pt>
                </c:lvl>
              </c:multiLvlStrCache>
            </c:multiLvlStrRef>
          </c:cat>
          <c:val>
            <c:numRef>
              <c:f>'[Datos pobreza.xlsx]Extrema'!$C$8:$C$10</c:f>
              <c:numCache>
                <c:formatCode>0.0</c:formatCode>
                <c:ptCount val="3"/>
                <c:pt idx="0">
                  <c:v>13.3</c:v>
                </c:pt>
                <c:pt idx="1">
                  <c:v>12.4</c:v>
                </c:pt>
                <c:pt idx="2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5-46AA-8823-70CFCA0B9D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9962608"/>
        <c:axId val="228772480"/>
      </c:barChart>
      <c:catAx>
        <c:axId val="22996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28772480"/>
        <c:crosses val="autoZero"/>
        <c:auto val="1"/>
        <c:lblAlgn val="ctr"/>
        <c:lblOffset val="100"/>
        <c:noMultiLvlLbl val="0"/>
      </c:catAx>
      <c:valAx>
        <c:axId val="228772480"/>
        <c:scaling>
          <c:orientation val="minMax"/>
        </c:scaling>
        <c:delete val="1"/>
        <c:axPos val="l"/>
        <c:numFmt formatCode="0" sourceLinked="0"/>
        <c:majorTickMark val="none"/>
        <c:minorTickMark val="none"/>
        <c:tickLblPos val="nextTo"/>
        <c:crossAx val="22996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45572091258378E-2"/>
          <c:y val="5.0662051838484885E-2"/>
          <c:w val="0.84767222222222227"/>
          <c:h val="0.74677232188813092"/>
        </c:manualLayout>
      </c:layout>
      <c:lineChart>
        <c:grouping val="standard"/>
        <c:varyColors val="0"/>
        <c:ser>
          <c:idx val="0"/>
          <c:order val="0"/>
          <c:tx>
            <c:strRef>
              <c:f>'[Ptt_inflación.xlsx]10'!$B$1</c:f>
              <c:strCache>
                <c:ptCount val="1"/>
                <c:pt idx="0">
                  <c:v>Bogotá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5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CC-470A-8306-E3E57C4E51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92D050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'[Ptt_inflación.xlsx]10'!$A$2:$A$59</c:f>
              <c:numCache>
                <c:formatCode>mmm\-yy</c:formatCode>
                <c:ptCount val="58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</c:numCache>
            </c:numRef>
          </c:cat>
          <c:val>
            <c:numRef>
              <c:f>'[Ptt_inflación.xlsx]10'!$B$2:$B$59</c:f>
              <c:numCache>
                <c:formatCode>0.00</c:formatCode>
                <c:ptCount val="58"/>
                <c:pt idx="0">
                  <c:v>2.99</c:v>
                </c:pt>
                <c:pt idx="1">
                  <c:v>2.9</c:v>
                </c:pt>
                <c:pt idx="2">
                  <c:v>3.01</c:v>
                </c:pt>
                <c:pt idx="3">
                  <c:v>3.05</c:v>
                </c:pt>
                <c:pt idx="4">
                  <c:v>3.06</c:v>
                </c:pt>
                <c:pt idx="5">
                  <c:v>3.1</c:v>
                </c:pt>
                <c:pt idx="6">
                  <c:v>3.38</c:v>
                </c:pt>
                <c:pt idx="7">
                  <c:v>3.39</c:v>
                </c:pt>
                <c:pt idx="8">
                  <c:v>3.57</c:v>
                </c:pt>
                <c:pt idx="9">
                  <c:v>3.58</c:v>
                </c:pt>
                <c:pt idx="10">
                  <c:v>3.57</c:v>
                </c:pt>
                <c:pt idx="11">
                  <c:v>3.49</c:v>
                </c:pt>
                <c:pt idx="12">
                  <c:v>3.22</c:v>
                </c:pt>
                <c:pt idx="13">
                  <c:v>3.32</c:v>
                </c:pt>
                <c:pt idx="14">
                  <c:v>3.54</c:v>
                </c:pt>
                <c:pt idx="15">
                  <c:v>3.24</c:v>
                </c:pt>
                <c:pt idx="16">
                  <c:v>2.48</c:v>
                </c:pt>
                <c:pt idx="17">
                  <c:v>1.71</c:v>
                </c:pt>
                <c:pt idx="18">
                  <c:v>1.53</c:v>
                </c:pt>
                <c:pt idx="19">
                  <c:v>1.33</c:v>
                </c:pt>
                <c:pt idx="20">
                  <c:v>1.59</c:v>
                </c:pt>
                <c:pt idx="21">
                  <c:v>1.42</c:v>
                </c:pt>
                <c:pt idx="22">
                  <c:v>1.18</c:v>
                </c:pt>
                <c:pt idx="23">
                  <c:v>1.17</c:v>
                </c:pt>
                <c:pt idx="24">
                  <c:v>1.1499999999999999</c:v>
                </c:pt>
                <c:pt idx="25">
                  <c:v>1.01</c:v>
                </c:pt>
                <c:pt idx="26">
                  <c:v>0.97</c:v>
                </c:pt>
                <c:pt idx="27">
                  <c:v>1.38</c:v>
                </c:pt>
                <c:pt idx="28">
                  <c:v>2.41</c:v>
                </c:pt>
                <c:pt idx="29">
                  <c:v>3</c:v>
                </c:pt>
                <c:pt idx="30">
                  <c:v>3.4</c:v>
                </c:pt>
                <c:pt idx="31">
                  <c:v>3.92</c:v>
                </c:pt>
                <c:pt idx="32">
                  <c:v>3.64</c:v>
                </c:pt>
                <c:pt idx="33">
                  <c:v>3.7</c:v>
                </c:pt>
                <c:pt idx="34">
                  <c:v>4.97</c:v>
                </c:pt>
                <c:pt idx="35">
                  <c:v>4.62</c:v>
                </c:pt>
                <c:pt idx="36">
                  <c:v>5.94</c:v>
                </c:pt>
                <c:pt idx="37">
                  <c:v>7.03</c:v>
                </c:pt>
                <c:pt idx="38">
                  <c:v>7.34</c:v>
                </c:pt>
                <c:pt idx="39">
                  <c:v>8.11</c:v>
                </c:pt>
                <c:pt idx="40">
                  <c:v>8.33</c:v>
                </c:pt>
                <c:pt idx="41">
                  <c:v>8.89</c:v>
                </c:pt>
                <c:pt idx="42">
                  <c:v>9.2100000000000009</c:v>
                </c:pt>
                <c:pt idx="43">
                  <c:v>9.69</c:v>
                </c:pt>
                <c:pt idx="44">
                  <c:v>10.42</c:v>
                </c:pt>
                <c:pt idx="45">
                  <c:v>11.16</c:v>
                </c:pt>
                <c:pt idx="46">
                  <c:v>11.47</c:v>
                </c:pt>
                <c:pt idx="47">
                  <c:v>12.35</c:v>
                </c:pt>
                <c:pt idx="48">
                  <c:v>12.71</c:v>
                </c:pt>
                <c:pt idx="49">
                  <c:v>12.94</c:v>
                </c:pt>
                <c:pt idx="50">
                  <c:v>13.26</c:v>
                </c:pt>
                <c:pt idx="51">
                  <c:v>12.82</c:v>
                </c:pt>
                <c:pt idx="52">
                  <c:v>12.29</c:v>
                </c:pt>
                <c:pt idx="53">
                  <c:v>11.94</c:v>
                </c:pt>
                <c:pt idx="54" formatCode="General">
                  <c:v>11.83</c:v>
                </c:pt>
                <c:pt idx="55" formatCode="General">
                  <c:v>11.67</c:v>
                </c:pt>
                <c:pt idx="56">
                  <c:v>11.29</c:v>
                </c:pt>
                <c:pt idx="57" formatCode="_(* #,##0.00_);_(* \(#,##0.00\);_(* &quot;-&quot;??_);_(@_)">
                  <c:v>10.78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CC-470A-8306-E3E57C4E5167}"/>
            </c:ext>
          </c:extLst>
        </c:ser>
        <c:ser>
          <c:idx val="1"/>
          <c:order val="1"/>
          <c:tx>
            <c:strRef>
              <c:f>'[Ptt_inflación.xlsx]10'!$C$1</c:f>
              <c:strCache>
                <c:ptCount val="1"/>
                <c:pt idx="0">
                  <c:v>Colombia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57"/>
              <c:layout>
                <c:manualLayout>
                  <c:x val="0"/>
                  <c:y val="2.2563337241942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CC-470A-8306-E3E57C4E51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'[Ptt_inflación.xlsx]10'!$A$2:$A$59</c:f>
              <c:numCache>
                <c:formatCode>mmm\-yy</c:formatCode>
                <c:ptCount val="58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</c:numCache>
            </c:numRef>
          </c:cat>
          <c:val>
            <c:numRef>
              <c:f>'[Ptt_inflación.xlsx]10'!$C$2:$C$59</c:f>
              <c:numCache>
                <c:formatCode>0.00</c:formatCode>
                <c:ptCount val="58"/>
                <c:pt idx="0">
                  <c:v>3.1477494104378057</c:v>
                </c:pt>
                <c:pt idx="1">
                  <c:v>3.0136428425982631</c:v>
                </c:pt>
                <c:pt idx="2">
                  <c:v>3.2199085830370677</c:v>
                </c:pt>
                <c:pt idx="3">
                  <c:v>3.2453745829542191</c:v>
                </c:pt>
                <c:pt idx="4">
                  <c:v>3.3077853973376481</c:v>
                </c:pt>
                <c:pt idx="5">
                  <c:v>3.4236229986909672</c:v>
                </c:pt>
                <c:pt idx="6">
                  <c:v>3.7910869126839941</c:v>
                </c:pt>
                <c:pt idx="7">
                  <c:v>3.7562940584088711</c:v>
                </c:pt>
                <c:pt idx="8">
                  <c:v>3.8101940283502556</c:v>
                </c:pt>
                <c:pt idx="9">
                  <c:v>3.8558088161462001</c:v>
                </c:pt>
                <c:pt idx="10">
                  <c:v>3.8515546639919851</c:v>
                </c:pt>
                <c:pt idx="11">
                  <c:v>3.8000000000000034</c:v>
                </c:pt>
                <c:pt idx="12">
                  <c:v>3.6182902584493082</c:v>
                </c:pt>
                <c:pt idx="13">
                  <c:v>3.7161494366475534</c:v>
                </c:pt>
                <c:pt idx="14">
                  <c:v>3.8476677819326843</c:v>
                </c:pt>
                <c:pt idx="15">
                  <c:v>3.5056795926361017</c:v>
                </c:pt>
                <c:pt idx="16">
                  <c:v>2.8504490433424401</c:v>
                </c:pt>
                <c:pt idx="17">
                  <c:v>2.2003699737124016</c:v>
                </c:pt>
                <c:pt idx="18">
                  <c:v>1.9720225374004308</c:v>
                </c:pt>
                <c:pt idx="19">
                  <c:v>1.8732408036494119</c:v>
                </c:pt>
                <c:pt idx="20">
                  <c:v>1.96591129188457</c:v>
                </c:pt>
                <c:pt idx="21">
                  <c:v>1.740307454316925</c:v>
                </c:pt>
                <c:pt idx="22">
                  <c:v>1.4873478848754118</c:v>
                </c:pt>
                <c:pt idx="23">
                  <c:v>1.6184971098265999</c:v>
                </c:pt>
                <c:pt idx="24">
                  <c:v>1.602072141212596</c:v>
                </c:pt>
                <c:pt idx="25">
                  <c:v>1.5627977892128886</c:v>
                </c:pt>
                <c:pt idx="26">
                  <c:v>1.51</c:v>
                </c:pt>
                <c:pt idx="27">
                  <c:v>1.95</c:v>
                </c:pt>
                <c:pt idx="28">
                  <c:v>3.3</c:v>
                </c:pt>
                <c:pt idx="29">
                  <c:v>3.63</c:v>
                </c:pt>
                <c:pt idx="30">
                  <c:v>3.97</c:v>
                </c:pt>
                <c:pt idx="31">
                  <c:v>4.4400000000000004</c:v>
                </c:pt>
                <c:pt idx="32">
                  <c:v>4.51</c:v>
                </c:pt>
                <c:pt idx="33">
                  <c:v>4.58</c:v>
                </c:pt>
                <c:pt idx="34">
                  <c:v>5.28</c:v>
                </c:pt>
                <c:pt idx="35">
                  <c:v>5.62</c:v>
                </c:pt>
                <c:pt idx="36">
                  <c:v>6.94</c:v>
                </c:pt>
                <c:pt idx="37">
                  <c:v>8.01</c:v>
                </c:pt>
                <c:pt idx="38">
                  <c:v>8.5299999999999994</c:v>
                </c:pt>
                <c:pt idx="39">
                  <c:v>9.23</c:v>
                </c:pt>
                <c:pt idx="40">
                  <c:v>9.07</c:v>
                </c:pt>
                <c:pt idx="41">
                  <c:v>9.67</c:v>
                </c:pt>
                <c:pt idx="42">
                  <c:v>10.210000000000001</c:v>
                </c:pt>
                <c:pt idx="43">
                  <c:v>10.84</c:v>
                </c:pt>
                <c:pt idx="44">
                  <c:v>11.44</c:v>
                </c:pt>
                <c:pt idx="45">
                  <c:v>12.22</c:v>
                </c:pt>
                <c:pt idx="46">
                  <c:v>12.53</c:v>
                </c:pt>
                <c:pt idx="47">
                  <c:v>13.12</c:v>
                </c:pt>
                <c:pt idx="48">
                  <c:v>13.25</c:v>
                </c:pt>
                <c:pt idx="49" formatCode="General">
                  <c:v>13.28</c:v>
                </c:pt>
                <c:pt idx="50" formatCode="General">
                  <c:v>13.34</c:v>
                </c:pt>
                <c:pt idx="51" formatCode="General">
                  <c:v>12.82</c:v>
                </c:pt>
                <c:pt idx="52">
                  <c:v>12.36</c:v>
                </c:pt>
                <c:pt idx="53">
                  <c:v>12.13</c:v>
                </c:pt>
                <c:pt idx="54" formatCode="General">
                  <c:v>11.78</c:v>
                </c:pt>
                <c:pt idx="55" formatCode="General">
                  <c:v>11.43</c:v>
                </c:pt>
                <c:pt idx="56">
                  <c:v>10.99</c:v>
                </c:pt>
                <c:pt idx="57" formatCode="_(* #,##0.00_);_(* \(#,##0.00\);_(* &quot;-&quot;??_);_(@_)">
                  <c:v>10.48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CC-470A-8306-E3E57C4E5167}"/>
            </c:ext>
          </c:extLst>
        </c:ser>
        <c:ser>
          <c:idx val="2"/>
          <c:order val="2"/>
          <c:tx>
            <c:strRef>
              <c:f>'[Ptt_inflación.xlsx]10'!$D$1</c:f>
              <c:strCache>
                <c:ptCount val="1"/>
              </c:strCache>
            </c:strRef>
          </c:tx>
          <c:spPr>
            <a:ln w="12700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'[Ptt_inflación.xlsx]10'!$A$2:$A$59</c:f>
              <c:numCache>
                <c:formatCode>mmm\-yy</c:formatCode>
                <c:ptCount val="58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</c:numCache>
            </c:numRef>
          </c:cat>
          <c:val>
            <c:numRef>
              <c:f>'[Ptt_inflación.xlsx]10'!$D$2:$D$59</c:f>
              <c:numCache>
                <c:formatCode>0</c:formatCode>
                <c:ptCount val="5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CC-470A-8306-E3E57C4E5167}"/>
            </c:ext>
          </c:extLst>
        </c:ser>
        <c:ser>
          <c:idx val="3"/>
          <c:order val="3"/>
          <c:tx>
            <c:strRef>
              <c:f>'[Ptt_inflación.xlsx]10'!$F$1</c:f>
              <c:strCache>
                <c:ptCount val="1"/>
              </c:strCache>
            </c:strRef>
          </c:tx>
          <c:spPr>
            <a:ln w="12700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'[Ptt_inflación.xlsx]10'!$A$2:$A$59</c:f>
              <c:numCache>
                <c:formatCode>mmm\-yy</c:formatCode>
                <c:ptCount val="58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</c:numCache>
            </c:numRef>
          </c:cat>
          <c:val>
            <c:numRef>
              <c:f>'[Ptt_inflación.xlsx]10'!$F$2:$F$59</c:f>
              <c:numCache>
                <c:formatCode>General</c:formatCode>
                <c:ptCount val="5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8CC-470A-8306-E3E57C4E5167}"/>
            </c:ext>
          </c:extLst>
        </c:ser>
        <c:ser>
          <c:idx val="4"/>
          <c:order val="4"/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'[Ptt_inflación.xlsx]10'!$A$2:$A$59</c:f>
              <c:numCache>
                <c:formatCode>mmm\-yy</c:formatCode>
                <c:ptCount val="58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</c:numCache>
            </c:numRef>
          </c:cat>
          <c:val>
            <c:numRef>
              <c:f>'[Ptt_inflación.xlsx]10'!$E$2:$E$59</c:f>
              <c:numCache>
                <c:formatCode>0</c:formatCode>
                <c:ptCount val="5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8CC-470A-8306-E3E57C4E5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90034351"/>
        <c:axId val="1990046415"/>
      </c:lineChart>
      <c:dateAx>
        <c:axId val="1990034351"/>
        <c:scaling>
          <c:orientation val="minMax"/>
          <c:max val="45200"/>
          <c:min val="43466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990046415"/>
        <c:crosses val="autoZero"/>
        <c:auto val="1"/>
        <c:lblOffset val="100"/>
        <c:baseTimeUnit val="months"/>
        <c:majorUnit val="3"/>
        <c:majorTimeUnit val="months"/>
      </c:dateAx>
      <c:valAx>
        <c:axId val="1990046415"/>
        <c:scaling>
          <c:orientation val="minMax"/>
          <c:max val="14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990034351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32598647391298313"/>
          <c:y val="5.3844155627086679E-2"/>
          <c:w val="0.33925394999199204"/>
          <c:h val="6.3833440953798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45572091258378E-2"/>
          <c:y val="5.0662051838484885E-2"/>
          <c:w val="0.84326250000000003"/>
          <c:h val="0.77029074074074089"/>
        </c:manualLayout>
      </c:layout>
      <c:lineChart>
        <c:grouping val="standard"/>
        <c:varyColors val="0"/>
        <c:ser>
          <c:idx val="0"/>
          <c:order val="0"/>
          <c:tx>
            <c:strRef>
              <c:f>'[Ptt_inflación.xlsx]17.3'!$B$1</c:f>
              <c:strCache>
                <c:ptCount val="1"/>
                <c:pt idx="0">
                  <c:v>Bogotá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46"/>
              <c:layout>
                <c:manualLayout>
                  <c:x val="0"/>
                  <c:y val="-8.777314814814814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53-42A3-82F8-E36BDB3BC9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92D050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'[Ptt_inflación.xlsx]17.3'!$A$2:$A$48</c:f>
              <c:numCache>
                <c:formatCode>mmm\-yy</c:formatCode>
                <c:ptCount val="4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  <c:pt idx="37">
                  <c:v>44927</c:v>
                </c:pt>
                <c:pt idx="38">
                  <c:v>44958</c:v>
                </c:pt>
                <c:pt idx="39">
                  <c:v>44986</c:v>
                </c:pt>
                <c:pt idx="40">
                  <c:v>45017</c:v>
                </c:pt>
                <c:pt idx="41">
                  <c:v>45047</c:v>
                </c:pt>
                <c:pt idx="42">
                  <c:v>45078</c:v>
                </c:pt>
                <c:pt idx="43">
                  <c:v>45108</c:v>
                </c:pt>
                <c:pt idx="44">
                  <c:v>45139</c:v>
                </c:pt>
                <c:pt idx="45">
                  <c:v>45170</c:v>
                </c:pt>
                <c:pt idx="46">
                  <c:v>45200</c:v>
                </c:pt>
              </c:numCache>
            </c:numRef>
          </c:cat>
          <c:val>
            <c:numRef>
              <c:f>'[Ptt_inflación.xlsx]17.3'!$B$2:$B$48</c:f>
              <c:numCache>
                <c:formatCode>0.00</c:formatCode>
                <c:ptCount val="47"/>
                <c:pt idx="0">
                  <c:v>5.37</c:v>
                </c:pt>
                <c:pt idx="1">
                  <c:v>4.29</c:v>
                </c:pt>
                <c:pt idx="2">
                  <c:v>4.97</c:v>
                </c:pt>
                <c:pt idx="3">
                  <c:v>6.53</c:v>
                </c:pt>
                <c:pt idx="4">
                  <c:v>6.99</c:v>
                </c:pt>
                <c:pt idx="5">
                  <c:v>6.81</c:v>
                </c:pt>
                <c:pt idx="6">
                  <c:v>6.3</c:v>
                </c:pt>
                <c:pt idx="7">
                  <c:v>4.9000000000000004</c:v>
                </c:pt>
                <c:pt idx="8">
                  <c:v>4.28</c:v>
                </c:pt>
                <c:pt idx="9">
                  <c:v>3.72</c:v>
                </c:pt>
                <c:pt idx="10">
                  <c:v>3.3</c:v>
                </c:pt>
                <c:pt idx="11">
                  <c:v>3.85</c:v>
                </c:pt>
                <c:pt idx="12">
                  <c:v>4.82</c:v>
                </c:pt>
                <c:pt idx="13">
                  <c:v>5.75</c:v>
                </c:pt>
                <c:pt idx="14">
                  <c:v>5.49</c:v>
                </c:pt>
                <c:pt idx="15">
                  <c:v>3.97</c:v>
                </c:pt>
                <c:pt idx="16">
                  <c:v>4.87</c:v>
                </c:pt>
                <c:pt idx="17">
                  <c:v>8.92</c:v>
                </c:pt>
                <c:pt idx="18">
                  <c:v>8.11</c:v>
                </c:pt>
                <c:pt idx="19">
                  <c:v>9.36</c:v>
                </c:pt>
                <c:pt idx="20">
                  <c:v>11.46</c:v>
                </c:pt>
                <c:pt idx="21">
                  <c:v>12.35</c:v>
                </c:pt>
                <c:pt idx="22">
                  <c:v>13.55</c:v>
                </c:pt>
                <c:pt idx="23">
                  <c:v>15.14</c:v>
                </c:pt>
                <c:pt idx="24">
                  <c:v>16.78</c:v>
                </c:pt>
                <c:pt idx="25">
                  <c:v>19.260000000000002</c:v>
                </c:pt>
                <c:pt idx="26">
                  <c:v>22.55</c:v>
                </c:pt>
                <c:pt idx="27">
                  <c:v>24.7</c:v>
                </c:pt>
                <c:pt idx="28">
                  <c:v>25.27</c:v>
                </c:pt>
                <c:pt idx="29">
                  <c:v>22.32</c:v>
                </c:pt>
                <c:pt idx="30">
                  <c:v>23.67</c:v>
                </c:pt>
                <c:pt idx="31">
                  <c:v>24.46</c:v>
                </c:pt>
                <c:pt idx="32">
                  <c:v>24.81</c:v>
                </c:pt>
                <c:pt idx="33">
                  <c:v>25.91</c:v>
                </c:pt>
                <c:pt idx="34">
                  <c:v>26.33</c:v>
                </c:pt>
                <c:pt idx="35">
                  <c:v>26.17</c:v>
                </c:pt>
                <c:pt idx="36">
                  <c:v>27.34</c:v>
                </c:pt>
                <c:pt idx="37">
                  <c:v>25.3</c:v>
                </c:pt>
                <c:pt idx="38">
                  <c:v>23.93</c:v>
                </c:pt>
                <c:pt idx="39">
                  <c:v>22.19</c:v>
                </c:pt>
                <c:pt idx="40">
                  <c:v>19.07</c:v>
                </c:pt>
                <c:pt idx="41">
                  <c:v>15.73</c:v>
                </c:pt>
                <c:pt idx="42">
                  <c:v>14.05</c:v>
                </c:pt>
                <c:pt idx="43">
                  <c:v>13.16</c:v>
                </c:pt>
                <c:pt idx="44" formatCode="General">
                  <c:v>13.09</c:v>
                </c:pt>
                <c:pt idx="45" formatCode="General">
                  <c:v>12.04</c:v>
                </c:pt>
                <c:pt idx="46">
                  <c:v>10.93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53-42A3-82F8-E36BDB3BC976}"/>
            </c:ext>
          </c:extLst>
        </c:ser>
        <c:ser>
          <c:idx val="1"/>
          <c:order val="1"/>
          <c:tx>
            <c:strRef>
              <c:f>'[Ptt_inflación.xlsx]17.3'!$C$1</c:f>
              <c:strCache>
                <c:ptCount val="1"/>
                <c:pt idx="0">
                  <c:v>Colombia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46"/>
              <c:layout>
                <c:manualLayout>
                  <c:x val="1.6151041666665051E-3"/>
                  <c:y val="2.1796825396825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53-42A3-82F8-E36BDB3BC9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'[Ptt_inflación.xlsx]17.3'!$A$2:$A$48</c:f>
              <c:numCache>
                <c:formatCode>mmm\-yy</c:formatCode>
                <c:ptCount val="4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  <c:pt idx="37">
                  <c:v>44927</c:v>
                </c:pt>
                <c:pt idx="38">
                  <c:v>44958</c:v>
                </c:pt>
                <c:pt idx="39">
                  <c:v>44986</c:v>
                </c:pt>
                <c:pt idx="40">
                  <c:v>45017</c:v>
                </c:pt>
                <c:pt idx="41">
                  <c:v>45047</c:v>
                </c:pt>
                <c:pt idx="42">
                  <c:v>45078</c:v>
                </c:pt>
                <c:pt idx="43">
                  <c:v>45108</c:v>
                </c:pt>
                <c:pt idx="44">
                  <c:v>45139</c:v>
                </c:pt>
                <c:pt idx="45">
                  <c:v>45170</c:v>
                </c:pt>
                <c:pt idx="46">
                  <c:v>45200</c:v>
                </c:pt>
              </c:numCache>
            </c:numRef>
          </c:cat>
          <c:val>
            <c:numRef>
              <c:f>'[Ptt_inflación.xlsx]17.3'!$C$2:$C$48</c:f>
              <c:numCache>
                <c:formatCode>0.00</c:formatCode>
                <c:ptCount val="47"/>
                <c:pt idx="0">
                  <c:v>5.8</c:v>
                </c:pt>
                <c:pt idx="1">
                  <c:v>5.13</c:v>
                </c:pt>
                <c:pt idx="2">
                  <c:v>5.87</c:v>
                </c:pt>
                <c:pt idx="3">
                  <c:v>7.19</c:v>
                </c:pt>
                <c:pt idx="4">
                  <c:v>8.23</c:v>
                </c:pt>
                <c:pt idx="5">
                  <c:v>7.57</c:v>
                </c:pt>
                <c:pt idx="6">
                  <c:v>6.55</c:v>
                </c:pt>
                <c:pt idx="7">
                  <c:v>5</c:v>
                </c:pt>
                <c:pt idx="8">
                  <c:v>4.66</c:v>
                </c:pt>
                <c:pt idx="9">
                  <c:v>4.13</c:v>
                </c:pt>
                <c:pt idx="10">
                  <c:v>3.54</c:v>
                </c:pt>
                <c:pt idx="11">
                  <c:v>4.09</c:v>
                </c:pt>
                <c:pt idx="12">
                  <c:v>4.8</c:v>
                </c:pt>
                <c:pt idx="13">
                  <c:v>5.51</c:v>
                </c:pt>
                <c:pt idx="14">
                  <c:v>5.0199999999999996</c:v>
                </c:pt>
                <c:pt idx="15">
                  <c:v>3.92</c:v>
                </c:pt>
                <c:pt idx="16">
                  <c:v>3.98</c:v>
                </c:pt>
                <c:pt idx="17">
                  <c:v>9.52</c:v>
                </c:pt>
                <c:pt idx="18">
                  <c:v>8.52</c:v>
                </c:pt>
                <c:pt idx="19">
                  <c:v>9.81</c:v>
                </c:pt>
                <c:pt idx="20">
                  <c:v>11.5</c:v>
                </c:pt>
                <c:pt idx="21">
                  <c:v>12.4</c:v>
                </c:pt>
                <c:pt idx="22">
                  <c:v>13.76</c:v>
                </c:pt>
                <c:pt idx="23">
                  <c:v>15.34</c:v>
                </c:pt>
                <c:pt idx="24">
                  <c:v>17.23</c:v>
                </c:pt>
                <c:pt idx="25">
                  <c:v>19.940000000000001</c:v>
                </c:pt>
                <c:pt idx="26">
                  <c:v>23.3</c:v>
                </c:pt>
                <c:pt idx="27">
                  <c:v>25.37</c:v>
                </c:pt>
                <c:pt idx="28">
                  <c:v>26.17</c:v>
                </c:pt>
                <c:pt idx="29">
                  <c:v>21.6</c:v>
                </c:pt>
                <c:pt idx="30">
                  <c:v>23.65</c:v>
                </c:pt>
                <c:pt idx="31">
                  <c:v>24.61</c:v>
                </c:pt>
                <c:pt idx="32">
                  <c:v>25.57</c:v>
                </c:pt>
                <c:pt idx="33">
                  <c:v>26.62</c:v>
                </c:pt>
                <c:pt idx="34">
                  <c:v>27.02</c:v>
                </c:pt>
                <c:pt idx="35">
                  <c:v>27.08</c:v>
                </c:pt>
                <c:pt idx="36">
                  <c:v>27.81</c:v>
                </c:pt>
                <c:pt idx="37">
                  <c:v>26.18</c:v>
                </c:pt>
                <c:pt idx="38">
                  <c:v>24.14</c:v>
                </c:pt>
                <c:pt idx="39">
                  <c:v>21.81</c:v>
                </c:pt>
                <c:pt idx="40">
                  <c:v>18.47</c:v>
                </c:pt>
                <c:pt idx="41">
                  <c:v>15.66</c:v>
                </c:pt>
                <c:pt idx="42">
                  <c:v>14.31</c:v>
                </c:pt>
                <c:pt idx="43">
                  <c:v>13.24</c:v>
                </c:pt>
                <c:pt idx="44">
                  <c:v>12.44</c:v>
                </c:pt>
                <c:pt idx="45" formatCode="General">
                  <c:v>11.47</c:v>
                </c:pt>
                <c:pt idx="46">
                  <c:v>10.36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C53-42A3-82F8-E36BDB3BC976}"/>
            </c:ext>
          </c:extLst>
        </c:ser>
        <c:ser>
          <c:idx val="2"/>
          <c:order val="2"/>
          <c:tx>
            <c:strRef>
              <c:f>'[Ptt_inflación.xlsx]17.3'!$D$1</c:f>
              <c:strCache>
                <c:ptCount val="1"/>
              </c:strCache>
            </c:strRef>
          </c:tx>
          <c:spPr>
            <a:ln w="12700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'[Ptt_inflación.xlsx]17.3'!$A$2:$A$48</c:f>
              <c:numCache>
                <c:formatCode>mmm\-yy</c:formatCode>
                <c:ptCount val="4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  <c:pt idx="37">
                  <c:v>44927</c:v>
                </c:pt>
                <c:pt idx="38">
                  <c:v>44958</c:v>
                </c:pt>
                <c:pt idx="39">
                  <c:v>44986</c:v>
                </c:pt>
                <c:pt idx="40">
                  <c:v>45017</c:v>
                </c:pt>
                <c:pt idx="41">
                  <c:v>45047</c:v>
                </c:pt>
                <c:pt idx="42">
                  <c:v>45078</c:v>
                </c:pt>
                <c:pt idx="43">
                  <c:v>45108</c:v>
                </c:pt>
                <c:pt idx="44">
                  <c:v>45139</c:v>
                </c:pt>
                <c:pt idx="45">
                  <c:v>45170</c:v>
                </c:pt>
                <c:pt idx="46">
                  <c:v>45200</c:v>
                </c:pt>
              </c:numCache>
            </c:numRef>
          </c:cat>
          <c:val>
            <c:numRef>
              <c:f>'[Ptt_inflación.xlsx]17.3'!$D$2:$D$41</c:f>
              <c:numCache>
                <c:formatCode>General</c:formatCode>
                <c:ptCount val="4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C53-42A3-82F8-E36BDB3BC976}"/>
            </c:ext>
          </c:extLst>
        </c:ser>
        <c:ser>
          <c:idx val="3"/>
          <c:order val="3"/>
          <c:tx>
            <c:strRef>
              <c:f>'[Ptt_inflación.xlsx]17.3'!$F$1</c:f>
              <c:strCache>
                <c:ptCount val="1"/>
              </c:strCache>
            </c:strRef>
          </c:tx>
          <c:spPr>
            <a:ln w="12700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'[Ptt_inflación.xlsx]17.3'!$A$2:$A$48</c:f>
              <c:numCache>
                <c:formatCode>mmm\-yy</c:formatCode>
                <c:ptCount val="4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  <c:pt idx="37">
                  <c:v>44927</c:v>
                </c:pt>
                <c:pt idx="38">
                  <c:v>44958</c:v>
                </c:pt>
                <c:pt idx="39">
                  <c:v>44986</c:v>
                </c:pt>
                <c:pt idx="40">
                  <c:v>45017</c:v>
                </c:pt>
                <c:pt idx="41">
                  <c:v>45047</c:v>
                </c:pt>
                <c:pt idx="42">
                  <c:v>45078</c:v>
                </c:pt>
                <c:pt idx="43">
                  <c:v>45108</c:v>
                </c:pt>
                <c:pt idx="44">
                  <c:v>45139</c:v>
                </c:pt>
                <c:pt idx="45">
                  <c:v>45170</c:v>
                </c:pt>
                <c:pt idx="46">
                  <c:v>45200</c:v>
                </c:pt>
              </c:numCache>
            </c:numRef>
          </c:cat>
          <c:val>
            <c:numRef>
              <c:f>'[Ptt_inflación.xlsx]17.3'!$F$2:$F$41</c:f>
              <c:numCache>
                <c:formatCode>General</c:formatCode>
                <c:ptCount val="4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C53-42A3-82F8-E36BDB3BC976}"/>
            </c:ext>
          </c:extLst>
        </c:ser>
        <c:ser>
          <c:idx val="4"/>
          <c:order val="4"/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'[Ptt_inflación.xlsx]17.3'!$A$2:$A$48</c:f>
              <c:numCache>
                <c:formatCode>mmm\-yy</c:formatCode>
                <c:ptCount val="4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  <c:pt idx="37">
                  <c:v>44927</c:v>
                </c:pt>
                <c:pt idx="38">
                  <c:v>44958</c:v>
                </c:pt>
                <c:pt idx="39">
                  <c:v>44986</c:v>
                </c:pt>
                <c:pt idx="40">
                  <c:v>45017</c:v>
                </c:pt>
                <c:pt idx="41">
                  <c:v>45047</c:v>
                </c:pt>
                <c:pt idx="42">
                  <c:v>45078</c:v>
                </c:pt>
                <c:pt idx="43">
                  <c:v>45108</c:v>
                </c:pt>
                <c:pt idx="44">
                  <c:v>45139</c:v>
                </c:pt>
                <c:pt idx="45">
                  <c:v>45170</c:v>
                </c:pt>
                <c:pt idx="46">
                  <c:v>45200</c:v>
                </c:pt>
              </c:numCache>
            </c:numRef>
          </c:cat>
          <c:val>
            <c:numRef>
              <c:f>'[Ptt_inflación.xlsx]17.3'!$E$2:$E$41</c:f>
              <c:numCache>
                <c:formatCode>General</c:formatCode>
                <c:ptCount val="4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C53-42A3-82F8-E36BDB3BC9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90034351"/>
        <c:axId val="1990046415"/>
      </c:lineChart>
      <c:dateAx>
        <c:axId val="1990034351"/>
        <c:scaling>
          <c:orientation val="minMax"/>
          <c:max val="45200"/>
          <c:min val="43922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990046415"/>
        <c:crosses val="autoZero"/>
        <c:auto val="1"/>
        <c:lblOffset val="100"/>
        <c:baseTimeUnit val="months"/>
        <c:majorUnit val="3"/>
        <c:majorTimeUnit val="months"/>
      </c:dateAx>
      <c:valAx>
        <c:axId val="1990046415"/>
        <c:scaling>
          <c:orientation val="minMax"/>
          <c:max val="3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990034351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3127572916666666"/>
          <c:y val="9.275462962962973E-4"/>
          <c:w val="0.42083385416666658"/>
          <c:h val="6.3833440953798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7037037037037E-2"/>
          <c:y val="2.1584259259259258E-2"/>
          <c:w val="0.94825925925925925"/>
          <c:h val="0.86764351851851851"/>
        </c:manualLayout>
      </c:layout>
      <c:lineChart>
        <c:grouping val="standard"/>
        <c:varyColors val="0"/>
        <c:ser>
          <c:idx val="0"/>
          <c:order val="0"/>
          <c:tx>
            <c:strRef>
              <c:f>'1'!$A$33</c:f>
              <c:strCache>
                <c:ptCount val="1"/>
                <c:pt idx="0">
                  <c:v>Nacional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80-4C9B-9DBF-5CBD0A64AE9C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80-4C9B-9DBF-5CBD0A64AE9C}"/>
              </c:ext>
            </c:extLst>
          </c:dPt>
          <c:dLbls>
            <c:dLbl>
              <c:idx val="12"/>
              <c:layout>
                <c:manualLayout>
                  <c:x val="-1.6498619125690797E-2"/>
                  <c:y val="-3.2484953703703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71-48F5-877B-3C6CFE87B9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'1'!$B$32:$N$32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2017*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'1'!$B$33:$N$33</c:f>
              <c:numCache>
                <c:formatCode>0.0</c:formatCode>
                <c:ptCount val="13"/>
                <c:pt idx="0">
                  <c:v>29.7</c:v>
                </c:pt>
                <c:pt idx="1">
                  <c:v>28.8</c:v>
                </c:pt>
                <c:pt idx="2">
                  <c:v>26.5</c:v>
                </c:pt>
                <c:pt idx="3">
                  <c:v>24.3</c:v>
                </c:pt>
                <c:pt idx="4">
                  <c:v>21.6</c:v>
                </c:pt>
                <c:pt idx="5">
                  <c:v>19.8</c:v>
                </c:pt>
                <c:pt idx="6">
                  <c:v>17.600000000000001</c:v>
                </c:pt>
                <c:pt idx="8">
                  <c:v>19.100000000000001</c:v>
                </c:pt>
                <c:pt idx="9">
                  <c:v>17.5</c:v>
                </c:pt>
                <c:pt idx="10">
                  <c:v>18.100000000000001</c:v>
                </c:pt>
                <c:pt idx="11">
                  <c:v>16</c:v>
                </c:pt>
                <c:pt idx="12">
                  <c:v>12.9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280-4C9B-9DBF-5CBD0A64AE9C}"/>
            </c:ext>
          </c:extLst>
        </c:ser>
        <c:ser>
          <c:idx val="3"/>
          <c:order val="1"/>
          <c:tx>
            <c:strRef>
              <c:f>'1'!$A$36</c:f>
              <c:strCache>
                <c:ptCount val="1"/>
                <c:pt idx="0">
                  <c:v>Bogotá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3.4701666666666756E-2"/>
                  <c:y val="-3.6147222222222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280-4C9B-9DBF-5CBD0A64AE9C}"/>
                </c:ext>
              </c:extLst>
            </c:dLbl>
            <c:dLbl>
              <c:idx val="8"/>
              <c:layout>
                <c:manualLayout>
                  <c:x val="-3.4701666666666665E-2"/>
                  <c:y val="-4.62265873015873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280-4C9B-9DBF-5CBD0A64AE9C}"/>
                </c:ext>
              </c:extLst>
            </c:dLbl>
            <c:dLbl>
              <c:idx val="9"/>
              <c:layout>
                <c:manualLayout>
                  <c:x val="-3.4701666666666582E-2"/>
                  <c:y val="-2.1028174603174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280-4C9B-9DBF-5CBD0A64AE9C}"/>
                </c:ext>
              </c:extLst>
            </c:dLbl>
            <c:dLbl>
              <c:idx val="10"/>
              <c:layout>
                <c:manualLayout>
                  <c:x val="-3.7053518518518694E-2"/>
                  <c:y val="-2.6067857142857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280-4C9B-9DBF-5CBD0A64AE9C}"/>
                </c:ext>
              </c:extLst>
            </c:dLbl>
            <c:dLbl>
              <c:idx val="11"/>
              <c:layout>
                <c:manualLayout>
                  <c:x val="-3.7053485379819388E-2"/>
                  <c:y val="-4.58067129629629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280-4C9B-9DBF-5CBD0A64AE9C}"/>
                </c:ext>
              </c:extLst>
            </c:dLbl>
            <c:dLbl>
              <c:idx val="12"/>
              <c:layout>
                <c:manualLayout>
                  <c:x val="-1.2070733315190291E-2"/>
                  <c:y val="-3.19474537037037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280-4C9B-9DBF-5CBD0A64AE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'1'!$B$32:$N$32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2017*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'1'!$B$36:$N$36</c:f>
              <c:numCache>
                <c:formatCode>0.0</c:formatCode>
                <c:ptCount val="13"/>
                <c:pt idx="0">
                  <c:v>12</c:v>
                </c:pt>
                <c:pt idx="1">
                  <c:v>12.1</c:v>
                </c:pt>
                <c:pt idx="2">
                  <c:v>11.1</c:v>
                </c:pt>
                <c:pt idx="3">
                  <c:v>8.6999999999999993</c:v>
                </c:pt>
                <c:pt idx="4">
                  <c:v>5.2</c:v>
                </c:pt>
                <c:pt idx="5">
                  <c:v>4.5999999999999996</c:v>
                </c:pt>
                <c:pt idx="6">
                  <c:v>5.6</c:v>
                </c:pt>
                <c:pt idx="8">
                  <c:v>4.0999999999999996</c:v>
                </c:pt>
                <c:pt idx="9">
                  <c:v>7.1</c:v>
                </c:pt>
                <c:pt idx="10">
                  <c:v>7.5</c:v>
                </c:pt>
                <c:pt idx="11">
                  <c:v>5.7</c:v>
                </c:pt>
                <c:pt idx="12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A280-4C9B-9DBF-5CBD0A64AE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0797312"/>
        <c:axId val="1668859312"/>
      </c:lineChart>
      <c:catAx>
        <c:axId val="213079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668859312"/>
        <c:crosses val="autoZero"/>
        <c:auto val="1"/>
        <c:lblAlgn val="ctr"/>
        <c:lblOffset val="100"/>
        <c:noMultiLvlLbl val="0"/>
      </c:catAx>
      <c:valAx>
        <c:axId val="1668859312"/>
        <c:scaling>
          <c:orientation val="minMax"/>
        </c:scaling>
        <c:delete val="1"/>
        <c:axPos val="l"/>
        <c:numFmt formatCode="0" sourceLinked="0"/>
        <c:majorTickMark val="none"/>
        <c:minorTickMark val="none"/>
        <c:tickLblPos val="nextTo"/>
        <c:crossAx val="213079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866989288113925"/>
          <c:y val="6.4675925925925928E-2"/>
          <c:w val="0.28575678416316302"/>
          <c:h val="5.6667592592592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[Libro3.xlsx]Hoja2!$B$2</c:f>
              <c:strCache>
                <c:ptCount val="1"/>
                <c:pt idx="0">
                  <c:v>Observado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8727398989899018E-2"/>
                  <c:y val="1.6492499999999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39-42CE-8C28-5F65B21FBF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[Libro3.xlsx]Hoja2!$A$24:$A$43</c:f>
              <c:numCache>
                <c:formatCode>General</c:formatCode>
                <c:ptCount val="2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</c:numCache>
            </c:numRef>
          </c:cat>
          <c:val>
            <c:numRef>
              <c:f>[Libro3.xlsx]Hoja2!$B$24:$B$43</c:f>
              <c:numCache>
                <c:formatCode>0.0</c:formatCode>
                <c:ptCount val="20"/>
                <c:pt idx="0">
                  <c:v>3.7602911627571842</c:v>
                </c:pt>
                <c:pt idx="1">
                  <c:v>2.0363194568625715</c:v>
                </c:pt>
                <c:pt idx="2">
                  <c:v>1.8040001711904239</c:v>
                </c:pt>
                <c:pt idx="3">
                  <c:v>3.3421180422914034</c:v>
                </c:pt>
                <c:pt idx="4">
                  <c:v>3.4566681282509819</c:v>
                </c:pt>
                <c:pt idx="5">
                  <c:v>-6.6689245985232759</c:v>
                </c:pt>
                <c:pt idx="6">
                  <c:v>11.250091733270541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FB-4D3C-9B27-A9A699024422}"/>
            </c:ext>
          </c:extLst>
        </c:ser>
        <c:ser>
          <c:idx val="0"/>
          <c:order val="1"/>
          <c:tx>
            <c:strRef>
              <c:f>[Libro3.xlsx]Hoja2!$C$2</c:f>
              <c:strCache>
                <c:ptCount val="1"/>
                <c:pt idx="0">
                  <c:v>MFMP 2023</c:v>
                </c:pt>
              </c:strCache>
            </c:strRef>
          </c:tx>
          <c:spPr>
            <a:ln w="28575" cap="rnd">
              <a:solidFill>
                <a:srgbClr val="70AD4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3.0330934343434344E-2"/>
                  <c:y val="2.3548055555555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FB-4D3C-9B27-A9A699024422}"/>
                </c:ext>
              </c:extLst>
            </c:dLbl>
            <c:dLbl>
              <c:idx val="7"/>
              <c:layout>
                <c:manualLayout>
                  <c:x val="-3.4197515442647868E-2"/>
                  <c:y val="2.90253403064652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FB-4D3C-9B27-A9A699024422}"/>
                </c:ext>
              </c:extLst>
            </c:dLbl>
            <c:dLbl>
              <c:idx val="8"/>
              <c:layout>
                <c:manualLayout>
                  <c:x val="-1.3106883723530279E-2"/>
                  <c:y val="-3.73551455748129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FB-4D3C-9B27-A9A6990244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70AD4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accent6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[Libro3.xlsx]Hoja2!$A$24:$A$43</c:f>
              <c:numCache>
                <c:formatCode>General</c:formatCode>
                <c:ptCount val="2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</c:numCache>
            </c:numRef>
          </c:cat>
          <c:val>
            <c:numRef>
              <c:f>[Libro3.xlsx]Hoja2!$C$24:$C$43</c:f>
              <c:numCache>
                <c:formatCode>General</c:formatCode>
                <c:ptCount val="20"/>
                <c:pt idx="6" formatCode="0.0">
                  <c:v>11.250091733270541</c:v>
                </c:pt>
                <c:pt idx="7" formatCode="0.0">
                  <c:v>8.1999999999999993</c:v>
                </c:pt>
                <c:pt idx="8" formatCode="0.0">
                  <c:v>2.8</c:v>
                </c:pt>
                <c:pt idx="9" formatCode="0.0">
                  <c:v>3.9</c:v>
                </c:pt>
                <c:pt idx="10" formatCode="0.0">
                  <c:v>4.5</c:v>
                </c:pt>
                <c:pt idx="11" formatCode="0.0">
                  <c:v>5.2</c:v>
                </c:pt>
                <c:pt idx="12" formatCode="0.0">
                  <c:v>4.8</c:v>
                </c:pt>
                <c:pt idx="13" formatCode="0.0">
                  <c:v>4.7</c:v>
                </c:pt>
                <c:pt idx="14" formatCode="0.0">
                  <c:v>4.7</c:v>
                </c:pt>
                <c:pt idx="15" formatCode="0.0">
                  <c:v>4.7</c:v>
                </c:pt>
                <c:pt idx="16" formatCode="0.0">
                  <c:v>4.4000000000000004</c:v>
                </c:pt>
                <c:pt idx="17">
                  <c:v>4.5</c:v>
                </c:pt>
                <c:pt idx="18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4FB-4D3C-9B27-A9A699024422}"/>
            </c:ext>
          </c:extLst>
        </c:ser>
        <c:ser>
          <c:idx val="1"/>
          <c:order val="2"/>
          <c:tx>
            <c:strRef>
              <c:f>[Libro3.xlsx]Hoja2!$D$2</c:f>
              <c:strCache>
                <c:ptCount val="1"/>
                <c:pt idx="0">
                  <c:v>MFMP 2024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rgbClr val="0070C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74FB-4D3C-9B27-A9A699024422}"/>
              </c:ext>
            </c:extLst>
          </c:dPt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FB-4D3C-9B27-A9A699024422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FB-4D3C-9B27-A9A699024422}"/>
                </c:ext>
              </c:extLst>
            </c:dLbl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FB-4D3C-9B27-A9A699024422}"/>
                </c:ext>
              </c:extLst>
            </c:dLbl>
            <c:dLbl>
              <c:idx val="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FB-4D3C-9B27-A9A699024422}"/>
                </c:ext>
              </c:extLst>
            </c:dLbl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FB-4D3C-9B27-A9A699024422}"/>
                </c:ext>
              </c:extLst>
            </c:dLbl>
            <c:dLbl>
              <c:idx val="1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FB-4D3C-9B27-A9A699024422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4FB-4D3C-9B27-A9A699024422}"/>
                </c:ext>
              </c:extLst>
            </c:dLbl>
            <c:dLbl>
              <c:idx val="1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4FB-4D3C-9B27-A9A699024422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4FB-4D3C-9B27-A9A699024422}"/>
                </c:ext>
              </c:extLst>
            </c:dLbl>
            <c:dLbl>
              <c:idx val="1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4FB-4D3C-9B27-A9A699024422}"/>
                </c:ext>
              </c:extLst>
            </c:dLbl>
            <c:dLbl>
              <c:idx val="1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4FB-4D3C-9B27-A9A699024422}"/>
                </c:ext>
              </c:extLst>
            </c:dLbl>
            <c:dLbl>
              <c:idx val="1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4FB-4D3C-9B27-A9A699024422}"/>
                </c:ext>
              </c:extLst>
            </c:dLbl>
            <c:dLbl>
              <c:idx val="1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4FB-4D3C-9B27-A9A699024422}"/>
                </c:ext>
              </c:extLst>
            </c:dLbl>
            <c:dLbl>
              <c:idx val="1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4FB-4D3C-9B27-A9A6990244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70C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[Libro3.xlsx]Hoja2!$A$24:$A$43</c:f>
              <c:numCache>
                <c:formatCode>General</c:formatCode>
                <c:ptCount val="2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</c:numCache>
            </c:numRef>
          </c:cat>
          <c:val>
            <c:numRef>
              <c:f>[Libro3.xlsx]Hoja2!$D$24:$D$43</c:f>
              <c:numCache>
                <c:formatCode>General</c:formatCode>
                <c:ptCount val="20"/>
                <c:pt idx="6" formatCode="0.0">
                  <c:v>11.250091733270541</c:v>
                </c:pt>
                <c:pt idx="7" formatCode="0.0">
                  <c:v>9.5299257414260374</c:v>
                </c:pt>
                <c:pt idx="8" formatCode="0.0">
                  <c:v>1.9713475669855201</c:v>
                </c:pt>
                <c:pt idx="9" formatCode="0.0">
                  <c:v>2.5467221581255002</c:v>
                </c:pt>
                <c:pt idx="10" formatCode="0.0">
                  <c:v>3.6786278887814583</c:v>
                </c:pt>
                <c:pt idx="11" formatCode="0.0">
                  <c:v>4.3164562040491994</c:v>
                </c:pt>
                <c:pt idx="12" formatCode="0.0">
                  <c:v>4.5133357473801841</c:v>
                </c:pt>
                <c:pt idx="13" formatCode="0.0">
                  <c:v>4.4355193186273647</c:v>
                </c:pt>
                <c:pt idx="14" formatCode="0.0">
                  <c:v>4.3329419328354293</c:v>
                </c:pt>
                <c:pt idx="15" formatCode="0.0">
                  <c:v>4.3628996200939927</c:v>
                </c:pt>
                <c:pt idx="16" formatCode="0.0">
                  <c:v>4.2411778391088637</c:v>
                </c:pt>
                <c:pt idx="17" formatCode="0.0">
                  <c:v>4.1313893855904524</c:v>
                </c:pt>
                <c:pt idx="18" formatCode="0.0">
                  <c:v>4.1217372675635264</c:v>
                </c:pt>
                <c:pt idx="19" formatCode="0.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74FB-4D3C-9B27-A9A699024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3708176"/>
        <c:axId val="2109298672"/>
      </c:lineChart>
      <c:catAx>
        <c:axId val="130370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109298672"/>
        <c:crosses val="autoZero"/>
        <c:auto val="1"/>
        <c:lblAlgn val="ctr"/>
        <c:lblOffset val="100"/>
        <c:noMultiLvlLbl val="0"/>
      </c:catAx>
      <c:valAx>
        <c:axId val="210929867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30370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arial"/>
        </a:defRPr>
      </a:pPr>
      <a:endParaRPr lang="es-CO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BP %PIB</c:v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'[MFMP 2024-2034_E1 deuda_25.10.23.xlsx]BALANCE'!$P$10:$AA$10</c:f>
              <c:numCache>
                <c:formatCode>General</c:formatCode>
                <c:ptCount val="12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</c:numCache>
            </c:numRef>
          </c:cat>
          <c:val>
            <c:numRef>
              <c:f>'[MFMP 2024-2034_E1 deuda_25.10.23.xlsx]BALANCE'!$P$41:$AA$41</c:f>
              <c:numCache>
                <c:formatCode>0.0%</c:formatCode>
                <c:ptCount val="12"/>
                <c:pt idx="0">
                  <c:v>-1.0754724230611747E-2</c:v>
                </c:pt>
                <c:pt idx="1">
                  <c:v>-5.667636291285365E-3</c:v>
                </c:pt>
                <c:pt idx="2">
                  <c:v>-3.1538268764485186E-3</c:v>
                </c:pt>
                <c:pt idx="3">
                  <c:v>-2.3189195293433799E-3</c:v>
                </c:pt>
                <c:pt idx="4">
                  <c:v>-1.3648259469577855E-3</c:v>
                </c:pt>
                <c:pt idx="5">
                  <c:v>1.9276587646619779E-3</c:v>
                </c:pt>
                <c:pt idx="6">
                  <c:v>2.0220945409710304E-3</c:v>
                </c:pt>
                <c:pt idx="7">
                  <c:v>2.0197878065190229E-3</c:v>
                </c:pt>
                <c:pt idx="8">
                  <c:v>3.2107473859389595E-3</c:v>
                </c:pt>
                <c:pt idx="9">
                  <c:v>2.8350511836068371E-3</c:v>
                </c:pt>
                <c:pt idx="10">
                  <c:v>2.6840810877725848E-3</c:v>
                </c:pt>
                <c:pt idx="11">
                  <c:v>2.5282791230920513E-3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5B-4B80-AF5E-02167A702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936047"/>
        <c:axId val="667947279"/>
      </c:barChart>
      <c:lineChart>
        <c:grouping val="standard"/>
        <c:varyColors val="0"/>
        <c:ser>
          <c:idx val="0"/>
          <c:order val="1"/>
          <c:tx>
            <c:v>SD %PIB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'[MFMP 2024-2034_E1 deuda_25.10.23.xlsx]DEUDA'!$P$31:$AA$31</c:f>
              <c:numCache>
                <c:formatCode>0.0%</c:formatCode>
                <c:ptCount val="12"/>
                <c:pt idx="0">
                  <c:v>2.4388548111658487E-2</c:v>
                </c:pt>
                <c:pt idx="1">
                  <c:v>2.4996195003180951E-2</c:v>
                </c:pt>
                <c:pt idx="2">
                  <c:v>2.9240261109701696E-2</c:v>
                </c:pt>
                <c:pt idx="3">
                  <c:v>3.2395193214354322E-2</c:v>
                </c:pt>
                <c:pt idx="4">
                  <c:v>3.4888972009187079E-2</c:v>
                </c:pt>
                <c:pt idx="5">
                  <c:v>3.3754391443130027E-2</c:v>
                </c:pt>
                <c:pt idx="6">
                  <c:v>3.1773531117137266E-2</c:v>
                </c:pt>
                <c:pt idx="7">
                  <c:v>2.9858763362505349E-2</c:v>
                </c:pt>
                <c:pt idx="8">
                  <c:v>2.6567235064167454E-2</c:v>
                </c:pt>
                <c:pt idx="9">
                  <c:v>2.3442466267637501E-2</c:v>
                </c:pt>
                <c:pt idx="10">
                  <c:v>2.0684832609454026E-2</c:v>
                </c:pt>
                <c:pt idx="11">
                  <c:v>1.8392727053999032E-2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5B-4B80-AF5E-02167A702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3392015"/>
        <c:axId val="2118662431"/>
      </c:lineChart>
      <c:catAx>
        <c:axId val="66793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67947279"/>
        <c:crosses val="autoZero"/>
        <c:auto val="1"/>
        <c:lblAlgn val="ctr"/>
        <c:lblOffset val="100"/>
        <c:noMultiLvlLbl val="0"/>
      </c:catAx>
      <c:valAx>
        <c:axId val="6679472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BP/PIB</a:t>
                </a:r>
              </a:p>
            </c:rich>
          </c:tx>
          <c:layout>
            <c:manualLayout>
              <c:xMode val="edge"/>
              <c:yMode val="edge"/>
              <c:x val="1.1822125601427369E-3"/>
              <c:y val="0.374735091263597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667936047"/>
        <c:crosses val="autoZero"/>
        <c:crossBetween val="between"/>
      </c:valAx>
      <c:valAx>
        <c:axId val="211866243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SD/PIB</a:t>
                </a:r>
              </a:p>
            </c:rich>
          </c:tx>
          <c:layout>
            <c:manualLayout>
              <c:xMode val="edge"/>
              <c:yMode val="edge"/>
              <c:x val="0.96929198220649082"/>
              <c:y val="0.366251336248897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703392015"/>
        <c:crosses val="max"/>
        <c:crossBetween val="between"/>
      </c:valAx>
      <c:catAx>
        <c:axId val="703392015"/>
        <c:scaling>
          <c:orientation val="minMax"/>
        </c:scaling>
        <c:delete val="1"/>
        <c:axPos val="b"/>
        <c:majorTickMark val="out"/>
        <c:minorTickMark val="none"/>
        <c:tickLblPos val="nextTo"/>
        <c:crossAx val="21186624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746086154997003"/>
          <c:y val="0.9205081871610703"/>
          <c:w val="0.508429687535635"/>
          <c:h val="6.53621107030639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'[MFMP 2024-2034_E1 deuda_25.10.23.xlsx]SOSTENIBILIDAD'!$Q$5:$AA$5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'[MFMP 2024-2034_E1 deuda_25.10.23.xlsx]SOSTENIBILIDAD'!$Q$45:$AA$45</c:f>
              <c:numCache>
                <c:formatCode>0.0%</c:formatCode>
                <c:ptCount val="11"/>
                <c:pt idx="0">
                  <c:v>0.58328921063398076</c:v>
                </c:pt>
                <c:pt idx="1">
                  <c:v>0.66869994783665188</c:v>
                </c:pt>
                <c:pt idx="2">
                  <c:v>0.75417850835354683</c:v>
                </c:pt>
                <c:pt idx="3">
                  <c:v>0.8229460796481326</c:v>
                </c:pt>
                <c:pt idx="4">
                  <c:v>0.80422084497743862</c:v>
                </c:pt>
                <c:pt idx="5">
                  <c:v>0.76430080406653222</c:v>
                </c:pt>
                <c:pt idx="6">
                  <c:v>0.72949892686017015</c:v>
                </c:pt>
                <c:pt idx="7">
                  <c:v>0.65954080995112541</c:v>
                </c:pt>
                <c:pt idx="8">
                  <c:v>0.58997944407993297</c:v>
                </c:pt>
                <c:pt idx="9">
                  <c:v>0.52853723998553537</c:v>
                </c:pt>
                <c:pt idx="10">
                  <c:v>0.47450895111382346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2D-4702-B7BA-AB140D212FF6}"/>
            </c:ext>
          </c:extLst>
        </c:ser>
        <c:ser>
          <c:idx val="1"/>
          <c:order val="1"/>
          <c:spPr>
            <a:ln w="28575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'[MFMP 2024-2034_E1 deuda_25.10.23.xlsx]SOSTENIBILIDAD'!$Q$5:$AA$5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'[MFMP 2024-2034_E1 deuda_25.10.23.xlsx]SOSTENIBILIDAD'!$Q$47:$AA$47</c:f>
              <c:numCache>
                <c:formatCode>0%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2D-4702-B7BA-AB140D212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8771887"/>
        <c:axId val="1929837775"/>
      </c:lineChart>
      <c:catAx>
        <c:axId val="179877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929837775"/>
        <c:crosses val="autoZero"/>
        <c:auto val="1"/>
        <c:lblAlgn val="ctr"/>
        <c:lblOffset val="100"/>
        <c:noMultiLvlLbl val="0"/>
      </c:catAx>
      <c:valAx>
        <c:axId val="1929837775"/>
        <c:scaling>
          <c:orientation val="minMax"/>
          <c:max val="1.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798771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'[MFMP 2024-2034_E1 deuda_25.10.23.xlsx]SOSTENIBILIDAD'!$Q$5:$AA$5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'[MFMP 2024-2034_E1 deuda_25.10.23.xlsx]SOSTENIBILIDAD'!$Q$40:$AA$40</c:f>
              <c:numCache>
                <c:formatCode>0.0%</c:formatCode>
                <c:ptCount val="11"/>
                <c:pt idx="0">
                  <c:v>8.495646440748926E-2</c:v>
                </c:pt>
                <c:pt idx="1">
                  <c:v>6.738013911739478E-2</c:v>
                </c:pt>
                <c:pt idx="2">
                  <c:v>8.0672351953478161E-2</c:v>
                </c:pt>
                <c:pt idx="3">
                  <c:v>9.0066583033028155E-2</c:v>
                </c:pt>
                <c:pt idx="4">
                  <c:v>9.4488102851164546E-2</c:v>
                </c:pt>
                <c:pt idx="5">
                  <c:v>9.0179232333500045E-2</c:v>
                </c:pt>
                <c:pt idx="6">
                  <c:v>8.6603920311488225E-2</c:v>
                </c:pt>
                <c:pt idx="7">
                  <c:v>7.450662690900893E-2</c:v>
                </c:pt>
                <c:pt idx="8">
                  <c:v>6.2806200944383814E-2</c:v>
                </c:pt>
                <c:pt idx="9">
                  <c:v>5.196038513152889E-2</c:v>
                </c:pt>
                <c:pt idx="10">
                  <c:v>5.3619264559850062E-2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4E-4894-B43F-3CF9B58184F0}"/>
            </c:ext>
          </c:extLst>
        </c:ser>
        <c:ser>
          <c:idx val="1"/>
          <c:order val="1"/>
          <c:spPr>
            <a:ln w="28575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'[MFMP 2024-2034_E1 deuda_25.10.23.xlsx]SOSTENIBILIDAD'!$Q$5:$AA$5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'[MFMP 2024-2034_E1 deuda_25.10.23.xlsx]SOSTENIBILIDAD'!$Q$42:$AA$42</c:f>
              <c:numCache>
                <c:formatCode>0%</c:formatCode>
                <c:ptCount val="11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4E-4894-B43F-3CF9B58184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8771887"/>
        <c:axId val="1929837775"/>
      </c:lineChart>
      <c:catAx>
        <c:axId val="179877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929837775"/>
        <c:crosses val="autoZero"/>
        <c:auto val="1"/>
        <c:lblAlgn val="ctr"/>
        <c:lblOffset val="100"/>
        <c:noMultiLvlLbl val="0"/>
      </c:catAx>
      <c:valAx>
        <c:axId val="1929837775"/>
        <c:scaling>
          <c:orientation val="minMax"/>
          <c:max val="0.70000000000000007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798771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350843105873357E-2"/>
          <c:y val="0"/>
          <c:w val="0.8780814509152588"/>
          <c:h val="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A2-42CC-A1F9-01ADEF38261A}"/>
              </c:ext>
            </c:extLst>
          </c:dPt>
          <c:dPt>
            <c:idx val="1"/>
            <c:bubble3D val="0"/>
            <c:spPr>
              <a:solidFill>
                <a:srgbClr val="70AD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A2-42CC-A1F9-01ADEF38261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A2-42CC-A1F9-01ADEF3826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A2-42CC-A1F9-01ADEF38261A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7A2-42CC-A1F9-01ADEF38261A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7A2-42CC-A1F9-01ADEF38261A}"/>
              </c:ext>
            </c:extLst>
          </c:dPt>
          <c:dPt>
            <c:idx val="6"/>
            <c:bubble3D val="0"/>
            <c:spPr>
              <a:solidFill>
                <a:srgbClr val="5959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7A2-42CC-A1F9-01ADEF38261A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7A2-42CC-A1F9-01ADEF3826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'2020-2023'!$P$5:$P$12</c:f>
              <c:strCache>
                <c:ptCount val="8"/>
                <c:pt idx="0">
                  <c:v>Movilidad</c:v>
                </c:pt>
                <c:pt idx="1">
                  <c:v>Educación</c:v>
                </c:pt>
                <c:pt idx="2">
                  <c:v>Salud</c:v>
                </c:pt>
                <c:pt idx="3">
                  <c:v>Integración</c:v>
                </c:pt>
                <c:pt idx="4">
                  <c:v>Hábitat</c:v>
                </c:pt>
                <c:pt idx="5">
                  <c:v>Gobierno</c:v>
                </c:pt>
                <c:pt idx="6">
                  <c:v>Cultura</c:v>
                </c:pt>
                <c:pt idx="7">
                  <c:v>Otros sectores</c:v>
                </c:pt>
              </c:strCache>
            </c:strRef>
          </c:cat>
          <c:val>
            <c:numRef>
              <c:f>'2020-2023'!$Q$5:$Q$12</c:f>
              <c:numCache>
                <c:formatCode>#,##0.0,,,,</c:formatCode>
                <c:ptCount val="8"/>
                <c:pt idx="0">
                  <c:v>25584967713971</c:v>
                </c:pt>
                <c:pt idx="1">
                  <c:v>20552416543882</c:v>
                </c:pt>
                <c:pt idx="2">
                  <c:v>13032808020057</c:v>
                </c:pt>
                <c:pt idx="3">
                  <c:v>7033063550566</c:v>
                </c:pt>
                <c:pt idx="4">
                  <c:v>4833262658497</c:v>
                </c:pt>
                <c:pt idx="5" formatCode="#,##0.00,,,,">
                  <c:v>4748314327802</c:v>
                </c:pt>
                <c:pt idx="6">
                  <c:v>3075733643343</c:v>
                </c:pt>
                <c:pt idx="7" formatCode="#,##0.00,,,,">
                  <c:v>6440050621905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7A2-42CC-A1F9-01ADEF3826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676496669038704E-2"/>
          <c:y val="8.3167026432615143E-2"/>
          <c:w val="0.90724196801398171"/>
          <c:h val="0.67851875793467653"/>
        </c:manualLayout>
      </c:layout>
      <c:lineChart>
        <c:grouping val="standard"/>
        <c:varyColors val="0"/>
        <c:ser>
          <c:idx val="1"/>
          <c:order val="0"/>
          <c:tx>
            <c:strRef>
              <c:f>'[SEMANAL a Noviembre 9 de 2023.xlsx]Dinamica2'!$R$9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8842148126991849E-2"/>
                  <c:y val="-5.7306644233519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E8-4088-9689-BF926E06FBB8}"/>
                </c:ext>
              </c:extLst>
            </c:dLbl>
            <c:dLbl>
              <c:idx val="4"/>
              <c:layout>
                <c:manualLayout>
                  <c:x val="-6.4233581360287603E-2"/>
                  <c:y val="-4.47152637770274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E8-4088-9689-BF926E06FBB8}"/>
                </c:ext>
              </c:extLst>
            </c:dLbl>
            <c:dLbl>
              <c:idx val="5"/>
              <c:layout>
                <c:manualLayout>
                  <c:x val="-5.1407386999207806E-2"/>
                  <c:y val="-5.7306644233519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E8-4088-9689-BF926E06FBB8}"/>
                </c:ext>
              </c:extLst>
            </c:dLbl>
            <c:dLbl>
              <c:idx val="6"/>
              <c:layout>
                <c:manualLayout>
                  <c:x val="-3.8490904309318522E-2"/>
                  <c:y val="-6.98980246900116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E8-4088-9689-BF926E06FBB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'[SEMANAL a Noviembre 9 de 2023.xlsx]Dinamica2'!$S$3:$BI$3</c:f>
              <c:numCache>
                <c:formatCode>d\-mmm</c:formatCode>
                <c:ptCount val="7"/>
                <c:pt idx="0">
                  <c:v>45197</c:v>
                </c:pt>
                <c:pt idx="1">
                  <c:v>45204</c:v>
                </c:pt>
                <c:pt idx="2">
                  <c:v>45211</c:v>
                </c:pt>
                <c:pt idx="3">
                  <c:v>45218</c:v>
                </c:pt>
                <c:pt idx="4">
                  <c:v>45225</c:v>
                </c:pt>
                <c:pt idx="5">
                  <c:v>45232</c:v>
                </c:pt>
                <c:pt idx="6">
                  <c:v>45239</c:v>
                </c:pt>
              </c:numCache>
            </c:numRef>
          </c:cat>
          <c:val>
            <c:numRef>
              <c:f>'[SEMANAL a Noviembre 9 de 2023.xlsx]Dinamica2'!$S$10:$BI$10</c:f>
              <c:numCache>
                <c:formatCode>0.0%</c:formatCode>
                <c:ptCount val="7"/>
                <c:pt idx="0">
                  <c:v>0.74472302489887965</c:v>
                </c:pt>
                <c:pt idx="1">
                  <c:v>0.7546245075499779</c:v>
                </c:pt>
                <c:pt idx="2">
                  <c:v>0.76001176416973404</c:v>
                </c:pt>
                <c:pt idx="3">
                  <c:v>0.79447657450509501</c:v>
                </c:pt>
                <c:pt idx="4">
                  <c:v>0.80207870183235974</c:v>
                </c:pt>
                <c:pt idx="5">
                  <c:v>0.81118025700509866</c:v>
                </c:pt>
                <c:pt idx="6">
                  <c:v>0.81637771181589947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FE8-4088-9689-BF926E06FBB8}"/>
            </c:ext>
          </c:extLst>
        </c:ser>
        <c:ser>
          <c:idx val="0"/>
          <c:order val="1"/>
          <c:tx>
            <c:strRef>
              <c:f>'[SEMANAL a Noviembre 9 de 2023.xlsx]Dinamica2'!$R$3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'[SEMANAL a Noviembre 9 de 2023.xlsx]Dinamica2'!$S$3:$BI$3</c:f>
              <c:numCache>
                <c:formatCode>d\-mmm</c:formatCode>
                <c:ptCount val="7"/>
                <c:pt idx="0">
                  <c:v>45197</c:v>
                </c:pt>
                <c:pt idx="1">
                  <c:v>45204</c:v>
                </c:pt>
                <c:pt idx="2">
                  <c:v>45211</c:v>
                </c:pt>
                <c:pt idx="3">
                  <c:v>45218</c:v>
                </c:pt>
                <c:pt idx="4">
                  <c:v>45225</c:v>
                </c:pt>
                <c:pt idx="5">
                  <c:v>45232</c:v>
                </c:pt>
                <c:pt idx="6">
                  <c:v>45239</c:v>
                </c:pt>
              </c:numCache>
            </c:numRef>
          </c:cat>
          <c:val>
            <c:numRef>
              <c:f>'[SEMANAL a Noviembre 9 de 2023.xlsx]Dinamica2'!$S$4:$BI$4</c:f>
              <c:numCache>
                <c:formatCode>0.0%</c:formatCode>
                <c:ptCount val="7"/>
                <c:pt idx="0">
                  <c:v>0.76891885610284905</c:v>
                </c:pt>
                <c:pt idx="1">
                  <c:v>0.77781749782882237</c:v>
                </c:pt>
                <c:pt idx="2">
                  <c:v>0.79022600744537019</c:v>
                </c:pt>
                <c:pt idx="3">
                  <c:v>0.8118784489962878</c:v>
                </c:pt>
                <c:pt idx="4">
                  <c:v>0.81640289567424995</c:v>
                </c:pt>
                <c:pt idx="5">
                  <c:v>0.82498397576637994</c:v>
                </c:pt>
                <c:pt idx="6">
                  <c:v>0.83362680236525488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FE8-4088-9689-BF926E06F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6106991"/>
        <c:axId val="806111151"/>
      </c:lineChart>
      <c:catAx>
        <c:axId val="806106991"/>
        <c:scaling>
          <c:orientation val="minMax"/>
        </c:scaling>
        <c:delete val="0"/>
        <c:axPos val="b"/>
        <c:numFmt formatCode="d\-mmm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6111151"/>
        <c:crosses val="autoZero"/>
        <c:auto val="0"/>
        <c:lblAlgn val="ctr"/>
        <c:lblOffset val="100"/>
        <c:noMultiLvlLbl val="0"/>
      </c:catAx>
      <c:valAx>
        <c:axId val="806111151"/>
        <c:scaling>
          <c:orientation val="minMax"/>
          <c:max val="0.84000000000000008"/>
          <c:min val="0.74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6106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64872992397605"/>
          <c:y val="0.86592906293856053"/>
          <c:w val="0.33122445112977561"/>
          <c:h val="0.12147955660494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1526551215869703E-2"/>
          <c:y val="7.2368445632076978E-2"/>
          <c:w val="0.91031402448488374"/>
          <c:h val="0.683628787343739"/>
        </c:manualLayout>
      </c:layout>
      <c:lineChart>
        <c:grouping val="standard"/>
        <c:varyColors val="0"/>
        <c:ser>
          <c:idx val="1"/>
          <c:order val="0"/>
          <c:tx>
            <c:strRef>
              <c:f>'[SEMANAL a Noviembre 9 de 2023.xlsx]Dinamica2'!$R$9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'[SEMANAL a Noviembre 9 de 2023.xlsx]Dinamica2'!$S$3:$BI$3</c:f>
              <c:numCache>
                <c:formatCode>d\-mmm</c:formatCode>
                <c:ptCount val="7"/>
                <c:pt idx="0">
                  <c:v>45197</c:v>
                </c:pt>
                <c:pt idx="1">
                  <c:v>45204</c:v>
                </c:pt>
                <c:pt idx="2">
                  <c:v>45211</c:v>
                </c:pt>
                <c:pt idx="3">
                  <c:v>45218</c:v>
                </c:pt>
                <c:pt idx="4">
                  <c:v>45225</c:v>
                </c:pt>
                <c:pt idx="5">
                  <c:v>45232</c:v>
                </c:pt>
                <c:pt idx="6">
                  <c:v>45239</c:v>
                </c:pt>
              </c:numCache>
            </c:numRef>
          </c:cat>
          <c:val>
            <c:numRef>
              <c:f>'[SEMANAL a Noviembre 9 de 2023.xlsx]Dinamica2'!$S$11:$BI$11</c:f>
              <c:numCache>
                <c:formatCode>0.0%</c:formatCode>
                <c:ptCount val="7"/>
                <c:pt idx="0">
                  <c:v>0.59116673306508838</c:v>
                </c:pt>
                <c:pt idx="1">
                  <c:v>0.59914765819674243</c:v>
                </c:pt>
                <c:pt idx="2">
                  <c:v>0.60139388787275838</c:v>
                </c:pt>
                <c:pt idx="3">
                  <c:v>0.61309864360678212</c:v>
                </c:pt>
                <c:pt idx="4">
                  <c:v>0.63125983931113627</c:v>
                </c:pt>
                <c:pt idx="5">
                  <c:v>0.63493705609622553</c:v>
                </c:pt>
                <c:pt idx="6">
                  <c:v>0.64862051221736838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DC-411D-8FE5-992F8613CEB5}"/>
            </c:ext>
          </c:extLst>
        </c:ser>
        <c:ser>
          <c:idx val="0"/>
          <c:order val="1"/>
          <c:tx>
            <c:strRef>
              <c:f>'[SEMANAL a Noviembre 9 de 2023.xlsx]Dinamica2'!$R$3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'[SEMANAL a Noviembre 9 de 2023.xlsx]Dinamica2'!$S$3:$BI$3</c:f>
              <c:numCache>
                <c:formatCode>d\-mmm</c:formatCode>
                <c:ptCount val="7"/>
                <c:pt idx="0">
                  <c:v>45197</c:v>
                </c:pt>
                <c:pt idx="1">
                  <c:v>45204</c:v>
                </c:pt>
                <c:pt idx="2">
                  <c:v>45211</c:v>
                </c:pt>
                <c:pt idx="3">
                  <c:v>45218</c:v>
                </c:pt>
                <c:pt idx="4">
                  <c:v>45225</c:v>
                </c:pt>
                <c:pt idx="5">
                  <c:v>45232</c:v>
                </c:pt>
                <c:pt idx="6">
                  <c:v>45239</c:v>
                </c:pt>
              </c:numCache>
            </c:numRef>
          </c:cat>
          <c:val>
            <c:numRef>
              <c:f>'[SEMANAL a Noviembre 9 de 2023.xlsx]Dinamica2'!$S$5:$BI$5</c:f>
              <c:numCache>
                <c:formatCode>0.0%</c:formatCode>
                <c:ptCount val="7"/>
                <c:pt idx="0">
                  <c:v>0.68932962857904678</c:v>
                </c:pt>
                <c:pt idx="1">
                  <c:v>0.69237123709231163</c:v>
                </c:pt>
                <c:pt idx="2">
                  <c:v>0.70038797156967103</c:v>
                </c:pt>
                <c:pt idx="3">
                  <c:v>0.71206174381505416</c:v>
                </c:pt>
                <c:pt idx="4">
                  <c:v>0.73205639878718787</c:v>
                </c:pt>
                <c:pt idx="5">
                  <c:v>0.73688099633291992</c:v>
                </c:pt>
                <c:pt idx="6">
                  <c:v>0.74548128541373648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DC-411D-8FE5-992F8613C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6106991"/>
        <c:axId val="806111151"/>
      </c:lineChart>
      <c:catAx>
        <c:axId val="806106991"/>
        <c:scaling>
          <c:orientation val="minMax"/>
        </c:scaling>
        <c:delete val="0"/>
        <c:axPos val="b"/>
        <c:numFmt formatCode="d\-mmm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6111151"/>
        <c:crosses val="autoZero"/>
        <c:auto val="0"/>
        <c:lblAlgn val="ctr"/>
        <c:lblOffset val="100"/>
        <c:tickLblSkip val="1"/>
        <c:noMultiLvlLbl val="0"/>
      </c:catAx>
      <c:valAx>
        <c:axId val="806111151"/>
        <c:scaling>
          <c:orientation val="minMax"/>
          <c:max val="0.75000000000000011"/>
          <c:min val="0.590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6106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 sz="1100" b="1" i="0" baseline="0"/>
      </a:pPr>
      <a:endParaRPr lang="es-CO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280997452770004E-2"/>
          <c:y val="8.2683868581681155E-2"/>
          <c:w val="0.90163746723025051"/>
          <c:h val="0.66494359953142668"/>
        </c:manualLayout>
      </c:layout>
      <c:lineChart>
        <c:grouping val="standard"/>
        <c:varyColors val="0"/>
        <c:ser>
          <c:idx val="1"/>
          <c:order val="0"/>
          <c:tx>
            <c:strRef>
              <c:f>'[SEMANAL a Noviembre 9 de 2023.xlsx]Dinamica2'!$A$56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'[SEMANAL a Noviembre 9 de 2023.xlsx]Dinamica2'!$E$54:$K$54</c:f>
              <c:numCache>
                <c:formatCode>d\-mmm</c:formatCode>
                <c:ptCount val="7"/>
                <c:pt idx="0">
                  <c:v>44681</c:v>
                </c:pt>
                <c:pt idx="1">
                  <c:v>44712</c:v>
                </c:pt>
                <c:pt idx="2">
                  <c:v>44742</c:v>
                </c:pt>
                <c:pt idx="3">
                  <c:v>44773</c:v>
                </c:pt>
                <c:pt idx="4">
                  <c:v>44804</c:v>
                </c:pt>
                <c:pt idx="5">
                  <c:v>44834</c:v>
                </c:pt>
                <c:pt idx="6">
                  <c:v>44865</c:v>
                </c:pt>
              </c:numCache>
            </c:numRef>
          </c:cat>
          <c:val>
            <c:numRef>
              <c:f>'[SEMANAL a Noviembre 9 de 2023.xlsx]Dinamica2'!$E$56:$K$56</c:f>
              <c:numCache>
                <c:formatCode>0.0%</c:formatCode>
                <c:ptCount val="7"/>
                <c:pt idx="0">
                  <c:v>0.67324895160182796</c:v>
                </c:pt>
                <c:pt idx="1">
                  <c:v>0.6929062068503935</c:v>
                </c:pt>
                <c:pt idx="2">
                  <c:v>0.71003494568047887</c:v>
                </c:pt>
                <c:pt idx="3">
                  <c:v>0.72606148390930625</c:v>
                </c:pt>
                <c:pt idx="4">
                  <c:v>0.75963955680364093</c:v>
                </c:pt>
                <c:pt idx="5">
                  <c:v>0.78157824305653723</c:v>
                </c:pt>
                <c:pt idx="6">
                  <c:v>0.80853029360160489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C4-4ED0-8C99-7E24523FA4C5}"/>
            </c:ext>
          </c:extLst>
        </c:ser>
        <c:ser>
          <c:idx val="0"/>
          <c:order val="1"/>
          <c:tx>
            <c:strRef>
              <c:f>'[SEMANAL a Noviembre 9 de 2023.xlsx]Dinamica2'!$A$55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'[SEMANAL a Noviembre 9 de 2023.xlsx]Dinamica2'!$E$54:$K$54</c:f>
              <c:numCache>
                <c:formatCode>d\-mmm</c:formatCode>
                <c:ptCount val="7"/>
                <c:pt idx="0">
                  <c:v>44681</c:v>
                </c:pt>
                <c:pt idx="1">
                  <c:v>44712</c:v>
                </c:pt>
                <c:pt idx="2">
                  <c:v>44742</c:v>
                </c:pt>
                <c:pt idx="3">
                  <c:v>44773</c:v>
                </c:pt>
                <c:pt idx="4">
                  <c:v>44804</c:v>
                </c:pt>
                <c:pt idx="5">
                  <c:v>44834</c:v>
                </c:pt>
                <c:pt idx="6">
                  <c:v>44865</c:v>
                </c:pt>
              </c:numCache>
            </c:numRef>
          </c:cat>
          <c:val>
            <c:numRef>
              <c:f>'[SEMANAL a Noviembre 9 de 2023.xlsx]Dinamica2'!$E$55:$K$55</c:f>
              <c:numCache>
                <c:formatCode>0.0%</c:formatCode>
                <c:ptCount val="7"/>
                <c:pt idx="0">
                  <c:v>0.57774542874914114</c:v>
                </c:pt>
                <c:pt idx="1">
                  <c:v>0.61852857810315631</c:v>
                </c:pt>
                <c:pt idx="2">
                  <c:v>0.66961875432274187</c:v>
                </c:pt>
                <c:pt idx="3">
                  <c:v>0.67791268121001214</c:v>
                </c:pt>
                <c:pt idx="4">
                  <c:v>0.70979215289465925</c:v>
                </c:pt>
                <c:pt idx="5">
                  <c:v>0.71750287083781561</c:v>
                </c:pt>
                <c:pt idx="6">
                  <c:v>0.74189162652406948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C4-4ED0-8C99-7E24523FA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6106991"/>
        <c:axId val="806111151"/>
      </c:lineChart>
      <c:catAx>
        <c:axId val="806106991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6111151"/>
        <c:crosses val="autoZero"/>
        <c:auto val="0"/>
        <c:lblAlgn val="ctr"/>
        <c:lblOffset val="100"/>
        <c:noMultiLvlLbl val="0"/>
      </c:catAx>
      <c:valAx>
        <c:axId val="806111151"/>
        <c:scaling>
          <c:orientation val="minMax"/>
          <c:max val="0.81"/>
          <c:min val="0.5600000000000000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6106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472C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DB-45D4-A310-E438D7EE261B}"/>
              </c:ext>
            </c:extLst>
          </c:dPt>
          <c:dPt>
            <c:idx val="1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DB-45D4-A310-E438D7EE261B}"/>
              </c:ext>
            </c:extLst>
          </c:dPt>
          <c:dPt>
            <c:idx val="2"/>
            <c:bubble3D val="0"/>
            <c:spPr>
              <a:solidFill>
                <a:srgbClr val="4472C4">
                  <a:lumMod val="20000"/>
                  <a:lumOff val="8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DB-45D4-A310-E438D7EE261B}"/>
              </c:ext>
            </c:extLst>
          </c:dPt>
          <c:dLbls>
            <c:dLbl>
              <c:idx val="0"/>
              <c:layout>
                <c:manualLayout>
                  <c:x val="2.283597862651051E-2"/>
                  <c:y val="2.03614461413142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DB-45D4-A310-E438D7EE261B}"/>
                </c:ext>
              </c:extLst>
            </c:dLbl>
            <c:dLbl>
              <c:idx val="2"/>
              <c:layout>
                <c:manualLayout>
                  <c:x val="7.9507255990236766E-3"/>
                  <c:y val="3.5931414165566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604441781802802"/>
                      <c:h val="0.305930908771224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0DB-45D4-A310-E438D7EE261B}"/>
                </c:ext>
              </c:extLst>
            </c:dLbl>
            <c:numFmt formatCode="&quot;$&quot;#,##0.0,,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'[SEMANAL a Noviembre 9 de 2023.xlsx]Dinamica2'!$A$59:$A$61</c:f>
              <c:strCache>
                <c:ptCount val="3"/>
                <c:pt idx="0">
                  <c:v>Admon Central</c:v>
                </c:pt>
                <c:pt idx="1">
                  <c:v>Estapublicos y otras</c:v>
                </c:pt>
                <c:pt idx="2">
                  <c:v>Empresas Industriales y Comerciales</c:v>
                </c:pt>
              </c:strCache>
            </c:strRef>
          </c:cat>
          <c:val>
            <c:numRef>
              <c:f>'[SEMANAL a Noviembre 9 de 2023.xlsx]Dinamica2'!$B$59:$B$61</c:f>
              <c:numCache>
                <c:formatCode>"$"#,##0,,</c:formatCode>
                <c:ptCount val="3"/>
                <c:pt idx="0">
                  <c:v>8176695359274</c:v>
                </c:pt>
                <c:pt idx="1">
                  <c:v>6459814062171</c:v>
                </c:pt>
                <c:pt idx="2">
                  <c:v>9925444095859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DB-45D4-A310-E438D7EE2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userShapes r:id="rId5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86-4D47-B3EA-7A613097833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86-4D47-B3EA-7A61309783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'[Copia de Funcionamiento_AC_EP_2023_2024.xlsx]Hoja2'!$B$1:$D$1</c:f>
              <c:strCache>
                <c:ptCount val="3"/>
                <c:pt idx="0">
                  <c:v>2012-2015/oct 
</c:v>
                </c:pt>
                <c:pt idx="1">
                  <c:v>2016-2019/oct
</c:v>
                </c:pt>
                <c:pt idx="2">
                  <c:v>2020-2023/oct</c:v>
                </c:pt>
              </c:strCache>
            </c:strRef>
          </c:cat>
          <c:val>
            <c:numRef>
              <c:f>'[Copia de Funcionamiento_AC_EP_2023_2024.xlsx]Hoja2'!$B$2:$D$2</c:f>
              <c:numCache>
                <c:formatCode>0.0%</c:formatCode>
                <c:ptCount val="3"/>
                <c:pt idx="0">
                  <c:v>0.76900000000000002</c:v>
                </c:pt>
                <c:pt idx="1">
                  <c:v>0.81799999999999995</c:v>
                </c:pt>
                <c:pt idx="2">
                  <c:v>0.88800000000000001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86-4D47-B3EA-7A6130978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752736"/>
        <c:axId val="1810503312"/>
      </c:barChart>
      <c:catAx>
        <c:axId val="5675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810503312"/>
        <c:crosses val="autoZero"/>
        <c:auto val="1"/>
        <c:lblAlgn val="ctr"/>
        <c:lblOffset val="100"/>
        <c:noMultiLvlLbl val="0"/>
      </c:catAx>
      <c:valAx>
        <c:axId val="1810503312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6752736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759542324661322E-2"/>
          <c:y val="5.6095992007626161E-2"/>
          <c:w val="0.96253157480049278"/>
          <c:h val="0.80573761210163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CC-4825-8ED6-97305662DF01}"/>
              </c:ext>
            </c:extLst>
          </c:dPt>
          <c:dPt>
            <c:idx val="5"/>
            <c:invertIfNegative val="0"/>
            <c:bubble3D val="0"/>
            <c:spPr>
              <a:solidFill>
                <a:srgbClr val="81D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CC-4825-8ED6-97305662DF01}"/>
              </c:ext>
            </c:extLst>
          </c:dPt>
          <c:dLbls>
            <c:dLbl>
              <c:idx val="0"/>
              <c:layout>
                <c:manualLayout>
                  <c:x val="-2.976545540270905E-3"/>
                  <c:y val="0.142791461359402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Arial "/>
                        <a:ea typeface="+mn-ea"/>
                        <a:cs typeface="+mn-cs"/>
                      </a:defRPr>
                    </a:pPr>
                    <a:fld id="{A76FC4E5-BA93-4469-BF80-600E1F8EF977}" type="VALUE">
                      <a:rPr lang="en-US" sz="1000" b="1" smtClean="0">
                        <a:solidFill>
                          <a:schemeClr val="bg1"/>
                        </a:solidFill>
                        <a:latin typeface="Arial "/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Arial "/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206817879479848E-2"/>
                      <c:h val="9.79785432229120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3CC-4825-8ED6-97305662DF01}"/>
                </c:ext>
              </c:extLst>
            </c:dLbl>
            <c:dLbl>
              <c:idx val="1"/>
              <c:layout>
                <c:manualLayout>
                  <c:x val="3.235247314655256E-3"/>
                  <c:y val="0.150308809162322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Arial "/>
                        <a:ea typeface="+mn-ea"/>
                        <a:cs typeface="+mn-cs"/>
                      </a:defRPr>
                    </a:pPr>
                    <a:fld id="{42CF3EB4-F09A-4532-835C-9B356F89CDE1}" type="VALUE">
                      <a:rPr lang="en-US" sz="1000" b="1" smtClean="0">
                        <a:solidFill>
                          <a:schemeClr val="bg1"/>
                        </a:solidFill>
                        <a:latin typeface="Arial "/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Arial "/>
                        </a:defRPr>
                      </a:pPr>
                      <a:t>[VALOR]</a:t>
                    </a:fld>
                    <a:r>
                      <a:rPr lang="en-US" sz="1000" b="1">
                        <a:solidFill>
                          <a:schemeClr val="bg1"/>
                        </a:solidFill>
                        <a:latin typeface="Arial "/>
                      </a:rPr>
                      <a:t>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498480400700956E-2"/>
                      <c:h val="9.79785432229120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3CC-4825-8ED6-97305662DF01}"/>
                </c:ext>
              </c:extLst>
            </c:dLbl>
            <c:dLbl>
              <c:idx val="2"/>
              <c:layout>
                <c:manualLayout>
                  <c:x val="2.5783513265979904E-3"/>
                  <c:y val="0.155190808766397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CC-4825-8ED6-97305662DF01}"/>
                </c:ext>
              </c:extLst>
            </c:dLbl>
            <c:dLbl>
              <c:idx val="3"/>
              <c:layout>
                <c:manualLayout>
                  <c:x val="1.02231256610999E-2"/>
                  <c:y val="0.14161911618307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Arial "/>
                        <a:ea typeface="+mn-ea"/>
                        <a:cs typeface="+mn-cs"/>
                      </a:defRPr>
                    </a:pPr>
                    <a:fld id="{16807C52-60CD-4186-8A55-C751B36C0D65}" type="VALUE">
                      <a:rPr lang="en-US" sz="1000" b="1" smtClean="0">
                        <a:solidFill>
                          <a:schemeClr val="bg1"/>
                        </a:solidFill>
                        <a:latin typeface="Arial "/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Arial "/>
                        </a:defRPr>
                      </a:pPr>
                      <a:t>[VALOR]</a:t>
                    </a:fld>
                    <a:r>
                      <a:rPr lang="en-US" sz="1000" b="1">
                        <a:solidFill>
                          <a:schemeClr val="bg1"/>
                        </a:solidFill>
                        <a:latin typeface="Arial "/>
                      </a:rPr>
                      <a:t>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232653337185076E-2"/>
                      <c:h val="0.10477786463073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3CC-4825-8ED6-97305662DF01}"/>
                </c:ext>
              </c:extLst>
            </c:dLbl>
            <c:dLbl>
              <c:idx val="4"/>
              <c:layout>
                <c:manualLayout>
                  <c:x val="-1.6252298213999777E-3"/>
                  <c:y val="0.206473889654280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CC-4825-8ED6-97305662DF01}"/>
                </c:ext>
              </c:extLst>
            </c:dLbl>
            <c:dLbl>
              <c:idx val="5"/>
              <c:layout>
                <c:manualLayout>
                  <c:x val="-1.5878445622700126E-3"/>
                  <c:y val="0.418672317126483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rial 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CC-4825-8ED6-97305662DF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3.2</c:v>
                </c:pt>
                <c:pt idx="1">
                  <c:v>3</c:v>
                </c:pt>
                <c:pt idx="2">
                  <c:v>3.6</c:v>
                </c:pt>
                <c:pt idx="3">
                  <c:v>4</c:v>
                </c:pt>
                <c:pt idx="4">
                  <c:v>4.6500000000000004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CC-4825-8ED6-97305662DF0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9-93CC-4825-8ED6-97305662DF0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A-93CC-4825-8ED6-97305662D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100"/>
        <c:axId val="89331839"/>
        <c:axId val="96887951"/>
      </c:barChart>
      <c:catAx>
        <c:axId val="8933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"/>
                <a:ea typeface="+mn-ea"/>
                <a:cs typeface="+mn-cs"/>
              </a:defRPr>
            </a:pPr>
            <a:endParaRPr lang="es-CO"/>
          </a:p>
        </c:txPr>
        <c:crossAx val="96887951"/>
        <c:crosses val="autoZero"/>
        <c:auto val="1"/>
        <c:lblAlgn val="ctr"/>
        <c:lblOffset val="100"/>
        <c:noMultiLvlLbl val="0"/>
      </c:catAx>
      <c:valAx>
        <c:axId val="968879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331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547812813925117E-3"/>
          <c:y val="2.1623954871746358E-3"/>
          <c:w val="0.99444515114240595"/>
          <c:h val="0.85732112383273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D3-4D9B-9FBE-DB7A8858085E}"/>
              </c:ext>
            </c:extLst>
          </c:dPt>
          <c:dPt>
            <c:idx val="5"/>
            <c:invertIfNegative val="0"/>
            <c:bubble3D val="0"/>
            <c:spPr>
              <a:solidFill>
                <a:srgbClr val="81D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D3-4D9B-9FBE-DB7A8858085E}"/>
              </c:ext>
            </c:extLst>
          </c:dPt>
          <c:dLbls>
            <c:dLbl>
              <c:idx val="0"/>
              <c:layout>
                <c:manualLayout>
                  <c:x val="-2.5120131589930384E-3"/>
                  <c:y val="0.15983530594483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D3-4D9B-9FBE-DB7A8858085E}"/>
                </c:ext>
              </c:extLst>
            </c:dLbl>
            <c:dLbl>
              <c:idx val="1"/>
              <c:layout>
                <c:manualLayout>
                  <c:x val="-7.5360394769791268E-3"/>
                  <c:y val="0.1404613294666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D3-4D9B-9FBE-DB7A8858085E}"/>
                </c:ext>
              </c:extLst>
            </c:dLbl>
            <c:dLbl>
              <c:idx val="2"/>
              <c:layout>
                <c:manualLayout>
                  <c:x val="-2.5120619079638082E-3"/>
                  <c:y val="0.130774341227593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D3-4D9B-9FBE-DB7A8858085E}"/>
                </c:ext>
              </c:extLst>
            </c:dLbl>
            <c:dLbl>
              <c:idx val="3"/>
              <c:layout>
                <c:manualLayout>
                  <c:x val="-5.0240263179860542E-3"/>
                  <c:y val="0.19858325890115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D3-4D9B-9FBE-DB7A8858085E}"/>
                </c:ext>
              </c:extLst>
            </c:dLbl>
            <c:dLbl>
              <c:idx val="4"/>
              <c:layout>
                <c:manualLayout>
                  <c:x val="4.5219866856983325E-5"/>
                  <c:y val="0.150148317705755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D3-4D9B-9FBE-DB7A885808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0.5</c:v>
                </c:pt>
                <c:pt idx="1">
                  <c:v>0.5</c:v>
                </c:pt>
                <c:pt idx="2">
                  <c:v>0.8</c:v>
                </c:pt>
                <c:pt idx="3">
                  <c:v>1.6</c:v>
                </c:pt>
                <c:pt idx="4">
                  <c:v>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CD3-4D9B-9FBE-DB7A8858085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9-0CD3-4D9B-9FBE-DB7A8858085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A-0CD3-4D9B-9FBE-DB7A88580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100"/>
        <c:axId val="89331839"/>
        <c:axId val="96887951"/>
      </c:barChart>
      <c:catAx>
        <c:axId val="8933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"/>
                <a:ea typeface="+mn-ea"/>
                <a:cs typeface="+mn-cs"/>
              </a:defRPr>
            </a:pPr>
            <a:endParaRPr lang="es-CO"/>
          </a:p>
        </c:txPr>
        <c:crossAx val="96887951"/>
        <c:crosses val="autoZero"/>
        <c:auto val="1"/>
        <c:lblAlgn val="ctr"/>
        <c:lblOffset val="100"/>
        <c:noMultiLvlLbl val="0"/>
      </c:catAx>
      <c:valAx>
        <c:axId val="968879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331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18365816703813E-2"/>
          <c:y val="5.5713675576572308E-2"/>
          <c:w val="0.94839942171893088"/>
          <c:h val="0.822825162080667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Solicitudes de gasto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81D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EF-4CFD-837F-FBC54FB59C5E}"/>
              </c:ext>
            </c:extLst>
          </c:dPt>
          <c:dLbls>
            <c:dLbl>
              <c:idx val="0"/>
              <c:layout>
                <c:manualLayout>
                  <c:x val="3.3613587723788415E-3"/>
                  <c:y val="0.15328013453248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EF-4CFD-837F-FBC54FB59C5E}"/>
                </c:ext>
              </c:extLst>
            </c:dLbl>
            <c:dLbl>
              <c:idx val="1"/>
              <c:layout>
                <c:manualLayout>
                  <c:x val="-6.7227175447577142E-3"/>
                  <c:y val="0.166053479076859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EF-4CFD-837F-FBC54FB59C5E}"/>
                </c:ext>
              </c:extLst>
            </c:dLbl>
            <c:dLbl>
              <c:idx val="2"/>
              <c:layout>
                <c:manualLayout>
                  <c:x val="0"/>
                  <c:y val="0.18521349589341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EF-4CFD-837F-FBC54FB59C5E}"/>
                </c:ext>
              </c:extLst>
            </c:dLbl>
            <c:dLbl>
              <c:idx val="3"/>
              <c:layout>
                <c:manualLayout>
                  <c:x val="0"/>
                  <c:y val="0.15966680680467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EF-4CFD-837F-FBC54FB59C5E}"/>
                </c:ext>
              </c:extLst>
            </c:dLbl>
            <c:dLbl>
              <c:idx val="4"/>
              <c:layout>
                <c:manualLayout>
                  <c:x val="0"/>
                  <c:y val="0.15966680680467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EF-4CFD-837F-FBC54FB59C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 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Hoja1!$B$2:$B$6</c:f>
              <c:numCache>
                <c:formatCode>_-* #,##0.0_-;\-* #,##0.0_-;_-* "-"??_-;_-@_-</c:formatCode>
                <c:ptCount val="5"/>
                <c:pt idx="0">
                  <c:v>20.6</c:v>
                </c:pt>
                <c:pt idx="1">
                  <c:v>24.6</c:v>
                </c:pt>
                <c:pt idx="2">
                  <c:v>29</c:v>
                </c:pt>
                <c:pt idx="3">
                  <c:v>32.200000000000003</c:v>
                </c:pt>
                <c:pt idx="4">
                  <c:v>33.200000000000003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EF-4CFD-837F-FBC54FB59C5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5210192460961883E-3"/>
                  <c:y val="0.113635637362988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EF-4CFD-837F-FBC54FB59C5E}"/>
                </c:ext>
              </c:extLst>
            </c:dLbl>
            <c:dLbl>
              <c:idx val="2"/>
              <c:layout>
                <c:manualLayout>
                  <c:x val="1.0084076984384568E-2"/>
                  <c:y val="0.1136356373629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EF-4CFD-837F-FBC54FB59C5E}"/>
                </c:ext>
              </c:extLst>
            </c:dLbl>
            <c:dLbl>
              <c:idx val="3"/>
              <c:layout>
                <c:manualLayout>
                  <c:x val="5.0420384921921919E-3"/>
                  <c:y val="0.102813195709370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EF-4CFD-837F-FBC54FB59C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B-E6EF-4CFD-837F-FBC54FB59C5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C-E6EF-4CFD-837F-FBC54FB59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100"/>
        <c:axId val="1709691872"/>
        <c:axId val="1743923792"/>
      </c:barChart>
      <c:catAx>
        <c:axId val="170969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"/>
                <a:ea typeface="+mn-ea"/>
                <a:cs typeface="+mn-cs"/>
              </a:defRPr>
            </a:pPr>
            <a:endParaRPr lang="es-CO"/>
          </a:p>
        </c:txPr>
        <c:crossAx val="1743923792"/>
        <c:crosses val="autoZero"/>
        <c:auto val="1"/>
        <c:lblAlgn val="ctr"/>
        <c:lblOffset val="100"/>
        <c:noMultiLvlLbl val="0"/>
      </c:catAx>
      <c:valAx>
        <c:axId val="174392379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7096918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 "/>
        </a:defRPr>
      </a:pPr>
      <a:endParaRPr lang="es-CO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70571594894952E-2"/>
          <c:y val="7.4690916709703389E-2"/>
          <c:w val="0.94426053035087931"/>
          <c:h val="0.8221731307513752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8948139555477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43-4A77-B26D-82615BC48523}"/>
                </c:ext>
              </c:extLst>
            </c:dLbl>
            <c:dLbl>
              <c:idx val="4"/>
              <c:layout>
                <c:manualLayout>
                  <c:x val="-1.858362367319233E-16"/>
                  <c:y val="-2.9211104666608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43-4A77-B26D-82615BC485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1643-4A77-B26D-82615BC48523}"/>
            </c:ext>
          </c:extLst>
        </c:ser>
        <c:ser>
          <c:idx val="0"/>
          <c:order val="1"/>
          <c:tx>
            <c:strRef>
              <c:f>Hoja1!$B$1</c:f>
              <c:strCache>
                <c:ptCount val="1"/>
                <c:pt idx="0">
                  <c:v>Solicitudes de gasto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643-4A77-B26D-82615BC48523}"/>
              </c:ext>
            </c:extLst>
          </c:dPt>
          <c:dPt>
            <c:idx val="5"/>
            <c:invertIfNegative val="0"/>
            <c:bubble3D val="0"/>
            <c:spPr>
              <a:solidFill>
                <a:srgbClr val="81D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643-4A77-B26D-82615BC48523}"/>
              </c:ext>
            </c:extLst>
          </c:dPt>
          <c:dLbls>
            <c:dLbl>
              <c:idx val="0"/>
              <c:layout>
                <c:manualLayout>
                  <c:x val="-5.2431749447247687E-3"/>
                  <c:y val="-0.17739092718554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65-4774-AECF-8947083E0369}"/>
                </c:ext>
              </c:extLst>
            </c:dLbl>
            <c:dLbl>
              <c:idx val="1"/>
              <c:layout>
                <c:manualLayout>
                  <c:x val="7.8647624170871348E-3"/>
                  <c:y val="-0.20540002095168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5-4774-AECF-8947083E0369}"/>
                </c:ext>
              </c:extLst>
            </c:dLbl>
            <c:dLbl>
              <c:idx val="2"/>
              <c:layout>
                <c:manualLayout>
                  <c:x val="-3.4953121065039402E-3"/>
                  <c:y val="-0.256749994731448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84724884712085"/>
                      <c:h val="9.98990888591453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E65-4774-AECF-8947083E0369}"/>
                </c:ext>
              </c:extLst>
            </c:dLbl>
            <c:dLbl>
              <c:idx val="3"/>
              <c:layout>
                <c:manualLayout>
                  <c:x val="0"/>
                  <c:y val="-0.28009093766138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65-4774-AECF-8947083E0369}"/>
                </c:ext>
              </c:extLst>
            </c:dLbl>
            <c:dLbl>
              <c:idx val="4"/>
              <c:layout>
                <c:manualLayout>
                  <c:x val="-9.6123763556701379E-17"/>
                  <c:y val="-0.266086390778318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43-4A77-B26D-82615BC485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 formatCode="0.0">
                  <c:v>17</c:v>
                </c:pt>
                <c:pt idx="1">
                  <c:v>21.1</c:v>
                </c:pt>
                <c:pt idx="2">
                  <c:v>24.6</c:v>
                </c:pt>
                <c:pt idx="3" formatCode="0.0">
                  <c:v>27</c:v>
                </c:pt>
                <c:pt idx="4">
                  <c:v>26.36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643-4A77-B26D-82615BC4852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C-1643-4A77-B26D-82615BC485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100"/>
        <c:axId val="1386398864"/>
        <c:axId val="1387029056"/>
      </c:barChart>
      <c:catAx>
        <c:axId val="138639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"/>
                <a:ea typeface="+mn-ea"/>
                <a:cs typeface="+mn-cs"/>
              </a:defRPr>
            </a:pPr>
            <a:endParaRPr lang="es-CO"/>
          </a:p>
        </c:txPr>
        <c:crossAx val="1387029056"/>
        <c:crosses val="autoZero"/>
        <c:auto val="1"/>
        <c:lblAlgn val="ctr"/>
        <c:lblOffset val="100"/>
        <c:noMultiLvlLbl val="0"/>
      </c:catAx>
      <c:valAx>
        <c:axId val="1387029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639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0224037132545E-2"/>
          <c:y val="0"/>
          <c:w val="0.8780814509152588"/>
          <c:h val="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08-407E-AF5B-2B5919319AFB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08-407E-AF5B-2B5919319AFB}"/>
              </c:ext>
            </c:extLst>
          </c:dPt>
          <c:dPt>
            <c:idx val="2"/>
            <c:bubble3D val="0"/>
            <c:spPr>
              <a:solidFill>
                <a:srgbClr val="FAE0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08-407E-AF5B-2B5919319A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08-407E-AF5B-2B5919319AFB}"/>
              </c:ext>
            </c:extLst>
          </c:dPt>
          <c:dPt>
            <c:idx val="4"/>
            <c:bubble3D val="0"/>
            <c:spPr>
              <a:solidFill>
                <a:srgbClr val="00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08-407E-AF5B-2B5919319AFB}"/>
              </c:ext>
            </c:extLst>
          </c:dPt>
          <c:dPt>
            <c:idx val="5"/>
            <c:bubble3D val="0"/>
            <c:spPr>
              <a:solidFill>
                <a:srgbClr val="DB46E6">
                  <a:alpha val="91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08-407E-AF5B-2B5919319AFB}"/>
              </c:ext>
            </c:extLst>
          </c:dPt>
          <c:dPt>
            <c:idx val="6"/>
            <c:bubble3D val="0"/>
            <c:spPr>
              <a:solidFill>
                <a:srgbClr val="65101C">
                  <a:alpha val="97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B08-407E-AF5B-2B5919319AFB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B08-407E-AF5B-2B5919319AFB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B08-407E-AF5B-2B5919319A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Sectores!$I$5:$I$12</c:f>
              <c:strCache>
                <c:ptCount val="8"/>
                <c:pt idx="0">
                  <c:v>Movilidad</c:v>
                </c:pt>
                <c:pt idx="1">
                  <c:v>Educación</c:v>
                </c:pt>
                <c:pt idx="2">
                  <c:v>Salud</c:v>
                </c:pt>
                <c:pt idx="3">
                  <c:v>Integración</c:v>
                </c:pt>
                <c:pt idx="4">
                  <c:v>Hábitat</c:v>
                </c:pt>
                <c:pt idx="5">
                  <c:v>Gobierno</c:v>
                </c:pt>
                <c:pt idx="6">
                  <c:v>Cultura</c:v>
                </c:pt>
                <c:pt idx="7">
                  <c:v>Otros sectores</c:v>
                </c:pt>
              </c:strCache>
            </c:strRef>
          </c:cat>
          <c:val>
            <c:numRef>
              <c:f>Sectores!$J$5:$J$12</c:f>
              <c:numCache>
                <c:formatCode>#,##0.0,,,,</c:formatCode>
                <c:ptCount val="8"/>
                <c:pt idx="0">
                  <c:v>7375105792000</c:v>
                </c:pt>
                <c:pt idx="1">
                  <c:v>6528018367000</c:v>
                </c:pt>
                <c:pt idx="2">
                  <c:v>3978477110000</c:v>
                </c:pt>
                <c:pt idx="3">
                  <c:v>2051978768000</c:v>
                </c:pt>
                <c:pt idx="4">
                  <c:v>2041338848000</c:v>
                </c:pt>
                <c:pt idx="5">
                  <c:v>1773062969000</c:v>
                </c:pt>
                <c:pt idx="6">
                  <c:v>905693532000</c:v>
                </c:pt>
                <c:pt idx="7" formatCode="#,##0.0000,,,,">
                  <c:v>1711695222000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B08-407E-AF5B-2B5919319A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8'!$B$1</c:f>
              <c:strCache>
                <c:ptCount val="1"/>
                <c:pt idx="0">
                  <c:v>Saldo de la Deuda 
(Eje izquierdo)</c:v>
                </c:pt>
              </c:strCache>
            </c:strRef>
          </c:tx>
          <c:spPr>
            <a:solidFill>
              <a:srgbClr val="0071C1"/>
            </a:solidFill>
            <a:ln>
              <a:noFill/>
            </a:ln>
            <a:effectLst/>
          </c:spPr>
          <c:invertIfNegative val="0"/>
          <c:dPt>
            <c:idx val="22"/>
            <c:invertIfNegative val="0"/>
            <c:bubble3D val="0"/>
            <c:spPr>
              <a:solidFill>
                <a:srgbClr val="70AD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EF-4182-B901-65FE93AB7025}"/>
              </c:ext>
            </c:extLst>
          </c:dPt>
          <c:dPt>
            <c:idx val="23"/>
            <c:invertIfNegative val="0"/>
            <c:bubble3D val="0"/>
            <c:spPr>
              <a:solidFill>
                <a:srgbClr val="0071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EF-4182-B901-65FE93AB7025}"/>
              </c:ext>
            </c:extLst>
          </c:dPt>
          <c:dLbls>
            <c:dLbl>
              <c:idx val="21"/>
              <c:numFmt formatCode="&quot;$&quot;\ 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EF-4182-B901-65FE93AB7025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EF-4182-B901-65FE93AB7025}"/>
                </c:ext>
              </c:extLst>
            </c:dLbl>
            <c:dLbl>
              <c:idx val="23"/>
              <c:numFmt formatCode="&quot;$&quot;\ 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EF-4182-B901-65FE93AB70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('Slide 8'!$A$6:$A$27,'Slide 8'!$A$31:$A$32)</c:f>
              <c:strCach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2023-09</c:v>
                </c:pt>
                <c:pt idx="23">
                  <c:v>2023 Pr</c:v>
                </c:pt>
              </c:strCache>
              <c:extLst/>
            </c:strRef>
          </c:cat>
          <c:val>
            <c:numRef>
              <c:f>('Slide 8'!$E$6:$E$27,'Slide 8'!$E$31:$E$32)</c:f>
              <c:numCache>
                <c:formatCode>_("$"* #,##0.00_);_("$"* \(#,##0.00\);_("$"* "-"??_);_(@_)</c:formatCode>
                <c:ptCount val="24"/>
                <c:pt idx="0">
                  <c:v>5231.8539516593501</c:v>
                </c:pt>
                <c:pt idx="1">
                  <c:v>5143.6311468013255</c:v>
                </c:pt>
                <c:pt idx="2">
                  <c:v>4745.7319483389756</c:v>
                </c:pt>
                <c:pt idx="3">
                  <c:v>4096.1502259312856</c:v>
                </c:pt>
                <c:pt idx="4">
                  <c:v>4939.2119633630336</c:v>
                </c:pt>
                <c:pt idx="5">
                  <c:v>4219.8159425364101</c:v>
                </c:pt>
                <c:pt idx="6">
                  <c:v>4892.9270849721152</c:v>
                </c:pt>
                <c:pt idx="7">
                  <c:v>4164.5154701305537</c:v>
                </c:pt>
                <c:pt idx="8">
                  <c:v>3720.8865779359594</c:v>
                </c:pt>
                <c:pt idx="9">
                  <c:v>3255.8826411448672</c:v>
                </c:pt>
                <c:pt idx="10">
                  <c:v>3109.3640820114192</c:v>
                </c:pt>
                <c:pt idx="11">
                  <c:v>2599.7316179012178</c:v>
                </c:pt>
                <c:pt idx="12">
                  <c:v>2545.5867144763106</c:v>
                </c:pt>
                <c:pt idx="13">
                  <c:v>2610.475067319664</c:v>
                </c:pt>
                <c:pt idx="14">
                  <c:v>2127.9004595413235</c:v>
                </c:pt>
                <c:pt idx="15">
                  <c:v>1849.9627860238425</c:v>
                </c:pt>
                <c:pt idx="16">
                  <c:v>1722.1813861919111</c:v>
                </c:pt>
                <c:pt idx="17">
                  <c:v>1637.5932454123374</c:v>
                </c:pt>
                <c:pt idx="18">
                  <c:v>3363.4567439682082</c:v>
                </c:pt>
                <c:pt idx="19">
                  <c:v>4381.1159871786122</c:v>
                </c:pt>
                <c:pt idx="20">
                  <c:v>7008.999305377647</c:v>
                </c:pt>
                <c:pt idx="21">
                  <c:v>8560.8774399999984</c:v>
                </c:pt>
                <c:pt idx="22">
                  <c:v>9054.6739416410292</c:v>
                </c:pt>
                <c:pt idx="23">
                  <c:v>9305.7000000000007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38EF-4182-B901-65FE93AB7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2155984"/>
        <c:axId val="1792156464"/>
      </c:barChart>
      <c:lineChart>
        <c:grouping val="standard"/>
        <c:varyColors val="0"/>
        <c:ser>
          <c:idx val="1"/>
          <c:order val="1"/>
          <c:tx>
            <c:strRef>
              <c:f>'Slide 8'!$C$1</c:f>
              <c:strCache>
                <c:ptCount val="1"/>
                <c:pt idx="0">
                  <c:v>Ratio deuda/PIB
(Eje derecho)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595300587426571E-2"/>
                  <c:y val="8.45161138745124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EF-4182-B901-65FE93AB7025}"/>
                </c:ext>
              </c:extLst>
            </c:dLbl>
            <c:dLbl>
              <c:idx val="2"/>
              <c:layout>
                <c:manualLayout>
                  <c:x val="-4.1493563304586929E-2"/>
                  <c:y val="5.2787984835228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EF-4182-B901-65FE93AB7025}"/>
                </c:ext>
              </c:extLst>
            </c:dLbl>
            <c:dLbl>
              <c:idx val="3"/>
              <c:layout>
                <c:manualLayout>
                  <c:x val="-2.5620547431571081E-2"/>
                  <c:y val="-6.6553578950779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EF-4182-B901-65FE93AB7025}"/>
                </c:ext>
              </c:extLst>
            </c:dLbl>
            <c:dLbl>
              <c:idx val="4"/>
              <c:layout>
                <c:manualLayout>
                  <c:x val="-3.1392553203576826E-2"/>
                  <c:y val="6.10184375101260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EF-4182-B901-65FE93AB702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('Slide 8'!$A$6:$A$27,'Slide 8'!$A$31:$A$32)</c:f>
              <c:strCach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2023-09</c:v>
                </c:pt>
                <c:pt idx="23">
                  <c:v>2023 Pr</c:v>
                </c:pt>
              </c:strCache>
              <c:extLst/>
            </c:strRef>
          </c:cat>
          <c:val>
            <c:numRef>
              <c:f>('Slide 8'!$C$6:$C$27,'Slide 8'!$C$31:$C$32)</c:f>
              <c:numCache>
                <c:formatCode>0.00%</c:formatCode>
                <c:ptCount val="24"/>
                <c:pt idx="0">
                  <c:v>3.0200134516603267E-2</c:v>
                </c:pt>
                <c:pt idx="1">
                  <c:v>2.891572147275645E-2</c:v>
                </c:pt>
                <c:pt idx="2">
                  <c:v>2.5620550465478852E-2</c:v>
                </c:pt>
                <c:pt idx="3">
                  <c:v>2.0813450763699164E-2</c:v>
                </c:pt>
                <c:pt idx="4">
                  <c:v>2.3494453296346873E-2</c:v>
                </c:pt>
                <c:pt idx="5">
                  <c:v>1.875275197571875E-2</c:v>
                </c:pt>
                <c:pt idx="6">
                  <c:v>2.0533098537825409E-2</c:v>
                </c:pt>
                <c:pt idx="7">
                  <c:v>1.7330116616943114E-2</c:v>
                </c:pt>
                <c:pt idx="8">
                  <c:v>1.475849178736716E-2</c:v>
                </c:pt>
                <c:pt idx="9">
                  <c:v>1.2457708548109422E-2</c:v>
                </c:pt>
                <c:pt idx="10">
                  <c:v>1.1294179735617305E-2</c:v>
                </c:pt>
                <c:pt idx="11">
                  <c:v>8.9768466264326507E-3</c:v>
                </c:pt>
                <c:pt idx="12">
                  <c:v>8.3123575517941029E-3</c:v>
                </c:pt>
                <c:pt idx="13">
                  <c:v>8.2039599903853434E-3</c:v>
                </c:pt>
                <c:pt idx="14">
                  <c:v>6.6054983666117414E-3</c:v>
                </c:pt>
                <c:pt idx="15">
                  <c:v>5.6620314320307103E-3</c:v>
                </c:pt>
                <c:pt idx="16">
                  <c:v>5.1314018818527703E-3</c:v>
                </c:pt>
                <c:pt idx="17">
                  <c:v>4.6943204941414475E-3</c:v>
                </c:pt>
                <c:pt idx="18">
                  <c:v>9.2915199711824208E-3</c:v>
                </c:pt>
                <c:pt idx="19">
                  <c:v>1.2952844151108653E-2</c:v>
                </c:pt>
                <c:pt idx="20">
                  <c:v>1.8854062941963318E-2</c:v>
                </c:pt>
                <c:pt idx="21">
                  <c:v>2.1904354676315251E-2</c:v>
                </c:pt>
                <c:pt idx="22">
                  <c:v>2.2725920985912248E-2</c:v>
                </c:pt>
                <c:pt idx="23">
                  <c:v>2.3874152285004217E-2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38EF-4182-B901-65FE93AB7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005776"/>
        <c:axId val="436004816"/>
      </c:lineChart>
      <c:catAx>
        <c:axId val="179215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792156464"/>
        <c:crosses val="autoZero"/>
        <c:auto val="1"/>
        <c:lblAlgn val="ctr"/>
        <c:lblOffset val="100"/>
        <c:noMultiLvlLbl val="0"/>
      </c:catAx>
      <c:valAx>
        <c:axId val="1792156464"/>
        <c:scaling>
          <c:orientation val="minMax"/>
          <c:max val="16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$COP Miles de Millones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&quot;$&quot;\ 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792155984"/>
        <c:crosses val="autoZero"/>
        <c:crossBetween val="between"/>
      </c:valAx>
      <c:valAx>
        <c:axId val="436004816"/>
        <c:scaling>
          <c:orientation val="minMax"/>
          <c:max val="3.5000000000000003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36005776"/>
        <c:crosses val="max"/>
        <c:crossBetween val="between"/>
      </c:valAx>
      <c:catAx>
        <c:axId val="43600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6004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517782060486066E-2"/>
          <c:y val="4.0607757440592168E-2"/>
          <c:w val="0.97496443587902781"/>
          <c:h val="0.809261846094201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Hoja1!$G$5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D6-4321-820A-3C77C9DAE32E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D6-4321-820A-3C77C9DAE32E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D6-4321-820A-3C77C9DAE32E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D6-4321-820A-3C77C9DAE32E}"/>
              </c:ext>
            </c:extLst>
          </c:dPt>
          <c:dLbls>
            <c:dLbl>
              <c:idx val="0"/>
              <c:layout>
                <c:manualLayout>
                  <c:x val="-9.5321521517144434E-4"/>
                  <c:y val="-0.34947991294911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60E-0443-AF26-B5F50B24FF2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D6-4321-820A-3C77C9DAE32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D6-4321-820A-3C77C9DAE32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D6-4321-820A-3C77C9DAE32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D6-4321-820A-3C77C9DAE32E}"/>
                </c:ext>
              </c:extLst>
            </c:dLbl>
            <c:dLbl>
              <c:idx val="5"/>
              <c:layout>
                <c:manualLayout>
                  <c:x val="-4.5519207492676602E-3"/>
                  <c:y val="-0.390995549533670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0E-0443-AF26-B5F50B24FF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Hoja1!$H$4:$M$4</c:f>
              <c:strCache>
                <c:ptCount val="6"/>
                <c:pt idx="0">
                  <c:v>2023</c:v>
                </c:pt>
                <c:pt idx="1">
                  <c:v>(+) Servicios personales</c:v>
                </c:pt>
                <c:pt idx="2">
                  <c:v>(+) Bienes y servicios</c:v>
                </c:pt>
                <c:pt idx="3">
                  <c:v>(+) Otros</c:v>
                </c:pt>
                <c:pt idx="4">
                  <c:v>(-) Transferencias</c:v>
                </c:pt>
                <c:pt idx="5">
                  <c:v>2024</c:v>
                </c:pt>
              </c:strCache>
            </c:strRef>
          </c:cat>
          <c:val>
            <c:numRef>
              <c:f>Hoja1!$H$5:$M$5</c:f>
              <c:numCache>
                <c:formatCode>#,##0,,,</c:formatCode>
                <c:ptCount val="6"/>
                <c:pt idx="0">
                  <c:v>3581652883000</c:v>
                </c:pt>
                <c:pt idx="1">
                  <c:v>3581652883000</c:v>
                </c:pt>
                <c:pt idx="2">
                  <c:v>4055777794559</c:v>
                </c:pt>
                <c:pt idx="3">
                  <c:v>4157355075542</c:v>
                </c:pt>
                <c:pt idx="4">
                  <c:v>4168463834000</c:v>
                </c:pt>
                <c:pt idx="5">
                  <c:v>4168463834000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5D6-4321-820A-3C77C9DAE32E}"/>
            </c:ext>
          </c:extLst>
        </c:ser>
        <c:ser>
          <c:idx val="1"/>
          <c:order val="1"/>
          <c:tx>
            <c:strRef>
              <c:f>Hoja1!$G$6</c:f>
              <c:strCache>
                <c:ptCount val="1"/>
                <c:pt idx="0">
                  <c:v>Delta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60E-0443-AF26-B5F50B24FF2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60E-0443-AF26-B5F50B24FF2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E60E-0443-AF26-B5F50B24FF23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5D6-4321-820A-3C77C9DAE32E}"/>
              </c:ext>
            </c:extLst>
          </c:dPt>
          <c:dLbls>
            <c:dLbl>
              <c:idx val="1"/>
              <c:layout>
                <c:manualLayout>
                  <c:x val="-3.4139405619507453E-3"/>
                  <c:y val="-8.350429758771535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60E-0443-AF26-B5F50B24FF23}"/>
                </c:ext>
              </c:extLst>
            </c:dLbl>
            <c:dLbl>
              <c:idx val="2"/>
              <c:layout>
                <c:manualLayout>
                  <c:x val="0"/>
                  <c:y val="-4.97227201601928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0E-0443-AF26-B5F50B24FF23}"/>
                </c:ext>
              </c:extLst>
            </c:dLbl>
            <c:dLbl>
              <c:idx val="3"/>
              <c:layout>
                <c:manualLayout>
                  <c:x val="-8.3450916371133376E-17"/>
                  <c:y val="-5.02670879321818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60E-0443-AF26-B5F50B24FF23}"/>
                </c:ext>
              </c:extLst>
            </c:dLbl>
            <c:dLbl>
              <c:idx val="4"/>
              <c:layout>
                <c:manualLayout>
                  <c:x val="-8.3450916371133376E-17"/>
                  <c:y val="-5.8809904935481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D6-4321-820A-3C77C9DAE3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Hoja1!$H$4:$M$4</c:f>
              <c:strCache>
                <c:ptCount val="6"/>
                <c:pt idx="0">
                  <c:v>2023</c:v>
                </c:pt>
                <c:pt idx="1">
                  <c:v>(+) Servicios personales</c:v>
                </c:pt>
                <c:pt idx="2">
                  <c:v>(+) Bienes y servicios</c:v>
                </c:pt>
                <c:pt idx="3">
                  <c:v>(+) Otros</c:v>
                </c:pt>
                <c:pt idx="4">
                  <c:v>(-) Transferencias</c:v>
                </c:pt>
                <c:pt idx="5">
                  <c:v>2024</c:v>
                </c:pt>
              </c:strCache>
            </c:strRef>
          </c:cat>
          <c:val>
            <c:numRef>
              <c:f>Hoja1!$H$6:$M$6</c:f>
              <c:numCache>
                <c:formatCode>#,##0,,,</c:formatCode>
                <c:ptCount val="6"/>
                <c:pt idx="1">
                  <c:v>474124911559</c:v>
                </c:pt>
                <c:pt idx="2">
                  <c:v>101577280983</c:v>
                </c:pt>
                <c:pt idx="3">
                  <c:v>147528992238</c:v>
                </c:pt>
                <c:pt idx="4">
                  <c:v>136420233780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5D6-4321-820A-3C77C9DAE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989826623"/>
        <c:axId val="919743759"/>
      </c:barChart>
      <c:catAx>
        <c:axId val="98982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19743759"/>
        <c:crosses val="autoZero"/>
        <c:auto val="1"/>
        <c:lblAlgn val="ctr"/>
        <c:lblOffset val="100"/>
        <c:noMultiLvlLbl val="0"/>
      </c:catAx>
      <c:valAx>
        <c:axId val="919743759"/>
        <c:scaling>
          <c:orientation val="minMax"/>
        </c:scaling>
        <c:delete val="1"/>
        <c:axPos val="l"/>
        <c:numFmt formatCode="#,##0,,," sourceLinked="1"/>
        <c:majorTickMark val="none"/>
        <c:minorTickMark val="none"/>
        <c:tickLblPos val="nextTo"/>
        <c:crossAx val="989826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22152746761948E-2"/>
          <c:y val="2.3213216362484426E-2"/>
          <c:w val="0.97275567564900534"/>
          <c:h val="0.837362402860343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Hoja1!$G$5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95-4761-A3D7-141DCAAEBD21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95-4761-A3D7-141DCAAEBD21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95-4761-A3D7-141DCAAEBD2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95-4761-A3D7-141DCAAEBD21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95-4761-A3D7-141DCAAEBD21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95-4761-A3D7-141DCAAEBD2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95-4761-A3D7-141DCAAEBD21}"/>
              </c:ext>
            </c:extLst>
          </c:dPt>
          <c:dLbls>
            <c:dLbl>
              <c:idx val="0"/>
              <c:layout>
                <c:manualLayout>
                  <c:x val="-5.4350425726063661E-3"/>
                  <c:y val="-0.35788473678474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95-4761-A3D7-141DCAAEBD21}"/>
                </c:ext>
              </c:extLst>
            </c:dLbl>
            <c:dLbl>
              <c:idx val="6"/>
              <c:layout>
                <c:manualLayout>
                  <c:x val="-1.7139370831877104E-3"/>
                  <c:y val="-0.43736235716503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F95-4761-A3D7-141DCAAEBD21}"/>
                </c:ext>
              </c:extLst>
            </c:dLbl>
            <c:numFmt formatCode="#,##0,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Hoja1!$H$4:$N$4</c:f>
              <c:strCache>
                <c:ptCount val="7"/>
                <c:pt idx="0">
                  <c:v>2023</c:v>
                </c:pt>
                <c:pt idx="1">
                  <c:v>(+) Indeminizaciones</c:v>
                </c:pt>
                <c:pt idx="2">
                  <c:v>(+) Creación Plantas Nuevas</c:v>
                </c:pt>
                <c:pt idx="3">
                  <c:v>(+) Fondo de Compensacion </c:v>
                </c:pt>
                <c:pt idx="4">
                  <c:v>(+) Nómina full</c:v>
                </c:pt>
                <c:pt idx="5">
                  <c:v>(+) Incremento Salarial 2024</c:v>
                </c:pt>
                <c:pt idx="6">
                  <c:v>2024</c:v>
                </c:pt>
              </c:strCache>
            </c:strRef>
          </c:cat>
          <c:val>
            <c:numRef>
              <c:f>Hoja1!$H$5:$N$5</c:f>
              <c:numCache>
                <c:formatCode>#,##0,,,</c:formatCode>
                <c:ptCount val="7"/>
                <c:pt idx="0">
                  <c:v>1929583895441</c:v>
                </c:pt>
                <c:pt idx="1">
                  <c:v>1929583895441</c:v>
                </c:pt>
                <c:pt idx="2">
                  <c:v>1949583895441</c:v>
                </c:pt>
                <c:pt idx="3">
                  <c:v>1999923895441</c:v>
                </c:pt>
                <c:pt idx="4">
                  <c:v>2065842968600</c:v>
                </c:pt>
                <c:pt idx="5">
                  <c:v>2191068661722</c:v>
                </c:pt>
                <c:pt idx="6">
                  <c:v>2403708806999.5986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F95-4761-A3D7-141DCAAEBD21}"/>
            </c:ext>
          </c:extLst>
        </c:ser>
        <c:ser>
          <c:idx val="1"/>
          <c:order val="1"/>
          <c:tx>
            <c:strRef>
              <c:f>Hoja1!$G$6</c:f>
              <c:strCache>
                <c:ptCount val="1"/>
                <c:pt idx="0">
                  <c:v>Delta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F95-4761-A3D7-141DCAAEBD2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F95-4761-A3D7-141DCAAEBD2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F95-4761-A3D7-141DCAAEBD21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F95-4761-A3D7-141DCAAEBD21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F95-4761-A3D7-141DCAAEBD21}"/>
              </c:ext>
            </c:extLst>
          </c:dPt>
          <c:dLbls>
            <c:dLbl>
              <c:idx val="1"/>
              <c:layout>
                <c:manualLayout>
                  <c:x val="-3.1335432258708159E-3"/>
                  <c:y val="-4.21566631641213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F95-4761-A3D7-141DCAAEBD21}"/>
                </c:ext>
              </c:extLst>
            </c:dLbl>
            <c:dLbl>
              <c:idx val="2"/>
              <c:layout>
                <c:manualLayout>
                  <c:x val="-3.5637685576482702E-3"/>
                  <c:y val="-4.85364135626415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F95-4761-A3D7-141DCAAEBD21}"/>
                </c:ext>
              </c:extLst>
            </c:dLbl>
            <c:dLbl>
              <c:idx val="3"/>
              <c:layout>
                <c:manualLayout>
                  <c:x val="0"/>
                  <c:y val="-5.606151685117288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F95-4761-A3D7-141DCAAEBD21}"/>
                </c:ext>
              </c:extLst>
            </c:dLbl>
            <c:dLbl>
              <c:idx val="4"/>
              <c:layout>
                <c:manualLayout>
                  <c:x val="2.3275236266555948E-3"/>
                  <c:y val="-6.08892261202604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F95-4761-A3D7-141DCAAEBD21}"/>
                </c:ext>
              </c:extLst>
            </c:dLbl>
            <c:dLbl>
              <c:idx val="5"/>
              <c:layout>
                <c:manualLayout>
                  <c:x val="-1.5668168277975791E-3"/>
                  <c:y val="-0.1173832945906686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F95-4761-A3D7-141DCAAEBD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Hoja1!$H$4:$N$4</c:f>
              <c:strCache>
                <c:ptCount val="7"/>
                <c:pt idx="0">
                  <c:v>2023</c:v>
                </c:pt>
                <c:pt idx="1">
                  <c:v>(+) Indeminizaciones</c:v>
                </c:pt>
                <c:pt idx="2">
                  <c:v>(+) Creación Plantas Nuevas</c:v>
                </c:pt>
                <c:pt idx="3">
                  <c:v>(+) Fondo de Compensacion </c:v>
                </c:pt>
                <c:pt idx="4">
                  <c:v>(+) Nómina full</c:v>
                </c:pt>
                <c:pt idx="5">
                  <c:v>(+) Incremento Salarial 2024</c:v>
                </c:pt>
                <c:pt idx="6">
                  <c:v>2024</c:v>
                </c:pt>
              </c:strCache>
            </c:strRef>
          </c:cat>
          <c:val>
            <c:numRef>
              <c:f>Hoja1!$H$6:$N$6</c:f>
              <c:numCache>
                <c:formatCode>#,##0,,,</c:formatCode>
                <c:ptCount val="7"/>
                <c:pt idx="1">
                  <c:v>20000000000</c:v>
                </c:pt>
                <c:pt idx="2">
                  <c:v>50340000000</c:v>
                </c:pt>
                <c:pt idx="3">
                  <c:v>65919073159</c:v>
                </c:pt>
                <c:pt idx="4">
                  <c:v>125225693122</c:v>
                </c:pt>
                <c:pt idx="5">
                  <c:v>212640145277.59839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F95-4761-A3D7-141DCAAEB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100"/>
        <c:axId val="989826623"/>
        <c:axId val="919743759"/>
      </c:barChart>
      <c:catAx>
        <c:axId val="98982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19743759"/>
        <c:crosses val="autoZero"/>
        <c:auto val="1"/>
        <c:lblAlgn val="ctr"/>
        <c:lblOffset val="100"/>
        <c:noMultiLvlLbl val="0"/>
      </c:catAx>
      <c:valAx>
        <c:axId val="919743759"/>
        <c:scaling>
          <c:orientation val="minMax"/>
          <c:max val="2500100000000"/>
          <c:min val="0"/>
        </c:scaling>
        <c:delete val="1"/>
        <c:axPos val="l"/>
        <c:numFmt formatCode="#,##0,,," sourceLinked="1"/>
        <c:majorTickMark val="out"/>
        <c:minorTickMark val="none"/>
        <c:tickLblPos val="nextTo"/>
        <c:crossAx val="989826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AD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'[Copia de Cuadro ingresos PDD 2020-2024.xlsx]Ingresos PDD Corrientes'!$B$17:$G$17</c:f>
              <c:numCache>
                <c:formatCode>0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'[Copia de Cuadro ingresos PDD 2020-2024.xlsx]Ingresos PDD Corrientes'!$B$21:$G$21</c:f>
              <c:numCache>
                <c:formatCode>#,##0,,,</c:formatCode>
                <c:ptCount val="5"/>
                <c:pt idx="0">
                  <c:v>885777546251</c:v>
                </c:pt>
                <c:pt idx="1">
                  <c:v>2270263303520</c:v>
                </c:pt>
                <c:pt idx="2">
                  <c:v>1629333000000</c:v>
                </c:pt>
                <c:pt idx="3">
                  <c:v>4555687733077</c:v>
                </c:pt>
                <c:pt idx="4">
                  <c:v>1889545978000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2C-405E-810B-A3CBC66A9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8"/>
        <c:axId val="1583182448"/>
        <c:axId val="1147613791"/>
      </c:barChart>
      <c:catAx>
        <c:axId val="158318244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147613791"/>
        <c:crosses val="autoZero"/>
        <c:auto val="1"/>
        <c:lblAlgn val="ctr"/>
        <c:lblOffset val="100"/>
        <c:noMultiLvlLbl val="0"/>
      </c:catAx>
      <c:valAx>
        <c:axId val="1147613791"/>
        <c:scaling>
          <c:orientation val="minMax"/>
        </c:scaling>
        <c:delete val="1"/>
        <c:axPos val="l"/>
        <c:numFmt formatCode="#,##0,,," sourceLinked="1"/>
        <c:majorTickMark val="none"/>
        <c:minorTickMark val="none"/>
        <c:tickLblPos val="nextTo"/>
        <c:crossAx val="158318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461157872507313E-2"/>
          <c:y val="0.10748691646233584"/>
          <c:w val="0.89076388815884"/>
          <c:h val="0.72348492798206931"/>
        </c:manualLayout>
      </c:layout>
      <c:lineChart>
        <c:grouping val="standard"/>
        <c:varyColors val="0"/>
        <c:ser>
          <c:idx val="0"/>
          <c:order val="0"/>
          <c:tx>
            <c:strRef>
              <c:f>'Sostenibilidad Deuda'!$B$1</c:f>
              <c:strCache>
                <c:ptCount val="1"/>
                <c:pt idx="0">
                  <c:v>Sostenibilidad de la Deuda (%)</c:v>
                </c:pt>
              </c:strCache>
            </c:strRef>
          </c:tx>
          <c:spPr>
            <a:ln w="28575" cap="rnd">
              <a:solidFill>
                <a:srgbClr val="0071C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00681713318721E-2"/>
                  <c:y val="2.78447740975083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08-4D8C-A56C-D72C2EB250F8}"/>
                </c:ext>
              </c:extLst>
            </c:dLbl>
            <c:dLbl>
              <c:idx val="1"/>
              <c:layout>
                <c:manualLayout>
                  <c:x val="-5.9898907456487176E-2"/>
                  <c:y val="-1.6674826248062359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08-4D8C-A56C-D72C2EB250F8}"/>
                </c:ext>
              </c:extLst>
            </c:dLbl>
            <c:dLbl>
              <c:idx val="2"/>
              <c:layout>
                <c:manualLayout>
                  <c:x val="-4.9334438157791836E-2"/>
                  <c:y val="3.8931500955204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08-4D8C-A56C-D72C2EB250F8}"/>
                </c:ext>
              </c:extLst>
            </c:dLbl>
            <c:dLbl>
              <c:idx val="3"/>
              <c:layout>
                <c:manualLayout>
                  <c:x val="-2.318030795968349E-2"/>
                  <c:y val="-4.1991530081560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08-4D8C-A56C-D72C2EB250F8}"/>
                </c:ext>
              </c:extLst>
            </c:dLbl>
            <c:dLbl>
              <c:idx val="4"/>
              <c:layout>
                <c:manualLayout>
                  <c:x val="-3.3547254065078386E-2"/>
                  <c:y val="2.1425258770915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08-4D8C-A56C-D72C2EB250F8}"/>
                </c:ext>
              </c:extLst>
            </c:dLbl>
            <c:dLbl>
              <c:idx val="6"/>
              <c:layout>
                <c:manualLayout>
                  <c:x val="-3.0054109361559073E-2"/>
                  <c:y val="2.78447740975082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08-4D8C-A56C-D72C2EB250F8}"/>
                </c:ext>
              </c:extLst>
            </c:dLbl>
            <c:dLbl>
              <c:idx val="9"/>
              <c:layout>
                <c:manualLayout>
                  <c:x val="-3.5293826416838057E-2"/>
                  <c:y val="2.4635016434211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08-4D8C-A56C-D72C2EB250F8}"/>
                </c:ext>
              </c:extLst>
            </c:dLbl>
            <c:dLbl>
              <c:idx val="11"/>
              <c:layout>
                <c:manualLayout>
                  <c:x val="-3.529382641683812E-2"/>
                  <c:y val="3.4264289424101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08-4D8C-A56C-D72C2EB250F8}"/>
                </c:ext>
              </c:extLst>
            </c:dLbl>
            <c:dLbl>
              <c:idx val="13"/>
              <c:layout>
                <c:manualLayout>
                  <c:x val="-4.5996333405287027E-2"/>
                  <c:y val="2.4186686590437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C08-4D8C-A56C-D72C2EB250F8}"/>
                </c:ext>
              </c:extLst>
            </c:dLbl>
            <c:dLbl>
              <c:idx val="14"/>
              <c:layout>
                <c:manualLayout>
                  <c:x val="-3.8803964875205599E-2"/>
                  <c:y val="-2.8704274189726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08-4D8C-A56C-D72C2EB250F8}"/>
                </c:ext>
              </c:extLst>
            </c:dLbl>
            <c:dLbl>
              <c:idx val="15"/>
              <c:layout>
                <c:manualLayout>
                  <c:x val="-4.7751412285717998E-2"/>
                  <c:y val="2.4186686590437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C08-4D8C-A56C-D72C2EB250F8}"/>
                </c:ext>
              </c:extLst>
            </c:dLbl>
            <c:dLbl>
              <c:idx val="16"/>
              <c:layout>
                <c:manualLayout>
                  <c:x val="-3.5302375215964528E-2"/>
                  <c:y val="-3.8508675003914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C08-4D8C-A56C-D72C2EB250F8}"/>
                </c:ext>
              </c:extLst>
            </c:dLbl>
            <c:dLbl>
              <c:idx val="17"/>
              <c:layout>
                <c:manualLayout>
                  <c:x val="-4.7751412285717998E-2"/>
                  <c:y val="2.73380302414847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C08-4D8C-A56C-D72C2EB250F8}"/>
                </c:ext>
              </c:extLst>
            </c:dLbl>
            <c:dLbl>
              <c:idx val="18"/>
              <c:layout>
                <c:manualLayout>
                  <c:x val="-4.4077769618119711E-2"/>
                  <c:y val="-4.13679610583255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C08-4D8C-A56C-D72C2EB250F8}"/>
                </c:ext>
              </c:extLst>
            </c:dLbl>
            <c:dLbl>
              <c:idx val="20"/>
              <c:layout>
                <c:manualLayout>
                  <c:x val="-2.4814392306280027E-2"/>
                  <c:y val="3.10545317608048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C08-4D8C-A56C-D72C2EB250F8}"/>
                </c:ext>
              </c:extLst>
            </c:dLbl>
            <c:dLbl>
              <c:idx val="21"/>
              <c:layout>
                <c:manualLayout>
                  <c:x val="-4.9266405230915432E-2"/>
                  <c:y val="-4.2769894495012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C08-4D8C-A56C-D72C2EB250F8}"/>
                </c:ext>
              </c:extLst>
            </c:dLbl>
            <c:dLbl>
              <c:idx val="22"/>
              <c:layout>
                <c:manualLayout>
                  <c:x val="-2.4814392306280027E-2"/>
                  <c:y val="5.9942350730472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C08-4D8C-A56C-D72C2EB25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('Sostenibilidad Deuda'!$A$10:$A$32,'Sostenibilidad Deuda'!$A$38)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2023-12</c:v>
                </c:pt>
              </c:strCache>
              <c:extLst/>
            </c:strRef>
          </c:cat>
          <c:val>
            <c:numRef>
              <c:f>('Sostenibilidad Deuda'!$B$10:$B$32,'Sostenibilidad Deuda'!$B$38)</c:f>
              <c:numCache>
                <c:formatCode>0.0</c:formatCode>
                <c:ptCount val="24"/>
                <c:pt idx="0">
                  <c:v>60.695656571082189</c:v>
                </c:pt>
                <c:pt idx="1">
                  <c:v>74.453587107858382</c:v>
                </c:pt>
                <c:pt idx="2">
                  <c:v>75.836846876645424</c:v>
                </c:pt>
                <c:pt idx="3">
                  <c:v>63.468579496420489</c:v>
                </c:pt>
                <c:pt idx="4">
                  <c:v>44.878606309288067</c:v>
                </c:pt>
                <c:pt idx="5">
                  <c:v>53.160294113912663</c:v>
                </c:pt>
                <c:pt idx="6">
                  <c:v>39.07417728808548</c:v>
                </c:pt>
                <c:pt idx="7">
                  <c:v>44.37716204211587</c:v>
                </c:pt>
                <c:pt idx="8">
                  <c:v>34.962005811539342</c:v>
                </c:pt>
                <c:pt idx="9">
                  <c:v>29.373651246233884</c:v>
                </c:pt>
                <c:pt idx="10">
                  <c:v>25.136559171613413</c:v>
                </c:pt>
                <c:pt idx="11">
                  <c:v>23.984509382524895</c:v>
                </c:pt>
                <c:pt idx="12">
                  <c:v>19.923118189101178</c:v>
                </c:pt>
                <c:pt idx="13">
                  <c:v>17.2556527452506</c:v>
                </c:pt>
                <c:pt idx="14">
                  <c:v>18.355752224827647</c:v>
                </c:pt>
                <c:pt idx="15">
                  <c:v>14.67950686326267</c:v>
                </c:pt>
                <c:pt idx="16">
                  <c:v>12.586242253728102</c:v>
                </c:pt>
                <c:pt idx="17">
                  <c:v>12.630006175487587</c:v>
                </c:pt>
                <c:pt idx="18">
                  <c:v>11.098221559752524</c:v>
                </c:pt>
                <c:pt idx="19">
                  <c:v>22.931812255177668</c:v>
                </c:pt>
                <c:pt idx="20">
                  <c:v>24.109280900831891</c:v>
                </c:pt>
                <c:pt idx="21">
                  <c:v>42.70261561167051</c:v>
                </c:pt>
                <c:pt idx="22">
                  <c:v>58.88</c:v>
                </c:pt>
                <c:pt idx="23" formatCode="0.00">
                  <c:v>56.645779605720058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11-FC08-4D8C-A56C-D72C2EB250F8}"/>
            </c:ext>
          </c:extLst>
        </c:ser>
        <c:ser>
          <c:idx val="1"/>
          <c:order val="1"/>
          <c:tx>
            <c:strRef>
              <c:f>'Sostenibilidad Deuda'!$C$1</c:f>
              <c:strCache>
                <c:ptCount val="1"/>
                <c:pt idx="0">
                  <c:v>Límite Ley 358/97</c:v>
                </c:pt>
              </c:strCache>
            </c:strRef>
          </c:tx>
          <c:spPr>
            <a:ln w="38100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-3.1591419847758651E-2"/>
                  <c:y val="-3.4664780161522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C08-4D8C-A56C-D72C2EB250F8}"/>
                </c:ext>
              </c:extLst>
            </c:dLbl>
            <c:dLbl>
              <c:idx val="22"/>
              <c:layout>
                <c:manualLayout>
                  <c:x val="-2.8081262086896579E-2"/>
                  <c:y val="-5.6724185718854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C08-4D8C-A56C-D72C2EB25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('Sostenibilidad Deuda'!$A$10:$A$32,'Sostenibilidad Deuda'!$A$38)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2023-12</c:v>
                </c:pt>
              </c:strCache>
              <c:extLst/>
            </c:strRef>
          </c:cat>
          <c:val>
            <c:numRef>
              <c:f>('Sostenibilidad Deuda'!$C$10:$C$32,'Sostenibilidad Deuda'!$C$38)</c:f>
              <c:numCache>
                <c:formatCode>0</c:formatCode>
                <c:ptCount val="24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80</c:v>
                </c:pt>
                <c:pt idx="11">
                  <c:v>80</c:v>
                </c:pt>
                <c:pt idx="12">
                  <c:v>80</c:v>
                </c:pt>
                <c:pt idx="13">
                  <c:v>80</c:v>
                </c:pt>
                <c:pt idx="14">
                  <c:v>80</c:v>
                </c:pt>
                <c:pt idx="15">
                  <c:v>80</c:v>
                </c:pt>
                <c:pt idx="16">
                  <c:v>80</c:v>
                </c:pt>
                <c:pt idx="17">
                  <c:v>80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100</c:v>
                </c:pt>
                <c:pt idx="22">
                  <c:v>100</c:v>
                </c:pt>
                <c:pt idx="23" formatCode="General">
                  <c:v>100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FC08-4D8C-A56C-D72C2EB25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8617040"/>
        <c:axId val="1348607888"/>
      </c:lineChart>
      <c:catAx>
        <c:axId val="134861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48607888"/>
        <c:crosses val="autoZero"/>
        <c:auto val="1"/>
        <c:lblAlgn val="ctr"/>
        <c:lblOffset val="100"/>
        <c:noMultiLvlLbl val="0"/>
      </c:catAx>
      <c:valAx>
        <c:axId val="1348607888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34861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369310884170047"/>
          <c:y val="4.3159428124807983E-2"/>
          <c:w val="0.63506299351228868"/>
          <c:h val="5.7250484922309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461157872507313E-2"/>
          <c:y val="8.3750000000000005E-2"/>
          <c:w val="0.91489623276644327"/>
          <c:h val="0.64074037620297464"/>
        </c:manualLayout>
      </c:layout>
      <c:lineChart>
        <c:grouping val="standard"/>
        <c:varyColors val="0"/>
        <c:ser>
          <c:idx val="0"/>
          <c:order val="0"/>
          <c:tx>
            <c:strRef>
              <c:f>'Capacidad Pago'!$B$1</c:f>
              <c:strCache>
                <c:ptCount val="1"/>
                <c:pt idx="0">
                  <c:v>Capacidad de Pago (%)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8801010261084174E-2"/>
                  <c:y val="-2.64180868363157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55-44EF-ADE3-8FFBC9B2BF87}"/>
                </c:ext>
              </c:extLst>
            </c:dLbl>
            <c:dLbl>
              <c:idx val="3"/>
              <c:layout>
                <c:manualLayout>
                  <c:x val="-3.9940858921019187E-2"/>
                  <c:y val="2.56042937095463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55-44EF-ADE3-8FFBC9B2BF87}"/>
                </c:ext>
              </c:extLst>
            </c:dLbl>
            <c:dLbl>
              <c:idx val="5"/>
              <c:layout>
                <c:manualLayout>
                  <c:x val="-1.3470318834149404E-2"/>
                  <c:y val="-2.5588664562254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55-44EF-ADE3-8FFBC9B2BF87}"/>
                </c:ext>
              </c:extLst>
            </c:dLbl>
            <c:dLbl>
              <c:idx val="6"/>
              <c:layout>
                <c:manualLayout>
                  <c:x val="-3.3577789675853835E-2"/>
                  <c:y val="2.56042937095463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55-44EF-ADE3-8FFBC9B2BF87}"/>
                </c:ext>
              </c:extLst>
            </c:dLbl>
            <c:dLbl>
              <c:idx val="8"/>
              <c:layout>
                <c:manualLayout>
                  <c:x val="-2.759009610941553E-2"/>
                  <c:y val="2.26599728668655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55-44EF-ADE3-8FFBC9B2BF87}"/>
                </c:ext>
              </c:extLst>
            </c:dLbl>
            <c:dLbl>
              <c:idx val="10"/>
              <c:layout>
                <c:manualLayout>
                  <c:x val="-2.3616888279892129E-2"/>
                  <c:y val="2.6661647345365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55-44EF-ADE3-8FFBC9B2BF87}"/>
                </c:ext>
              </c:extLst>
            </c:dLbl>
            <c:dLbl>
              <c:idx val="12"/>
              <c:layout>
                <c:manualLayout>
                  <c:x val="-2.2716421078612437E-2"/>
                  <c:y val="2.4049131749984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55-44EF-ADE3-8FFBC9B2BF87}"/>
                </c:ext>
              </c:extLst>
            </c:dLbl>
            <c:dLbl>
              <c:idx val="14"/>
              <c:layout>
                <c:manualLayout>
                  <c:x val="-2.9047571847302178E-2"/>
                  <c:y val="2.4049131749984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55-44EF-ADE3-8FFBC9B2BF87}"/>
                </c:ext>
              </c:extLst>
            </c:dLbl>
            <c:dLbl>
              <c:idx val="16"/>
              <c:layout>
                <c:manualLayout>
                  <c:x val="-2.4610147475985045E-2"/>
                  <c:y val="3.32760431291354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55-44EF-ADE3-8FFBC9B2BF87}"/>
                </c:ext>
              </c:extLst>
            </c:dLbl>
            <c:dLbl>
              <c:idx val="18"/>
              <c:layout>
                <c:manualLayout>
                  <c:x val="-2.4610147475985045E-2"/>
                  <c:y val="2.7885004057627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55-44EF-ADE3-8FFBC9B2BF87}"/>
                </c:ext>
              </c:extLst>
            </c:dLbl>
            <c:dLbl>
              <c:idx val="20"/>
              <c:layout>
                <c:manualLayout>
                  <c:x val="-3.3577789675853988E-2"/>
                  <c:y val="2.9440120330183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55-44EF-ADE3-8FFBC9B2BF8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70C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('Capacidad Pago'!$A$11:$A$32,'Capacidad Pago'!$A$38)</c:f>
              <c:strCache>
                <c:ptCount val="2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2023-12</c:v>
                </c:pt>
              </c:strCache>
              <c:extLst/>
            </c:strRef>
          </c:cat>
          <c:val>
            <c:numRef>
              <c:f>('Capacidad Pago'!$B$11:$B$32,'Capacidad Pago'!$B$38)</c:f>
              <c:numCache>
                <c:formatCode>#,##0.00</c:formatCode>
                <c:ptCount val="23"/>
                <c:pt idx="0">
                  <c:v>17.463502791150692</c:v>
                </c:pt>
                <c:pt idx="1">
                  <c:v>23.564650737068455</c:v>
                </c:pt>
                <c:pt idx="2">
                  <c:v>12.030508262204597</c:v>
                </c:pt>
                <c:pt idx="3">
                  <c:v>9.9672928567899923</c:v>
                </c:pt>
                <c:pt idx="4">
                  <c:v>10.436211912212629</c:v>
                </c:pt>
                <c:pt idx="5">
                  <c:v>7.940349731769798</c:v>
                </c:pt>
                <c:pt idx="6">
                  <c:v>5.6600800233951256</c:v>
                </c:pt>
                <c:pt idx="7">
                  <c:v>5.9870548161011774</c:v>
                </c:pt>
                <c:pt idx="8">
                  <c:v>4.4152105952852532</c:v>
                </c:pt>
                <c:pt idx="9">
                  <c:v>3.2137964703976616</c:v>
                </c:pt>
                <c:pt idx="10">
                  <c:v>2.784158622994136</c:v>
                </c:pt>
                <c:pt idx="11">
                  <c:v>2.43161396746543</c:v>
                </c:pt>
                <c:pt idx="12">
                  <c:v>1.695115526949541</c:v>
                </c:pt>
                <c:pt idx="13">
                  <c:v>1.7736581325657892</c:v>
                </c:pt>
                <c:pt idx="14">
                  <c:v>1.6885836448513472</c:v>
                </c:pt>
                <c:pt idx="15">
                  <c:v>1.2007895124314529</c:v>
                </c:pt>
                <c:pt idx="16">
                  <c:v>1.1821944650511069</c:v>
                </c:pt>
                <c:pt idx="17">
                  <c:v>1.0383914876493683</c:v>
                </c:pt>
                <c:pt idx="18">
                  <c:v>0.91837767138365134</c:v>
                </c:pt>
                <c:pt idx="19">
                  <c:v>1.5864484870607296</c:v>
                </c:pt>
                <c:pt idx="20">
                  <c:v>2.0167356696219874</c:v>
                </c:pt>
                <c:pt idx="21">
                  <c:v>4.46</c:v>
                </c:pt>
                <c:pt idx="22">
                  <c:v>7.31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B-A855-44EF-ADE3-8FFBC9B2BF87}"/>
            </c:ext>
          </c:extLst>
        </c:ser>
        <c:ser>
          <c:idx val="1"/>
          <c:order val="1"/>
          <c:tx>
            <c:strRef>
              <c:f>'Capacidad Pago'!$C$1</c:f>
              <c:strCache>
                <c:ptCount val="1"/>
                <c:pt idx="0">
                  <c:v>Límite Ley 358/97</c:v>
                </c:pt>
              </c:strCache>
            </c:strRef>
          </c:tx>
          <c:spPr>
            <a:ln w="28575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('Capacidad Pago'!$A$11:$A$32,'Capacidad Pago'!$A$38)</c:f>
              <c:strCache>
                <c:ptCount val="2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2023-12</c:v>
                </c:pt>
              </c:strCache>
              <c:extLst/>
            </c:strRef>
          </c:cat>
          <c:val>
            <c:numRef>
              <c:f>('Capacidad Pago'!$C$11:$C$32,'Capacidad Pago'!$C$38)</c:f>
              <c:numCache>
                <c:formatCode>#,##0</c:formatCode>
                <c:ptCount val="2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60</c:v>
                </c:pt>
                <c:pt idx="5">
                  <c:v>60</c:v>
                </c:pt>
                <c:pt idx="6">
                  <c:v>60</c:v>
                </c:pt>
                <c:pt idx="7">
                  <c:v>60</c:v>
                </c:pt>
                <c:pt idx="8">
                  <c:v>60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60</c:v>
                </c:pt>
                <c:pt idx="15">
                  <c:v>60</c:v>
                </c:pt>
                <c:pt idx="16">
                  <c:v>60</c:v>
                </c:pt>
                <c:pt idx="17">
                  <c:v>60</c:v>
                </c:pt>
                <c:pt idx="18">
                  <c:v>60</c:v>
                </c:pt>
                <c:pt idx="19">
                  <c:v>60</c:v>
                </c:pt>
                <c:pt idx="20">
                  <c:v>60</c:v>
                </c:pt>
                <c:pt idx="21">
                  <c:v>60</c:v>
                </c:pt>
                <c:pt idx="22">
                  <c:v>60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A855-44EF-ADE3-8FFBC9B2B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8617040"/>
        <c:axId val="1348607888"/>
      </c:lineChart>
      <c:catAx>
        <c:axId val="134861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48607888"/>
        <c:crosses val="autoZero"/>
        <c:auto val="1"/>
        <c:lblAlgn val="ctr"/>
        <c:lblOffset val="100"/>
        <c:noMultiLvlLbl val="0"/>
      </c:catAx>
      <c:valAx>
        <c:axId val="1348607888"/>
        <c:scaling>
          <c:orientation val="minMax"/>
          <c:min val="-1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48617040"/>
        <c:crossesAt val="1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716350951338747E-2"/>
          <c:y val="5.1400655210069542E-2"/>
          <c:w val="0.91485446906996049"/>
          <c:h val="0.82485520833333315"/>
        </c:manualLayout>
      </c:layout>
      <c:lineChart>
        <c:grouping val="standard"/>
        <c:varyColors val="0"/>
        <c:ser>
          <c:idx val="1"/>
          <c:order val="0"/>
          <c:tx>
            <c:strRef>
              <c:f>'PIB trimestral'!$D$6</c:f>
              <c:strCache>
                <c:ptCount val="1"/>
                <c:pt idx="0">
                  <c:v>Colombia</c:v>
                </c:pt>
              </c:strCache>
            </c:strRef>
          </c:tx>
          <c:spPr>
            <a:ln w="19050" cap="rnd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A9-43E3-AC70-16A8559A4268}"/>
                </c:ext>
              </c:extLst>
            </c:dLbl>
            <c:dLbl>
              <c:idx val="5"/>
              <c:layout>
                <c:manualLayout>
                  <c:x val="-8.8810483870967794E-2"/>
                  <c:y val="3.5904804715318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A9-43E3-AC70-16A8559A4268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A9-43E3-AC70-16A8559A4268}"/>
                </c:ext>
              </c:extLst>
            </c:dLbl>
            <c:dLbl>
              <c:idx val="13"/>
              <c:layout>
                <c:manualLayout>
                  <c:x val="-8.7123412698412797E-2"/>
                  <c:y val="9.96489583333333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A9-43E3-AC70-16A8559A4268}"/>
                </c:ext>
              </c:extLst>
            </c:dLbl>
            <c:dLbl>
              <c:idx val="1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A9-43E3-AC70-16A8559A426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'PIB trimestral'!$A$59:$B$76</c:f>
              <c:multiLvlStrCache>
                <c:ptCount val="1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2021p</c:v>
                  </c:pt>
                  <c:pt idx="12">
                    <c:v>2022pr</c:v>
                  </c:pt>
                  <c:pt idx="16">
                    <c:v>2023pr</c:v>
                  </c:pt>
                </c:lvl>
              </c:multiLvlStrCache>
            </c:multiLvlStrRef>
          </c:cat>
          <c:val>
            <c:numRef>
              <c:f>'PIB trimestral'!$D$59:$D$76</c:f>
              <c:numCache>
                <c:formatCode>General</c:formatCode>
                <c:ptCount val="18"/>
                <c:pt idx="0">
                  <c:v>3.6</c:v>
                </c:pt>
                <c:pt idx="1">
                  <c:v>3.1</c:v>
                </c:pt>
                <c:pt idx="2">
                  <c:v>3.2</c:v>
                </c:pt>
                <c:pt idx="3">
                  <c:v>3</c:v>
                </c:pt>
                <c:pt idx="4">
                  <c:v>0.5</c:v>
                </c:pt>
                <c:pt idx="5">
                  <c:v>-16.899999999999999</c:v>
                </c:pt>
                <c:pt idx="6">
                  <c:v>-9.1999999999999993</c:v>
                </c:pt>
                <c:pt idx="7">
                  <c:v>-3.5</c:v>
                </c:pt>
                <c:pt idx="8">
                  <c:v>1.6</c:v>
                </c:pt>
                <c:pt idx="9">
                  <c:v>19</c:v>
                </c:pt>
                <c:pt idx="10">
                  <c:v>13.5</c:v>
                </c:pt>
                <c:pt idx="11">
                  <c:v>11.1</c:v>
                </c:pt>
                <c:pt idx="12">
                  <c:v>8.1999999999999993</c:v>
                </c:pt>
                <c:pt idx="13">
                  <c:v>12.2</c:v>
                </c:pt>
                <c:pt idx="14">
                  <c:v>7.4</c:v>
                </c:pt>
                <c:pt idx="15">
                  <c:v>2.1</c:v>
                </c:pt>
                <c:pt idx="16">
                  <c:v>3</c:v>
                </c:pt>
                <c:pt idx="17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9A9-43E3-AC70-16A8559A4268}"/>
            </c:ext>
          </c:extLst>
        </c:ser>
        <c:ser>
          <c:idx val="0"/>
          <c:order val="1"/>
          <c:tx>
            <c:strRef>
              <c:f>'PIB trimestral'!$C$6</c:f>
              <c:strCache>
                <c:ptCount val="1"/>
                <c:pt idx="0">
                  <c:v>Bogotá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A9-43E3-AC70-16A8559A4268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A9-43E3-AC70-16A8559A4268}"/>
                </c:ext>
              </c:extLst>
            </c:dLbl>
            <c:dLbl>
              <c:idx val="9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A9-43E3-AC70-16A8559A4268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A9-43E3-AC70-16A8559A4268}"/>
                </c:ext>
              </c:extLst>
            </c:dLbl>
            <c:dLbl>
              <c:idx val="1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9A9-43E3-AC70-16A8559A42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'PIB trimestral'!$A$59:$B$76</c:f>
              <c:multiLvlStrCache>
                <c:ptCount val="1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2021p</c:v>
                  </c:pt>
                  <c:pt idx="12">
                    <c:v>2022pr</c:v>
                  </c:pt>
                  <c:pt idx="16">
                    <c:v>2023pr</c:v>
                  </c:pt>
                </c:lvl>
              </c:multiLvlStrCache>
            </c:multiLvlStrRef>
          </c:cat>
          <c:val>
            <c:numRef>
              <c:f>'PIB trimestral'!$C$59:$C$76</c:f>
              <c:numCache>
                <c:formatCode>_-* #,##0.0_-;\-* #,##0.0_-;_-* "-"??_-;_-@_-</c:formatCode>
                <c:ptCount val="18"/>
                <c:pt idx="0">
                  <c:v>2.3929374102010854</c:v>
                </c:pt>
                <c:pt idx="1">
                  <c:v>3.8626675614588066</c:v>
                </c:pt>
                <c:pt idx="2">
                  <c:v>3.7006353250752539</c:v>
                </c:pt>
                <c:pt idx="3">
                  <c:v>3.7904810255833468</c:v>
                </c:pt>
                <c:pt idx="4">
                  <c:v>1.0704440159093878</c:v>
                </c:pt>
                <c:pt idx="5">
                  <c:v>-15.908793476193722</c:v>
                </c:pt>
                <c:pt idx="6">
                  <c:v>-7.7537238563023152</c:v>
                </c:pt>
                <c:pt idx="7">
                  <c:v>-3.8595233826764286</c:v>
                </c:pt>
                <c:pt idx="8">
                  <c:v>1.5005623691783114</c:v>
                </c:pt>
                <c:pt idx="9">
                  <c:v>18.236516469624164</c:v>
                </c:pt>
                <c:pt idx="10">
                  <c:v>13.827309617204548</c:v>
                </c:pt>
                <c:pt idx="11">
                  <c:v>12.204929880006119</c:v>
                </c:pt>
                <c:pt idx="12">
                  <c:v>11.090515142269069</c:v>
                </c:pt>
                <c:pt idx="13">
                  <c:v>15.466575258384154</c:v>
                </c:pt>
                <c:pt idx="14">
                  <c:v>8.8157021763729091</c:v>
                </c:pt>
                <c:pt idx="15">
                  <c:v>3.850869260500474</c:v>
                </c:pt>
                <c:pt idx="16">
                  <c:v>3.0819749541721109</c:v>
                </c:pt>
                <c:pt idx="17">
                  <c:v>0.15831473708958299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9A9-43E3-AC70-16A8559A4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2464440"/>
        <c:axId val="502208328"/>
      </c:lineChart>
      <c:catAx>
        <c:axId val="139246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CO"/>
          </a:p>
        </c:txPr>
        <c:crossAx val="502208328"/>
        <c:crosses val="autoZero"/>
        <c:auto val="1"/>
        <c:lblAlgn val="ctr"/>
        <c:lblOffset val="100"/>
        <c:noMultiLvlLbl val="0"/>
      </c:catAx>
      <c:valAx>
        <c:axId val="502208328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CO"/>
          </a:p>
        </c:txPr>
        <c:crossAx val="1392464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037798450596897"/>
          <c:y val="0.60197835277004741"/>
          <c:w val="0.30942937198374404"/>
          <c:h val="0.1823705888592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latin typeface="Calibri" panose="020F0502020204030204" pitchFamily="34" charset="0"/>
          <a:cs typeface="Calibri" panose="020F0502020204030204" pitchFamily="34" charset="0"/>
        </a:defRPr>
      </a:pPr>
      <a:endParaRPr lang="es-C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Años!$A$2:$A$6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2021p</c:v>
                </c:pt>
                <c:pt idx="3">
                  <c:v>2022pr</c:v>
                </c:pt>
                <c:pt idx="4">
                  <c:v>2023py</c:v>
                </c:pt>
              </c:strCache>
            </c:strRef>
          </c:cat>
          <c:val>
            <c:numRef>
              <c:f>Años!$D$2:$D$6</c:f>
              <c:numCache>
                <c:formatCode>_-* #,##0_-;\-* #,##0_-;_-* "-"??_-;_-@_-</c:formatCode>
                <c:ptCount val="5"/>
                <c:pt idx="0">
                  <c:v>229.31376178465533</c:v>
                </c:pt>
                <c:pt idx="1">
                  <c:v>214.02099991719939</c:v>
                </c:pt>
                <c:pt idx="2">
                  <c:v>238.09855873634717</c:v>
                </c:pt>
                <c:pt idx="3">
                  <c:v>260.78917457532674</c:v>
                </c:pt>
                <c:pt idx="4">
                  <c:v>265.93023562327909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4-4482-8FF6-51BADA8A54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80418655"/>
        <c:axId val="993035327"/>
      </c:barChart>
      <c:catAx>
        <c:axId val="1080418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3035327"/>
        <c:crosses val="autoZero"/>
        <c:auto val="1"/>
        <c:lblAlgn val="ctr"/>
        <c:lblOffset val="100"/>
        <c:noMultiLvlLbl val="0"/>
      </c:catAx>
      <c:valAx>
        <c:axId val="993035327"/>
        <c:scaling>
          <c:orientation val="minMax"/>
          <c:min val="20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08041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3039248300294"/>
          <c:y val="2.3205725651512792E-2"/>
          <c:w val="0.48869607516997071"/>
          <c:h val="0.956916917522166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'Niveles PIB'!$G$1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6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'Niveles PIB'!$B$3:$B$15</c:f>
              <c:strCache>
                <c:ptCount val="13"/>
                <c:pt idx="0">
                  <c:v>Construcción</c:v>
                </c:pt>
                <c:pt idx="1">
                  <c:v>Minas y canteras</c:v>
                </c:pt>
                <c:pt idx="2">
                  <c:v>Servicios públicos</c:v>
                </c:pt>
                <c:pt idx="3">
                  <c:v>Actividades inmobiliarias</c:v>
                </c:pt>
                <c:pt idx="4">
                  <c:v>Industria</c:v>
                </c:pt>
                <c:pt idx="5">
                  <c:v>Administración pública, defensa, educación y salud</c:v>
                </c:pt>
                <c:pt idx="6">
                  <c:v>Actividades profesionales</c:v>
                </c:pt>
                <c:pt idx="7">
                  <c:v>Comercio, transporte, alojamineto y servicios de comida</c:v>
                </c:pt>
                <c:pt idx="8">
                  <c:v>Agricultura</c:v>
                </c:pt>
                <c:pt idx="9">
                  <c:v>PIB</c:v>
                </c:pt>
                <c:pt idx="10">
                  <c:v>Actividades financieras</c:v>
                </c:pt>
                <c:pt idx="11">
                  <c:v>Información y comunicaciones</c:v>
                </c:pt>
                <c:pt idx="12">
                  <c:v>Actividades artísticas</c:v>
                </c:pt>
              </c:strCache>
            </c:strRef>
          </c:cat>
          <c:val>
            <c:numRef>
              <c:f>'Niveles PIB'!$G$3:$G$15</c:f>
              <c:numCache>
                <c:formatCode>0.0</c:formatCode>
                <c:ptCount val="13"/>
                <c:pt idx="0">
                  <c:v>88.878622448149258</c:v>
                </c:pt>
                <c:pt idx="1">
                  <c:v>98.89755691193271</c:v>
                </c:pt>
                <c:pt idx="2">
                  <c:v>101.30061012145018</c:v>
                </c:pt>
                <c:pt idx="3">
                  <c:v>106.23281799032738</c:v>
                </c:pt>
                <c:pt idx="4">
                  <c:v>108.75579792025729</c:v>
                </c:pt>
                <c:pt idx="5">
                  <c:v>112.21125970433332</c:v>
                </c:pt>
                <c:pt idx="6">
                  <c:v>113.43080591186165</c:v>
                </c:pt>
                <c:pt idx="7">
                  <c:v>113.53793594049426</c:v>
                </c:pt>
                <c:pt idx="8">
                  <c:v>115.86585233906355</c:v>
                </c:pt>
                <c:pt idx="9">
                  <c:v>116.19425243607017</c:v>
                </c:pt>
                <c:pt idx="10">
                  <c:v>124.3983282379189</c:v>
                </c:pt>
                <c:pt idx="11">
                  <c:v>131.17103637933485</c:v>
                </c:pt>
                <c:pt idx="12">
                  <c:v>187.16354017039347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4-4DF1-B373-5781B461BB93}"/>
            </c:ext>
          </c:extLst>
        </c:ser>
        <c:ser>
          <c:idx val="1"/>
          <c:order val="1"/>
          <c:tx>
            <c:strRef>
              <c:f>'Niveles PIB'!$H$1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'Niveles PIB'!$B$3:$B$15</c:f>
              <c:strCache>
                <c:ptCount val="13"/>
                <c:pt idx="0">
                  <c:v>Construcción</c:v>
                </c:pt>
                <c:pt idx="1">
                  <c:v>Minas y canteras</c:v>
                </c:pt>
                <c:pt idx="2">
                  <c:v>Servicios públicos</c:v>
                </c:pt>
                <c:pt idx="3">
                  <c:v>Actividades inmobiliarias</c:v>
                </c:pt>
                <c:pt idx="4">
                  <c:v>Industria</c:v>
                </c:pt>
                <c:pt idx="5">
                  <c:v>Administración pública, defensa, educación y salud</c:v>
                </c:pt>
                <c:pt idx="6">
                  <c:v>Actividades profesionales</c:v>
                </c:pt>
                <c:pt idx="7">
                  <c:v>Comercio, transporte, alojamineto y servicios de comida</c:v>
                </c:pt>
                <c:pt idx="8">
                  <c:v>Agricultura</c:v>
                </c:pt>
                <c:pt idx="9">
                  <c:v>PIB</c:v>
                </c:pt>
                <c:pt idx="10">
                  <c:v>Actividades financieras</c:v>
                </c:pt>
                <c:pt idx="11">
                  <c:v>Información y comunicaciones</c:v>
                </c:pt>
                <c:pt idx="12">
                  <c:v>Actividades artísticas</c:v>
                </c:pt>
              </c:strCache>
            </c:strRef>
          </c:cat>
          <c:val>
            <c:numRef>
              <c:f>'Niveles PIB'!$H$3:$H$15</c:f>
              <c:numCache>
                <c:formatCode>0.0</c:formatCode>
                <c:ptCount val="13"/>
                <c:pt idx="0">
                  <c:v>75.222290807095973</c:v>
                </c:pt>
                <c:pt idx="1">
                  <c:v>88.258756098932977</c:v>
                </c:pt>
                <c:pt idx="2">
                  <c:v>108.1517454425291</c:v>
                </c:pt>
                <c:pt idx="3">
                  <c:v>108.50888420481692</c:v>
                </c:pt>
                <c:pt idx="4">
                  <c:v>112.0853302663505</c:v>
                </c:pt>
                <c:pt idx="5">
                  <c:v>118.03249076129315</c:v>
                </c:pt>
                <c:pt idx="6">
                  <c:v>113.12174906284795</c:v>
                </c:pt>
                <c:pt idx="7">
                  <c:v>115.95796604808125</c:v>
                </c:pt>
                <c:pt idx="8">
                  <c:v>105.96406967820219</c:v>
                </c:pt>
                <c:pt idx="9">
                  <c:v>112.61091351051589</c:v>
                </c:pt>
                <c:pt idx="10">
                  <c:v>124.37007335726267</c:v>
                </c:pt>
                <c:pt idx="11">
                  <c:v>126.98725148921154</c:v>
                </c:pt>
                <c:pt idx="12">
                  <c:v>184.91294464593005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D4-4DF1-B373-5781B461BB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49062959"/>
        <c:axId val="760650959"/>
      </c:barChart>
      <c:catAx>
        <c:axId val="749062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760650959"/>
        <c:crosses val="autoZero"/>
        <c:auto val="1"/>
        <c:lblAlgn val="ctr"/>
        <c:lblOffset val="100"/>
        <c:noMultiLvlLbl val="0"/>
      </c:catAx>
      <c:valAx>
        <c:axId val="760650959"/>
        <c:scaling>
          <c:orientation val="minMax"/>
          <c:max val="220"/>
        </c:scaling>
        <c:delete val="1"/>
        <c:axPos val="b"/>
        <c:numFmt formatCode="0.0" sourceLinked="1"/>
        <c:majorTickMark val="out"/>
        <c:minorTickMark val="none"/>
        <c:tickLblPos val="nextTo"/>
        <c:crossAx val="749062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020981345166224"/>
          <c:y val="0.88267886099587611"/>
          <c:w val="0.12878651326141913"/>
          <c:h val="9.62250247754758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+mj-lt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omments/modernComment_1197_649F8FE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A9F543-0E8E-48DC-BE4E-EAB0DEE7BC5E}" authorId="{77B2603F-17D4-99EB-ADD4-BA53F62189C9}" created="2023-11-10T13:14:59.638">
    <pc:sldMkLst xmlns:pc="http://schemas.microsoft.com/office/powerpoint/2013/main/command">
      <pc:docMk/>
      <pc:sldMk cId="1688178656" sldId="4503"/>
    </pc:sldMkLst>
    <p188:replyLst>
      <p188:reply id="{55AC3AAC-9AEF-4FB4-9545-34975E98616F}" authorId="{22D0325A-583C-979F-355F-11288D071452}" created="2023-11-14T13:40:27.534">
        <p188:txBody>
          <a:bodyPr/>
          <a:lstStyle/>
          <a:p>
            <a:r>
              <a:rPr lang="es-CO"/>
              <a:t>Se ajusaron: 1. Tamaño de los números, 2. Colores.</a:t>
            </a:r>
          </a:p>
        </p188:txBody>
      </p188:reply>
    </p188:replyLst>
    <p188:txBody>
      <a:bodyPr/>
      <a:lstStyle/>
      <a:p>
        <a:r>
          <a:rPr lang="es-ES"/>
          <a:t>Muy malo el formato de los números</a:t>
        </a:r>
      </a:p>
    </p188:txBody>
  </p188:cm>
</p188:cmLst>
</file>

<file path=ppt/comments/modernComment_7FB47629_92B749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1652E4-7BC0-4ACA-9395-E0E383A56409}" authorId="{77B2603F-17D4-99EB-ADD4-BA53F62189C9}" created="2023-11-10T13:13:28.77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61485452" sldId="2142533161"/>
      <ac:graphicFrameMk id="2" creationId="{6CBAF118-E605-55D4-61AF-E16573C031E1}"/>
    </ac:deMkLst>
    <p188:replyLst>
      <p188:reply id="{0F8FE14B-EE7B-4CEE-8CF0-93CCD6D4CB99}" authorId="{77B2603F-17D4-99EB-ADD4-BA53F62189C9}" created="2023-11-10T13:13:57.417">
        <p188:txBody>
          <a:bodyPr/>
          <a:lstStyle/>
          <a:p>
            <a:r>
              <a:rPr lang="es-ES"/>
              <a:t>Definitivamente si es mejnor poner las administraciones...</a:t>
            </a:r>
          </a:p>
        </p188:txBody>
      </p188:reply>
      <p188:reply id="{7B0C7F79-8738-4051-986C-E657A1013967}" authorId="{77B2603F-17D4-99EB-ADD4-BA53F62189C9}" created="2023-11-14T09:47:28.091">
        <p188:txBody>
          <a:bodyPr/>
          <a:lstStyle/>
          <a:p>
            <a:r>
              <a:rPr lang="es-ES"/>
              <a:t>Y poner nota de que la ejecución es a octubre</a:t>
            </a:r>
          </a:p>
        </p188:txBody>
      </p188:reply>
      <p188:reply id="{AEBD4E26-993A-4306-87C9-8BE73D92422C}" authorId="{22D0325A-583C-979F-355F-11288D071452}" created="2023-11-14T13:42:21.002">
        <p188:txBody>
          <a:bodyPr/>
          <a:lstStyle/>
          <a:p>
            <a:r>
              <a:rPr lang="es-CO"/>
              <a:t>Ok, realizado.</a:t>
            </a:r>
          </a:p>
        </p188:txBody>
      </p188:reply>
    </p188:replyLst>
    <p188:txBody>
      <a:bodyPr/>
      <a:lstStyle/>
      <a:p>
        <a:r>
          <a:rPr lang="es-ES"/>
          <a:t>Dejar un solo decimal</a:t>
        </a:r>
      </a:p>
    </p188:txBody>
  </p188:cm>
  <p188:cm id="{2CDCD7F5-DF94-4898-8D44-189046F4EC7E}" authorId="{77B2603F-17D4-99EB-ADD4-BA53F62189C9}" created="2023-11-13T14:50:12.1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61485452" sldId="2142533161"/>
      <ac:graphicFrameMk id="4" creationId="{6CBAF118-E605-55D4-61AF-E16573C031E1}"/>
    </ac:deMkLst>
    <p188:replyLst>
      <p188:reply id="{292BA040-6338-4EBE-9275-FC83342CD77A}" authorId="{22D0325A-583C-979F-355F-11288D071452}" created="2023-11-14T13:42:32.896">
        <p188:txBody>
          <a:bodyPr/>
          <a:lstStyle/>
          <a:p>
            <a:r>
              <a:rPr lang="es-CO"/>
              <a:t>Ok, realizado.</a:t>
            </a:r>
          </a:p>
        </p188:txBody>
      </p188:reply>
    </p188:replyLst>
    <p188:txBody>
      <a:bodyPr/>
      <a:lstStyle/>
      <a:p>
        <a:r>
          <a:rPr lang="es-ES"/>
          <a:t>Poner nombres de las administraciones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0.22961</cdr:x>
      <cdr:y>0.14421</cdr:y>
    </cdr:from>
    <cdr:to>
      <cdr:x>0.75831</cdr:x>
      <cdr:y>0.14539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88D68725-AD78-EF7A-A68D-0826B6BAF231}"/>
            </a:ext>
          </a:extLst>
        </cdr:cNvPr>
        <cdr:cNvCxnSpPr/>
      </cdr:nvCxnSpPr>
      <cdr:spPr>
        <a:xfrm xmlns:a="http://schemas.openxmlformats.org/drawingml/2006/main" flipV="1">
          <a:off x="2612409" y="646208"/>
          <a:ext cx="6015387" cy="527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C000"/>
          </a:solidFill>
          <a:prstDash val="sys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0.36047</cdr:x>
      <cdr:y>0.32354</cdr:y>
    </cdr:from>
    <cdr:to>
      <cdr:x>0.4671</cdr:x>
      <cdr:y>0.44118</cdr:y>
    </cdr:to>
    <cdr:sp macro="" textlink="">
      <cdr:nvSpPr>
        <cdr:cNvPr id="2" name="CuadroTexto 20">
          <a:extLst xmlns:a="http://schemas.openxmlformats.org/drawingml/2006/main">
            <a:ext uri="{FF2B5EF4-FFF2-40B4-BE49-F238E27FC236}">
              <a16:creationId xmlns:a16="http://schemas.microsoft.com/office/drawing/2014/main" id="{32339AB5-40AC-EB38-A454-8F7210004423}"/>
            </a:ext>
          </a:extLst>
        </cdr:cNvPr>
        <cdr:cNvSpPr txBox="1"/>
      </cdr:nvSpPr>
      <cdr:spPr>
        <a:xfrm xmlns:a="http://schemas.openxmlformats.org/drawingml/2006/main">
          <a:off x="1784636" y="761800"/>
          <a:ext cx="52790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/>
            <a:t>41%</a:t>
          </a:r>
        </a:p>
      </cdr:txBody>
    </cdr:sp>
  </cdr:relSizeAnchor>
  <cdr:relSizeAnchor xmlns:cdr="http://schemas.openxmlformats.org/drawingml/2006/chartDrawing">
    <cdr:from>
      <cdr:x>0.53609</cdr:x>
      <cdr:y>0.29739</cdr:y>
    </cdr:from>
    <cdr:to>
      <cdr:x>0.64272</cdr:x>
      <cdr:y>0.41504</cdr:y>
    </cdr:to>
    <cdr:sp macro="" textlink="">
      <cdr:nvSpPr>
        <cdr:cNvPr id="3" name="CuadroTexto 21">
          <a:extLst xmlns:a="http://schemas.openxmlformats.org/drawingml/2006/main">
            <a:ext uri="{FF2B5EF4-FFF2-40B4-BE49-F238E27FC236}">
              <a16:creationId xmlns:a16="http://schemas.microsoft.com/office/drawing/2014/main" id="{5CF19EBC-EA8F-C133-87CB-0B568CD4A52B}"/>
            </a:ext>
          </a:extLst>
        </cdr:cNvPr>
        <cdr:cNvSpPr txBox="1"/>
      </cdr:nvSpPr>
      <cdr:spPr>
        <a:xfrm xmlns:a="http://schemas.openxmlformats.org/drawingml/2006/main">
          <a:off x="2654066" y="700245"/>
          <a:ext cx="52790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/>
            <a:t>33%</a:t>
          </a:r>
        </a:p>
      </cdr:txBody>
    </cdr:sp>
  </cdr:relSizeAnchor>
  <cdr:relSizeAnchor xmlns:cdr="http://schemas.openxmlformats.org/drawingml/2006/chartDrawing">
    <cdr:from>
      <cdr:x>0.4593</cdr:x>
      <cdr:y>0.64725</cdr:y>
    </cdr:from>
    <cdr:to>
      <cdr:x>0.56593</cdr:x>
      <cdr:y>0.76489</cdr:y>
    </cdr:to>
    <cdr:sp macro="" textlink="">
      <cdr:nvSpPr>
        <cdr:cNvPr id="4" name="CuadroTexto 22">
          <a:extLst xmlns:a="http://schemas.openxmlformats.org/drawingml/2006/main">
            <a:ext uri="{FF2B5EF4-FFF2-40B4-BE49-F238E27FC236}">
              <a16:creationId xmlns:a16="http://schemas.microsoft.com/office/drawing/2014/main" id="{4979B294-0897-EAED-9202-ADACA649C973}"/>
            </a:ext>
          </a:extLst>
        </cdr:cNvPr>
        <cdr:cNvSpPr txBox="1"/>
      </cdr:nvSpPr>
      <cdr:spPr>
        <a:xfrm xmlns:a="http://schemas.openxmlformats.org/drawingml/2006/main">
          <a:off x="2273888" y="1524007"/>
          <a:ext cx="52790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/>
            <a:t>26%</a:t>
          </a:r>
        </a:p>
      </cdr:txBody>
    </cdr:sp>
  </cdr:relSizeAnchor>
  <cdr:relSizeAnchor xmlns:cdr="http://schemas.openxmlformats.org/drawingml/2006/chartDrawing">
    <cdr:from>
      <cdr:x>0</cdr:x>
      <cdr:y>0.88236</cdr:y>
    </cdr:from>
    <cdr:to>
      <cdr:x>0.35416</cdr:x>
      <cdr:y>1</cdr:y>
    </cdr:to>
    <cdr:sp macro="" textlink="">
      <cdr:nvSpPr>
        <cdr:cNvPr id="5" name="CuadroTexto 8">
          <a:extLst xmlns:a="http://schemas.openxmlformats.org/drawingml/2006/main">
            <a:ext uri="{FF2B5EF4-FFF2-40B4-BE49-F238E27FC236}">
              <a16:creationId xmlns:a16="http://schemas.microsoft.com/office/drawing/2014/main" id="{9F7B1B2A-6B63-198C-0F96-732406EBA6B4}"/>
            </a:ext>
          </a:extLst>
        </cdr:cNvPr>
        <cdr:cNvSpPr txBox="1"/>
      </cdr:nvSpPr>
      <cdr:spPr>
        <a:xfrm xmlns:a="http://schemas.openxmlformats.org/drawingml/2006/main">
          <a:off x="-6281017" y="2077598"/>
          <a:ext cx="17533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/>
            <a:t>Billones de pesos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0.60518</cdr:x>
      <cdr:y>0.20768</cdr:y>
    </cdr:from>
    <cdr:to>
      <cdr:x>0.77971</cdr:x>
      <cdr:y>0.20768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6B08903F-F60E-C982-886D-AD927B28E07A}"/>
            </a:ext>
          </a:extLst>
        </cdr:cNvPr>
        <cdr:cNvCxnSpPr/>
      </cdr:nvCxnSpPr>
      <cdr:spPr>
        <a:xfrm xmlns:a="http://schemas.openxmlformats.org/drawingml/2006/main">
          <a:off x="2928192" y="517191"/>
          <a:ext cx="844477" cy="0"/>
        </a:xfrm>
        <a:prstGeom xmlns:a="http://schemas.openxmlformats.org/drawingml/2006/main" prst="line">
          <a:avLst/>
        </a:prstGeom>
        <a:ln xmlns:a="http://schemas.openxmlformats.org/drawingml/2006/main" w="28575"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0.79611</cdr:x>
      <cdr:y>0.11668</cdr:y>
    </cdr:from>
    <cdr:to>
      <cdr:x>0.81214</cdr:x>
      <cdr:y>0.19756</cdr:y>
    </cdr:to>
    <cdr:sp macro="" textlink="">
      <cdr:nvSpPr>
        <cdr:cNvPr id="4" name="Cerrar llave 3">
          <a:extLst xmlns:a="http://schemas.openxmlformats.org/drawingml/2006/main">
            <a:ext uri="{FF2B5EF4-FFF2-40B4-BE49-F238E27FC236}">
              <a16:creationId xmlns:a16="http://schemas.microsoft.com/office/drawing/2014/main" id="{F8BBA7BB-2096-27E6-F809-43211C3FD710}"/>
            </a:ext>
          </a:extLst>
        </cdr:cNvPr>
        <cdr:cNvSpPr/>
      </cdr:nvSpPr>
      <cdr:spPr>
        <a:xfrm xmlns:a="http://schemas.openxmlformats.org/drawingml/2006/main">
          <a:off x="4317507" y="290567"/>
          <a:ext cx="86934" cy="201421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0.8242</cdr:x>
      <cdr:y>0.1333</cdr:y>
    </cdr:from>
    <cdr:to>
      <cdr:x>0.86575</cdr:x>
      <cdr:y>0.18037</cdr:y>
    </cdr:to>
    <cdr:sp macro="" textlink="">
      <cdr:nvSpPr>
        <cdr:cNvPr id="7" name="Triángulo 34">
          <a:extLst xmlns:a="http://schemas.openxmlformats.org/drawingml/2006/main">
            <a:ext uri="{FF2B5EF4-FFF2-40B4-BE49-F238E27FC236}">
              <a16:creationId xmlns:a16="http://schemas.microsoft.com/office/drawing/2014/main" id="{372B513E-4E00-B4E6-E0C3-B31CBC52B6E4}"/>
            </a:ext>
          </a:extLst>
        </cdr:cNvPr>
        <cdr:cNvSpPr/>
      </cdr:nvSpPr>
      <cdr:spPr>
        <a:xfrm xmlns:a="http://schemas.openxmlformats.org/drawingml/2006/main" flipH="1">
          <a:off x="4469829" y="331967"/>
          <a:ext cx="225322" cy="117222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accent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CO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_tradnl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0.61752</cdr:x>
      <cdr:y>0.35519</cdr:y>
    </cdr:from>
    <cdr:to>
      <cdr:x>0.79205</cdr:x>
      <cdr:y>0.35519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6B08903F-F60E-C982-886D-AD927B28E07A}"/>
            </a:ext>
          </a:extLst>
        </cdr:cNvPr>
        <cdr:cNvCxnSpPr/>
      </cdr:nvCxnSpPr>
      <cdr:spPr>
        <a:xfrm xmlns:a="http://schemas.openxmlformats.org/drawingml/2006/main">
          <a:off x="3226110" y="1019627"/>
          <a:ext cx="911796" cy="0"/>
        </a:xfrm>
        <a:prstGeom xmlns:a="http://schemas.openxmlformats.org/drawingml/2006/main" prst="line">
          <a:avLst/>
        </a:prstGeom>
        <a:ln xmlns:a="http://schemas.openxmlformats.org/drawingml/2006/main" w="28575"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0.79205</cdr:x>
      <cdr:y>0.08474</cdr:y>
    </cdr:from>
    <cdr:to>
      <cdr:x>0.82727</cdr:x>
      <cdr:y>0.35077</cdr:y>
    </cdr:to>
    <cdr:sp macro="" textlink="">
      <cdr:nvSpPr>
        <cdr:cNvPr id="4" name="Cerrar llave 3">
          <a:extLst xmlns:a="http://schemas.openxmlformats.org/drawingml/2006/main">
            <a:ext uri="{FF2B5EF4-FFF2-40B4-BE49-F238E27FC236}">
              <a16:creationId xmlns:a16="http://schemas.microsoft.com/office/drawing/2014/main" id="{F8BBA7BB-2096-27E6-F809-43211C3FD710}"/>
            </a:ext>
          </a:extLst>
        </cdr:cNvPr>
        <cdr:cNvSpPr/>
      </cdr:nvSpPr>
      <cdr:spPr>
        <a:xfrm xmlns:a="http://schemas.openxmlformats.org/drawingml/2006/main">
          <a:off x="4004372" y="222182"/>
          <a:ext cx="178086" cy="697564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0.82025</cdr:x>
      <cdr:y>0.20388</cdr:y>
    </cdr:from>
    <cdr:to>
      <cdr:x>0.85023</cdr:x>
      <cdr:y>0.25582</cdr:y>
    </cdr:to>
    <cdr:sp macro="" textlink="">
      <cdr:nvSpPr>
        <cdr:cNvPr id="7" name="Triángulo 34">
          <a:extLst xmlns:a="http://schemas.openxmlformats.org/drawingml/2006/main">
            <a:ext uri="{FF2B5EF4-FFF2-40B4-BE49-F238E27FC236}">
              <a16:creationId xmlns:a16="http://schemas.microsoft.com/office/drawing/2014/main" id="{372B513E-4E00-B4E6-E0C3-B31CBC52B6E4}"/>
            </a:ext>
          </a:extLst>
        </cdr:cNvPr>
        <cdr:cNvSpPr/>
      </cdr:nvSpPr>
      <cdr:spPr>
        <a:xfrm xmlns:a="http://schemas.openxmlformats.org/drawingml/2006/main">
          <a:off x="4285220" y="585257"/>
          <a:ext cx="156625" cy="149101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accent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CO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_tradnl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0.8353</cdr:x>
      <cdr:y>0.15617</cdr:y>
    </cdr:from>
    <cdr:to>
      <cdr:x>0.93342</cdr:x>
      <cdr:y>0.26962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C2958656-640E-8210-B2C9-0A4E12EFE6BC}"/>
            </a:ext>
          </a:extLst>
        </cdr:cNvPr>
        <cdr:cNvSpPr txBox="1"/>
      </cdr:nvSpPr>
      <cdr:spPr>
        <a:xfrm xmlns:a="http://schemas.openxmlformats.org/drawingml/2006/main">
          <a:off x="3910622" y="414446"/>
          <a:ext cx="459368" cy="301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100" dirty="0"/>
        </a:p>
      </cdr:txBody>
    </cdr:sp>
  </cdr:relSizeAnchor>
  <cdr:relSizeAnchor xmlns:cdr="http://schemas.openxmlformats.org/drawingml/2006/chartDrawing">
    <cdr:from>
      <cdr:x>0.8353</cdr:x>
      <cdr:y>0.1635</cdr:y>
    </cdr:from>
    <cdr:to>
      <cdr:x>0.93342</cdr:x>
      <cdr:y>0.27695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42BD023C-261F-BE86-BAF1-F848BA3B3AD2}"/>
            </a:ext>
          </a:extLst>
        </cdr:cNvPr>
        <cdr:cNvSpPr txBox="1"/>
      </cdr:nvSpPr>
      <cdr:spPr>
        <a:xfrm xmlns:a="http://schemas.openxmlformats.org/drawingml/2006/main">
          <a:off x="5889574" y="768898"/>
          <a:ext cx="691842" cy="533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0.66362</cdr:x>
      <cdr:y>0.15458</cdr:y>
    </cdr:from>
    <cdr:to>
      <cdr:x>0.75119</cdr:x>
      <cdr:y>0.25145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96EEA85D-8C68-0718-ADE8-6C9DD8D5742C}"/>
            </a:ext>
          </a:extLst>
        </cdr:cNvPr>
        <cdr:cNvSpPr txBox="1"/>
      </cdr:nvSpPr>
      <cdr:spPr>
        <a:xfrm xmlns:a="http://schemas.openxmlformats.org/drawingml/2006/main">
          <a:off x="3326488" y="420542"/>
          <a:ext cx="438925" cy="263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100" dirty="0"/>
        </a:p>
      </cdr:txBody>
    </cdr:sp>
  </cdr:relSizeAnchor>
  <cdr:relSizeAnchor xmlns:cdr="http://schemas.openxmlformats.org/drawingml/2006/chartDrawing">
    <cdr:from>
      <cdr:x>0.65379</cdr:x>
      <cdr:y>0.07098</cdr:y>
    </cdr:from>
    <cdr:to>
      <cdr:x>0.74977</cdr:x>
      <cdr:y>0.14698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0AA564C0-00D0-C69F-6FA8-01D684C5710D}"/>
            </a:ext>
          </a:extLst>
        </cdr:cNvPr>
        <cdr:cNvSpPr txBox="1"/>
      </cdr:nvSpPr>
      <cdr:spPr>
        <a:xfrm xmlns:a="http://schemas.openxmlformats.org/drawingml/2006/main">
          <a:off x="3167235" y="193104"/>
          <a:ext cx="464965" cy="206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2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0.83833</cdr:x>
      <cdr:y>0.0766</cdr:y>
    </cdr:from>
    <cdr:to>
      <cdr:x>0.93431</cdr:x>
      <cdr:y>0.1526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698737C4-58E8-76F6-A382-587507F7ED0B}"/>
            </a:ext>
          </a:extLst>
        </cdr:cNvPr>
        <cdr:cNvSpPr txBox="1"/>
      </cdr:nvSpPr>
      <cdr:spPr>
        <a:xfrm xmlns:a="http://schemas.openxmlformats.org/drawingml/2006/main">
          <a:off x="4202197" y="208391"/>
          <a:ext cx="481110" cy="206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CO" sz="12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928">
          <p15:clr>
            <a:srgbClr val="F26B43"/>
          </p15:clr>
        </p15:guide>
        <p15:guide id="2" pos="2208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702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51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154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6" name="Google Shape;125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77" name="Google Shape;125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180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3" name="Google Shape;125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94" name="Google Shape;125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Variaciones anuales 2023-II: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 b="1"/>
              <a:t>Colombia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CO" b="0"/>
              <a:t>Obras civiles: -17,9%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CO" b="0"/>
              <a:t>Administración pública y defensa: 3,5%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 b="1"/>
              <a:t>Bogotá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CO" b="0"/>
              <a:t>Obras civiles: -32,4%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CO" b="0"/>
              <a:t>Administración pública y defensa: 3,3%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751C7-A9D4-42DE-8E57-6D8726CE08C6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6201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3" name="Google Shape;126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74" name="Google Shape;1267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Pérdida de Empleos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Enlazado con lo que hicimos por la reactivación IMG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3" name="Google Shape;126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74" name="Google Shape;1267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Pérdida de Empleos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Enlazado con lo que hicimos por la reactivación IMG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401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2" name="Google Shape;126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83" name="Google Shape;1268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Pérdida de Empleos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Enlazado con lo que hicimos por la reactivación IMG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1" name="Google Shape;126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2" name="Google Shape;126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Pérdida de Empleos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Enlazado con lo que hicimos por la reactivación IMG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174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4751C7-A9D4-42DE-8E57-6D8726CE08C6}" type="slidenum">
              <a:rPr kumimoji="0" lang="es-C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441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863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En el MFMP del año pasado el promedio de analistas para el PIB de 2023 era de 1,7%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95CBB-594D-427E-BBDC-2EB2B1CA659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48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95CBB-594D-427E-BBDC-2EB2B1CA659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14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F95CBB-594D-427E-BBDC-2EB2B1CA6599}" type="slidenum">
              <a:rPr lang="es-CO" smtClean="0"/>
              <a:pPr>
                <a:defRPr/>
              </a:pPr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6926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95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077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9" name="Google Shape;127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0" name="Google Shape;1272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9" name="Google Shape;127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0" name="Google Shape;1272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428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9" name="Google Shape;127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0" name="Google Shape;1272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4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882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517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F95CBB-594D-427E-BBDC-2EB2B1CA6599}" type="slidenum">
              <a:rPr lang="es-CO" smtClean="0"/>
              <a:pPr>
                <a:defRPr/>
              </a:pPr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7701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4e7ccd7459_1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4e7ccd745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0332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0F4B-F356-40B0-A41D-A465A4E2B830}" type="slidenum">
              <a:rPr lang="es-CO" smtClean="0"/>
              <a:t>45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07249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r>
              <a:rPr lang="es-MX" sz="1200" b="1" i="0" u="none" strike="noStrike">
                <a:solidFill>
                  <a:schemeClr val="tx1"/>
                </a:solidFill>
                <a:effectLst/>
              </a:rPr>
              <a:t>Variación en Gastos de Personal</a:t>
            </a:r>
            <a:endParaRPr lang="es-MX" sz="1200" b="0" i="0" u="none" strike="noStrike">
              <a:solidFill>
                <a:srgbClr val="000000"/>
              </a:solidFill>
              <a:effectLst/>
            </a:endParaRPr>
          </a:p>
          <a:p>
            <a:pPr marL="342900" indent="-342900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Incremento Salarial 2024 por valor de 213 mm</a:t>
            </a:r>
            <a:r>
              <a:rPr lang="es-MX">
                <a:solidFill>
                  <a:srgbClr val="000000"/>
                </a:solidFill>
              </a:rPr>
              <a:t> (11,01% incremento salarial)</a:t>
            </a:r>
            <a:endParaRPr lang="es-MX" sz="12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Indemnizaciones por valor de 20 mm</a:t>
            </a:r>
          </a:p>
          <a:p>
            <a:pPr marL="342900" indent="-342900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Creación de Plantas y Estimación de Plantas Full</a:t>
            </a:r>
            <a:r>
              <a:rPr lang="es-MX">
                <a:solidFill>
                  <a:srgbClr val="000000"/>
                </a:solidFill>
              </a:rPr>
              <a:t> </a:t>
            </a: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 por valor de 50 mm</a:t>
            </a:r>
          </a:p>
          <a:p>
            <a:pPr marL="342900" indent="-342900" algn="l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El traslado del Fondo de compensación para financiar faltantes de nómina en 2023 por valor de 66mm</a:t>
            </a:r>
          </a:p>
          <a:p>
            <a:pPr marL="342900" indent="-342900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Estimación completa de plantas por valor de </a:t>
            </a:r>
            <a:r>
              <a:rPr lang="es-MX">
                <a:solidFill>
                  <a:srgbClr val="000000"/>
                </a:solidFill>
              </a:rPr>
              <a:t>125mm (plantas: 3 billones) </a:t>
            </a:r>
            <a:endParaRPr lang="es-CO" sz="1800" b="0" i="0" u="none" strike="noStrike" baseline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342900" indent="-342900" fontAlgn="b">
              <a:buAutoNum type="alphaLcParenR"/>
            </a:pPr>
            <a:r>
              <a:rPr lang="es-MX" sz="1800">
                <a:solidFill>
                  <a:srgbClr val="000000"/>
                </a:solidFill>
              </a:rPr>
              <a:t> </a:t>
            </a:r>
            <a:r>
              <a:rPr lang="es-MX" sz="1800" b="0" i="0" u="none" strike="noStrike" baseline="0">
                <a:solidFill>
                  <a:srgbClr val="000000"/>
                </a:solidFill>
              </a:rPr>
              <a:t>La Universidad Distrital distribuye su cuota de funcionamiento entre gastos de personal, bienes y servicios y transferencias una vez sea aprobada por el Concejo Superior Universitario lo que afecta los servicios personales el dato de 2024 acumula todo.</a:t>
            </a:r>
          </a:p>
          <a:p>
            <a:pPr algn="l" fontAlgn="b"/>
            <a:r>
              <a:rPr lang="es-MX" sz="1200" b="1" i="0" u="none" strike="noStrike">
                <a:solidFill>
                  <a:schemeClr val="tx1"/>
                </a:solidFill>
                <a:effectLst/>
              </a:rPr>
              <a:t>Adquisición de bienes y servicios</a:t>
            </a:r>
          </a:p>
          <a:p>
            <a:pPr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Principales variaciones en Arrendamientos, Vigilancia, Cafetería y Licencias de Software.</a:t>
            </a:r>
            <a:r>
              <a:rPr lang="es-MX">
                <a:solidFill>
                  <a:srgbClr val="000000"/>
                </a:solidFill>
              </a:rPr>
              <a:t> </a:t>
            </a:r>
            <a:endParaRPr lang="es-MX" sz="12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"/>
            <a:r>
              <a:rPr lang="es-CO" sz="1200" b="1" i="0" u="none" strike="noStrike">
                <a:solidFill>
                  <a:schemeClr val="tx1"/>
                </a:solidFill>
                <a:effectLst/>
              </a:rPr>
              <a:t>Otros gastos de funcionamiento</a:t>
            </a:r>
          </a:p>
          <a:p>
            <a:pPr fontAlgn="b"/>
            <a:r>
              <a:rPr lang="es-CO" sz="1200" b="0" i="0" u="none" strike="noStrike">
                <a:solidFill>
                  <a:srgbClr val="000000"/>
                </a:solidFill>
                <a:effectLst/>
              </a:rPr>
              <a:t>Aporte de la Universidad Distrital, Alumbrado Público, Región Metropolitana, entre otras</a:t>
            </a:r>
            <a:r>
              <a:rPr lang="es-MX">
                <a:solidFill>
                  <a:srgbClr val="000000"/>
                </a:solidFill>
              </a:rPr>
              <a:t> </a:t>
            </a:r>
            <a:endParaRPr lang="es-MX" sz="12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"/>
            <a:r>
              <a:rPr lang="es-MX" sz="1200" b="1" i="0" u="none" strike="noStrike">
                <a:solidFill>
                  <a:srgbClr val="000000"/>
                </a:solidFill>
                <a:effectLst/>
              </a:rPr>
              <a:t>Transferencias</a:t>
            </a:r>
          </a:p>
          <a:p>
            <a:pPr fontAlgn="b"/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Menores aportes del “FONPET - Bonos pensionales - reserva pensional” de recursos Distrito, dado que el Fondo ha producido más rendimientos por las </a:t>
            </a:r>
            <a:r>
              <a:rPr lang="es-MX">
                <a:solidFill>
                  <a:srgbClr val="000000"/>
                </a:solidFill>
              </a:rPr>
              <a:t>altas tasas</a:t>
            </a:r>
            <a:r>
              <a:rPr lang="es-MX" sz="1200" b="0" i="0" u="none" strike="noStrike">
                <a:solidFill>
                  <a:srgbClr val="000000"/>
                </a:solidFill>
                <a:effectLst/>
              </a:rPr>
              <a:t> de interés y no necesita tantos aportes del Distrito. Para 2023 a septiembre se tienen apropiados recursos por 333 mm y para 2024 se programaron recursos por 197 mm lo que muestra una variación de 136 mm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063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r>
              <a:rPr lang="es-MX" sz="1200" b="1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Variación en Gastos de Personal</a:t>
            </a:r>
            <a:endParaRPr lang="es-MX" sz="12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Incremento Salarial 2024</a:t>
            </a:r>
          </a:p>
          <a:p>
            <a:pPr marL="342900" indent="-342900" algn="l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Programación de Vacaciones en Dinero </a:t>
            </a:r>
          </a:p>
          <a:p>
            <a:pPr marL="342900" indent="-342900" algn="l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Creación de Plantas y Estimación de Plantas Full</a:t>
            </a:r>
          </a:p>
          <a:p>
            <a:pPr marL="342900" indent="-342900" algn="l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 traslado del Fondo de compensación para financiar faltantes de nómina en 2023</a:t>
            </a:r>
          </a:p>
          <a:p>
            <a:pPr marL="342900" indent="-342900" algn="l" fontAlgn="b">
              <a:buAutoNum type="alphaLcParenR"/>
            </a:pPr>
            <a:endParaRPr lang="es-MX" sz="12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"/>
            <a:r>
              <a:rPr lang="es-MX" sz="1200" b="1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Adquisición de bienes y servicios</a:t>
            </a:r>
          </a:p>
          <a:p>
            <a:pPr algn="l" fontAlgn="b">
              <a:buAutoNum type="alphaLcParenR"/>
            </a:pPr>
            <a:r>
              <a:rPr lang="es-MX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Principales variaciones en Arrendamientos, Vigilancia, Cafetería y Licencias de Software. </a:t>
            </a:r>
          </a:p>
          <a:p>
            <a:pPr algn="l" fontAlgn="b"/>
            <a:r>
              <a:rPr lang="es-CO" sz="1200" b="1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Otros gastos de funcionamiento</a:t>
            </a:r>
          </a:p>
          <a:p>
            <a:pPr algn="l" fontAlgn="b"/>
            <a:r>
              <a:rPr lang="es-CO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Aporte de la Universidad Distrital, Alumbrado Público, Región Metropolitana, entre otras</a:t>
            </a:r>
            <a:r>
              <a:rPr lang="es-MX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4598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112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Para el Sector Hacienda sin UE02 se reduce por: Catastro caída de venta de servicios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Para la </a:t>
            </a:r>
            <a:r>
              <a:rPr lang="es-MX" err="1"/>
              <a:t>Sec</a:t>
            </a:r>
            <a:r>
              <a:rPr lang="es-MX"/>
              <a:t> de Hacienda para 2023 se tiene cupo por valor de 5,700m para la nueva Sede del Concejo.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Así mismo para 2023 SDH ejecutó 17mm en temas </a:t>
            </a:r>
            <a:r>
              <a:rPr lang="es-MX" err="1"/>
              <a:t>BogData</a:t>
            </a:r>
            <a:r>
              <a:rPr lang="es-MX"/>
              <a:t>, recursos que para 2024 no se tienen proyectados dado que pasan a funcionamiento donde ya no son 17mm sino pasan 55mm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103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Corregida la cifra del sector educación: Infraestructura de colegios $2 billones, Jóvenes a la U : $1,7 billones</a:t>
            </a: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1850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500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51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685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0823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40670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9372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34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1998-2001: Peñalosa</a:t>
            </a:r>
          </a:p>
          <a:p>
            <a:r>
              <a:rPr lang="es-ES" dirty="0"/>
              <a:t>2001-2004: Mockus</a:t>
            </a:r>
          </a:p>
          <a:p>
            <a:r>
              <a:rPr lang="es-ES" dirty="0"/>
              <a:t>2004-2007: Garzón</a:t>
            </a:r>
          </a:p>
          <a:p>
            <a:r>
              <a:rPr lang="es-ES" dirty="0"/>
              <a:t>2008-2011: Moreno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7740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Rock al parque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33488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7956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e7ccd7459_1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4e7ccd745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9885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7459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2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53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Cambio de tabla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745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Cambio de tabla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000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449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5c176d6b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95c176d6b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37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5F377-6984-B10A-2408-A64EC65C2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ACF445-90AC-A9C1-4BB9-83481C17B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D690C4-FD65-F456-C958-2076F28AC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387E6-4C66-42DB-92C9-34A74D3CA238}" type="datetimeFigureOut">
              <a:rPr lang="es-CO" smtClean="0"/>
              <a:t>16/11/2023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D4C0FB-7BC6-3613-30E3-44D5FB5F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8EBCF-44EF-F00A-DB2A-DE49205A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82DAC-3F56-430C-B9D1-2890C681A7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135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63CDF-5D65-8E91-EEF6-5E9BB098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EF2793-9D6F-FF37-9F73-2D8D1D842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FBD47A-25E4-ED08-FFD9-809D526B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92796E-BD25-27A5-4944-5A66A1FD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7D35F-BA26-244B-B762-0E1527D3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004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680254-8DE3-E14F-3315-9AFF5BD20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F2986B-E9BD-EB1F-80E6-A9AD49789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483A1-3677-2360-163E-510C2278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BCF941-9395-6A9D-0773-26EFF3DF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627403-1CEB-A724-969F-CD8C4F17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1268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D418EED-1B59-EFDC-AC99-22074F29AC95}"/>
              </a:ext>
            </a:extLst>
          </p:cNvPr>
          <p:cNvSpPr/>
          <p:nvPr/>
        </p:nvSpPr>
        <p:spPr>
          <a:xfrm>
            <a:off x="47862" y="-1"/>
            <a:ext cx="12134613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9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7" name="Google Shape;12307;p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08" name="Google Shape;12308;p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09" name="Google Shape;12309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6641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F965F90-D0E0-2AB6-5DFA-D1ECEE216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1921" y="6318517"/>
            <a:ext cx="1059266" cy="34258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EA6AE64A-9DE9-1128-A56D-7A81EA11CF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8517" y="6807942"/>
            <a:ext cx="2046869" cy="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4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353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E35C2C-1FAE-E679-BE8F-A0E2C75F1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0" y="0"/>
            <a:ext cx="12144430" cy="68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18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D418EED-1B59-EFDC-AC99-22074F29AC95}"/>
              </a:ext>
            </a:extLst>
          </p:cNvPr>
          <p:cNvSpPr/>
          <p:nvPr/>
        </p:nvSpPr>
        <p:spPr>
          <a:xfrm>
            <a:off x="47862" y="-1"/>
            <a:ext cx="12134613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0317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070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4A8B-C8FF-43D7-A294-E66C7603800E}" type="datetimeFigureOut">
              <a:rPr lang="es-CO" smtClean="0"/>
              <a:t>16/11/2023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3873-B517-4FDF-B17B-2902F44511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906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3E7F5-6458-FA4D-96FD-ED0B308A3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52A334-FD6D-DC01-9C0A-BEAAC675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0F6AE7-900C-0EE8-CE15-94E53A3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448A8-01CA-ACAF-0F35-89DCBB7E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FAB559-6539-029D-1C7C-B02FE6DC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695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"/>
          <p:cNvSpPr txBox="1">
            <a:spLocks noGrp="1"/>
          </p:cNvSpPr>
          <p:nvPr>
            <p:ph type="title"/>
          </p:nvPr>
        </p:nvSpPr>
        <p:spPr>
          <a:xfrm>
            <a:off x="1930400" y="76200"/>
            <a:ext cx="10080400" cy="3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8" name="Google Shape;778;p74"/>
          <p:cNvSpPr txBox="1">
            <a:spLocks noGrp="1"/>
          </p:cNvSpPr>
          <p:nvPr>
            <p:ph type="body" idx="1"/>
          </p:nvPr>
        </p:nvSpPr>
        <p:spPr>
          <a:xfrm>
            <a:off x="1320800" y="1143000"/>
            <a:ext cx="94488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57189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1F3753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1F37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1F3753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rgbClr val="1F37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F3753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1F37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F3753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rgbClr val="1F37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F3753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rgbClr val="1F375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2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4806A-BBED-2458-ABAF-D8FE6F22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84A885-9118-5A7C-3A49-4CAB53C62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305FFF-F08F-720C-6D77-494C35FF7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D54D59-D03A-80F0-87D9-AC14115F6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A8A976-A53C-CC95-75FC-45CC5D65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555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F9B8E-A870-551B-4521-025673E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4A5451-D6EC-3BBA-0D5B-74E53270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CD9277-AF08-9855-8C5B-3DB75B55A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60DDBB-8D75-05AF-88BA-D842D9E9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15EAD3-1801-C6AB-32BF-3C67F0064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3B03DB-8CFF-3ECD-2797-741CBD8A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181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36D7F-6EA1-00D4-013B-05CB37F2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96F183-32EC-DE18-2A7B-CFABDEF0A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BB2553-7209-8D27-9D27-96A3A9253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75794A-EE6E-EE03-BB25-7D3BFC3DC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CE54652-CCC8-D377-A70F-592DB1BED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17260-7FC9-221D-0994-21DAF2E3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73111BB-8491-5A56-224D-66A4B5C2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286D3D8-9F0C-B2D9-6AF2-94B64253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525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66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2A839D-72E2-4146-3390-B6B15A86DD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64BA76F-3727-6F29-E014-2F3D996159B2}"/>
              </a:ext>
            </a:extLst>
          </p:cNvPr>
          <p:cNvGrpSpPr/>
          <p:nvPr userDrawn="1"/>
        </p:nvGrpSpPr>
        <p:grpSpPr>
          <a:xfrm>
            <a:off x="113703" y="0"/>
            <a:ext cx="11968593" cy="6858000"/>
            <a:chOff x="199621" y="0"/>
            <a:chExt cx="11968593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108E92E-596F-2EBC-D8A7-9E65C5921C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" r="98"/>
            <a:stretch/>
          </p:blipFill>
          <p:spPr bwMode="auto">
            <a:xfrm>
              <a:off x="948644" y="0"/>
              <a:ext cx="1029471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491CBEE-9003-3DD9-69FB-07A5CEE573E5}"/>
                </a:ext>
              </a:extLst>
            </p:cNvPr>
            <p:cNvSpPr/>
            <p:nvPr/>
          </p:nvSpPr>
          <p:spPr>
            <a:xfrm rot="10800000">
              <a:off x="199621" y="0"/>
              <a:ext cx="2079938" cy="6858000"/>
            </a:xfrm>
            <a:prstGeom prst="rect">
              <a:avLst/>
            </a:prstGeom>
            <a:gradFill>
              <a:gsLst>
                <a:gs pos="23000">
                  <a:srgbClr val="0070C0">
                    <a:alpha val="0"/>
                  </a:srgbClr>
                </a:gs>
                <a:gs pos="6500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15D131E-0AB0-4E32-D97A-871628A7BA67}"/>
                </a:ext>
              </a:extLst>
            </p:cNvPr>
            <p:cNvSpPr/>
            <p:nvPr/>
          </p:nvSpPr>
          <p:spPr>
            <a:xfrm>
              <a:off x="9813701" y="0"/>
              <a:ext cx="2354513" cy="6858000"/>
            </a:xfrm>
            <a:prstGeom prst="rect">
              <a:avLst/>
            </a:prstGeom>
            <a:gradFill>
              <a:gsLst>
                <a:gs pos="23000">
                  <a:srgbClr val="0070C0">
                    <a:alpha val="0"/>
                  </a:srgbClr>
                </a:gs>
                <a:gs pos="6500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CD67FDF0-E3C9-8D3E-6412-C33DFF8A6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9972" y="1188344"/>
            <a:ext cx="5519930" cy="44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BF907-54B5-618A-EEB5-496745B2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5EA7D8-C0A9-714A-8344-A7690A5B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8C38AA-2CD6-347E-50F9-DDFF31511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4DC13B-4EEA-D260-DF2C-5BE3BCE8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F03342-4789-18FF-E21F-518E68FD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CC7FB4-C1A0-04CD-CECE-25C443CC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779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599E7-5D4A-3D4B-DECC-34EC1C7C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0202877-F542-04D9-35A0-34DA1CA98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F704FB-03AB-1485-D72B-50BE586B9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B2CDEB-6671-69CD-548F-E3C6A96E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387E6-4C66-42DB-92C9-34A74D3CA238}" type="datetimeFigureOut">
              <a:rPr lang="es-CO" smtClean="0"/>
              <a:pPr/>
              <a:t>16/11/2023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83E518-AE61-88EA-E559-2A7C6E284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1EF520-A69C-2238-62F1-8330CDE5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82DAC-3F56-430C-B9D1-2890C681A78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977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FAE6DD83-9295-67EE-ED64-BE18A507B8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00966" y="6280383"/>
            <a:ext cx="1138844" cy="369186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035CA9E-E241-B970-F78D-B2D41F8D548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-3438367" y="3419949"/>
            <a:ext cx="6922441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7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1AD7587-CD75-0A28-4393-18A9A2FA1731}"/>
              </a:ext>
            </a:extLst>
          </p:cNvPr>
          <p:cNvSpPr/>
          <p:nvPr/>
        </p:nvSpPr>
        <p:spPr>
          <a:xfrm>
            <a:off x="28574" y="0"/>
            <a:ext cx="1215390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203864"/>
                </a:solidFill>
              </a:ln>
              <a:solidFill>
                <a:srgbClr val="0070C0"/>
              </a:solidFill>
            </a:endParaRPr>
          </a:p>
        </p:txBody>
      </p:sp>
      <p:grpSp>
        <p:nvGrpSpPr>
          <p:cNvPr id="7" name="Grupo 11">
            <a:extLst>
              <a:ext uri="{FF2B5EF4-FFF2-40B4-BE49-F238E27FC236}">
                <a16:creationId xmlns:a16="http://schemas.microsoft.com/office/drawing/2014/main" id="{4C029303-95D4-B18F-7348-4A37C62BCD5F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-3403999" y="3406141"/>
            <a:ext cx="6858002" cy="45719"/>
            <a:chOff x="-13467" y="6486524"/>
            <a:chExt cx="9166992" cy="371475"/>
          </a:xfrm>
        </p:grpSpPr>
        <p:sp>
          <p:nvSpPr>
            <p:cNvPr id="9" name="Forma libre: forma 7">
              <a:extLst>
                <a:ext uri="{FF2B5EF4-FFF2-40B4-BE49-F238E27FC236}">
                  <a16:creationId xmlns:a16="http://schemas.microsoft.com/office/drawing/2014/main" id="{518E9CD5-683D-B395-79DD-F870C61A9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467" y="6486524"/>
              <a:ext cx="5953124" cy="371475"/>
            </a:xfrm>
            <a:custGeom>
              <a:avLst/>
              <a:gdLst>
                <a:gd name="T0" fmla="*/ 0 w 803716"/>
                <a:gd name="T1" fmla="*/ 0 h 811434"/>
                <a:gd name="T2" fmla="*/ 5953124 w 803716"/>
                <a:gd name="T3" fmla="*/ 0 h 811434"/>
                <a:gd name="T4" fmla="*/ 5953124 w 803716"/>
                <a:gd name="T5" fmla="*/ 371475 h 811434"/>
                <a:gd name="T6" fmla="*/ 0 w 803716"/>
                <a:gd name="T7" fmla="*/ 371475 h 8114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3716" h="811434">
                  <a:moveTo>
                    <a:pt x="0" y="0"/>
                  </a:moveTo>
                  <a:lnTo>
                    <a:pt x="803716" y="0"/>
                  </a:lnTo>
                  <a:lnTo>
                    <a:pt x="803716" y="811435"/>
                  </a:lnTo>
                  <a:lnTo>
                    <a:pt x="0" y="811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1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2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s-CO"/>
            </a:p>
          </p:txBody>
        </p:sp>
        <p:sp>
          <p:nvSpPr>
            <p:cNvPr id="10" name="Forma libre: forma 8">
              <a:extLst>
                <a:ext uri="{FF2B5EF4-FFF2-40B4-BE49-F238E27FC236}">
                  <a16:creationId xmlns:a16="http://schemas.microsoft.com/office/drawing/2014/main" id="{B21A8BF1-FFA5-86E2-7313-9A6E3532E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5" y="6486524"/>
              <a:ext cx="5950791" cy="371475"/>
            </a:xfrm>
            <a:custGeom>
              <a:avLst/>
              <a:gdLst>
                <a:gd name="T0" fmla="*/ 0 w 803401"/>
                <a:gd name="T1" fmla="*/ 0 h 811434"/>
                <a:gd name="T2" fmla="*/ 5950791 w 803401"/>
                <a:gd name="T3" fmla="*/ 0 h 811434"/>
                <a:gd name="T4" fmla="*/ 5950791 w 803401"/>
                <a:gd name="T5" fmla="*/ 371475 h 811434"/>
                <a:gd name="T6" fmla="*/ 0 w 803401"/>
                <a:gd name="T7" fmla="*/ 371475 h 8114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3401" h="811434">
                  <a:moveTo>
                    <a:pt x="0" y="0"/>
                  </a:moveTo>
                  <a:lnTo>
                    <a:pt x="803401" y="0"/>
                  </a:lnTo>
                  <a:lnTo>
                    <a:pt x="803401" y="811435"/>
                  </a:lnTo>
                  <a:lnTo>
                    <a:pt x="0" y="811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2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s-CO"/>
            </a:p>
          </p:txBody>
        </p:sp>
        <p:sp>
          <p:nvSpPr>
            <p:cNvPr id="11" name="Forma libre: forma 9">
              <a:extLst>
                <a:ext uri="{FF2B5EF4-FFF2-40B4-BE49-F238E27FC236}">
                  <a16:creationId xmlns:a16="http://schemas.microsoft.com/office/drawing/2014/main" id="{C9F6902E-290E-1891-EB9F-4763CA667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656" y="6486524"/>
              <a:ext cx="5950791" cy="371475"/>
            </a:xfrm>
            <a:custGeom>
              <a:avLst/>
              <a:gdLst>
                <a:gd name="T0" fmla="*/ 0 w 803401"/>
                <a:gd name="T1" fmla="*/ 0 h 811434"/>
                <a:gd name="T2" fmla="*/ 5950791 w 803401"/>
                <a:gd name="T3" fmla="*/ 0 h 811434"/>
                <a:gd name="T4" fmla="*/ 5950791 w 803401"/>
                <a:gd name="T5" fmla="*/ 371475 h 811434"/>
                <a:gd name="T6" fmla="*/ 0 w 803401"/>
                <a:gd name="T7" fmla="*/ 371475 h 8114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3401" h="811434">
                  <a:moveTo>
                    <a:pt x="0" y="0"/>
                  </a:moveTo>
                  <a:lnTo>
                    <a:pt x="803401" y="0"/>
                  </a:lnTo>
                  <a:lnTo>
                    <a:pt x="803401" y="811435"/>
                  </a:lnTo>
                  <a:lnTo>
                    <a:pt x="0" y="811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2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s-CO"/>
            </a:p>
          </p:txBody>
        </p:sp>
        <p:sp>
          <p:nvSpPr>
            <p:cNvPr id="12" name="Forma libre: forma 10">
              <a:extLst>
                <a:ext uri="{FF2B5EF4-FFF2-40B4-BE49-F238E27FC236}">
                  <a16:creationId xmlns:a16="http://schemas.microsoft.com/office/drawing/2014/main" id="{0D3BEB42-F7BD-EF66-ED05-08D2099CA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7005" y="6486524"/>
              <a:ext cx="5950791" cy="371475"/>
            </a:xfrm>
            <a:custGeom>
              <a:avLst/>
              <a:gdLst>
                <a:gd name="T0" fmla="*/ 0 w 803401"/>
                <a:gd name="T1" fmla="*/ 0 h 811434"/>
                <a:gd name="T2" fmla="*/ 5950791 w 803401"/>
                <a:gd name="T3" fmla="*/ 0 h 811434"/>
                <a:gd name="T4" fmla="*/ 5950791 w 803401"/>
                <a:gd name="T5" fmla="*/ 371475 h 811434"/>
                <a:gd name="T6" fmla="*/ 0 w 803401"/>
                <a:gd name="T7" fmla="*/ 371475 h 8114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3401" h="811434">
                  <a:moveTo>
                    <a:pt x="0" y="0"/>
                  </a:moveTo>
                  <a:lnTo>
                    <a:pt x="803401" y="0"/>
                  </a:lnTo>
                  <a:lnTo>
                    <a:pt x="803401" y="811435"/>
                  </a:lnTo>
                  <a:lnTo>
                    <a:pt x="0" y="811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B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2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s-CO"/>
            </a:p>
          </p:txBody>
        </p:sp>
        <p:sp>
          <p:nvSpPr>
            <p:cNvPr id="13" name="Forma libre: forma 11">
              <a:extLst>
                <a:ext uri="{FF2B5EF4-FFF2-40B4-BE49-F238E27FC236}">
                  <a16:creationId xmlns:a16="http://schemas.microsoft.com/office/drawing/2014/main" id="{D9337687-0C3D-5A8F-C0C0-8EF21048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401" y="6486524"/>
              <a:ext cx="5953124" cy="371475"/>
            </a:xfrm>
            <a:custGeom>
              <a:avLst/>
              <a:gdLst>
                <a:gd name="T0" fmla="*/ 0 w 803716"/>
                <a:gd name="T1" fmla="*/ 0 h 811434"/>
                <a:gd name="T2" fmla="*/ 5953131 w 803716"/>
                <a:gd name="T3" fmla="*/ 0 h 811434"/>
                <a:gd name="T4" fmla="*/ 5953131 w 803716"/>
                <a:gd name="T5" fmla="*/ 371475 h 811434"/>
                <a:gd name="T6" fmla="*/ 0 w 803716"/>
                <a:gd name="T7" fmla="*/ 371475 h 8114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3716" h="811434">
                  <a:moveTo>
                    <a:pt x="0" y="0"/>
                  </a:moveTo>
                  <a:lnTo>
                    <a:pt x="803717" y="0"/>
                  </a:lnTo>
                  <a:lnTo>
                    <a:pt x="803717" y="811435"/>
                  </a:lnTo>
                  <a:lnTo>
                    <a:pt x="0" y="811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2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42288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es-CO" sz="3200" b="1" kern="1200" dirty="0">
          <a:solidFill>
            <a:srgbClr val="C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s-ES" sz="2400" b="1" kern="1200" dirty="0">
          <a:solidFill>
            <a:srgbClr val="2626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B47629_92B7498C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97_649F8FE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image" Target="../media/image6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9" name="Google Shape;209;g14e7ccd7459_1_69"/>
          <p:cNvSpPr txBox="1"/>
          <p:nvPr/>
        </p:nvSpPr>
        <p:spPr>
          <a:xfrm>
            <a:off x="7340022" y="1072415"/>
            <a:ext cx="44154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>
                <a:solidFill>
                  <a:schemeClr val="bg1"/>
                </a:solidFill>
              </a:rPr>
              <a:t>Un nuevo contrato social para el siglo XXI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440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>
                <a:solidFill>
                  <a:schemeClr val="bg1"/>
                </a:solidFill>
              </a:rPr>
              <a:t>Presupuesto</a:t>
            </a:r>
            <a:r>
              <a:rPr lang="es-CO" sz="4000" b="1">
                <a:solidFill>
                  <a:schemeClr val="bg1"/>
                </a:solidFill>
              </a:rPr>
              <a:t> 2024</a:t>
            </a:r>
            <a:endParaRPr lang="es-CO" sz="40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5454682-3E9A-5348-93B4-101C7FFC9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7882" y="4839178"/>
            <a:ext cx="2267670" cy="737954"/>
          </a:xfrm>
          <a:prstGeom prst="rect">
            <a:avLst/>
          </a:prstGeom>
        </p:spPr>
      </p:pic>
      <p:pic>
        <p:nvPicPr>
          <p:cNvPr id="11" name="Imagen 10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674395B4-23BE-3DA3-0387-B49104BAA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2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354924-C61F-D594-BFAD-AAD0D1AAA61F}"/>
              </a:ext>
            </a:extLst>
          </p:cNvPr>
          <p:cNvSpPr txBox="1"/>
          <p:nvPr/>
        </p:nvSpPr>
        <p:spPr>
          <a:xfrm>
            <a:off x="818816" y="4513"/>
            <a:ext cx="1023451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800" b="1" dirty="0">
                <a:solidFill>
                  <a:srgbClr val="002060"/>
                </a:solidFill>
              </a:rPr>
              <a:t>Aunque se ejecutaron más de $15 billones de cupo, el desembolso de deuda fue de $6,7 billones..</a:t>
            </a:r>
            <a:endParaRPr lang="es-MX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B4F269-8078-0955-7673-14CD1CF6A92C}"/>
              </a:ext>
            </a:extLst>
          </p:cNvPr>
          <p:cNvSpPr txBox="1"/>
          <p:nvPr/>
        </p:nvSpPr>
        <p:spPr>
          <a:xfrm>
            <a:off x="498477" y="6287805"/>
            <a:ext cx="1946761" cy="43088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000" b="1">
                <a:solidFill>
                  <a:srgbClr val="002060"/>
                </a:solidFill>
                <a:latin typeface="Arial "/>
                <a:cs typeface="Calibri"/>
              </a:rPr>
              <a:t>Fuente: SDH-DDCP.</a:t>
            </a:r>
          </a:p>
          <a:p>
            <a:r>
              <a:rPr lang="es-MX" sz="1000" b="1">
                <a:solidFill>
                  <a:srgbClr val="002060"/>
                </a:solidFill>
                <a:latin typeface="Arial "/>
                <a:cs typeface="Calibri"/>
              </a:rPr>
              <a:t>*Precios corrientes. 2023.</a:t>
            </a:r>
            <a:endParaRPr lang="es-MX" sz="1000" b="1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D533BF-57AF-9C06-1403-C31B9F0C20BF}"/>
              </a:ext>
            </a:extLst>
          </p:cNvPr>
          <p:cNvSpPr txBox="1"/>
          <p:nvPr/>
        </p:nvSpPr>
        <p:spPr>
          <a:xfrm>
            <a:off x="3124389" y="1034846"/>
            <a:ext cx="5886781" cy="4616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s-MX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Nivel* y razón deuda/PIB</a:t>
            </a:r>
            <a:endParaRPr lang="es-CO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/>
        </p:nvGraphicFramePr>
        <p:xfrm>
          <a:off x="515938" y="1817441"/>
          <a:ext cx="11168062" cy="4459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4683542-6969-494B-22A2-775F8EA5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348" y="1496511"/>
            <a:ext cx="28956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75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354924-C61F-D594-BFAD-AAD0D1AAA61F}"/>
              </a:ext>
            </a:extLst>
          </p:cNvPr>
          <p:cNvSpPr txBox="1"/>
          <p:nvPr/>
        </p:nvSpPr>
        <p:spPr>
          <a:xfrm>
            <a:off x="1395190" y="0"/>
            <a:ext cx="955030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800" b="1">
                <a:solidFill>
                  <a:srgbClr val="002060"/>
                </a:solidFill>
              </a:rPr>
              <a:t>Cumplimiento de los criterios de sostenibilidad y capacidad de pago 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B4F269-8078-0955-7673-14CD1CF6A92C}"/>
              </a:ext>
            </a:extLst>
          </p:cNvPr>
          <p:cNvSpPr txBox="1"/>
          <p:nvPr/>
        </p:nvSpPr>
        <p:spPr>
          <a:xfrm>
            <a:off x="272170" y="6269221"/>
            <a:ext cx="2665628" cy="43088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000">
                <a:latin typeface="Arial" panose="020B0604020202020204" pitchFamily="34" charset="0"/>
                <a:cs typeface="Arial" panose="020B0604020202020204" pitchFamily="34" charset="0"/>
              </a:rPr>
              <a:t>Fuente: SDH-DDCP.</a:t>
            </a:r>
          </a:p>
          <a:p>
            <a:r>
              <a:rPr lang="es-MX" sz="1000">
                <a:latin typeface="Arial" panose="020B0604020202020204" pitchFamily="34" charset="0"/>
                <a:cs typeface="Arial" panose="020B0604020202020204" pitchFamily="34" charset="0"/>
              </a:rPr>
              <a:t>*Estimado al cierre 2023.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272169" y="1518639"/>
          <a:ext cx="11692819" cy="473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1839C4C-E3BD-5373-BFAD-A54840184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871" y="938853"/>
            <a:ext cx="96896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CO" altLang="es-CO" sz="2200" b="1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Indicadores Ley 358 de 1997: </a:t>
            </a:r>
            <a:endParaRPr lang="es-CO" altLang="es-CO" sz="2200" b="1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indicador de sostenibilidad = 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saldo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deuda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/ 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ingresos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corrientes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ajustados</a:t>
            </a:r>
            <a:endParaRPr lang="es-CO" altLang="es-CO" sz="2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5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/>
        </p:nvGraphicFramePr>
        <p:xfrm>
          <a:off x="227013" y="1769035"/>
          <a:ext cx="11692819" cy="4861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A605689-8915-4BF8-7D0B-2E1891AF8D7A}"/>
              </a:ext>
            </a:extLst>
          </p:cNvPr>
          <p:cNvSpPr txBox="1"/>
          <p:nvPr/>
        </p:nvSpPr>
        <p:spPr>
          <a:xfrm>
            <a:off x="272170" y="6269221"/>
            <a:ext cx="2665628" cy="43088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000">
                <a:latin typeface="Arial" panose="020B0604020202020204" pitchFamily="34" charset="0"/>
                <a:cs typeface="Arial" panose="020B0604020202020204" pitchFamily="34" charset="0"/>
              </a:rPr>
              <a:t>Fuente: SDH-DDCP.</a:t>
            </a:r>
          </a:p>
          <a:p>
            <a:r>
              <a:rPr lang="es-MX" sz="1000">
                <a:latin typeface="Arial" panose="020B0604020202020204" pitchFamily="34" charset="0"/>
                <a:cs typeface="Arial" panose="020B0604020202020204" pitchFamily="34" charset="0"/>
              </a:rPr>
              <a:t>*Estimado al cierre 2023.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E28A956-F50A-B500-CFB0-BE5D66026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296" y="968698"/>
            <a:ext cx="96896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CO" altLang="es-CO" sz="2200" b="1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Indicadores Ley 358 de 1997: </a:t>
            </a:r>
            <a:endParaRPr lang="es-CO" altLang="es-CO" sz="2200" b="1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capacidad de pago = 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intereses 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/ 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ahorro</a:t>
            </a:r>
            <a:r>
              <a:rPr lang="es-CO" sz="20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operacional</a:t>
            </a:r>
            <a:endParaRPr lang="es-CO" altLang="es-CO" sz="2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CBFB9A-5CAE-31A8-8DCF-72FEA2949638}"/>
              </a:ext>
            </a:extLst>
          </p:cNvPr>
          <p:cNvSpPr txBox="1"/>
          <p:nvPr/>
        </p:nvSpPr>
        <p:spPr>
          <a:xfrm>
            <a:off x="1395190" y="0"/>
            <a:ext cx="955030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800" b="1">
                <a:solidFill>
                  <a:srgbClr val="002060"/>
                </a:solidFill>
              </a:rPr>
              <a:t>Cumplimiento de los criterios de sostenibilidad y capacidad de pago </a:t>
            </a:r>
          </a:p>
        </p:txBody>
      </p:sp>
    </p:spTree>
    <p:extLst>
      <p:ext uri="{BB962C8B-B14F-4D97-AF65-F5344CB8AC3E}">
        <p14:creationId xmlns:p14="http://schemas.microsoft.com/office/powerpoint/2010/main" val="3453598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9" name="Google Shape;209;g14e7ccd7459_1_69"/>
          <p:cNvSpPr txBox="1"/>
          <p:nvPr/>
        </p:nvSpPr>
        <p:spPr>
          <a:xfrm>
            <a:off x="6944350" y="2204355"/>
            <a:ext cx="4945189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4400" b="1">
                <a:solidFill>
                  <a:schemeClr val="bg1"/>
                </a:solidFill>
              </a:rPr>
              <a:t>Logros en crecimiento, empleo y pobreza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s-MX" sz="4400" b="1">
              <a:solidFill>
                <a:schemeClr val="bg1"/>
              </a:solidFill>
            </a:endParaRPr>
          </a:p>
        </p:txBody>
      </p:sp>
      <p:pic>
        <p:nvPicPr>
          <p:cNvPr id="4" name="Imagen 3" descr="Imagen que contiene persona, exterior, edificio, parado&#10;&#10;Descripción generada automáticamente">
            <a:extLst>
              <a:ext uri="{FF2B5EF4-FFF2-40B4-BE49-F238E27FC236}">
                <a16:creationId xmlns:a16="http://schemas.microsoft.com/office/drawing/2014/main" id="{D61A32DA-64E6-D6D8-3C6A-CE1F26FB1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5" t="-280" r="10598" b="180"/>
          <a:stretch/>
        </p:blipFill>
        <p:spPr>
          <a:xfrm>
            <a:off x="51786" y="5300"/>
            <a:ext cx="6836377" cy="68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5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80" name="Google Shape;12580;p66"/>
          <p:cNvGraphicFramePr/>
          <p:nvPr>
            <p:extLst>
              <p:ext uri="{D42A27DB-BD31-4B8C-83A1-F6EECF244321}">
                <p14:modId xmlns:p14="http://schemas.microsoft.com/office/powerpoint/2010/main" val="3899211383"/>
              </p:ext>
            </p:extLst>
          </p:nvPr>
        </p:nvGraphicFramePr>
        <p:xfrm>
          <a:off x="6411150" y="2280498"/>
          <a:ext cx="5553839" cy="344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581" name="Google Shape;12581;p66"/>
          <p:cNvSpPr txBox="1"/>
          <p:nvPr/>
        </p:nvSpPr>
        <p:spPr>
          <a:xfrm>
            <a:off x="8242401" y="1644923"/>
            <a:ext cx="2137200" cy="53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1351" b="1">
                <a:latin typeface="Arial" panose="020B0604020202020204" pitchFamily="34" charset="0"/>
                <a:cs typeface="Arial" panose="020B0604020202020204" pitchFamily="34" charset="0"/>
              </a:rPr>
              <a:t>PIB trimestral</a:t>
            </a:r>
          </a:p>
          <a:p>
            <a:pPr algn="ctr" defTabSz="1219140"/>
            <a:r>
              <a:rPr lang="es-CO" sz="1351" i="1">
                <a:latin typeface="Arial" panose="020B0604020202020204" pitchFamily="34" charset="0"/>
                <a:cs typeface="Arial" panose="020B0604020202020204" pitchFamily="34" charset="0"/>
              </a:rPr>
              <a:t>Variación anual (%)</a:t>
            </a:r>
          </a:p>
        </p:txBody>
      </p:sp>
      <p:sp>
        <p:nvSpPr>
          <p:cNvPr id="12582" name="Google Shape;12582;p66"/>
          <p:cNvSpPr txBox="1"/>
          <p:nvPr/>
        </p:nvSpPr>
        <p:spPr>
          <a:xfrm>
            <a:off x="458875" y="1651661"/>
            <a:ext cx="5399993" cy="53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1351" b="1">
                <a:latin typeface="Arial" panose="020B0604020202020204" pitchFamily="34" charset="0"/>
                <a:cs typeface="Arial" panose="020B0604020202020204" pitchFamily="34" charset="0"/>
              </a:rPr>
              <a:t>PIB anual, Bogotá</a:t>
            </a:r>
          </a:p>
          <a:p>
            <a:pPr algn="ctr" defTabSz="1219140"/>
            <a:r>
              <a:rPr lang="es-CO" sz="1351" i="1">
                <a:latin typeface="Arial" panose="020B0604020202020204" pitchFamily="34" charset="0"/>
                <a:cs typeface="Arial" panose="020B0604020202020204" pitchFamily="34" charset="0"/>
              </a:rPr>
              <a:t>Billones de precios constantes de 2015</a:t>
            </a:r>
          </a:p>
        </p:txBody>
      </p:sp>
      <p:sp>
        <p:nvSpPr>
          <p:cNvPr id="12583" name="Google Shape;12583;p66"/>
          <p:cNvSpPr txBox="1"/>
          <p:nvPr/>
        </p:nvSpPr>
        <p:spPr>
          <a:xfrm>
            <a:off x="227013" y="2"/>
            <a:ext cx="11737976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MX" sz="2200" b="1">
                <a:latin typeface="Arial "/>
              </a:rPr>
              <a:t>El PIB de Bogotá, hoy, es superior en 16% al PIB de 2019, un crecimiento cercano al 4% por año</a:t>
            </a:r>
          </a:p>
        </p:txBody>
      </p:sp>
      <p:sp>
        <p:nvSpPr>
          <p:cNvPr id="12584" name="Google Shape;12584;p66"/>
          <p:cNvSpPr txBox="1"/>
          <p:nvPr/>
        </p:nvSpPr>
        <p:spPr>
          <a:xfrm>
            <a:off x="300039" y="6314953"/>
            <a:ext cx="37496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40"/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Pr: </a:t>
            </a:r>
            <a:r>
              <a:rPr lang="es-CO" sz="1000">
                <a:latin typeface="Arial" panose="020B0604020202020204" pitchFamily="34" charset="0"/>
                <a:cs typeface="Arial" panose="020B0604020202020204" pitchFamily="34" charset="0"/>
              </a:rPr>
              <a:t>preliminar; </a:t>
            </a: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p: </a:t>
            </a:r>
            <a:r>
              <a:rPr lang="es-CO" sz="1000">
                <a:latin typeface="Arial" panose="020B0604020202020204" pitchFamily="34" charset="0"/>
                <a:cs typeface="Arial" panose="020B0604020202020204" pitchFamily="34" charset="0"/>
              </a:rPr>
              <a:t>provisional; </a:t>
            </a:r>
            <a:r>
              <a:rPr lang="es-CO" sz="1000" b="1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000">
                <a:latin typeface="Arial" panose="020B0604020202020204" pitchFamily="34" charset="0"/>
                <a:cs typeface="Arial" panose="020B0604020202020204" pitchFamily="34" charset="0"/>
              </a:rPr>
              <a:t>proyectado.</a:t>
            </a:r>
          </a:p>
          <a:p>
            <a:pPr defTabSz="1219140"/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CO" sz="1000">
                <a:latin typeface="Arial" panose="020B0604020202020204" pitchFamily="34" charset="0"/>
                <a:cs typeface="Arial" panose="020B0604020202020204" pitchFamily="34" charset="0"/>
              </a:rPr>
              <a:t>DANE. Cuentas nacionales.</a:t>
            </a:r>
          </a:p>
        </p:txBody>
      </p:sp>
      <p:sp>
        <p:nvSpPr>
          <p:cNvPr id="12585" name="Google Shape;12585;p66"/>
          <p:cNvSpPr txBox="1"/>
          <p:nvPr/>
        </p:nvSpPr>
        <p:spPr>
          <a:xfrm>
            <a:off x="574889" y="980981"/>
            <a:ext cx="10837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2000" b="1">
                <a:latin typeface="Arial" panose="020B0604020202020204" pitchFamily="34" charset="0"/>
                <a:cs typeface="Arial" panose="020B0604020202020204" pitchFamily="34" charset="0"/>
              </a:rPr>
              <a:t>Producto Interno Bruto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EE7AACC0-C0E1-91BC-8C1C-A4F752E7688C}"/>
              </a:ext>
            </a:extLst>
          </p:cNvPr>
          <p:cNvCxnSpPr>
            <a:cxnSpLocks/>
          </p:cNvCxnSpPr>
          <p:nvPr/>
        </p:nvCxnSpPr>
        <p:spPr>
          <a:xfrm>
            <a:off x="6096000" y="1528450"/>
            <a:ext cx="0" cy="47893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E993AC7-EFEE-087E-2DD3-F2876BA44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014955"/>
              </p:ext>
            </p:extLst>
          </p:nvPr>
        </p:nvGraphicFramePr>
        <p:xfrm>
          <a:off x="458876" y="2280498"/>
          <a:ext cx="540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DA5E2EF-05D9-DF1E-1F32-4E5B60D5F1BB}"/>
              </a:ext>
            </a:extLst>
          </p:cNvPr>
          <p:cNvCxnSpPr/>
          <p:nvPr/>
        </p:nvCxnSpPr>
        <p:spPr>
          <a:xfrm>
            <a:off x="1362075" y="4724400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BBA9984C-4EA2-E6CD-B7E6-4001203AA90B}"/>
              </a:ext>
            </a:extLst>
          </p:cNvPr>
          <p:cNvCxnSpPr/>
          <p:nvPr/>
        </p:nvCxnSpPr>
        <p:spPr>
          <a:xfrm>
            <a:off x="2381250" y="4724400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A5A2DF6A-A793-FB07-BB48-DC545AB62760}"/>
              </a:ext>
            </a:extLst>
          </p:cNvPr>
          <p:cNvCxnSpPr/>
          <p:nvPr/>
        </p:nvCxnSpPr>
        <p:spPr>
          <a:xfrm>
            <a:off x="3400425" y="4724400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8042C825-796F-3DBC-C8DC-85F47B9DF757}"/>
              </a:ext>
            </a:extLst>
          </p:cNvPr>
          <p:cNvCxnSpPr/>
          <p:nvPr/>
        </p:nvCxnSpPr>
        <p:spPr>
          <a:xfrm>
            <a:off x="4419600" y="4724400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E74EA9F8-3F5A-8CA6-66E4-F615E1182B37}"/>
              </a:ext>
            </a:extLst>
          </p:cNvPr>
          <p:cNvSpPr txBox="1"/>
          <p:nvPr/>
        </p:nvSpPr>
        <p:spPr>
          <a:xfrm>
            <a:off x="1123950" y="4775452"/>
            <a:ext cx="1028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>
                <a:latin typeface="+mn-lt"/>
              </a:rPr>
              <a:t>-$15,3 Bill</a:t>
            </a:r>
          </a:p>
          <a:p>
            <a:pPr algn="ctr"/>
            <a:r>
              <a:rPr lang="es-CO" sz="1050">
                <a:latin typeface="+mn-lt"/>
              </a:rPr>
              <a:t>(-6,7%)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439A44-BBAC-3E9C-1973-5C16635A9479}"/>
              </a:ext>
            </a:extLst>
          </p:cNvPr>
          <p:cNvSpPr txBox="1"/>
          <p:nvPr/>
        </p:nvSpPr>
        <p:spPr>
          <a:xfrm>
            <a:off x="2124075" y="4775452"/>
            <a:ext cx="1028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>
                <a:latin typeface="+mn-lt"/>
              </a:rPr>
              <a:t>+$24,1 Bill</a:t>
            </a:r>
          </a:p>
          <a:p>
            <a:pPr algn="ctr"/>
            <a:r>
              <a:rPr lang="es-CO" sz="1050">
                <a:latin typeface="+mn-lt"/>
              </a:rPr>
              <a:t>(+11,3%)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6AD83C-85AB-4E7B-FDD5-F3901ACB56A4}"/>
              </a:ext>
            </a:extLst>
          </p:cNvPr>
          <p:cNvSpPr txBox="1"/>
          <p:nvPr/>
        </p:nvSpPr>
        <p:spPr>
          <a:xfrm>
            <a:off x="3162300" y="4775452"/>
            <a:ext cx="1028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>
                <a:latin typeface="+mn-lt"/>
              </a:rPr>
              <a:t>+$22,7 Bill</a:t>
            </a:r>
          </a:p>
          <a:p>
            <a:pPr algn="ctr"/>
            <a:r>
              <a:rPr lang="es-CO" sz="1050">
                <a:latin typeface="+mn-lt"/>
              </a:rPr>
              <a:t>(+9,5%)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080A72D-E0ED-4225-9836-F3165E08B017}"/>
              </a:ext>
            </a:extLst>
          </p:cNvPr>
          <p:cNvSpPr txBox="1"/>
          <p:nvPr/>
        </p:nvSpPr>
        <p:spPr>
          <a:xfrm>
            <a:off x="4219575" y="4775451"/>
            <a:ext cx="1028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>
                <a:latin typeface="+mn-lt"/>
              </a:rPr>
              <a:t>+$5,1 Bill</a:t>
            </a:r>
          </a:p>
          <a:p>
            <a:pPr algn="ctr"/>
            <a:r>
              <a:rPr lang="es-CO" sz="1050">
                <a:latin typeface="+mn-lt"/>
              </a:rPr>
              <a:t>(+2,0%)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13872EF-49CB-70FF-2156-A57C042C8C3B}"/>
              </a:ext>
            </a:extLst>
          </p:cNvPr>
          <p:cNvCxnSpPr>
            <a:cxnSpLocks/>
          </p:cNvCxnSpPr>
          <p:nvPr/>
        </p:nvCxnSpPr>
        <p:spPr>
          <a:xfrm flipV="1">
            <a:off x="1317589" y="2804927"/>
            <a:ext cx="3641587" cy="127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751140A-C47F-D6D3-8B75-54F2CEA3F5D1}"/>
              </a:ext>
            </a:extLst>
          </p:cNvPr>
          <p:cNvSpPr txBox="1"/>
          <p:nvPr/>
        </p:nvSpPr>
        <p:spPr>
          <a:xfrm>
            <a:off x="2419350" y="2942805"/>
            <a:ext cx="1028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>
                <a:latin typeface="+mn-lt"/>
              </a:rPr>
              <a:t>+$36,6 Bill</a:t>
            </a:r>
          </a:p>
          <a:p>
            <a:pPr algn="ctr"/>
            <a:r>
              <a:rPr lang="es-CO" sz="1050">
                <a:latin typeface="+mn-lt"/>
              </a:rPr>
              <a:t>(+16,0%)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7;p5">
            <a:extLst>
              <a:ext uri="{FF2B5EF4-FFF2-40B4-BE49-F238E27FC236}">
                <a16:creationId xmlns:a16="http://schemas.microsoft.com/office/drawing/2014/main" id="{C2C5C227-E43E-F6D1-B9E4-D2129A327021}"/>
              </a:ext>
            </a:extLst>
          </p:cNvPr>
          <p:cNvSpPr txBox="1"/>
          <p:nvPr/>
        </p:nvSpPr>
        <p:spPr>
          <a:xfrm>
            <a:off x="7675302" y="6380324"/>
            <a:ext cx="2499475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Tx/>
              <a:buFontTx/>
              <a:defRPr/>
            </a:pPr>
            <a:r>
              <a:rPr lang="es-CO" sz="1050" b="1">
                <a:solidFill>
                  <a:prstClr val="black"/>
                </a:solidFill>
                <a:ea typeface="Arial"/>
                <a:sym typeface="Arial"/>
              </a:rPr>
              <a:t>Fuente: </a:t>
            </a:r>
            <a:r>
              <a:rPr lang="es-CO" sz="1050">
                <a:solidFill>
                  <a:prstClr val="black"/>
                </a:solidFill>
                <a:ea typeface="Arial"/>
                <a:sym typeface="Arial"/>
              </a:rPr>
              <a:t>DANE, PIB trimestral de Bogotá</a:t>
            </a:r>
            <a:r>
              <a:rPr lang="es-CO" sz="1050">
                <a:solidFill>
                  <a:prstClr val="black"/>
                </a:solidFill>
              </a:rPr>
              <a:t>,</a:t>
            </a:r>
            <a:r>
              <a:rPr lang="es-CO" sz="1050">
                <a:solidFill>
                  <a:prstClr val="black"/>
                </a:solidFill>
                <a:ea typeface="Arial"/>
                <a:sym typeface="Arial"/>
              </a:rPr>
              <a:t> D.C</a:t>
            </a:r>
            <a:r>
              <a:rPr lang="es-CO" sz="1050">
                <a:solidFill>
                  <a:prstClr val="black"/>
                </a:solidFill>
              </a:rPr>
              <a:t>. </a:t>
            </a:r>
            <a:r>
              <a:rPr lang="es-CO" sz="1050">
                <a:solidFill>
                  <a:prstClr val="black"/>
                </a:solidFill>
                <a:ea typeface="Arial"/>
                <a:sym typeface="Arial"/>
              </a:rPr>
              <a:t>PIB nacional trimestral.</a:t>
            </a:r>
            <a:endParaRPr lang="es-ES" sz="1600">
              <a:solidFill>
                <a:prstClr val="black"/>
              </a:solidFill>
            </a:endParaRPr>
          </a:p>
        </p:txBody>
      </p:sp>
      <p:sp>
        <p:nvSpPr>
          <p:cNvPr id="4" name="Google Shape;410;p6">
            <a:extLst>
              <a:ext uri="{FF2B5EF4-FFF2-40B4-BE49-F238E27FC236}">
                <a16:creationId xmlns:a16="http://schemas.microsoft.com/office/drawing/2014/main" id="{C089E0F2-BD3C-FF96-4E0D-16A88D8194FB}"/>
              </a:ext>
            </a:extLst>
          </p:cNvPr>
          <p:cNvSpPr txBox="1"/>
          <p:nvPr/>
        </p:nvSpPr>
        <p:spPr>
          <a:xfrm>
            <a:off x="7472922" y="1923768"/>
            <a:ext cx="3954461" cy="2211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88000" rIns="216000" bIns="288000" anchor="t" anchorCtr="0">
            <a:noAutofit/>
          </a:bodyPr>
          <a:lstStyle>
            <a:defPPr>
              <a:defRPr lang="es-CO"/>
            </a:defPPr>
            <a:lvl1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lvl1pPr>
          </a:lstStyle>
          <a:p>
            <a:pPr algn="l" defTabSz="914377">
              <a:lnSpc>
                <a:spcPct val="100000"/>
              </a:lnSpc>
              <a:defRPr/>
            </a:pPr>
            <a:r>
              <a:rPr lang="es-ES" sz="2200" b="0">
                <a:solidFill>
                  <a:schemeClr val="bg1"/>
                </a:solidFill>
                <a:latin typeface="Arial "/>
                <a:ea typeface="+mn-ea"/>
                <a:cs typeface="+mn-cs"/>
                <a:sym typeface="Arial Narrow"/>
              </a:rPr>
              <a:t>En la mayoría de sectores económicos de Bogotá, la actividad económica es superior a la que tenían antes de la pandemia.</a:t>
            </a:r>
            <a:endParaRPr lang="es-ES" sz="2200" b="0">
              <a:solidFill>
                <a:schemeClr val="bg1"/>
              </a:solidFill>
              <a:latin typeface="Arial "/>
              <a:ea typeface="+mn-ea"/>
              <a:cs typeface="+mn-cs"/>
            </a:endParaRPr>
          </a:p>
        </p:txBody>
      </p:sp>
      <p:sp>
        <p:nvSpPr>
          <p:cNvPr id="5" name="Google Shape;396;p5">
            <a:extLst>
              <a:ext uri="{FF2B5EF4-FFF2-40B4-BE49-F238E27FC236}">
                <a16:creationId xmlns:a16="http://schemas.microsoft.com/office/drawing/2014/main" id="{D5FAF677-641D-38DF-ECDD-26BAB8B0031B}"/>
              </a:ext>
            </a:extLst>
          </p:cNvPr>
          <p:cNvSpPr txBox="1"/>
          <p:nvPr/>
        </p:nvSpPr>
        <p:spPr>
          <a:xfrm>
            <a:off x="775139" y="81261"/>
            <a:ext cx="57386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Tx/>
              <a:defRPr/>
            </a:pPr>
            <a:r>
              <a:rPr lang="es-CO" sz="1600" b="1">
                <a:solidFill>
                  <a:schemeClr val="bg2">
                    <a:lumMod val="50000"/>
                  </a:schemeClr>
                </a:solidFill>
                <a:sym typeface="Arial"/>
              </a:rPr>
              <a:t>Producto Interno Bruto </a:t>
            </a:r>
            <a:r>
              <a:rPr lang="es-CO" sz="1600" b="1">
                <a:solidFill>
                  <a:schemeClr val="bg2">
                    <a:lumMod val="50000"/>
                  </a:schemeClr>
                </a:solidFill>
              </a:rPr>
              <a:t>sectorial </a:t>
            </a:r>
            <a:r>
              <a:rPr lang="es-CO" sz="1600" b="1">
                <a:solidFill>
                  <a:schemeClr val="bg2">
                    <a:lumMod val="50000"/>
                  </a:schemeClr>
                </a:solidFill>
                <a:sym typeface="Arial"/>
              </a:rPr>
              <a:t>– </a:t>
            </a:r>
            <a:r>
              <a:rPr lang="es-CO" sz="1600" b="1">
                <a:solidFill>
                  <a:schemeClr val="bg2">
                    <a:lumMod val="50000"/>
                  </a:schemeClr>
                </a:solidFill>
              </a:rPr>
              <a:t>primer</a:t>
            </a:r>
            <a:r>
              <a:rPr lang="es-CO" sz="1600" b="1">
                <a:solidFill>
                  <a:schemeClr val="bg2">
                    <a:lumMod val="50000"/>
                  </a:schemeClr>
                </a:solidFill>
                <a:sym typeface="Arial"/>
              </a:rPr>
              <a:t> semestre 2023</a:t>
            </a:r>
            <a:r>
              <a:rPr lang="es-CO" sz="1600" b="1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s-CO" sz="1600" b="1">
              <a:solidFill>
                <a:schemeClr val="bg2">
                  <a:lumMod val="50000"/>
                </a:schemeClr>
              </a:solidFill>
              <a:sym typeface="Arial"/>
            </a:endParaRPr>
          </a:p>
          <a:p>
            <a:pPr algn="ctr">
              <a:defRPr/>
            </a:pPr>
            <a:r>
              <a:rPr lang="es-CO" sz="1600" i="1">
                <a:solidFill>
                  <a:schemeClr val="bg2">
                    <a:lumMod val="50000"/>
                  </a:schemeClr>
                </a:solidFill>
                <a:sym typeface="Arial"/>
              </a:rPr>
              <a:t>2019 = 100</a:t>
            </a:r>
            <a:endParaRPr lang="es-CO" sz="160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2E83463-9F9B-91DD-580D-7165379CC8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459333"/>
              </p:ext>
            </p:extLst>
          </p:nvPr>
        </p:nvGraphicFramePr>
        <p:xfrm>
          <a:off x="357353" y="567987"/>
          <a:ext cx="6574221" cy="6020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E0338908-643D-F234-4F25-BED6E15274E3}"/>
              </a:ext>
            </a:extLst>
          </p:cNvPr>
          <p:cNvCxnSpPr/>
          <p:nvPr/>
        </p:nvCxnSpPr>
        <p:spPr>
          <a:xfrm>
            <a:off x="5083764" y="497652"/>
            <a:ext cx="58325" cy="5984992"/>
          </a:xfrm>
          <a:prstGeom prst="straightConnector1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C614FB3F-6D69-3C79-25D3-8C8466E9F7A2}"/>
              </a:ext>
            </a:extLst>
          </p:cNvPr>
          <p:cNvSpPr txBox="1"/>
          <p:nvPr/>
        </p:nvSpPr>
        <p:spPr>
          <a:xfrm>
            <a:off x="5089407" y="498592"/>
            <a:ext cx="53622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17456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9" name="Google Shape;12599;p68"/>
          <p:cNvGraphicFramePr/>
          <p:nvPr>
            <p:extLst>
              <p:ext uri="{D42A27DB-BD31-4B8C-83A1-F6EECF244321}">
                <p14:modId xmlns:p14="http://schemas.microsoft.com/office/powerpoint/2010/main" val="23697448"/>
              </p:ext>
            </p:extLst>
          </p:nvPr>
        </p:nvGraphicFramePr>
        <p:xfrm>
          <a:off x="6380580" y="1783167"/>
          <a:ext cx="5280000" cy="38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596" name="Google Shape;12596;p68"/>
          <p:cNvSpPr txBox="1"/>
          <p:nvPr/>
        </p:nvSpPr>
        <p:spPr>
          <a:xfrm>
            <a:off x="887413" y="1020905"/>
            <a:ext cx="4680800" cy="33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1351" b="1">
                <a:latin typeface="Arial" panose="020B0604020202020204" pitchFamily="34" charset="0"/>
                <a:cs typeface="Arial" panose="020B0604020202020204" pitchFamily="34" charset="0"/>
              </a:rPr>
              <a:t>PIB público y privado, Colombia</a:t>
            </a:r>
          </a:p>
        </p:txBody>
      </p:sp>
      <p:sp>
        <p:nvSpPr>
          <p:cNvPr id="12597" name="Google Shape;12597;p68"/>
          <p:cNvSpPr txBox="1"/>
          <p:nvPr/>
        </p:nvSpPr>
        <p:spPr>
          <a:xfrm>
            <a:off x="6623787" y="974476"/>
            <a:ext cx="4680800" cy="33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1351" b="1">
                <a:latin typeface="Arial" panose="020B0604020202020204" pitchFamily="34" charset="0"/>
                <a:cs typeface="Arial" panose="020B0604020202020204" pitchFamily="34" charset="0"/>
              </a:rPr>
              <a:t>PIB público y privado, Bogotá</a:t>
            </a:r>
          </a:p>
        </p:txBody>
      </p:sp>
      <p:sp>
        <p:nvSpPr>
          <p:cNvPr id="12601" name="Google Shape;12601;p68"/>
          <p:cNvSpPr txBox="1"/>
          <p:nvPr/>
        </p:nvSpPr>
        <p:spPr>
          <a:xfrm>
            <a:off x="300039" y="120347"/>
            <a:ext cx="11591924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MX" sz="2200" b="1"/>
              <a:t>La inversión en obras civiles fue clave para la recuperación del crecimiento económico en Bogotá</a:t>
            </a:r>
            <a:endParaRPr lang="es-MX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02" name="Google Shape;12602;p68"/>
          <p:cNvSpPr txBox="1"/>
          <p:nvPr/>
        </p:nvSpPr>
        <p:spPr>
          <a:xfrm>
            <a:off x="397912" y="6197270"/>
            <a:ext cx="48428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40"/>
            <a:r>
              <a:rPr lang="es-CO" sz="1000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Fuente:</a:t>
            </a:r>
            <a:r>
              <a:rPr lang="es-CO" sz="100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DANE. Cuentas nacionales.</a:t>
            </a:r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/>
            <a:r>
              <a:rPr lang="es-CO" sz="1000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Cálculos: </a:t>
            </a:r>
            <a:r>
              <a:rPr lang="es-CO" sz="100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Dirección de Estadísticas y Estudios Fiscales.</a:t>
            </a:r>
            <a:r>
              <a:rPr lang="es-CO" sz="1000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 </a:t>
            </a:r>
          </a:p>
        </p:txBody>
      </p:sp>
      <p:sp>
        <p:nvSpPr>
          <p:cNvPr id="12603" name="Google Shape;12603;p68"/>
          <p:cNvSpPr txBox="1"/>
          <p:nvPr/>
        </p:nvSpPr>
        <p:spPr>
          <a:xfrm>
            <a:off x="6324136" y="6197269"/>
            <a:ext cx="48428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40"/>
            <a:r>
              <a:rPr lang="es-CO" sz="1000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Fuente:</a:t>
            </a:r>
            <a:r>
              <a:rPr lang="es-CO" sz="100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DANE, PIB trimestral de Bogotá, D. C.</a:t>
            </a:r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/>
            <a:r>
              <a:rPr lang="es-CO" sz="1000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Cálculos: </a:t>
            </a:r>
            <a:r>
              <a:rPr lang="es-CO" sz="100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Dirección de Estadísticas y Estudios Fiscales.</a:t>
            </a:r>
            <a:r>
              <a:rPr lang="es-CO" sz="1000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 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C48E3368-84F6-3A3C-3727-FB027AF6651F}"/>
              </a:ext>
            </a:extLst>
          </p:cNvPr>
          <p:cNvCxnSpPr>
            <a:cxnSpLocks/>
          </p:cNvCxnSpPr>
          <p:nvPr/>
        </p:nvCxnSpPr>
        <p:spPr>
          <a:xfrm>
            <a:off x="6096000" y="1528450"/>
            <a:ext cx="0" cy="47893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0692AD0E-127C-2F7E-F7AD-9B62BCA25637}"/>
              </a:ext>
            </a:extLst>
          </p:cNvPr>
          <p:cNvSpPr/>
          <p:nvPr/>
        </p:nvSpPr>
        <p:spPr>
          <a:xfrm>
            <a:off x="10264991" y="2191316"/>
            <a:ext cx="830923" cy="3276515"/>
          </a:xfrm>
          <a:prstGeom prst="ellips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graphicFrame>
        <p:nvGraphicFramePr>
          <p:cNvPr id="12598" name="Google Shape;12598;p68"/>
          <p:cNvGraphicFramePr/>
          <p:nvPr>
            <p:extLst>
              <p:ext uri="{D42A27DB-BD31-4B8C-83A1-F6EECF244321}">
                <p14:modId xmlns:p14="http://schemas.microsoft.com/office/powerpoint/2010/main" val="4128904113"/>
              </p:ext>
            </p:extLst>
          </p:nvPr>
        </p:nvGraphicFramePr>
        <p:xfrm>
          <a:off x="587863" y="1801981"/>
          <a:ext cx="5280000" cy="38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2">
            <a:extLst>
              <a:ext uri="{FF2B5EF4-FFF2-40B4-BE49-F238E27FC236}">
                <a16:creationId xmlns:a16="http://schemas.microsoft.com/office/drawing/2014/main" id="{C53319F3-5D88-437C-EA53-5AA31FFC6AD0}"/>
              </a:ext>
            </a:extLst>
          </p:cNvPr>
          <p:cNvSpPr txBox="1"/>
          <p:nvPr/>
        </p:nvSpPr>
        <p:spPr>
          <a:xfrm>
            <a:off x="3761367" y="1027104"/>
            <a:ext cx="4660148" cy="70427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8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PIB Sectorial - Bogotá</a:t>
            </a:r>
          </a:p>
          <a:p>
            <a:pPr algn="ctr"/>
            <a:r>
              <a:rPr lang="es-CO" sz="1800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Variación anual (%)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C75121B5-7958-3E55-B71D-EC8FA46E5F77}"/>
              </a:ext>
            </a:extLst>
          </p:cNvPr>
          <p:cNvSpPr txBox="1"/>
          <p:nvPr/>
        </p:nvSpPr>
        <p:spPr>
          <a:xfrm>
            <a:off x="300038" y="6399709"/>
            <a:ext cx="4373487" cy="45829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900">
                <a:latin typeface="Arial"/>
                <a:cs typeface="Arial"/>
              </a:rPr>
              <a:t>P: provisional; </a:t>
            </a:r>
            <a:r>
              <a:rPr lang="es-CO" sz="900" err="1">
                <a:latin typeface="Arial"/>
                <a:cs typeface="Arial"/>
              </a:rPr>
              <a:t>pr</a:t>
            </a:r>
            <a:r>
              <a:rPr lang="es-CO" sz="900">
                <a:latin typeface="Arial"/>
                <a:cs typeface="Arial"/>
              </a:rPr>
              <a:t>: preliminar.</a:t>
            </a:r>
          </a:p>
          <a:p>
            <a:r>
              <a:rPr lang="es-CO" sz="900" b="1">
                <a:latin typeface="Arial"/>
                <a:cs typeface="Arial"/>
              </a:rPr>
              <a:t>Fuente: </a:t>
            </a:r>
            <a:r>
              <a:rPr lang="es-CO" sz="900">
                <a:latin typeface="Arial"/>
                <a:cs typeface="Arial"/>
              </a:rPr>
              <a:t>DANE, PIB trimestral de Bogotá, D. C.</a:t>
            </a:r>
            <a:endParaRPr lang="es-CO" sz="900" i="1">
              <a:latin typeface="Arial"/>
              <a:cs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C7F1F2-2663-CF54-00AC-52383351354B}"/>
              </a:ext>
            </a:extLst>
          </p:cNvPr>
          <p:cNvSpPr txBox="1"/>
          <p:nvPr/>
        </p:nvSpPr>
        <p:spPr>
          <a:xfrm>
            <a:off x="256701" y="2"/>
            <a:ext cx="11678601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s-CO"/>
            </a:defPPr>
            <a:lvl1pPr defTabSz="1219170">
              <a:defRPr sz="2667">
                <a:solidFill>
                  <a:srgbClr val="002060"/>
                </a:solidFill>
              </a:defRPr>
            </a:lvl1pPr>
          </a:lstStyle>
          <a:p>
            <a:pPr algn="ctr"/>
            <a:r>
              <a:rPr lang="es-ES" sz="2200" b="1">
                <a:solidFill>
                  <a:schemeClr val="tx1"/>
                </a:solidFill>
                <a:latin typeface="Arial"/>
                <a:cs typeface="Arial"/>
                <a:sym typeface="Arial Narrow"/>
              </a:rPr>
              <a:t>Comportamiento favorable del sector de servicios, con aporte positivo al crecimiento de la ciudad, que representa cerca de un 60% del PIB de la ciudad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A9FFC4F-FC32-BD2E-057E-1735D7061391}"/>
              </a:ext>
            </a:extLst>
          </p:cNvPr>
          <p:cNvGraphicFramePr>
            <a:graphicFrameLocks/>
          </p:cNvGraphicFramePr>
          <p:nvPr/>
        </p:nvGraphicFramePr>
        <p:xfrm>
          <a:off x="300039" y="1241919"/>
          <a:ext cx="11591925" cy="4849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550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ABDFAC2-FA90-94B3-0715-E14D4CE2077D}"/>
              </a:ext>
            </a:extLst>
          </p:cNvPr>
          <p:cNvGraphicFramePr>
            <a:graphicFrameLocks noGrp="1"/>
          </p:cNvGraphicFramePr>
          <p:nvPr/>
        </p:nvGraphicFramePr>
        <p:xfrm>
          <a:off x="300038" y="1708661"/>
          <a:ext cx="11591927" cy="3725660"/>
        </p:xfrm>
        <a:graphic>
          <a:graphicData uri="http://schemas.openxmlformats.org/drawingml/2006/table">
            <a:tbl>
              <a:tblPr/>
              <a:tblGrid>
                <a:gridCol w="3016427">
                  <a:extLst>
                    <a:ext uri="{9D8B030D-6E8A-4147-A177-3AD203B41FA5}">
                      <a16:colId xmlns:a16="http://schemas.microsoft.com/office/drawing/2014/main" val="1501943363"/>
                    </a:ext>
                  </a:extLst>
                </a:gridCol>
                <a:gridCol w="631713">
                  <a:extLst>
                    <a:ext uri="{9D8B030D-6E8A-4147-A177-3AD203B41FA5}">
                      <a16:colId xmlns:a16="http://schemas.microsoft.com/office/drawing/2014/main" val="4045195911"/>
                    </a:ext>
                  </a:extLst>
                </a:gridCol>
                <a:gridCol w="631713">
                  <a:extLst>
                    <a:ext uri="{9D8B030D-6E8A-4147-A177-3AD203B41FA5}">
                      <a16:colId xmlns:a16="http://schemas.microsoft.com/office/drawing/2014/main" val="3508721043"/>
                    </a:ext>
                  </a:extLst>
                </a:gridCol>
                <a:gridCol w="631713">
                  <a:extLst>
                    <a:ext uri="{9D8B030D-6E8A-4147-A177-3AD203B41FA5}">
                      <a16:colId xmlns:a16="http://schemas.microsoft.com/office/drawing/2014/main" val="3842816486"/>
                    </a:ext>
                  </a:extLst>
                </a:gridCol>
                <a:gridCol w="631713">
                  <a:extLst>
                    <a:ext uri="{9D8B030D-6E8A-4147-A177-3AD203B41FA5}">
                      <a16:colId xmlns:a16="http://schemas.microsoft.com/office/drawing/2014/main" val="15944163"/>
                    </a:ext>
                  </a:extLst>
                </a:gridCol>
                <a:gridCol w="631713">
                  <a:extLst>
                    <a:ext uri="{9D8B030D-6E8A-4147-A177-3AD203B41FA5}">
                      <a16:colId xmlns:a16="http://schemas.microsoft.com/office/drawing/2014/main" val="1219234250"/>
                    </a:ext>
                  </a:extLst>
                </a:gridCol>
                <a:gridCol w="1263425">
                  <a:extLst>
                    <a:ext uri="{9D8B030D-6E8A-4147-A177-3AD203B41FA5}">
                      <a16:colId xmlns:a16="http://schemas.microsoft.com/office/drawing/2014/main" val="1878433798"/>
                    </a:ext>
                  </a:extLst>
                </a:gridCol>
                <a:gridCol w="1326596">
                  <a:extLst>
                    <a:ext uri="{9D8B030D-6E8A-4147-A177-3AD203B41FA5}">
                      <a16:colId xmlns:a16="http://schemas.microsoft.com/office/drawing/2014/main" val="2821048419"/>
                    </a:ext>
                  </a:extLst>
                </a:gridCol>
                <a:gridCol w="1310803">
                  <a:extLst>
                    <a:ext uri="{9D8B030D-6E8A-4147-A177-3AD203B41FA5}">
                      <a16:colId xmlns:a16="http://schemas.microsoft.com/office/drawing/2014/main" val="3630575395"/>
                    </a:ext>
                  </a:extLst>
                </a:gridCol>
                <a:gridCol w="1516111">
                  <a:extLst>
                    <a:ext uri="{9D8B030D-6E8A-4147-A177-3AD203B41FA5}">
                      <a16:colId xmlns:a16="http://schemas.microsoft.com/office/drawing/2014/main" val="72001363"/>
                    </a:ext>
                  </a:extLst>
                </a:gridCol>
              </a:tblGrid>
              <a:tr h="337869">
                <a:tc gridSpan="10">
                  <a:txBody>
                    <a:bodyPr/>
                    <a:lstStyle/>
                    <a:p>
                      <a:pPr algn="ctr" fontAlgn="b"/>
                      <a:endParaRPr lang="es-CO" sz="11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545577"/>
                  </a:ext>
                </a:extLst>
              </a:tr>
              <a:tr h="552663"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sep-19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sep-20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sep-21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sep-22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sep-23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Var. anual (2023-2022)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Var. bienal (2023-2021)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Var. trienal (2023-2020)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Var. cuatrienal (2023-2019)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520018"/>
                  </a:ext>
                </a:extLst>
              </a:tr>
              <a:tr h="354391"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Puntos porcentuales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136895"/>
                  </a:ext>
                </a:extLst>
              </a:tr>
              <a:tr h="35439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 global de participación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75053"/>
                  </a:ext>
                </a:extLst>
              </a:tr>
              <a:tr h="35439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 de ocupación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extLst>
                  <a:ext uri="{0D108BD9-81ED-4DB2-BD59-A6C34878D82A}">
                    <a16:rowId xmlns:a16="http://schemas.microsoft.com/office/drawing/2014/main" val="151961631"/>
                  </a:ext>
                </a:extLst>
              </a:tr>
              <a:tr h="35439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 de desempleo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-12,6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330275"/>
                  </a:ext>
                </a:extLst>
              </a:tr>
              <a:tr h="354391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Miles de personas 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</a:rPr>
                        <a:t>Miles de personas 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72000" marB="7200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081299"/>
                  </a:ext>
                </a:extLst>
              </a:tr>
              <a:tr h="35439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Ocupados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3.886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3.266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3.689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3.849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4.143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294,2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454,2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876,8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257,5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885799"/>
                  </a:ext>
                </a:extLst>
              </a:tr>
              <a:tr h="35439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Desocupados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-154,9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-491,9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/>
                </a:tc>
                <a:extLst>
                  <a:ext uri="{0D108BD9-81ED-4DB2-BD59-A6C34878D82A}">
                    <a16:rowId xmlns:a16="http://schemas.microsoft.com/office/drawing/2014/main" val="3178874637"/>
                  </a:ext>
                </a:extLst>
              </a:tr>
              <a:tr h="35439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Fuera de la fuerza laboral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2.067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2.076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1.926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-232,4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-149,6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-140,9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379997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6FCB579-99B9-3968-1925-2AFD5715E858}"/>
              </a:ext>
            </a:extLst>
          </p:cNvPr>
          <p:cNvSpPr txBox="1"/>
          <p:nvPr/>
        </p:nvSpPr>
        <p:spPr>
          <a:xfrm>
            <a:off x="3348039" y="1132381"/>
            <a:ext cx="5759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Principales indicadores del mercado laboral – Bogotá </a:t>
            </a:r>
            <a:r>
              <a:rPr lang="es-CO" sz="1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(Trimestre móvil)</a:t>
            </a:r>
          </a:p>
        </p:txBody>
      </p:sp>
      <p:sp>
        <p:nvSpPr>
          <p:cNvPr id="10" name="CuadroTexto 4">
            <a:extLst>
              <a:ext uri="{FF2B5EF4-FFF2-40B4-BE49-F238E27FC236}">
                <a16:creationId xmlns:a16="http://schemas.microsoft.com/office/drawing/2014/main" id="{9A8D2C12-0209-363C-9057-23C17839258E}"/>
              </a:ext>
            </a:extLst>
          </p:cNvPr>
          <p:cNvSpPr txBox="1"/>
          <p:nvPr/>
        </p:nvSpPr>
        <p:spPr>
          <a:xfrm>
            <a:off x="182880" y="6560"/>
            <a:ext cx="11709083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s-CO"/>
            </a:defPPr>
            <a:lvl1pPr defTabSz="1219170">
              <a:defRPr sz="2667">
                <a:solidFill>
                  <a:srgbClr val="002060"/>
                </a:solidFill>
              </a:defRPr>
            </a:lvl1pPr>
          </a:lstStyle>
          <a:p>
            <a:pPr algn="ctr"/>
            <a:r>
              <a:rPr lang="es-MX" sz="2200" b="1">
                <a:solidFill>
                  <a:schemeClr val="tx1"/>
                </a:solidFill>
              </a:rPr>
              <a:t>Frente a 2019, tenemos menor desempleo, mayor tasa de ocupación y recuperamos la tasa global de participación laboral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B566A9A-D36B-9032-0BCA-A89959A8EC47}"/>
              </a:ext>
            </a:extLst>
          </p:cNvPr>
          <p:cNvSpPr/>
          <p:nvPr/>
        </p:nvSpPr>
        <p:spPr>
          <a:xfrm>
            <a:off x="10769600" y="2692089"/>
            <a:ext cx="796684" cy="30955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34CBDFC3-3B48-067E-3773-BF154B92D9CE}"/>
              </a:ext>
            </a:extLst>
          </p:cNvPr>
          <p:cNvSpPr/>
          <p:nvPr/>
        </p:nvSpPr>
        <p:spPr>
          <a:xfrm>
            <a:off x="10964395" y="1326729"/>
            <a:ext cx="313144" cy="584775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14C9B0-9D69-E6FD-E282-D8A63408FB9C}"/>
              </a:ext>
            </a:extLst>
          </p:cNvPr>
          <p:cNvSpPr txBox="1"/>
          <p:nvPr/>
        </p:nvSpPr>
        <p:spPr>
          <a:xfrm>
            <a:off x="300039" y="641014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Fuente: DANE, Gran Encuesta Integrada de Hogares (GEIH). </a:t>
            </a:r>
          </a:p>
          <a:p>
            <a:pPr algn="l" fontAlgn="ctr"/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Cálculos: Subdirección de Análisis Sectorial, Dirección de Estadísticas y Estudios Fiscales.</a:t>
            </a:r>
          </a:p>
        </p:txBody>
      </p:sp>
    </p:spTree>
    <p:extLst>
      <p:ext uri="{BB962C8B-B14F-4D97-AF65-F5344CB8AC3E}">
        <p14:creationId xmlns:p14="http://schemas.microsoft.com/office/powerpoint/2010/main" val="3892762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6" name="Google Shape;12676;p77"/>
          <p:cNvSpPr txBox="1"/>
          <p:nvPr/>
        </p:nvSpPr>
        <p:spPr>
          <a:xfrm>
            <a:off x="827851" y="21840"/>
            <a:ext cx="105364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2400" b="1" dirty="0">
                <a:solidFill>
                  <a:schemeClr val="tx1"/>
                </a:solidFill>
                <a:ea typeface="Calibri"/>
                <a:sym typeface="Calibri"/>
              </a:rPr>
              <a:t>En Bogotá, la brecha de la tasa de desempleo por género se ha reducido de </a:t>
            </a:r>
            <a:r>
              <a:rPr lang="es-CO" sz="2400" b="1" dirty="0">
                <a:solidFill>
                  <a:schemeClr val="tx1"/>
                </a:solidFill>
                <a:sym typeface="Calibri"/>
              </a:rPr>
              <a:t>5,0 p.p. en 2020 </a:t>
            </a:r>
            <a:r>
              <a:rPr lang="es-CO" sz="2400" b="1" dirty="0">
                <a:solidFill>
                  <a:schemeClr val="tx1"/>
                </a:solidFill>
                <a:ea typeface="Calibri"/>
                <a:sym typeface="Calibri"/>
              </a:rPr>
              <a:t>a 2,0 p.p. en 2023</a:t>
            </a:r>
            <a:endParaRPr lang="es-CO" sz="2400" b="1" dirty="0">
              <a:solidFill>
                <a:schemeClr val="tx1"/>
              </a:solidFill>
              <a:ea typeface="Calibri"/>
            </a:endParaRPr>
          </a:p>
        </p:txBody>
      </p:sp>
      <p:sp>
        <p:nvSpPr>
          <p:cNvPr id="12677" name="Google Shape;12677;p77"/>
          <p:cNvSpPr txBox="1"/>
          <p:nvPr/>
        </p:nvSpPr>
        <p:spPr>
          <a:xfrm>
            <a:off x="1113800" y="1033987"/>
            <a:ext cx="99644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2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Brecha tasa de desempleo, según sexo - trimestre móvil</a:t>
            </a:r>
            <a:endParaRPr lang="es-CO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80" name="Google Shape;12680;p77"/>
          <p:cNvSpPr txBox="1"/>
          <p:nvPr/>
        </p:nvSpPr>
        <p:spPr>
          <a:xfrm>
            <a:off x="508737" y="5913785"/>
            <a:ext cx="975400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40"/>
            <a:r>
              <a:rPr lang="es-CO" sz="100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Nota: las 13 ciudades y A. M. incluyen los resultados de Bogotá; Medellín, A. M.; Cali, A. M.; Barranquilla, A. M.; Bucaramanga, A. M.; Manizales, A. M.; Pasto; Pereira, A. M.; Ibagué; Cúcuta, A. M.; Villavicencio, Montería y Cartagena. Las 23 ciudades, A. M., incluyen las 13 ciudades, A. M., y las ciudades de Tunja, Florencia, Popayán, Valledupar, Quibdó, Neiva, Riohacha, Santa Marta, Armenia y Sincelejo.</a:t>
            </a:r>
            <a:endParaRPr lang="es-CO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/>
            <a:r>
              <a:rPr lang="es-CO" sz="100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Fuente: DANE, Gran Encuesta Integrada de Hogares (GEIH).</a:t>
            </a:r>
            <a:endParaRPr lang="es-CO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/>
            <a:r>
              <a:rPr lang="es-CO" sz="100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Cálculos: Subdirección de Análisis Sectorial, Dirección de Estadísticas y Estudios Fiscales.</a:t>
            </a:r>
            <a:endParaRPr lang="es-CO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E6950BB-03C3-410F-B37E-2E1FD2626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500909"/>
              </p:ext>
            </p:extLst>
          </p:nvPr>
        </p:nvGraphicFramePr>
        <p:xfrm>
          <a:off x="592639" y="1630280"/>
          <a:ext cx="5400000" cy="417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347B511-21C3-4F59-97E9-A4128D4765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419059"/>
              </p:ext>
            </p:extLst>
          </p:nvPr>
        </p:nvGraphicFramePr>
        <p:xfrm>
          <a:off x="6312566" y="1673480"/>
          <a:ext cx="5400000" cy="409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3A51AB7-F66A-7B58-DA2B-484B1B90AB38}"/>
              </a:ext>
            </a:extLst>
          </p:cNvPr>
          <p:cNvSpPr/>
          <p:nvPr/>
        </p:nvSpPr>
        <p:spPr>
          <a:xfrm>
            <a:off x="3587262" y="3"/>
            <a:ext cx="4977799" cy="881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BC640B9F-CAFC-3106-7CC8-84C80F175D01}"/>
              </a:ext>
            </a:extLst>
          </p:cNvPr>
          <p:cNvSpPr txBox="1"/>
          <p:nvPr/>
        </p:nvSpPr>
        <p:spPr>
          <a:xfrm>
            <a:off x="351636" y="134701"/>
            <a:ext cx="1132442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3200" b="1">
                <a:solidFill>
                  <a:schemeClr val="bg1"/>
                </a:solidFill>
              </a:rPr>
              <a:t>Tabla de contenido</a:t>
            </a:r>
          </a:p>
          <a:p>
            <a:endParaRPr lang="es-CO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644920C-FB32-C3FF-AFD6-6EC881F4D387}"/>
              </a:ext>
            </a:extLst>
          </p:cNvPr>
          <p:cNvSpPr/>
          <p:nvPr/>
        </p:nvSpPr>
        <p:spPr>
          <a:xfrm>
            <a:off x="3587079" y="2"/>
            <a:ext cx="93784" cy="8810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C953D0-D14F-BBBC-C142-3F083816507B}"/>
              </a:ext>
            </a:extLst>
          </p:cNvPr>
          <p:cNvSpPr txBox="1"/>
          <p:nvPr/>
        </p:nvSpPr>
        <p:spPr>
          <a:xfrm>
            <a:off x="2005083" y="1346617"/>
            <a:ext cx="8460613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AutoNum type="arabicPeriod"/>
            </a:pPr>
            <a:r>
              <a:rPr lang="es-MX" sz="3000" b="1" dirty="0"/>
              <a:t> Decisiones estratégicas de inversión y endeudamiento</a:t>
            </a:r>
          </a:p>
          <a:p>
            <a:pPr marL="342900" indent="-342900">
              <a:buFont typeface="Arial"/>
              <a:buAutoNum type="arabicPeriod"/>
            </a:pPr>
            <a:endParaRPr lang="es-MX" sz="3000" b="1" dirty="0"/>
          </a:p>
          <a:p>
            <a:pPr marL="342900" indent="-342900">
              <a:buAutoNum type="arabicPeriod"/>
            </a:pPr>
            <a:r>
              <a:rPr lang="es-MX" sz="3000" b="1" dirty="0"/>
              <a:t>Logros en crecimiento, empleo y pobreza </a:t>
            </a:r>
          </a:p>
          <a:p>
            <a:pPr marL="342900" indent="-342900">
              <a:buAutoNum type="arabicPeriod"/>
            </a:pPr>
            <a:endParaRPr lang="es-MX" sz="3000" b="1" dirty="0"/>
          </a:p>
          <a:p>
            <a:pPr marL="342900" indent="-342900">
              <a:buAutoNum type="arabicPeriod"/>
            </a:pPr>
            <a:r>
              <a:rPr lang="es-MX" sz="3000" b="1" dirty="0"/>
              <a:t> Marco Fiscal de Mediano Plazo</a:t>
            </a:r>
          </a:p>
          <a:p>
            <a:pPr marL="342900" indent="-342900">
              <a:buAutoNum type="arabicPeriod"/>
            </a:pPr>
            <a:endParaRPr lang="es-MX" sz="3000" b="1" dirty="0"/>
          </a:p>
          <a:p>
            <a:pPr marL="342900" indent="-342900">
              <a:buAutoNum type="arabicPeriod"/>
            </a:pPr>
            <a:r>
              <a:rPr lang="es-MX" sz="3000" b="1" dirty="0"/>
              <a:t> Ejecución presupuestal 2023</a:t>
            </a:r>
          </a:p>
          <a:p>
            <a:pPr marL="342900" indent="-342900">
              <a:buAutoNum type="arabicPeriod"/>
            </a:pPr>
            <a:endParaRPr lang="es-MX" sz="3000" b="1" dirty="0"/>
          </a:p>
          <a:p>
            <a:pPr marL="342900" indent="-342900">
              <a:buAutoNum type="arabicPeriod"/>
            </a:pPr>
            <a:r>
              <a:rPr lang="es-MX" sz="3000" b="1" dirty="0"/>
              <a:t> Presupuesto 2024</a:t>
            </a:r>
          </a:p>
        </p:txBody>
      </p:sp>
    </p:spTree>
    <p:extLst>
      <p:ext uri="{BB962C8B-B14F-4D97-AF65-F5344CB8AC3E}">
        <p14:creationId xmlns:p14="http://schemas.microsoft.com/office/powerpoint/2010/main" val="2948808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6" name="Google Shape;12676;p77"/>
          <p:cNvSpPr txBox="1"/>
          <p:nvPr/>
        </p:nvSpPr>
        <p:spPr>
          <a:xfrm>
            <a:off x="827851" y="21840"/>
            <a:ext cx="105364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MX" sz="2400" b="1" dirty="0">
                <a:solidFill>
                  <a:schemeClr val="tx1"/>
                </a:solidFill>
                <a:ea typeface="Calibri"/>
                <a:sym typeface="Calibri"/>
              </a:rPr>
              <a:t>La brecha de la tasa de ocupación según género de Bogotá está por debajo de las registradas en las principales ciudades</a:t>
            </a:r>
          </a:p>
        </p:txBody>
      </p:sp>
      <p:sp>
        <p:nvSpPr>
          <p:cNvPr id="12677" name="Google Shape;12677;p77"/>
          <p:cNvSpPr txBox="1"/>
          <p:nvPr/>
        </p:nvSpPr>
        <p:spPr>
          <a:xfrm>
            <a:off x="1113800" y="1033987"/>
            <a:ext cx="99644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/>
            <a:r>
              <a:rPr lang="es-CO" sz="2400" dirty="0">
                <a:solidFill>
                  <a:srgbClr val="002060"/>
                </a:solidFill>
                <a:ea typeface="Calibri"/>
                <a:sym typeface="Calibri"/>
              </a:rPr>
              <a:t>Brecha tasa de ocupación, según sexo - trimestre móvil</a:t>
            </a:r>
            <a:endParaRPr lang="es-CO" sz="1867" dirty="0"/>
          </a:p>
        </p:txBody>
      </p:sp>
      <p:sp>
        <p:nvSpPr>
          <p:cNvPr id="12680" name="Google Shape;12680;p77"/>
          <p:cNvSpPr txBox="1"/>
          <p:nvPr/>
        </p:nvSpPr>
        <p:spPr>
          <a:xfrm>
            <a:off x="508737" y="5913785"/>
            <a:ext cx="975400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40"/>
            <a:r>
              <a:rPr lang="es-CO" sz="10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Nota: las 13 ciudades y A. M. incluyen los resultados de Bogotá; Medellín, A. M.; Cali, A. M.; Barranquilla, A. M.; Bucaramanga, A. M.; Manizales, A. M.; Pasto; Pereira, A. M.; Ibagué; Cúcuta, A. M.; Villavicencio, Montería y Cartagena. Las 23 ciudades, A. M., incluyen las 13 ciudades, A. M., y las ciudades de Tunja, Florencia, Popayán, Valledupar, Quibdó, Neiva, Riohacha, Santa Marta, Armenia y Sincelejo.</a:t>
            </a:r>
            <a:endParaRPr lang="es-C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/>
            <a:r>
              <a:rPr lang="es-CO" sz="10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Fuente: DANE, Gran Encuesta Integrada de Hogares (GEIH).</a:t>
            </a:r>
            <a:endParaRPr lang="es-C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/>
            <a:r>
              <a:rPr lang="es-CO" sz="10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Cálculos: Subdirección de Análisis Sectorial, Dirección de Estadísticas y Estudios Fiscales.</a:t>
            </a:r>
            <a:endParaRPr lang="es-C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188B5F2-C26A-1159-7C8A-789F208E5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496314"/>
              </p:ext>
            </p:extLst>
          </p:nvPr>
        </p:nvGraphicFramePr>
        <p:xfrm>
          <a:off x="696000" y="1593785"/>
          <a:ext cx="54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1C2356B7-6DC8-33AE-E44B-F3E8EF2A0E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411253"/>
              </p:ext>
            </p:extLst>
          </p:nvPr>
        </p:nvGraphicFramePr>
        <p:xfrm>
          <a:off x="6454450" y="1532968"/>
          <a:ext cx="54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8933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5" name="Google Shape;12685;p78"/>
          <p:cNvSpPr txBox="1"/>
          <p:nvPr/>
        </p:nvSpPr>
        <p:spPr>
          <a:xfrm>
            <a:off x="943786" y="70652"/>
            <a:ext cx="105364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4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s-CO">
                <a:latin typeface="Arial"/>
                <a:cs typeface="Arial"/>
                <a:sym typeface="Calibri"/>
              </a:rPr>
              <a:t>Bogotá presenta una de las menores tasas de desempleo de jóvenes</a:t>
            </a:r>
            <a:endParaRPr lang="es-CO">
              <a:latin typeface="Arial"/>
              <a:cs typeface="Arial"/>
            </a:endParaRPr>
          </a:p>
        </p:txBody>
      </p:sp>
      <p:sp>
        <p:nvSpPr>
          <p:cNvPr id="12686" name="Google Shape;12686;p78"/>
          <p:cNvSpPr txBox="1"/>
          <p:nvPr/>
        </p:nvSpPr>
        <p:spPr>
          <a:xfrm>
            <a:off x="227013" y="853124"/>
            <a:ext cx="116928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40">
              <a:defRPr sz="240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s-CO" dirty="0">
                <a:sym typeface="Calibri"/>
              </a:rPr>
              <a:t>Tasa de desempleo jóvenes - trimestre móvil - porcentaje</a:t>
            </a:r>
            <a:endParaRPr lang="es-CO" dirty="0"/>
          </a:p>
        </p:txBody>
      </p:sp>
      <p:sp>
        <p:nvSpPr>
          <p:cNvPr id="12689" name="Google Shape;12689;p78"/>
          <p:cNvSpPr txBox="1"/>
          <p:nvPr/>
        </p:nvSpPr>
        <p:spPr>
          <a:xfrm>
            <a:off x="399151" y="5637655"/>
            <a:ext cx="11848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40"/>
            <a:r>
              <a:rPr lang="es-CO" sz="11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Nota: las 13 ciudades y A. M. incluyen los resultados de Bogotá; Medellín, A. M.; Cali, A. M.; Barranquilla, A. M.; Bucaramanga, A. M.; Manizales, A. M.; Pasto; Pereira, A. M.; Ibagué; Cúcuta, A. M.; Villavicencio, Montería y Cartagena. Las 23 ciudades, A. M., incluyen las 13 ciudades, A. M., y las ciudades de Tunja, Florencia, Popayán, Valledupar, Quibdó, Neiva, Riohacha, Santa Marta, Armenia y Sincelejo.</a:t>
            </a:r>
            <a:endParaRPr lang="es-CO" sz="1867">
              <a:solidFill>
                <a:schemeClr val="tx1"/>
              </a:solidFill>
            </a:endParaRPr>
          </a:p>
          <a:p>
            <a:pPr defTabSz="1219140"/>
            <a:r>
              <a:rPr lang="es-CO" sz="11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Fuente: DANE, Gran Encuesta Integrada de Hogares (GEIH).</a:t>
            </a:r>
            <a:endParaRPr lang="es-CO" sz="1867">
              <a:solidFill>
                <a:schemeClr val="tx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A87E6C2-13A7-4B7B-90B5-C62FD17019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966400"/>
              </p:ext>
            </p:extLst>
          </p:nvPr>
        </p:nvGraphicFramePr>
        <p:xfrm>
          <a:off x="524657" y="1391817"/>
          <a:ext cx="5798494" cy="419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EE53437-3AAA-444C-A7EA-33F399CB4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784378"/>
              </p:ext>
            </p:extLst>
          </p:nvPr>
        </p:nvGraphicFramePr>
        <p:xfrm>
          <a:off x="6323151" y="1390150"/>
          <a:ext cx="5454000" cy="420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4" name="Google Shape;12694;p79"/>
          <p:cNvSpPr txBox="1"/>
          <p:nvPr/>
        </p:nvSpPr>
        <p:spPr>
          <a:xfrm>
            <a:off x="948067" y="173193"/>
            <a:ext cx="1097174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121914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s-CO">
                <a:latin typeface="Arial"/>
                <a:cs typeface="Arial"/>
                <a:sym typeface="Calibri"/>
              </a:rPr>
              <a:t>Bogotá es la ciudad con menor informalidad laboral </a:t>
            </a:r>
            <a:endParaRPr lang="es-CO"/>
          </a:p>
        </p:txBody>
      </p:sp>
      <p:sp>
        <p:nvSpPr>
          <p:cNvPr id="12695" name="Google Shape;12695;p79"/>
          <p:cNvSpPr txBox="1"/>
          <p:nvPr/>
        </p:nvSpPr>
        <p:spPr>
          <a:xfrm>
            <a:off x="227013" y="925240"/>
            <a:ext cx="116928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1219140">
              <a:defRPr sz="240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s-CO" dirty="0">
                <a:sym typeface="Calibri"/>
              </a:rPr>
              <a:t>Proporción de informalidad - trimestre móvil - porcentaje</a:t>
            </a:r>
            <a:endParaRPr lang="es-CO" dirty="0"/>
          </a:p>
        </p:txBody>
      </p:sp>
      <p:sp>
        <p:nvSpPr>
          <p:cNvPr id="12696" name="Google Shape;12696;p79"/>
          <p:cNvSpPr txBox="1"/>
          <p:nvPr/>
        </p:nvSpPr>
        <p:spPr>
          <a:xfrm>
            <a:off x="563397" y="5603771"/>
            <a:ext cx="11692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40"/>
            <a:r>
              <a:rPr lang="es-CO" sz="11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Nota: las 13 ciudades y A. M. incluyen los resultados de Bogotá; Medellín, A. M.; Cali, A. M.; Barranquilla, A. M.; Bucaramanga, A. M.; Manizales, A. M.; Pasto; Pereira, A. M.; Ibagué; Cúcuta, A. M.; Villavicencio, Montería y Cartagena. Las 23 ciudades, A. M., incluyen las 13 ciudades, A. M., y las ciudades de Tunja, Florencia, Popayán, Valledupar, Quibdó, Neiva, Riohacha, Santa Marta, Armenia y Sincelejo.</a:t>
            </a:r>
            <a:endParaRPr lang="es-CO" sz="1867">
              <a:solidFill>
                <a:schemeClr val="tx1"/>
              </a:solidFill>
            </a:endParaRPr>
          </a:p>
          <a:p>
            <a:pPr defTabSz="1219140"/>
            <a:r>
              <a:rPr lang="es-CO" sz="11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Fuente: DANE, Gran Encuesta Integrada de Hogares (GEIH).</a:t>
            </a:r>
            <a:endParaRPr lang="es-CO" sz="1867">
              <a:solidFill>
                <a:schemeClr val="tx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C7603C2-3068-45B5-A596-B46EC985A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506618"/>
              </p:ext>
            </p:extLst>
          </p:nvPr>
        </p:nvGraphicFramePr>
        <p:xfrm>
          <a:off x="575734" y="1569227"/>
          <a:ext cx="5400000" cy="409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34B1DF7-2D9C-4280-A7D8-53BB76F42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689813"/>
              </p:ext>
            </p:extLst>
          </p:nvPr>
        </p:nvGraphicFramePr>
        <p:xfrm>
          <a:off x="6319673" y="1417628"/>
          <a:ext cx="5400000" cy="409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07CAA5E-05AA-4FC4-BE6A-5EA8C77213BC}"/>
              </a:ext>
            </a:extLst>
          </p:cNvPr>
          <p:cNvGraphicFramePr>
            <a:graphicFrameLocks/>
          </p:cNvGraphicFramePr>
          <p:nvPr/>
        </p:nvGraphicFramePr>
        <p:xfrm>
          <a:off x="878042" y="1565454"/>
          <a:ext cx="4899600" cy="341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1126F60-2CF8-4446-86ED-CE599B303E54}"/>
              </a:ext>
            </a:extLst>
          </p:cNvPr>
          <p:cNvGraphicFramePr>
            <a:graphicFrameLocks/>
          </p:cNvGraphicFramePr>
          <p:nvPr/>
        </p:nvGraphicFramePr>
        <p:xfrm>
          <a:off x="6445492" y="1565454"/>
          <a:ext cx="4899600" cy="341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Google Shape;195;g14e7ccd7459_1_58">
            <a:extLst>
              <a:ext uri="{FF2B5EF4-FFF2-40B4-BE49-F238E27FC236}">
                <a16:creationId xmlns:a16="http://schemas.microsoft.com/office/drawing/2014/main" id="{B8620B17-E01C-8D54-786F-CAADDC37955E}"/>
              </a:ext>
            </a:extLst>
          </p:cNvPr>
          <p:cNvSpPr txBox="1"/>
          <p:nvPr/>
        </p:nvSpPr>
        <p:spPr>
          <a:xfrm>
            <a:off x="371236" y="82720"/>
            <a:ext cx="11678868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121914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s-MX">
                <a:latin typeface="Arial"/>
                <a:cs typeface="Arial"/>
              </a:rPr>
              <a:t>Las transferencias de IMG y del Gob. </a:t>
            </a:r>
            <a:r>
              <a:rPr lang="es-MX" err="1">
                <a:latin typeface="Arial"/>
                <a:cs typeface="Arial"/>
              </a:rPr>
              <a:t>Nal</a:t>
            </a:r>
            <a:r>
              <a:rPr lang="es-MX">
                <a:latin typeface="Arial"/>
                <a:cs typeface="Arial"/>
              </a:rPr>
              <a:t>. explicaron el 39% y el 82% de la reducción de la pobreza monetaria y de la pobreza extrema entre 2020 y 2022</a:t>
            </a:r>
          </a:p>
        </p:txBody>
      </p:sp>
      <p:sp>
        <p:nvSpPr>
          <p:cNvPr id="6" name="Google Shape;196;g14e7ccd7459_1_58">
            <a:extLst>
              <a:ext uri="{FF2B5EF4-FFF2-40B4-BE49-F238E27FC236}">
                <a16:creationId xmlns:a16="http://schemas.microsoft.com/office/drawing/2014/main" id="{87D26E96-F5C7-9767-BC27-592136110457}"/>
              </a:ext>
            </a:extLst>
          </p:cNvPr>
          <p:cNvSpPr txBox="1"/>
          <p:nvPr/>
        </p:nvSpPr>
        <p:spPr>
          <a:xfrm>
            <a:off x="640580" y="5849201"/>
            <a:ext cx="976070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defRPr/>
            </a:pPr>
            <a:r>
              <a:rPr lang="es-CO" sz="1600" dirty="0"/>
              <a:t>Entre 2021 y 2022, gracias a las transferencias monetarias del Distrito (IMG) y de </a:t>
            </a:r>
            <a:r>
              <a:rPr lang="es-CO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 </a:t>
            </a:r>
            <a:r>
              <a:rPr lang="es-CO" sz="1600" dirty="0"/>
              <a:t>Nación</a:t>
            </a:r>
            <a:r>
              <a:rPr lang="es-CO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s-CO" sz="1600" b="1" dirty="0"/>
              <a:t>370 mil</a:t>
            </a:r>
            <a:r>
              <a:rPr lang="es-CO" sz="1600" dirty="0"/>
              <a:t> personas </a:t>
            </a:r>
            <a:r>
              <a:rPr lang="es-CO" sz="1600" b="1" dirty="0"/>
              <a:t>salieron de </a:t>
            </a:r>
            <a:r>
              <a:rPr lang="es-CO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 pobreza </a:t>
            </a:r>
            <a:r>
              <a:rPr lang="es-CO" sz="1600" b="1" dirty="0"/>
              <a:t>monetaria extrema</a:t>
            </a:r>
            <a:r>
              <a:rPr lang="es-CO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y </a:t>
            </a:r>
            <a:r>
              <a:rPr lang="es-CO" sz="1600" b="1" dirty="0"/>
              <a:t>330 mil</a:t>
            </a:r>
            <a:r>
              <a:rPr lang="es-CO" sz="1600" dirty="0"/>
              <a:t> personas </a:t>
            </a:r>
            <a:r>
              <a:rPr lang="es-CO" sz="1600" b="1" dirty="0"/>
              <a:t>salieron </a:t>
            </a:r>
            <a:r>
              <a:rPr lang="es-CO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 la pobreza</a:t>
            </a:r>
            <a:r>
              <a:rPr lang="es-CO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CO" sz="1600" dirty="0"/>
              <a:t>monetaria</a:t>
            </a:r>
            <a:r>
              <a:rPr lang="es-CO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r>
              <a:rPr lang="es-CO" dirty="0"/>
              <a:t> </a:t>
            </a:r>
            <a:endParaRPr lang="es-CO" sz="1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404;p6">
            <a:extLst>
              <a:ext uri="{FF2B5EF4-FFF2-40B4-BE49-F238E27FC236}">
                <a16:creationId xmlns:a16="http://schemas.microsoft.com/office/drawing/2014/main" id="{F686A241-6529-028C-9F58-83A8A789DB89}"/>
              </a:ext>
            </a:extLst>
          </p:cNvPr>
          <p:cNvSpPr/>
          <p:nvPr/>
        </p:nvSpPr>
        <p:spPr>
          <a:xfrm>
            <a:off x="231648" y="5136749"/>
            <a:ext cx="117188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9580" marR="31115">
              <a:defRPr/>
            </a:pPr>
            <a:r>
              <a:rPr lang="es-MX" sz="1000" b="1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Nota: 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“Sin transferencias” excluye todas las ayudas institucionales. </a:t>
            </a:r>
            <a:r>
              <a:rPr lang="es-MX" sz="1000" dirty="0">
                <a:solidFill>
                  <a:prstClr val="black"/>
                </a:solidFill>
              </a:rPr>
              <a:t>"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Oficial</a:t>
            </a:r>
            <a:r>
              <a:rPr lang="es-MX" sz="1000" dirty="0">
                <a:solidFill>
                  <a:prstClr val="black"/>
                </a:solidFill>
              </a:rPr>
              <a:t>"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s-MX" sz="1000" dirty="0">
                <a:solidFill>
                  <a:prstClr val="black"/>
                </a:solidFill>
              </a:rPr>
              <a:t>incluye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 los pagos ordinarios y extraordinarios de Familias en Acción (FA), Jóvenes en Acción (JA</a:t>
            </a:r>
            <a:r>
              <a:rPr lang="es-MX" sz="1000" dirty="0">
                <a:solidFill>
                  <a:prstClr val="black"/>
                </a:solidFill>
              </a:rPr>
              <a:t>),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 Colombia Mayor (CM</a:t>
            </a:r>
            <a:r>
              <a:rPr lang="es-MX" sz="1000" dirty="0">
                <a:solidFill>
                  <a:prstClr val="black"/>
                </a:solidFill>
              </a:rPr>
              <a:t>),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 otras ayudas como compensación de IVA, CM y FA; </a:t>
            </a:r>
            <a:r>
              <a:rPr lang="es-MX" sz="1000" dirty="0">
                <a:solidFill>
                  <a:prstClr val="black"/>
                </a:solidFill>
              </a:rPr>
              <a:t>Ingreso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s-MX" sz="1000" dirty="0">
                <a:solidFill>
                  <a:prstClr val="black"/>
                </a:solidFill>
              </a:rPr>
              <a:t>Solidario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, ayudas regionales de Bogotá y otras ayudas reportadas en la </a:t>
            </a:r>
            <a:r>
              <a:rPr lang="es-MX" sz="1000" dirty="0">
                <a:solidFill>
                  <a:prstClr val="black"/>
                </a:solidFill>
              </a:rPr>
              <a:t>Gran</a:t>
            </a:r>
            <a:r>
              <a:rPr lang="es-MX" sz="1000" kern="0" dirty="0">
                <a:solidFill>
                  <a:prstClr val="black"/>
                </a:solidFill>
                <a:cs typeface="Arial"/>
                <a:sym typeface="Arial"/>
              </a:rPr>
              <a:t> Encuesta Integrada de Hogares (GEIH) del DANE.</a:t>
            </a:r>
          </a:p>
          <a:p>
            <a:pPr marL="449580" marR="31115">
              <a:defRPr/>
            </a:pPr>
            <a:r>
              <a:rPr lang="es-MX" sz="1000" b="1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Fuente: 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Estimativo de la Secretaría Distrital de Planeación con información del</a:t>
            </a:r>
            <a:r>
              <a:rPr lang="es-MX" sz="1000" b="1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DANE, 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</a:rPr>
              <a:t>cruce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 de la Gran Encuesta Integrada de Hogares (GEIH, marco 2018) 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</a:rPr>
              <a:t>- RR. AA.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</a:rPr>
              <a:t>ayudas</a:t>
            </a:r>
            <a:r>
              <a:rPr lang="es-MX" sz="1000" dirty="0">
                <a:solidFill>
                  <a:prstClr val="black"/>
                </a:solidFill>
                <a:ea typeface="Times New Roman" panose="02020603050405020304" pitchFamily="18" charset="0"/>
                <a:cs typeface="Arial"/>
                <a:sym typeface="Arial"/>
              </a:rPr>
              <a:t> institucionales y PILA 2021-2022.</a:t>
            </a:r>
            <a:endParaRPr lang="es-CO" sz="1000" dirty="0">
              <a:solidFill>
                <a:prstClr val="black"/>
              </a:solidFill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506644-C178-40AC-4D8D-958CB044DC5A}"/>
              </a:ext>
            </a:extLst>
          </p:cNvPr>
          <p:cNvSpPr txBox="1"/>
          <p:nvPr/>
        </p:nvSpPr>
        <p:spPr>
          <a:xfrm>
            <a:off x="558525" y="1107368"/>
            <a:ext cx="576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600" b="1" ker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Incidencia de pobreza monetaria, Bogotá</a:t>
            </a:r>
            <a:endParaRPr lang="es-CO" sz="1600" b="1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algn="ctr">
              <a:defRPr/>
            </a:pPr>
            <a:r>
              <a:rPr lang="es-CO" sz="1400" i="1" ker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Porcentaje</a:t>
            </a:r>
            <a:endParaRPr lang="es-CO" sz="105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36F8EBE-D565-0DC4-AD08-1ADAA8E44BE7}"/>
              </a:ext>
            </a:extLst>
          </p:cNvPr>
          <p:cNvSpPr txBox="1"/>
          <p:nvPr/>
        </p:nvSpPr>
        <p:spPr>
          <a:xfrm>
            <a:off x="6190468" y="1063787"/>
            <a:ext cx="576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600" b="1" kern="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Incidencia de pobreza monetaria extrema, Bogotá</a:t>
            </a:r>
            <a:endParaRPr lang="es-CO" sz="1600" b="1" dirty="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algn="ctr">
              <a:defRPr/>
            </a:pPr>
            <a:r>
              <a:rPr lang="es-CO" sz="1400" i="1" kern="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Porcentaje</a:t>
            </a:r>
            <a:endParaRPr lang="es-CO" sz="1050" dirty="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E437F1D3-9743-65F0-6585-03A63B92FE0D}"/>
              </a:ext>
            </a:extLst>
          </p:cNvPr>
          <p:cNvCxnSpPr>
            <a:cxnSpLocks/>
          </p:cNvCxnSpPr>
          <p:nvPr/>
        </p:nvCxnSpPr>
        <p:spPr>
          <a:xfrm>
            <a:off x="3743325" y="2416630"/>
            <a:ext cx="838628" cy="322813"/>
          </a:xfrm>
          <a:prstGeom prst="straightConnector1">
            <a:avLst/>
          </a:prstGeom>
          <a:noFill/>
          <a:ln w="25400" cap="flat" cmpd="sng" algn="ctr">
            <a:solidFill>
              <a:schemeClr val="bg2">
                <a:lumMod val="50000"/>
              </a:schemeClr>
            </a:solidFill>
            <a:prstDash val="solid"/>
            <a:tailEnd type="triangle"/>
          </a:ln>
          <a:effectLst/>
        </p:spPr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6EBD00E-8167-3F09-CBEC-FECE14F311AF}"/>
              </a:ext>
            </a:extLst>
          </p:cNvPr>
          <p:cNvSpPr/>
          <p:nvPr/>
        </p:nvSpPr>
        <p:spPr>
          <a:xfrm>
            <a:off x="4847605" y="1629778"/>
            <a:ext cx="1303981" cy="786852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Impacto estimado:</a:t>
            </a:r>
            <a:br>
              <a:rPr kumimoji="0" lang="es-CO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lang="es-CO" sz="1050" b="1" dirty="0">
                <a:solidFill>
                  <a:srgbClr val="FFFFFF"/>
                </a:solidFill>
                <a:ea typeface="+mn-ea"/>
                <a:cs typeface="+mn-cs"/>
              </a:rPr>
              <a:t>4</a:t>
            </a:r>
            <a:r>
              <a:rPr kumimoji="0" lang="es-CO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,7 </a:t>
            </a:r>
            <a:r>
              <a:rPr kumimoji="0" lang="es-CO" sz="105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pp</a:t>
            </a:r>
            <a:r>
              <a:rPr kumimoji="0" lang="es-CO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menos de pobreza monetaria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8231B58-8461-933D-CE02-C219FB754400}"/>
              </a:ext>
            </a:extLst>
          </p:cNvPr>
          <p:cNvSpPr/>
          <p:nvPr/>
        </p:nvSpPr>
        <p:spPr>
          <a:xfrm>
            <a:off x="9912932" y="1648772"/>
            <a:ext cx="1611661" cy="82474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Impacto estimado:</a:t>
            </a:r>
            <a:br>
              <a:rPr kumimoji="0" lang="es-CO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lang="es-CO" sz="1100" b="1" dirty="0">
                <a:solidFill>
                  <a:srgbClr val="FFFFFF"/>
                </a:solidFill>
                <a:ea typeface="+mn-ea"/>
                <a:cs typeface="+mn-cs"/>
              </a:rPr>
              <a:t>4</a:t>
            </a: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,3 </a:t>
            </a:r>
            <a:r>
              <a:rPr kumimoji="0" lang="es-CO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pp</a:t>
            </a:r>
            <a:r>
              <a:rPr kumimoji="0" lang="es-CO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menos de pobreza monetaria extrema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A90DABCC-3A41-90B6-6618-E25019BDE55D}"/>
              </a:ext>
            </a:extLst>
          </p:cNvPr>
          <p:cNvCxnSpPr>
            <a:cxnSpLocks/>
          </p:cNvCxnSpPr>
          <p:nvPr/>
        </p:nvCxnSpPr>
        <p:spPr>
          <a:xfrm>
            <a:off x="9401976" y="2183281"/>
            <a:ext cx="690457" cy="571542"/>
          </a:xfrm>
          <a:prstGeom prst="straightConnector1">
            <a:avLst/>
          </a:prstGeom>
          <a:noFill/>
          <a:ln w="25400" cap="flat" cmpd="sng" algn="ctr">
            <a:solidFill>
              <a:schemeClr val="bg2">
                <a:lumMod val="50000"/>
              </a:scheme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6069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039FF9A9-75DB-2CF7-2D14-D54DD475709A}"/>
              </a:ext>
            </a:extLst>
          </p:cNvPr>
          <p:cNvSpPr txBox="1"/>
          <p:nvPr/>
        </p:nvSpPr>
        <p:spPr>
          <a:xfrm>
            <a:off x="168000" y="1211535"/>
            <a:ext cx="5760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600" b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Inflación anual (12 meses)</a:t>
            </a:r>
          </a:p>
          <a:p>
            <a:pPr algn="ctr">
              <a:defRPr/>
            </a:pPr>
            <a:r>
              <a:rPr lang="es-CO" sz="1600" i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Porcentaje </a:t>
            </a:r>
            <a:endParaRPr lang="es-CO" sz="160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E2CE33C-AE07-E1AF-850C-FDFB7846D69E}"/>
              </a:ext>
            </a:extLst>
          </p:cNvPr>
          <p:cNvSpPr txBox="1"/>
          <p:nvPr/>
        </p:nvSpPr>
        <p:spPr>
          <a:xfrm>
            <a:off x="6096002" y="1211535"/>
            <a:ext cx="5759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600" b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Inflación anual (12 meses) </a:t>
            </a:r>
            <a:r>
              <a:rPr lang="es-CO" sz="1600" b="1" ker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alimentos</a:t>
            </a:r>
            <a:endParaRPr lang="es-CO" sz="1600" b="1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algn="ctr">
              <a:defRPr/>
            </a:pPr>
            <a:r>
              <a:rPr lang="es-CO" sz="1600" i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Porcentaje </a:t>
            </a:r>
            <a:endParaRPr lang="es-CO" sz="160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3" name="Google Shape;404;p6">
            <a:extLst>
              <a:ext uri="{FF2B5EF4-FFF2-40B4-BE49-F238E27FC236}">
                <a16:creationId xmlns:a16="http://schemas.microsoft.com/office/drawing/2014/main" id="{F898447A-DF90-0C54-E9CE-2671D208E7FA}"/>
              </a:ext>
            </a:extLst>
          </p:cNvPr>
          <p:cNvSpPr/>
          <p:nvPr/>
        </p:nvSpPr>
        <p:spPr>
          <a:xfrm>
            <a:off x="1" y="6147087"/>
            <a:ext cx="870667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9569" marR="31114">
              <a:defRPr/>
            </a:pPr>
            <a:r>
              <a:rPr lang="es-CO" sz="11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Fuente: </a:t>
            </a:r>
            <a:r>
              <a:rPr lang="es-CO" sz="11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DANE, Índice de Precios al Consumidor.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BC4F876-8F9B-695F-FBCD-AF3795D2A44B}"/>
              </a:ext>
            </a:extLst>
          </p:cNvPr>
          <p:cNvSpPr txBox="1">
            <a:spLocks/>
          </p:cNvSpPr>
          <p:nvPr/>
        </p:nvSpPr>
        <p:spPr>
          <a:xfrm>
            <a:off x="410064" y="35664"/>
            <a:ext cx="11035871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121914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sz="2000">
                <a:latin typeface="Arial"/>
                <a:cs typeface="Arial"/>
              </a:rPr>
              <a:t>… a pesar del aumento en la inflación, en especial de alimentos, que contrarrestaron parte del efecto de las transferencias monetarias sobre la pobreza extrema</a:t>
            </a:r>
            <a:endParaRPr lang="es-ES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2B9F601-AD14-4973-BA54-F913018D5A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558958"/>
              </p:ext>
            </p:extLst>
          </p:nvPr>
        </p:nvGraphicFramePr>
        <p:xfrm>
          <a:off x="167999" y="1811699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AFE55BF-3D83-40C6-9336-D13FAFB049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786727"/>
              </p:ext>
            </p:extLst>
          </p:nvPr>
        </p:nvGraphicFramePr>
        <p:xfrm>
          <a:off x="6264000" y="1811698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93429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6EF547B-9E59-4A57-AC0D-AE6794F48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867027"/>
              </p:ext>
            </p:extLst>
          </p:nvPr>
        </p:nvGraphicFramePr>
        <p:xfrm>
          <a:off x="1047081" y="1727173"/>
          <a:ext cx="10101209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0C35095-3FF8-6590-9216-52DC46DE0474}"/>
              </a:ext>
            </a:extLst>
          </p:cNvPr>
          <p:cNvSpPr txBox="1"/>
          <p:nvPr/>
        </p:nvSpPr>
        <p:spPr>
          <a:xfrm>
            <a:off x="1047081" y="5887162"/>
            <a:ext cx="10101209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050" b="1"/>
              <a:t>Nota:</a:t>
            </a:r>
            <a:r>
              <a:rPr lang="es-MX" sz="1050"/>
              <a:t> (*) Para el año 2017 los datos no son representativos.</a:t>
            </a:r>
          </a:p>
          <a:p>
            <a:r>
              <a:rPr lang="es-MX" sz="1050" b="1"/>
              <a:t>Fuente: </a:t>
            </a:r>
            <a:r>
              <a:rPr lang="es-MX" sz="1050"/>
              <a:t>DANE,</a:t>
            </a:r>
            <a:r>
              <a:rPr lang="es-MX" sz="1050" b="1"/>
              <a:t> </a:t>
            </a:r>
            <a:r>
              <a:rPr lang="es-MX" sz="1050"/>
              <a:t>Encuesta de Calidad de Vida (ECV).</a:t>
            </a:r>
            <a:endParaRPr lang="es-CO" sz="105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0B88B90-38E5-053F-4ECB-540FEB7B115F}"/>
              </a:ext>
            </a:extLst>
          </p:cNvPr>
          <p:cNvSpPr txBox="1"/>
          <p:nvPr/>
        </p:nvSpPr>
        <p:spPr>
          <a:xfrm>
            <a:off x="1047079" y="1265508"/>
            <a:ext cx="10101209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Incidencia de </a:t>
            </a:r>
            <a:r>
              <a:rPr lang="es-CO" sz="1800" b="1" kern="1200">
                <a:solidFill>
                  <a:prstClr val="black"/>
                </a:solidFill>
                <a:latin typeface="Arial Narrow"/>
                <a:ea typeface="Times New Roman" panose="02020603050405020304" pitchFamily="18" charset="0"/>
                <a:cs typeface="+mn-cs"/>
              </a:rPr>
              <a:t>pobreza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lang="es-CO" sz="1800" b="1" kern="1200">
                <a:solidFill>
                  <a:prstClr val="black"/>
                </a:solidFill>
                <a:latin typeface="Arial Narrow"/>
                <a:ea typeface="Times New Roman" panose="02020603050405020304" pitchFamily="18" charset="0"/>
                <a:cs typeface="+mn-cs"/>
              </a:rPr>
              <a:t>multidimensional</a:t>
            </a:r>
            <a:endParaRPr lang="es-ES">
              <a:solidFill>
                <a:prstClr val="black"/>
              </a:solidFill>
              <a:cs typeface="+mn-cs"/>
            </a:endParaRPr>
          </a:p>
          <a:p>
            <a:pPr algn="ctr">
              <a:buClrTx/>
              <a:defRPr/>
            </a:pPr>
            <a:r>
              <a:rPr kumimoji="0" lang="es-CO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Porcentaje</a:t>
            </a:r>
            <a:r>
              <a:rPr lang="es-CO" sz="1600" i="1" kern="1200">
                <a:solidFill>
                  <a:prstClr val="black"/>
                </a:solidFill>
                <a:latin typeface="Arial Narrow"/>
                <a:ea typeface="Times New Roman" panose="02020603050405020304" pitchFamily="18" charset="0"/>
                <a:cs typeface="+mn-cs"/>
              </a:rPr>
              <a:t> </a:t>
            </a: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Google Shape;195;g14e7ccd7459_1_58">
            <a:extLst>
              <a:ext uri="{FF2B5EF4-FFF2-40B4-BE49-F238E27FC236}">
                <a16:creationId xmlns:a16="http://schemas.microsoft.com/office/drawing/2014/main" id="{427AACEA-2CDC-1DAC-3111-2F73A8C925B9}"/>
              </a:ext>
            </a:extLst>
          </p:cNvPr>
          <p:cNvSpPr txBox="1"/>
          <p:nvPr/>
        </p:nvSpPr>
        <p:spPr>
          <a:xfrm>
            <a:off x="126609" y="198120"/>
            <a:ext cx="11903241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121914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s-MX" sz="2000">
                <a:latin typeface="Arial"/>
                <a:cs typeface="Arial"/>
              </a:rPr>
              <a:t>La política social de esta Administración contribuyó al logro de la menor incidencia de pobreza multidimensional de Bogotá desde que se publicó el indicador en 2010</a:t>
            </a:r>
            <a:endParaRPr lang="es-MX" sz="2000"/>
          </a:p>
        </p:txBody>
      </p:sp>
    </p:spTree>
    <p:extLst>
      <p:ext uri="{BB962C8B-B14F-4D97-AF65-F5344CB8AC3E}">
        <p14:creationId xmlns:p14="http://schemas.microsoft.com/office/powerpoint/2010/main" val="45525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9" name="Google Shape;209;g14e7ccd7459_1_69"/>
          <p:cNvSpPr txBox="1"/>
          <p:nvPr/>
        </p:nvSpPr>
        <p:spPr>
          <a:xfrm>
            <a:off x="6867455" y="2373915"/>
            <a:ext cx="441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4400" b="1">
                <a:solidFill>
                  <a:schemeClr val="bg1"/>
                </a:solidFill>
                <a:ea typeface="Calibri"/>
              </a:rPr>
              <a:t>Marco Fiscal de Mediano Plazo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4" name="Imagen 3" descr="Un grupo de personas frente a una mesa con una computadora portátil&#10;&#10;Descripción generada automáticamente">
            <a:extLst>
              <a:ext uri="{FF2B5EF4-FFF2-40B4-BE49-F238E27FC236}">
                <a16:creationId xmlns:a16="http://schemas.microsoft.com/office/drawing/2014/main" id="{D9779A5E-D171-EFE0-96B8-01F101030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35690" r="1096" b="16119"/>
          <a:stretch/>
        </p:blipFill>
        <p:spPr>
          <a:xfrm>
            <a:off x="45683" y="6724"/>
            <a:ext cx="6835995" cy="68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45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D9B06A94-A57A-9DD7-2391-7895BE6E4285}"/>
              </a:ext>
            </a:extLst>
          </p:cNvPr>
          <p:cNvSpPr txBox="1"/>
          <p:nvPr/>
        </p:nvSpPr>
        <p:spPr>
          <a:xfrm>
            <a:off x="300038" y="2445695"/>
            <a:ext cx="3978287" cy="1966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180000" rIns="216000" bIns="1800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"/>
                <a:ea typeface="Arial Narrow"/>
                <a:cs typeface="Arial" panose="020B0604020202020204" pitchFamily="34" charset="0"/>
              </a:defRPr>
            </a:lvl1pPr>
          </a:lstStyle>
          <a:p>
            <a:r>
              <a:rPr lang="es-MX" sz="2200" b="0">
                <a:solidFill>
                  <a:schemeClr val="bg1"/>
                </a:solidFill>
                <a:cs typeface="Arial"/>
              </a:rPr>
              <a:t>Los pronósticos recientes sobre el crecimiento del PIB reflejan la desaceleración en 2023 y un crecimiento moderado en 2024.</a:t>
            </a:r>
            <a:endParaRPr lang="es-MX" sz="2200" b="0">
              <a:solidFill>
                <a:schemeClr val="bg1"/>
              </a:solidFill>
            </a:endParaRPr>
          </a:p>
        </p:txBody>
      </p:sp>
      <p:sp>
        <p:nvSpPr>
          <p:cNvPr id="10" name="Google Shape;404;p6">
            <a:extLst>
              <a:ext uri="{FF2B5EF4-FFF2-40B4-BE49-F238E27FC236}">
                <a16:creationId xmlns:a16="http://schemas.microsoft.com/office/drawing/2014/main" id="{35CA5BB8-0B85-4F16-BB47-9D3D2E023D75}"/>
              </a:ext>
            </a:extLst>
          </p:cNvPr>
          <p:cNvSpPr/>
          <p:nvPr/>
        </p:nvSpPr>
        <p:spPr>
          <a:xfrm>
            <a:off x="300039" y="5780823"/>
            <a:ext cx="4338707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31114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r>
              <a:rPr lang="es-MX" sz="9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Fuente: </a:t>
            </a:r>
            <a:r>
              <a:rPr lang="es-MX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Ministerio de Hacienda y Crédito Público, JP Morgan, Banco Mundial, Focus </a:t>
            </a:r>
            <a:r>
              <a:rPr lang="es-MX" sz="90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Economics</a:t>
            </a:r>
            <a:r>
              <a:rPr lang="es-MX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Credicorp Capital, Fedesarrollo, Corficolombiana, Organización de las Naciones Unidas, Organización para la Cooperación y el Desarrollo Económico, Banco de Bogotá, Bancolombia, BBVA </a:t>
            </a:r>
            <a:r>
              <a:rPr lang="es-MX" sz="90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Research</a:t>
            </a:r>
            <a:r>
              <a:rPr lang="es-MX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Fitch Ratings, Fondo Monetario Internacional, Banco de la República y Banco Itaú.</a:t>
            </a:r>
            <a:endParaRPr lang="es-CO" sz="9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F3DB60-C039-D24B-48A9-8742C7A54096}"/>
              </a:ext>
            </a:extLst>
          </p:cNvPr>
          <p:cNvSpPr txBox="1"/>
          <p:nvPr/>
        </p:nvSpPr>
        <p:spPr>
          <a:xfrm>
            <a:off x="5209467" y="340388"/>
            <a:ext cx="631776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s-CO" sz="1600" b="1"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Crecimiento PIB 2023 y 2024 </a:t>
            </a:r>
            <a:r>
              <a:rPr lang="es-CO" sz="1600" b="1">
                <a:ea typeface="Times New Roman" panose="02020603050405020304" pitchFamily="18" charset="0"/>
              </a:rPr>
              <a:t>-</a:t>
            </a:r>
            <a:r>
              <a:rPr lang="es-CO" sz="1600" b="1"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Colombia – proyecciones  </a:t>
            </a:r>
            <a:endParaRPr lang="es-CO" sz="16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>
              <a:defRPr/>
            </a:pPr>
            <a:r>
              <a:rPr lang="es-CO" sz="1600" i="1"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Variación anual (%) </a:t>
            </a:r>
            <a:endParaRPr lang="es-CO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9C551C1-B0C4-3A02-21F7-8B98A1742BD3}"/>
              </a:ext>
            </a:extLst>
          </p:cNvPr>
          <p:cNvGraphicFramePr>
            <a:graphicFrameLocks noGrp="1"/>
          </p:cNvGraphicFramePr>
          <p:nvPr/>
        </p:nvGraphicFramePr>
        <p:xfrm>
          <a:off x="4704178" y="1032267"/>
          <a:ext cx="7187786" cy="4793466"/>
        </p:xfrm>
        <a:graphic>
          <a:graphicData uri="http://schemas.openxmlformats.org/drawingml/2006/table">
            <a:tbl>
              <a:tblPr/>
              <a:tblGrid>
                <a:gridCol w="2586635">
                  <a:extLst>
                    <a:ext uri="{9D8B030D-6E8A-4147-A177-3AD203B41FA5}">
                      <a16:colId xmlns:a16="http://schemas.microsoft.com/office/drawing/2014/main" val="2561006349"/>
                    </a:ext>
                  </a:extLst>
                </a:gridCol>
                <a:gridCol w="1571964">
                  <a:extLst>
                    <a:ext uri="{9D8B030D-6E8A-4147-A177-3AD203B41FA5}">
                      <a16:colId xmlns:a16="http://schemas.microsoft.com/office/drawing/2014/main" val="1367977629"/>
                    </a:ext>
                  </a:extLst>
                </a:gridCol>
                <a:gridCol w="1296584">
                  <a:extLst>
                    <a:ext uri="{9D8B030D-6E8A-4147-A177-3AD203B41FA5}">
                      <a16:colId xmlns:a16="http://schemas.microsoft.com/office/drawing/2014/main" val="3715375147"/>
                    </a:ext>
                  </a:extLst>
                </a:gridCol>
                <a:gridCol w="1732603">
                  <a:extLst>
                    <a:ext uri="{9D8B030D-6E8A-4147-A177-3AD203B41FA5}">
                      <a16:colId xmlns:a16="http://schemas.microsoft.com/office/drawing/2014/main" val="1981616584"/>
                    </a:ext>
                  </a:extLst>
                </a:gridCol>
              </a:tblGrid>
              <a:tr h="4965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Proyección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 Publicación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595340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MinHacienda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957085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JP Morgan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735838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Credicorp Capital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32926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Corficolombiana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63936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 Mundial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903314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Fedesarrollo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56612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OCDE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319438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 de Bogotá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103182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Fitch Ratings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402205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FMI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716977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 Itaú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884429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Cepal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21802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Bancolombia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4108801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BBVA Research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55812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 de la República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319474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Economics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may-23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071487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</a:p>
                  </a:txBody>
                  <a:tcPr marL="180000" marR="36000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 marL="8917" marR="8917" marT="89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8917" marR="8917" marT="891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89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906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D9B06A94-A57A-9DD7-2391-7895BE6E4285}"/>
              </a:ext>
            </a:extLst>
          </p:cNvPr>
          <p:cNvSpPr txBox="1"/>
          <p:nvPr/>
        </p:nvSpPr>
        <p:spPr>
          <a:xfrm>
            <a:off x="162192" y="-1229"/>
            <a:ext cx="11729771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s-CO"/>
            </a:defPPr>
            <a:lvl1pPr defTabSz="1219170">
              <a:defRPr sz="2400">
                <a:solidFill>
                  <a:srgbClr val="002060"/>
                </a:solidFill>
              </a:defRPr>
            </a:lvl1pPr>
          </a:lstStyle>
          <a:p>
            <a:pPr algn="ctr"/>
            <a:r>
              <a:rPr lang="es-MX" sz="2000" b="1">
                <a:solidFill>
                  <a:schemeClr val="tx1"/>
                </a:solidFill>
              </a:rPr>
              <a:t>Luego del fuerte dinamismo en 2021 y 2022, el crecimiento del PIB se desacelera en 2023 y presentaría una recuperación gradual en 2024, con choque de inversión a nivel local</a:t>
            </a:r>
            <a:endParaRPr lang="es-ES" sz="2000" b="1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4A450A-44E7-A9CA-F719-716341F425B0}"/>
              </a:ext>
            </a:extLst>
          </p:cNvPr>
          <p:cNvSpPr txBox="1"/>
          <p:nvPr/>
        </p:nvSpPr>
        <p:spPr>
          <a:xfrm>
            <a:off x="3163816" y="1057190"/>
            <a:ext cx="6317767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s-CO" sz="2000" b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  <a:sym typeface="Arial"/>
              </a:rPr>
              <a:t>Crecimiento PIB Bogotá - </a:t>
            </a:r>
            <a:r>
              <a:rPr lang="es-CO" sz="2000" b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mediano</a:t>
            </a:r>
            <a:r>
              <a:rPr lang="es-CO" sz="2000" b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  <a:sym typeface="Arial"/>
              </a:rPr>
              <a:t> plazo</a:t>
            </a:r>
          </a:p>
          <a:p>
            <a:pPr algn="ctr">
              <a:buClrTx/>
              <a:defRPr/>
            </a:pPr>
            <a:r>
              <a:rPr lang="es-CO" i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  <a:sym typeface="Arial"/>
              </a:rPr>
              <a:t>Variación anual (%)</a:t>
            </a:r>
            <a:r>
              <a:rPr lang="es-CO" i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 </a:t>
            </a:r>
            <a:endParaRPr lang="es-CO" sz="1050">
              <a:solidFill>
                <a:schemeClr val="bg2">
                  <a:lumMod val="50000"/>
                </a:schemeClr>
              </a:solidFill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404;p6">
            <a:extLst>
              <a:ext uri="{FF2B5EF4-FFF2-40B4-BE49-F238E27FC236}">
                <a16:creationId xmlns:a16="http://schemas.microsoft.com/office/drawing/2014/main" id="{7D5E3B67-B1CC-17B5-72AA-061CE88CED35}"/>
              </a:ext>
            </a:extLst>
          </p:cNvPr>
          <p:cNvSpPr/>
          <p:nvPr/>
        </p:nvSpPr>
        <p:spPr>
          <a:xfrm>
            <a:off x="300037" y="6343308"/>
            <a:ext cx="76025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49569" marR="31114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900" b="1">
                <a:solidFill>
                  <a:srgbClr val="000000"/>
                </a:solidFill>
                <a:ea typeface="Calibri" panose="020F0502020204030204" pitchFamily="34" charset="0"/>
              </a:rPr>
              <a:t>Fuente: </a:t>
            </a:r>
            <a:r>
              <a:rPr lang="es-MX" sz="900">
                <a:solidFill>
                  <a:srgbClr val="000000"/>
                </a:solidFill>
                <a:ea typeface="Calibri" panose="020F0502020204030204" pitchFamily="34" charset="0"/>
              </a:rPr>
              <a:t>DANE</a:t>
            </a:r>
            <a:r>
              <a:rPr lang="es-MX" sz="900">
                <a:ea typeface="Calibri" panose="020F0502020204030204" pitchFamily="34" charset="0"/>
              </a:rPr>
              <a:t>.</a:t>
            </a:r>
            <a:r>
              <a:rPr lang="es-MX" sz="900">
                <a:solidFill>
                  <a:srgbClr val="000000"/>
                </a:solidFill>
                <a:ea typeface="Calibri" panose="020F0502020204030204" pitchFamily="34" charset="0"/>
              </a:rPr>
              <a:t> Cuentas nacionales.</a:t>
            </a:r>
          </a:p>
          <a:p>
            <a:pPr marL="449569" marR="31114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900" b="1">
                <a:solidFill>
                  <a:srgbClr val="000000"/>
                </a:solidFill>
                <a:ea typeface="Calibri" panose="020F0502020204030204" pitchFamily="34" charset="0"/>
              </a:rPr>
              <a:t>Cálculos: </a:t>
            </a:r>
            <a:r>
              <a:rPr lang="es-MX" sz="900">
                <a:solidFill>
                  <a:srgbClr val="000000"/>
                </a:solidFill>
                <a:ea typeface="Calibri" panose="020F0502020204030204" pitchFamily="34" charset="0"/>
              </a:rPr>
              <a:t>Subdirección de </a:t>
            </a:r>
            <a:r>
              <a:rPr lang="es-MX" sz="900">
                <a:ea typeface="Calibri" panose="020F0502020204030204" pitchFamily="34" charset="0"/>
              </a:rPr>
              <a:t>Análisis</a:t>
            </a:r>
            <a:r>
              <a:rPr lang="es-MX" sz="90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MX" sz="900">
                <a:ea typeface="Calibri" panose="020F0502020204030204" pitchFamily="34" charset="0"/>
              </a:rPr>
              <a:t>Sectorial</a:t>
            </a:r>
            <a:r>
              <a:rPr lang="es-MX" sz="900">
                <a:solidFill>
                  <a:srgbClr val="000000"/>
                </a:solidFill>
                <a:ea typeface="Calibri" panose="020F0502020204030204" pitchFamily="34" charset="0"/>
              </a:rPr>
              <a:t> - Dirección de Estadísticas y Estudios Fiscales.</a:t>
            </a:r>
            <a:endParaRPr lang="es-MX" sz="900">
              <a:solidFill>
                <a:srgbClr val="000000"/>
              </a:solidFill>
              <a:ea typeface="Calibri" panose="020F0502020204030204" pitchFamily="34" charset="0"/>
              <a:cs typeface="Calibri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079362E-80E9-A029-9307-3F028BABC8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122354"/>
              </p:ext>
            </p:extLst>
          </p:nvPr>
        </p:nvGraphicFramePr>
        <p:xfrm>
          <a:off x="300039" y="1265613"/>
          <a:ext cx="11591924" cy="5132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1724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D9B06A94-A57A-9DD7-2391-7895BE6E4285}"/>
              </a:ext>
            </a:extLst>
          </p:cNvPr>
          <p:cNvSpPr txBox="1"/>
          <p:nvPr/>
        </p:nvSpPr>
        <p:spPr>
          <a:xfrm>
            <a:off x="158389" y="123336"/>
            <a:ext cx="1151269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>
              <a:defRPr sz="2800" b="1">
                <a:solidFill>
                  <a:srgbClr val="0070C0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s-MX" sz="2400">
                <a:latin typeface="Arial" panose="020B0604020202020204" pitchFamily="34" charset="0"/>
                <a:cs typeface="Arial" panose="020B0604020202020204" pitchFamily="34" charset="0"/>
              </a:rPr>
              <a:t>Supuestos macroeconómicos</a:t>
            </a:r>
          </a:p>
        </p:txBody>
      </p:sp>
      <p:sp>
        <p:nvSpPr>
          <p:cNvPr id="3" name="Google Shape;404;p6">
            <a:extLst>
              <a:ext uri="{FF2B5EF4-FFF2-40B4-BE49-F238E27FC236}">
                <a16:creationId xmlns:a16="http://schemas.microsoft.com/office/drawing/2014/main" id="{E803181E-85AD-CF1B-4A39-660DC4B81C78}"/>
              </a:ext>
            </a:extLst>
          </p:cNvPr>
          <p:cNvSpPr/>
          <p:nvPr/>
        </p:nvSpPr>
        <p:spPr>
          <a:xfrm>
            <a:off x="0" y="4316742"/>
            <a:ext cx="999308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9580" marR="31115" algn="just">
              <a:defRPr/>
            </a:pPr>
            <a:r>
              <a:rPr lang="es-CO" sz="1000" b="1">
                <a:effectLst/>
                <a:ea typeface="Calibri"/>
              </a:rPr>
              <a:t>Fuente: </a:t>
            </a:r>
            <a:r>
              <a:rPr lang="es-MX" sz="1000">
                <a:ea typeface="Calibri"/>
              </a:rPr>
              <a:t>supuestos </a:t>
            </a:r>
            <a:r>
              <a:rPr lang="es-MX" sz="1000">
                <a:effectLst/>
                <a:ea typeface="Calibri"/>
              </a:rPr>
              <a:t>macroeconómicos del Ministerio de Hacienda y Crédito Público (MHCP) - MFMP 202</a:t>
            </a:r>
            <a:r>
              <a:rPr lang="es-MX" sz="1000">
                <a:ea typeface="Calibri"/>
              </a:rPr>
              <a:t>3</a:t>
            </a:r>
            <a:r>
              <a:rPr lang="es-MX" sz="1000">
                <a:effectLst/>
                <a:ea typeface="Calibri"/>
              </a:rPr>
              <a:t> (junio de 2023).</a:t>
            </a:r>
            <a:r>
              <a:rPr lang="es-MX" sz="1000">
                <a:ea typeface="Calibri"/>
              </a:rPr>
              <a:t> </a:t>
            </a:r>
            <a:endParaRPr lang="es-MX" sz="1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 marR="31115" algn="just">
              <a:spcAft>
                <a:spcPts val="1200"/>
              </a:spcAft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ea typeface="Times New Roman" panose="02020603050405020304" pitchFamily="18" charset="0"/>
              </a:rPr>
              <a:t>Cálculos: 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ea typeface="Times New Roman" panose="02020603050405020304" pitchFamily="18" charset="0"/>
              </a:rPr>
              <a:t>Subdirección de Análisis Sectorial, Dirección de Estadísticas y Estudios Fiscales.</a:t>
            </a:r>
            <a:endParaRPr kumimoji="0" lang="es-CO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E0CBF63-11EB-2077-77B0-5506A0FA3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677302"/>
              </p:ext>
            </p:extLst>
          </p:nvPr>
        </p:nvGraphicFramePr>
        <p:xfrm>
          <a:off x="330201" y="2264279"/>
          <a:ext cx="11484000" cy="18869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708000">
                  <a:extLst>
                    <a:ext uri="{9D8B030D-6E8A-4147-A177-3AD203B41FA5}">
                      <a16:colId xmlns:a16="http://schemas.microsoft.com/office/drawing/2014/main" val="254854272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5673425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118448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6967843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07956852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47435530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0944249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87740888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91240066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43203799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54519684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89336949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754326748"/>
                    </a:ext>
                  </a:extLst>
                </a:gridCol>
              </a:tblGrid>
              <a:tr h="471745">
                <a:tc>
                  <a:txBody>
                    <a:bodyPr/>
                    <a:lstStyle/>
                    <a:p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2023</a:t>
                      </a:r>
                      <a:endParaRPr lang="es-CO" sz="1600" b="1" i="0" u="none" strike="noStrike" kern="120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2024</a:t>
                      </a:r>
                      <a:endParaRPr lang="es-CO" sz="1600" b="1" i="0" u="none" strike="noStrike" kern="120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2025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2026</a:t>
                      </a:r>
                      <a:endParaRPr lang="es-CO" sz="1600" b="1" i="0" u="none" strike="noStrike" kern="120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2027</a:t>
                      </a:r>
                      <a:endParaRPr lang="es-CO" sz="1600" b="1" i="0" u="none" strike="noStrike" kern="120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2028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2029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2030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2031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2032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2033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2034</a:t>
                      </a:r>
                      <a:endParaRPr lang="es-C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957118"/>
                  </a:ext>
                </a:extLst>
              </a:tr>
              <a:tr h="471745">
                <a:tc>
                  <a:txBody>
                    <a:bodyPr/>
                    <a:lstStyle/>
                    <a:p>
                      <a:r>
                        <a:rPr lang="es-MX" sz="1600" b="1" dirty="0"/>
                        <a:t>Inflación doméstica (fin de periodo)</a:t>
                      </a:r>
                      <a:endParaRPr lang="es-CO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9,2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5,7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658013"/>
                  </a:ext>
                </a:extLst>
              </a:tr>
              <a:tr h="471745">
                <a:tc>
                  <a:txBody>
                    <a:bodyPr/>
                    <a:lstStyle/>
                    <a:p>
                      <a:r>
                        <a:rPr lang="es-MX" sz="1600" b="1"/>
                        <a:t>PIB real Nación</a:t>
                      </a:r>
                      <a:endParaRPr lang="es-CO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1,8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1,5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9977943"/>
                  </a:ext>
                </a:extLst>
              </a:tr>
              <a:tr h="471745">
                <a:tc>
                  <a:txBody>
                    <a:bodyPr/>
                    <a:lstStyle/>
                    <a:p>
                      <a:r>
                        <a:rPr lang="es-MX" sz="1600" b="1"/>
                        <a:t>PIB real Bogotá</a:t>
                      </a:r>
                      <a:endParaRPr lang="es-CO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2,0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2,5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3,7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4,3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4,5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4,4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4,3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4,3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4,2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4,1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4,1</a:t>
                      </a:r>
                      <a:endParaRPr lang="es-CO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4,0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57811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E4DBF7A-2DD0-5379-9863-4C9ADF6AD730}"/>
              </a:ext>
            </a:extLst>
          </p:cNvPr>
          <p:cNvSpPr txBox="1"/>
          <p:nvPr/>
        </p:nvSpPr>
        <p:spPr>
          <a:xfrm>
            <a:off x="199954" y="153520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Supuestos macroeconómicos 2023-2034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Variación anual (%)</a:t>
            </a:r>
            <a:endParaRPr kumimoji="0" lang="es-CO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3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293;p13">
            <a:extLst>
              <a:ext uri="{FF2B5EF4-FFF2-40B4-BE49-F238E27FC236}">
                <a16:creationId xmlns:a16="http://schemas.microsoft.com/office/drawing/2014/main" id="{FFCADFAB-D886-4F02-3FB2-863AE914FA38}"/>
              </a:ext>
            </a:extLst>
          </p:cNvPr>
          <p:cNvSpPr txBox="1"/>
          <p:nvPr/>
        </p:nvSpPr>
        <p:spPr>
          <a:xfrm>
            <a:off x="7111550" y="1711452"/>
            <a:ext cx="4803887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4800" b="1">
                <a:solidFill>
                  <a:schemeClr val="bg1"/>
                </a:solidFill>
              </a:rPr>
              <a:t>Decisiones estratégicas de inversión y endeudamiento</a:t>
            </a:r>
            <a:endParaRPr lang="es-ES" sz="4800">
              <a:solidFill>
                <a:schemeClr val="bg1"/>
              </a:solidFill>
            </a:endParaRPr>
          </a:p>
        </p:txBody>
      </p:sp>
      <p:pic>
        <p:nvPicPr>
          <p:cNvPr id="6" name="Imagen 5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79EBC794-ED08-5242-965F-F15BC197E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5" r="31996"/>
          <a:stretch/>
        </p:blipFill>
        <p:spPr>
          <a:xfrm>
            <a:off x="52168" y="6724"/>
            <a:ext cx="6835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80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A03A6-0341-46C6-DFB6-698AAB180FC0}"/>
              </a:ext>
            </a:extLst>
          </p:cNvPr>
          <p:cNvSpPr txBox="1">
            <a:spLocks/>
          </p:cNvSpPr>
          <p:nvPr/>
        </p:nvSpPr>
        <p:spPr>
          <a:xfrm>
            <a:off x="430100" y="186249"/>
            <a:ext cx="11412129" cy="7124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/>
              <a:t>Balance fiscal y primario de corto plazo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8DBCEBC-EA5B-2A9A-C5BC-57BDA8C68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586971"/>
              </p:ext>
            </p:extLst>
          </p:nvPr>
        </p:nvGraphicFramePr>
        <p:xfrm>
          <a:off x="650927" y="1337572"/>
          <a:ext cx="11056395" cy="4079026"/>
        </p:xfrm>
        <a:graphic>
          <a:graphicData uri="http://schemas.openxmlformats.org/drawingml/2006/table">
            <a:tbl>
              <a:tblPr/>
              <a:tblGrid>
                <a:gridCol w="3764319">
                  <a:extLst>
                    <a:ext uri="{9D8B030D-6E8A-4147-A177-3AD203B41FA5}">
                      <a16:colId xmlns:a16="http://schemas.microsoft.com/office/drawing/2014/main" val="2609488483"/>
                    </a:ext>
                  </a:extLst>
                </a:gridCol>
                <a:gridCol w="852942">
                  <a:extLst>
                    <a:ext uri="{9D8B030D-6E8A-4147-A177-3AD203B41FA5}">
                      <a16:colId xmlns:a16="http://schemas.microsoft.com/office/drawing/2014/main" val="1949488029"/>
                    </a:ext>
                  </a:extLst>
                </a:gridCol>
                <a:gridCol w="931797">
                  <a:extLst>
                    <a:ext uri="{9D8B030D-6E8A-4147-A177-3AD203B41FA5}">
                      <a16:colId xmlns:a16="http://schemas.microsoft.com/office/drawing/2014/main" val="2615760831"/>
                    </a:ext>
                  </a:extLst>
                </a:gridCol>
                <a:gridCol w="848352">
                  <a:extLst>
                    <a:ext uri="{9D8B030D-6E8A-4147-A177-3AD203B41FA5}">
                      <a16:colId xmlns:a16="http://schemas.microsoft.com/office/drawing/2014/main" val="1638685066"/>
                    </a:ext>
                  </a:extLst>
                </a:gridCol>
                <a:gridCol w="931797">
                  <a:extLst>
                    <a:ext uri="{9D8B030D-6E8A-4147-A177-3AD203B41FA5}">
                      <a16:colId xmlns:a16="http://schemas.microsoft.com/office/drawing/2014/main" val="2521438295"/>
                    </a:ext>
                  </a:extLst>
                </a:gridCol>
                <a:gridCol w="931797">
                  <a:extLst>
                    <a:ext uri="{9D8B030D-6E8A-4147-A177-3AD203B41FA5}">
                      <a16:colId xmlns:a16="http://schemas.microsoft.com/office/drawing/2014/main" val="1199252933"/>
                    </a:ext>
                  </a:extLst>
                </a:gridCol>
                <a:gridCol w="931797">
                  <a:extLst>
                    <a:ext uri="{9D8B030D-6E8A-4147-A177-3AD203B41FA5}">
                      <a16:colId xmlns:a16="http://schemas.microsoft.com/office/drawing/2014/main" val="1091751089"/>
                    </a:ext>
                  </a:extLst>
                </a:gridCol>
                <a:gridCol w="931797">
                  <a:extLst>
                    <a:ext uri="{9D8B030D-6E8A-4147-A177-3AD203B41FA5}">
                      <a16:colId xmlns:a16="http://schemas.microsoft.com/office/drawing/2014/main" val="300484823"/>
                    </a:ext>
                  </a:extLst>
                </a:gridCol>
                <a:gridCol w="931797">
                  <a:extLst>
                    <a:ext uri="{9D8B030D-6E8A-4147-A177-3AD203B41FA5}">
                      <a16:colId xmlns:a16="http://schemas.microsoft.com/office/drawing/2014/main" val="2833810575"/>
                    </a:ext>
                  </a:extLst>
                </a:gridCol>
              </a:tblGrid>
              <a:tr h="58271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Concepto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Var % 23/22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Var %</a:t>
                      </a:r>
                    </a:p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24/23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% PIB 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% PIB 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% PIB 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26739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Ingresos 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22.472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24.328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354928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Ingresos corrientes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16.652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19.961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21.659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076557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Tributarios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11.458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13.217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458380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 tributarios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7.797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376602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Recursos de capital </a:t>
                      </a:r>
                      <a:r>
                        <a:rPr lang="es-CO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442564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Gastos 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24.547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27.623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27.958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96078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Gastos de funcionamiento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412082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Intereses y comisiones de la deuda 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107,5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08980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Transferencias de la deuda y otros </a:t>
                      </a:r>
                      <a:r>
                        <a:rPr lang="es-CO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53036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Inversión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20.735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22.932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22.320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-2,7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233739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Balance fiscal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-5.394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-5.151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-3.629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29,5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-1,5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-1,3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-0,9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54332"/>
                  </a:ext>
                </a:extLst>
              </a:tr>
              <a:tr h="2913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Balance primario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-4.949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-4.228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-2.374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14,6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43,8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-1,4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-1,1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-0,6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363238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EF26E8F9-C750-CE6A-1D4C-507EB2AC3F9C}"/>
              </a:ext>
            </a:extLst>
          </p:cNvPr>
          <p:cNvSpPr/>
          <p:nvPr/>
        </p:nvSpPr>
        <p:spPr>
          <a:xfrm>
            <a:off x="650927" y="5563755"/>
            <a:ext cx="10692001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100"/>
              <a:t>Nota: para el cálculo del balance se excluyen las partidas de financiamiento como son recursos del crédito, recursos del balance, disposición de activos, amortizaciones, reservas y pasivos exigibles.</a:t>
            </a:r>
          </a:p>
          <a:p>
            <a:r>
              <a:rPr lang="es-CO" sz="1100"/>
              <a:t>Se incluyen los efectos de la nueva clasificación del catálogo presupuestal para entidades territoriales.</a:t>
            </a:r>
          </a:p>
          <a:p>
            <a:r>
              <a:rPr lang="es-CO" sz="1100"/>
              <a:t>1/ Incluye transferencias de capital, utilidades de empresas públicas distritales, rendimientos financieros, retiros </a:t>
            </a:r>
            <a:r>
              <a:rPr lang="es-CO" sz="1100" err="1"/>
              <a:t>Fonpet</a:t>
            </a:r>
            <a:r>
              <a:rPr lang="es-CO" sz="1100"/>
              <a:t> y reintegros.</a:t>
            </a:r>
          </a:p>
          <a:p>
            <a:r>
              <a:rPr lang="es-CO" sz="1100"/>
              <a:t>2/ Incluye pago de bonos pensionales y aportes al fondo de contingencias.</a:t>
            </a:r>
          </a:p>
          <a:p>
            <a:r>
              <a:rPr lang="es-CO" sz="1100"/>
              <a:t>Fuente: Secretaría Distrital de Hacienda. DDP, DEEF.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B052384-4D9A-2D5F-47FD-8BBBEEC0295A}"/>
              </a:ext>
            </a:extLst>
          </p:cNvPr>
          <p:cNvSpPr txBox="1">
            <a:spLocks/>
          </p:cNvSpPr>
          <p:nvPr/>
        </p:nvSpPr>
        <p:spPr>
          <a:xfrm>
            <a:off x="1647387" y="577793"/>
            <a:ext cx="9069049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altLang="es-CO" sz="1600" b="1">
                <a:latin typeface="Arial"/>
                <a:cs typeface="Arial"/>
              </a:rPr>
              <a:t>Balance fiscal y primario 2022, 2023 y 2024 de la Administración central</a:t>
            </a:r>
          </a:p>
          <a:p>
            <a:pPr algn="ctr"/>
            <a:r>
              <a:rPr lang="es-MX" altLang="es-CO" sz="1600" b="1">
                <a:latin typeface="Arial"/>
                <a:cs typeface="Arial"/>
              </a:rPr>
              <a:t>MM pesos y porcentaje PIB</a:t>
            </a:r>
          </a:p>
        </p:txBody>
      </p:sp>
    </p:spTree>
    <p:extLst>
      <p:ext uri="{BB962C8B-B14F-4D97-AF65-F5344CB8AC3E}">
        <p14:creationId xmlns:p14="http://schemas.microsoft.com/office/powerpoint/2010/main" val="2956279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A03A6-0341-46C6-DFB6-698AAB180FC0}"/>
              </a:ext>
            </a:extLst>
          </p:cNvPr>
          <p:cNvSpPr txBox="1">
            <a:spLocks/>
          </p:cNvSpPr>
          <p:nvPr/>
        </p:nvSpPr>
        <p:spPr>
          <a:xfrm>
            <a:off x="430100" y="186249"/>
            <a:ext cx="11412129" cy="7124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/>
              <a:t>Balance fiscal y primario de mediano plazo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AC6BCA7-E9AD-DAA6-0E00-A03D1153B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80032"/>
              </p:ext>
            </p:extLst>
          </p:nvPr>
        </p:nvGraphicFramePr>
        <p:xfrm>
          <a:off x="500606" y="1342968"/>
          <a:ext cx="11271115" cy="4356497"/>
        </p:xfrm>
        <a:graphic>
          <a:graphicData uri="http://schemas.openxmlformats.org/drawingml/2006/table">
            <a:tbl>
              <a:tblPr/>
              <a:tblGrid>
                <a:gridCol w="2809847">
                  <a:extLst>
                    <a:ext uri="{9D8B030D-6E8A-4147-A177-3AD203B41FA5}">
                      <a16:colId xmlns:a16="http://schemas.microsoft.com/office/drawing/2014/main" val="290026985"/>
                    </a:ext>
                  </a:extLst>
                </a:gridCol>
                <a:gridCol w="646780">
                  <a:extLst>
                    <a:ext uri="{9D8B030D-6E8A-4147-A177-3AD203B41FA5}">
                      <a16:colId xmlns:a16="http://schemas.microsoft.com/office/drawing/2014/main" val="415030883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758585765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1451897043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1478892683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3412505233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2476398939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3424406939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1018573485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947902438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2932395034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2179272099"/>
                    </a:ext>
                  </a:extLst>
                </a:gridCol>
                <a:gridCol w="710408">
                  <a:extLst>
                    <a:ext uri="{9D8B030D-6E8A-4147-A177-3AD203B41FA5}">
                      <a16:colId xmlns:a16="http://schemas.microsoft.com/office/drawing/2014/main" val="1565798719"/>
                    </a:ext>
                  </a:extLst>
                </a:gridCol>
              </a:tblGrid>
              <a:tr h="2904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Concepto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626817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Ingresos 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138596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Ingresos corrientes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55292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lvl="1"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Tributarios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80539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lvl="1"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 tributarios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215852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Recursos de capital </a:t>
                      </a:r>
                      <a:r>
                        <a:rPr lang="es-CO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189915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Gastos 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34305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Gastos de funcionamiento</a:t>
                      </a:r>
                      <a:endParaRPr lang="es-E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755248"/>
                  </a:ext>
                </a:extLst>
              </a:tr>
              <a:tr h="58086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Intereses y comisiones de la deuda 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82968"/>
                  </a:ext>
                </a:extLst>
              </a:tr>
              <a:tr h="58086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Transferencias de la deuda y otros </a:t>
                      </a:r>
                      <a:r>
                        <a:rPr lang="es-CO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77027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Inversión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17471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Balance fiscal </a:t>
                      </a:r>
                      <a:endParaRPr lang="es-E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437092"/>
                  </a:ext>
                </a:extLst>
              </a:tr>
              <a:tr h="290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Balance primario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-1,1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129973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59266C52-5FAF-4A30-66EE-B7A39E1EC51B}"/>
              </a:ext>
            </a:extLst>
          </p:cNvPr>
          <p:cNvSpPr txBox="1">
            <a:spLocks/>
          </p:cNvSpPr>
          <p:nvPr/>
        </p:nvSpPr>
        <p:spPr>
          <a:xfrm>
            <a:off x="824439" y="758993"/>
            <a:ext cx="10623447" cy="712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altLang="es-CO" sz="1600" b="1">
                <a:latin typeface="Arial"/>
                <a:cs typeface="Arial"/>
              </a:rPr>
              <a:t>Balance fiscal y primario 2023-2034 proyectado de la Administración central</a:t>
            </a:r>
            <a:endParaRPr lang="es-CO" altLang="es-CO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altLang="es-CO" sz="1600" b="1">
                <a:latin typeface="Arial"/>
                <a:cs typeface="Arial"/>
              </a:rPr>
              <a:t> Porcentaje PIB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B9AB8F-B583-B8D5-53D1-5CBFD522FFDA}"/>
              </a:ext>
            </a:extLst>
          </p:cNvPr>
          <p:cNvSpPr/>
          <p:nvPr/>
        </p:nvSpPr>
        <p:spPr>
          <a:xfrm>
            <a:off x="714254" y="5733032"/>
            <a:ext cx="10763491" cy="9387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100"/>
              <a:t>Nota: para el cálculo del balance se excluyen las partidas de financiamiento como son recursos del crédito, recursos del balance, disposición de activos, amortizaciones, reservas y pasivos exigibles. Se incluyen los efectos de la nueva clasificación del catálogo presupuestal para entidades territoriales.</a:t>
            </a:r>
          </a:p>
          <a:p>
            <a:r>
              <a:rPr lang="es-CO" sz="1100"/>
              <a:t>1/ Incluye transferencias de capital, utilidades de empresas públicas distritales, rendimientos financieros, retiros </a:t>
            </a:r>
            <a:r>
              <a:rPr lang="es-CO" sz="1100" err="1"/>
              <a:t>Fonpet</a:t>
            </a:r>
            <a:r>
              <a:rPr lang="es-CO" sz="1100"/>
              <a:t> y reintegros.</a:t>
            </a:r>
          </a:p>
          <a:p>
            <a:r>
              <a:rPr lang="es-CO" sz="1100"/>
              <a:t>2/ Incluye pago de bonos pensionales y aportes al fondo de contingencias.</a:t>
            </a:r>
          </a:p>
          <a:p>
            <a:r>
              <a:rPr lang="es-CO" sz="1100"/>
              <a:t>Fuente: Secretaría Distrital de Hacienda. DDP, DEEF.</a:t>
            </a:r>
          </a:p>
        </p:txBody>
      </p:sp>
    </p:spTree>
    <p:extLst>
      <p:ext uri="{BB962C8B-B14F-4D97-AF65-F5344CB8AC3E}">
        <p14:creationId xmlns:p14="http://schemas.microsoft.com/office/powerpoint/2010/main" val="1126645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A03A6-0341-46C6-DFB6-698AAB180FC0}"/>
              </a:ext>
            </a:extLst>
          </p:cNvPr>
          <p:cNvSpPr txBox="1">
            <a:spLocks/>
          </p:cNvSpPr>
          <p:nvPr/>
        </p:nvSpPr>
        <p:spPr>
          <a:xfrm>
            <a:off x="430100" y="186249"/>
            <a:ext cx="1141212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MX">
                <a:solidFill>
                  <a:schemeClr val="tx1"/>
                </a:solidFill>
                <a:latin typeface="Arial"/>
                <a:cs typeface="Arial"/>
              </a:rPr>
              <a:t>Metas de balance primario y saldo de deuda</a:t>
            </a:r>
          </a:p>
          <a:p>
            <a:pPr algn="ctr"/>
            <a:r>
              <a:rPr lang="es-MX">
                <a:solidFill>
                  <a:schemeClr val="tx1"/>
                </a:solidFill>
                <a:latin typeface="Arial"/>
                <a:cs typeface="Arial"/>
              </a:rPr>
              <a:t> (porcentaje PIB)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75A692A-C389-D737-7CAB-A7FC1A5B00F5}"/>
              </a:ext>
            </a:extLst>
          </p:cNvPr>
          <p:cNvSpPr/>
          <p:nvPr/>
        </p:nvSpPr>
        <p:spPr>
          <a:xfrm>
            <a:off x="754418" y="6410141"/>
            <a:ext cx="10763491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100"/>
              <a:t>Fuente: Secretaría Distrital de Hacienda. DDP, DEEF.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9AE650E-D340-43F4-9064-A44D052F9363}"/>
              </a:ext>
            </a:extLst>
          </p:cNvPr>
          <p:cNvGraphicFramePr>
            <a:graphicFrameLocks/>
          </p:cNvGraphicFramePr>
          <p:nvPr/>
        </p:nvGraphicFramePr>
        <p:xfrm>
          <a:off x="775340" y="1017246"/>
          <a:ext cx="10742569" cy="5392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F52ED24-564F-BCF9-1A0C-6D11EB7AA6C4}"/>
              </a:ext>
            </a:extLst>
          </p:cNvPr>
          <p:cNvSpPr txBox="1"/>
          <p:nvPr/>
        </p:nvSpPr>
        <p:spPr>
          <a:xfrm>
            <a:off x="4109395" y="3896967"/>
            <a:ext cx="1847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1400">
                <a:solidFill>
                  <a:srgbClr val="002060"/>
                </a:solidFill>
                <a:latin typeface="Arial" charset="0"/>
              </a:rPr>
              <a:t>Balance primario proyectado</a:t>
            </a:r>
          </a:p>
          <a:p>
            <a:pPr algn="ctr">
              <a:defRPr/>
            </a:pPr>
            <a:r>
              <a:rPr lang="es-CO" sz="1400">
                <a:solidFill>
                  <a:srgbClr val="002060"/>
                </a:solidFill>
                <a:latin typeface="Arial" charset="0"/>
              </a:rPr>
              <a:t>acumulado </a:t>
            </a:r>
          </a:p>
          <a:p>
            <a:pPr algn="ctr">
              <a:defRPr/>
            </a:pPr>
            <a:r>
              <a:rPr lang="es-CO" sz="1400">
                <a:solidFill>
                  <a:srgbClr val="002060"/>
                </a:solidFill>
                <a:latin typeface="Arial" charset="0"/>
              </a:rPr>
              <a:t>2025-2034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BEC329F-4BD1-A9AF-9803-04B5CC4AA636}"/>
              </a:ext>
            </a:extLst>
          </p:cNvPr>
          <p:cNvSpPr/>
          <p:nvPr/>
        </p:nvSpPr>
        <p:spPr>
          <a:xfrm rot="16200000">
            <a:off x="5937720" y="4140857"/>
            <a:ext cx="668188" cy="63011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57A828-117E-9782-45B5-33BB4DB13F85}"/>
              </a:ext>
            </a:extLst>
          </p:cNvPr>
          <p:cNvSpPr txBox="1"/>
          <p:nvPr/>
        </p:nvSpPr>
        <p:spPr>
          <a:xfrm>
            <a:off x="6760293" y="4001856"/>
            <a:ext cx="1085243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s-CO" sz="2000" b="1">
                <a:latin typeface="Arial" panose="020B0604020202020204" pitchFamily="34" charset="0"/>
                <a:cs typeface="Arial" panose="020B0604020202020204" pitchFamily="34" charset="0"/>
              </a:rPr>
              <a:t>1% PIB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B3B9039-A32F-5793-C53B-820B87A694D4}"/>
              </a:ext>
            </a:extLst>
          </p:cNvPr>
          <p:cNvSpPr txBox="1"/>
          <p:nvPr/>
        </p:nvSpPr>
        <p:spPr>
          <a:xfrm>
            <a:off x="6760293" y="4366241"/>
            <a:ext cx="214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</a:p>
        </p:txBody>
      </p:sp>
    </p:spTree>
    <p:extLst>
      <p:ext uri="{BB962C8B-B14F-4D97-AF65-F5344CB8AC3E}">
        <p14:creationId xmlns:p14="http://schemas.microsoft.com/office/powerpoint/2010/main" val="4268187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BB6D650-34DC-E302-EEB3-E6D2863D46A6}"/>
              </a:ext>
            </a:extLst>
          </p:cNvPr>
          <p:cNvSpPr/>
          <p:nvPr/>
        </p:nvSpPr>
        <p:spPr>
          <a:xfrm>
            <a:off x="515938" y="6417848"/>
            <a:ext cx="1054963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000">
                <a:latin typeface="Arial" panose="020B0604020202020204" pitchFamily="34" charset="0"/>
                <a:cs typeface="Arial" panose="020B0604020202020204" pitchFamily="34" charset="0"/>
              </a:rPr>
              <a:t>Los ingresos corrientes para el cálculo del indicador descuentan las vigencias futuras aprobadas y por aprobar, financiadas con ingreso corriente del Distrito.</a:t>
            </a:r>
          </a:p>
          <a:p>
            <a:r>
              <a:rPr lang="es-CO" sz="1000">
                <a:latin typeface="Arial" panose="020B0604020202020204" pitchFamily="34" charset="0"/>
                <a:cs typeface="Arial" panose="020B0604020202020204" pitchFamily="34" charset="0"/>
              </a:rPr>
              <a:t>Fuente: Secretaría Distrital de Hacienda. DDCP y DEEF.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A3CD98E-5FA8-6A9F-0B1A-DD0132724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930" y="824765"/>
            <a:ext cx="968963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CO" altLang="es-CO" sz="2200" b="1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Indicadores Ley 358 de 1997 </a:t>
            </a:r>
            <a:endParaRPr lang="es-CO" altLang="es-CO" sz="2200" b="1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FED459-D925-EF57-BA21-667AAB10A746}"/>
              </a:ext>
            </a:extLst>
          </p:cNvPr>
          <p:cNvSpPr txBox="1"/>
          <p:nvPr/>
        </p:nvSpPr>
        <p:spPr>
          <a:xfrm>
            <a:off x="2361627" y="0"/>
            <a:ext cx="814693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200" b="1">
                <a:latin typeface="Arial"/>
                <a:cs typeface="Arial"/>
              </a:rPr>
              <a:t>Proyecciones del indicador de sostenibilidad de la deuda (2024-2034)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22898495-B31C-4104-9F81-881AE7E7B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326303"/>
              </p:ext>
            </p:extLst>
          </p:nvPr>
        </p:nvGraphicFramePr>
        <p:xfrm>
          <a:off x="515939" y="2057399"/>
          <a:ext cx="5781700" cy="411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B4F0C31-7115-2256-79F5-0CB9F712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07" y="1638845"/>
            <a:ext cx="6454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CO" sz="1600" b="1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S</a:t>
            </a:r>
            <a:r>
              <a:rPr lang="es-CO" sz="1600" b="1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ostenibilidad</a:t>
            </a:r>
            <a:endParaRPr lang="es-CO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saldo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deuda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/ 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ingresos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corrientes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ajustados</a:t>
            </a:r>
            <a:endParaRPr lang="es-CO" altLang="es-CO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A769080-1C46-63AC-74FE-D0230757AB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670800"/>
              </p:ext>
            </p:extLst>
          </p:nvPr>
        </p:nvGraphicFramePr>
        <p:xfrm>
          <a:off x="6634270" y="2216124"/>
          <a:ext cx="5384799" cy="390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859240E-5161-9D2D-6DC7-509A2CD5E2C0}"/>
              </a:ext>
            </a:extLst>
          </p:cNvPr>
          <p:cNvSpPr txBox="1"/>
          <p:nvPr/>
        </p:nvSpPr>
        <p:spPr>
          <a:xfrm>
            <a:off x="6435096" y="1638845"/>
            <a:ext cx="609834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1600" b="1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Capacidad de pago</a:t>
            </a:r>
            <a:endParaRPr lang="es-CO" altLang="es-CO" sz="18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s-CO" sz="1600" b="1">
                <a:solidFill>
                  <a:schemeClr val="bg2">
                    <a:lumMod val="50000"/>
                  </a:schemeClr>
                </a:solidFill>
                <a:ea typeface="ＭＳ Ｐゴシック"/>
              </a:rPr>
              <a:t> 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intereses 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/ 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</a:rPr>
              <a:t>ahorro</a:t>
            </a:r>
            <a:r>
              <a:rPr lang="es-CO" sz="160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operacional</a:t>
            </a:r>
            <a:endParaRPr lang="es-CO" altLang="es-CO" sz="18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66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9" name="Google Shape;209;g14e7ccd7459_1_69"/>
          <p:cNvSpPr txBox="1"/>
          <p:nvPr/>
        </p:nvSpPr>
        <p:spPr>
          <a:xfrm>
            <a:off x="7322028" y="2367191"/>
            <a:ext cx="44154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4400" b="1">
                <a:solidFill>
                  <a:schemeClr val="bg1"/>
                </a:solidFill>
                <a:ea typeface="Calibri"/>
              </a:rPr>
              <a:t>Ejecución presupuestal</a:t>
            </a:r>
            <a:endParaRPr lang="es-ES">
              <a:solidFill>
                <a:schemeClr val="bg1"/>
              </a:solidFill>
              <a:ea typeface="Calibri"/>
            </a:endParaRPr>
          </a:p>
          <a:p>
            <a:pPr algn="ctr"/>
            <a:r>
              <a:rPr lang="es-MX" sz="4400" b="1">
                <a:solidFill>
                  <a:schemeClr val="bg1"/>
                </a:solidFill>
                <a:ea typeface="Calibri"/>
              </a:rPr>
              <a:t> 2023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41749D-C85B-E0BF-9679-AC809F2B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1" r="3924"/>
          <a:stretch/>
        </p:blipFill>
        <p:spPr>
          <a:xfrm>
            <a:off x="52168" y="0"/>
            <a:ext cx="6835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81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2" name="Google Shape;12722;p82"/>
          <p:cNvSpPr txBox="1"/>
          <p:nvPr/>
        </p:nvSpPr>
        <p:spPr>
          <a:xfrm>
            <a:off x="602073" y="161937"/>
            <a:ext cx="41244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s-CO" sz="3733">
                <a:solidFill>
                  <a:schemeClr val="lt1"/>
                </a:solidFill>
              </a:rPr>
              <a:t>Contenido</a:t>
            </a:r>
            <a:r>
              <a:rPr lang="es-CO" sz="3733">
                <a:solidFill>
                  <a:srgbClr val="002060"/>
                </a:solidFill>
              </a:rPr>
              <a:t> </a:t>
            </a:r>
            <a:endParaRPr sz="1867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BB01-7AD8-FB40-340F-F9BE09A8E990}"/>
              </a:ext>
            </a:extLst>
          </p:cNvPr>
          <p:cNvSpPr txBox="1"/>
          <p:nvPr/>
        </p:nvSpPr>
        <p:spPr>
          <a:xfrm>
            <a:off x="526209" y="161937"/>
            <a:ext cx="11139582" cy="1201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</a:lstStyle>
          <a:p>
            <a:pPr algn="ctr"/>
            <a:r>
              <a:rPr lang="es-MX" sz="2400"/>
              <a:t>Con corte a 9 de noviembre, la ejecución presupuestal de la inversión directa se encuentra en el 75,6%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A6B88A-35B8-261E-399E-91D4DAF3989E}"/>
              </a:ext>
            </a:extLst>
          </p:cNvPr>
          <p:cNvSpPr txBox="1"/>
          <p:nvPr/>
        </p:nvSpPr>
        <p:spPr>
          <a:xfrm>
            <a:off x="457969" y="1092465"/>
            <a:ext cx="31161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Administración </a:t>
            </a:r>
            <a:r>
              <a:rPr lang="es-CO" sz="1600" b="1" kern="1200">
                <a:solidFill>
                  <a:sysClr val="windowText" lastClr="000000"/>
                </a:solidFill>
                <a:ea typeface="+mn-ea"/>
                <a:cs typeface="+mn-cs"/>
              </a:rPr>
              <a:t>central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CF6BF57-00FB-6D46-48BB-A198B08FEF4D}"/>
              </a:ext>
            </a:extLst>
          </p:cNvPr>
          <p:cNvSpPr txBox="1"/>
          <p:nvPr/>
        </p:nvSpPr>
        <p:spPr>
          <a:xfrm>
            <a:off x="6225176" y="1088454"/>
            <a:ext cx="3116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Establecimientos públicos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B33E7-AEEC-30D0-2306-C0A0BAA82DD4}"/>
              </a:ext>
            </a:extLst>
          </p:cNvPr>
          <p:cNvSpPr txBox="1"/>
          <p:nvPr/>
        </p:nvSpPr>
        <p:spPr>
          <a:xfrm>
            <a:off x="526209" y="3468435"/>
            <a:ext cx="42305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Tx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Empresas </a:t>
            </a:r>
            <a:r>
              <a:rPr lang="es-CO" sz="1600" b="1" kern="1200">
                <a:solidFill>
                  <a:sysClr val="windowText" lastClr="000000"/>
                </a:solidFill>
                <a:ea typeface="+mn-ea"/>
                <a:cs typeface="+mn-cs"/>
              </a:rPr>
              <a:t>industriales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y </a:t>
            </a:r>
            <a:r>
              <a:rPr lang="es-CO" sz="1600" b="1" kern="1200">
                <a:solidFill>
                  <a:sysClr val="windowText" lastClr="000000"/>
                </a:solidFill>
                <a:ea typeface="+mn-ea"/>
                <a:cs typeface="+mn-cs"/>
              </a:rPr>
              <a:t>comerciales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*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0A6746-2836-CA5C-918F-B21A9CC806D1}"/>
              </a:ext>
            </a:extLst>
          </p:cNvPr>
          <p:cNvSpPr txBox="1"/>
          <p:nvPr/>
        </p:nvSpPr>
        <p:spPr>
          <a:xfrm>
            <a:off x="526209" y="6501696"/>
            <a:ext cx="175694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000"/>
              <a:t>Fuente: DDP.</a:t>
            </a:r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9645C3-B8F6-B384-22E4-6129C5236EB1}"/>
              </a:ext>
            </a:extLst>
          </p:cNvPr>
          <p:cNvSpPr txBox="1"/>
          <p:nvPr/>
        </p:nvSpPr>
        <p:spPr>
          <a:xfrm>
            <a:off x="526209" y="6239741"/>
            <a:ext cx="539820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100"/>
              <a:t>*Empresas reportan información mes vencido en el sistema </a:t>
            </a:r>
            <a:r>
              <a:rPr lang="es-MX" sz="1100" err="1"/>
              <a:t>BogData</a:t>
            </a:r>
            <a:r>
              <a:rPr lang="es-MX" sz="1100"/>
              <a:t>.</a:t>
            </a:r>
            <a:endParaRPr lang="es-CO" sz="11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D2D3BC-7BC5-B864-0429-1CCD47D392C1}"/>
              </a:ext>
            </a:extLst>
          </p:cNvPr>
          <p:cNvSpPr txBox="1"/>
          <p:nvPr/>
        </p:nvSpPr>
        <p:spPr>
          <a:xfrm>
            <a:off x="6343454" y="3428069"/>
            <a:ext cx="495080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kern="1200">
                <a:solidFill>
                  <a:sysClr val="windowText" lastClr="000000"/>
                </a:solidFill>
                <a:ea typeface="+mn-ea"/>
                <a:cs typeface="+mn-cs"/>
              </a:rPr>
              <a:t>Valor de </a:t>
            </a:r>
            <a:r>
              <a:rPr lang="es-CO" sz="1600" b="1" kern="1200">
                <a:solidFill>
                  <a:sysClr val="windowText" lastClr="000000"/>
                </a:solidFill>
                <a:ea typeface="+mn-ea"/>
                <a:cs typeface="+mn-cs"/>
              </a:rPr>
              <a:t>compromisos de inversión directa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14300EB-49EB-EA3E-D465-305B2E7BBC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808365"/>
              </p:ext>
            </p:extLst>
          </p:nvPr>
        </p:nvGraphicFramePr>
        <p:xfrm>
          <a:off x="614635" y="1363579"/>
          <a:ext cx="4691883" cy="206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F965FF7-C827-2F26-11E2-877A742590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914007"/>
              </p:ext>
            </p:extLst>
          </p:nvPr>
        </p:nvGraphicFramePr>
        <p:xfrm>
          <a:off x="6271013" y="1427008"/>
          <a:ext cx="4970815" cy="200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79430E2F-222E-E7BB-353A-733C1F315B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1190351"/>
              </p:ext>
            </p:extLst>
          </p:nvPr>
        </p:nvGraphicFramePr>
        <p:xfrm>
          <a:off x="526209" y="3847355"/>
          <a:ext cx="4780309" cy="2336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C7DA948-F4EE-1D3D-D5BA-D916646708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374718"/>
              </p:ext>
            </p:extLst>
          </p:nvPr>
        </p:nvGraphicFramePr>
        <p:xfrm>
          <a:off x="6281017" y="3766623"/>
          <a:ext cx="4950806" cy="2354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2" name="Google Shape;12722;p82"/>
          <p:cNvSpPr txBox="1"/>
          <p:nvPr/>
        </p:nvSpPr>
        <p:spPr>
          <a:xfrm>
            <a:off x="602073" y="161937"/>
            <a:ext cx="41244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s-CO" sz="3733">
                <a:solidFill>
                  <a:schemeClr val="lt1"/>
                </a:solidFill>
              </a:rPr>
              <a:t>Contenido</a:t>
            </a:r>
            <a:r>
              <a:rPr lang="es-CO" sz="3733">
                <a:solidFill>
                  <a:srgbClr val="002060"/>
                </a:solidFill>
              </a:rPr>
              <a:t> </a:t>
            </a:r>
            <a:endParaRPr sz="1867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BB01-7AD8-FB40-340F-F9BE09A8E990}"/>
              </a:ext>
            </a:extLst>
          </p:cNvPr>
          <p:cNvSpPr txBox="1"/>
          <p:nvPr/>
        </p:nvSpPr>
        <p:spPr>
          <a:xfrm>
            <a:off x="806246" y="84104"/>
            <a:ext cx="10574593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</a:lstStyle>
          <a:p>
            <a:pPr algn="ctr"/>
            <a:r>
              <a:rPr lang="es-MX" sz="2400"/>
              <a:t>Ejecución presupuestal de la inversión directa por sector </a:t>
            </a:r>
          </a:p>
          <a:p>
            <a:pPr algn="ctr"/>
            <a:r>
              <a:rPr lang="es-MX" sz="2400"/>
              <a:t>(9 de noviembre)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C90F03-A449-8288-7B2C-25C0A40CA664}"/>
              </a:ext>
            </a:extLst>
          </p:cNvPr>
          <p:cNvSpPr txBox="1"/>
          <p:nvPr/>
        </p:nvSpPr>
        <p:spPr>
          <a:xfrm>
            <a:off x="515939" y="6297333"/>
            <a:ext cx="175694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000"/>
              <a:t>Fuente: DDP.</a:t>
            </a:r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CCE4C8-E268-8207-2777-017F9CC666F3}"/>
              </a:ext>
            </a:extLst>
          </p:cNvPr>
          <p:cNvSpPr txBox="1"/>
          <p:nvPr/>
        </p:nvSpPr>
        <p:spPr>
          <a:xfrm>
            <a:off x="9130008" y="6033146"/>
            <a:ext cx="212750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>
                <a:solidFill>
                  <a:prstClr val="black"/>
                </a:solidFill>
                <a:ea typeface="+mn-ea"/>
              </a:rPr>
              <a:t>Millones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de pesos corrientes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EB8F4B1-8203-31C4-2EE2-5AB915EED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883936"/>
              </p:ext>
            </p:extLst>
          </p:nvPr>
        </p:nvGraphicFramePr>
        <p:xfrm>
          <a:off x="1266968" y="859446"/>
          <a:ext cx="9990546" cy="5173692"/>
        </p:xfrm>
        <a:graphic>
          <a:graphicData uri="http://schemas.openxmlformats.org/drawingml/2006/table">
            <a:tbl>
              <a:tblPr/>
              <a:tblGrid>
                <a:gridCol w="3355847">
                  <a:extLst>
                    <a:ext uri="{9D8B030D-6E8A-4147-A177-3AD203B41FA5}">
                      <a16:colId xmlns:a16="http://schemas.microsoft.com/office/drawing/2014/main" val="3638207493"/>
                    </a:ext>
                  </a:extLst>
                </a:gridCol>
                <a:gridCol w="1298266">
                  <a:extLst>
                    <a:ext uri="{9D8B030D-6E8A-4147-A177-3AD203B41FA5}">
                      <a16:colId xmlns:a16="http://schemas.microsoft.com/office/drawing/2014/main" val="2739997360"/>
                    </a:ext>
                  </a:extLst>
                </a:gridCol>
                <a:gridCol w="1187185">
                  <a:extLst>
                    <a:ext uri="{9D8B030D-6E8A-4147-A177-3AD203B41FA5}">
                      <a16:colId xmlns:a16="http://schemas.microsoft.com/office/drawing/2014/main" val="1578678699"/>
                    </a:ext>
                  </a:extLst>
                </a:gridCol>
                <a:gridCol w="961890">
                  <a:extLst>
                    <a:ext uri="{9D8B030D-6E8A-4147-A177-3AD203B41FA5}">
                      <a16:colId xmlns:a16="http://schemas.microsoft.com/office/drawing/2014/main" val="4110244714"/>
                    </a:ext>
                  </a:extLst>
                </a:gridCol>
                <a:gridCol w="1088686">
                  <a:extLst>
                    <a:ext uri="{9D8B030D-6E8A-4147-A177-3AD203B41FA5}">
                      <a16:colId xmlns:a16="http://schemas.microsoft.com/office/drawing/2014/main" val="2567289071"/>
                    </a:ext>
                  </a:extLst>
                </a:gridCol>
                <a:gridCol w="1049336">
                  <a:extLst>
                    <a:ext uri="{9D8B030D-6E8A-4147-A177-3AD203B41FA5}">
                      <a16:colId xmlns:a16="http://schemas.microsoft.com/office/drawing/2014/main" val="2806904770"/>
                    </a:ext>
                  </a:extLst>
                </a:gridCol>
                <a:gridCol w="1049336">
                  <a:extLst>
                    <a:ext uri="{9D8B030D-6E8A-4147-A177-3AD203B41FA5}">
                      <a16:colId xmlns:a16="http://schemas.microsoft.com/office/drawing/2014/main" val="3259684830"/>
                    </a:ext>
                  </a:extLst>
                </a:gridCol>
              </a:tblGrid>
              <a:tr h="5806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SECTOR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Apropiación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disponible</a:t>
                      </a:r>
                      <a:endParaRPr lang="es-ES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compromisos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%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ejec.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Saldo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por ejec.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giros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% 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giros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406416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Pública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86.952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85.054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60.753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678986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Planeación </a:t>
                      </a:r>
                      <a:endParaRPr lang="es-C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63.728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61.738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42.597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417794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Entes de Control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26.197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25.377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17.814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51766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Mujer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95.663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91.320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59.510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963192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Gobierno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116.408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106.323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86.335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620996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Jurídica</a:t>
                      </a:r>
                      <a:endParaRPr lang="es-C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6.924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3635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Integración Social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2.052.246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1.818.896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233.350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1.401.267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50503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Ambiente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279.745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244.074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35.671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155.540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297580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Hábitat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2.861.054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2.381.937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479.117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893.852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177221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Hacienda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106.022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87.810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52.206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336739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6.285.030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5.116.631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1.168.399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3.965.381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07706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3.735.844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3.038.687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697.156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2.643.932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199672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Seguridad, Convivencia y Justicia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459.255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349.662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109.594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197.423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731290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Desarrollo Económico, Industria y Turismo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236.885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178.728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58.157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100.380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481439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Cultura, Recreación y Deporte </a:t>
                      </a:r>
                      <a:endParaRPr lang="es-C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1.165.275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849.349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315.925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513.927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500636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Movilidad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14.285.481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10.119.444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4.166.038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5.779.604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5102"/>
                  </a:ext>
                </a:extLst>
              </a:tr>
              <a:tr h="270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s-CO" sz="13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31.863.585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24.561.954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77,1%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7.301.632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 fontAlgn="ctr"/>
                      <a:r>
                        <a:rPr lang="es-CO" sz="13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15.975.963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50,1%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013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480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2" name="Google Shape;12722;p82"/>
          <p:cNvSpPr txBox="1"/>
          <p:nvPr/>
        </p:nvSpPr>
        <p:spPr>
          <a:xfrm>
            <a:off x="602073" y="161937"/>
            <a:ext cx="41244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s-CO" sz="3733">
                <a:solidFill>
                  <a:schemeClr val="lt1"/>
                </a:solidFill>
              </a:rPr>
              <a:t>Contenido</a:t>
            </a:r>
            <a:r>
              <a:rPr lang="es-CO" sz="3733">
                <a:solidFill>
                  <a:srgbClr val="002060"/>
                </a:solidFill>
              </a:rPr>
              <a:t> </a:t>
            </a:r>
            <a:endParaRPr sz="1867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BB01-7AD8-FB40-340F-F9BE09A8E990}"/>
              </a:ext>
            </a:extLst>
          </p:cNvPr>
          <p:cNvSpPr txBox="1"/>
          <p:nvPr/>
        </p:nvSpPr>
        <p:spPr>
          <a:xfrm>
            <a:off x="320843" y="19198"/>
            <a:ext cx="11582400" cy="1201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</a:lstStyle>
          <a:p>
            <a:pPr algn="ctr"/>
            <a:r>
              <a:rPr lang="es-MX" sz="2400"/>
              <a:t>La ejecución acumulada al mes de octubre se encuentra en 88,8%, el porcentaje más alto de las últimas tres administraciones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C90F03-A449-8288-7B2C-25C0A40CA664}"/>
              </a:ext>
            </a:extLst>
          </p:cNvPr>
          <p:cNvSpPr txBox="1"/>
          <p:nvPr/>
        </p:nvSpPr>
        <p:spPr>
          <a:xfrm>
            <a:off x="512429" y="6150310"/>
            <a:ext cx="359511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000"/>
              <a:t>Fuente: DDP.* Ejecución acumulada a octubre.</a:t>
            </a:r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CCE4C8-E268-8207-2777-017F9CC666F3}"/>
              </a:ext>
            </a:extLst>
          </p:cNvPr>
          <p:cNvSpPr txBox="1"/>
          <p:nvPr/>
        </p:nvSpPr>
        <p:spPr>
          <a:xfrm>
            <a:off x="9548558" y="5976544"/>
            <a:ext cx="212750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>
                <a:solidFill>
                  <a:prstClr val="black"/>
                </a:solidFill>
                <a:ea typeface="+mn-ea"/>
              </a:rPr>
              <a:t>Millones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de pesos corrientes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CBAF118-E605-55D4-61AF-E16573C031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965748"/>
              </p:ext>
            </p:extLst>
          </p:nvPr>
        </p:nvGraphicFramePr>
        <p:xfrm>
          <a:off x="515938" y="1070149"/>
          <a:ext cx="11160125" cy="423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E0EF8F7-0388-7DE2-0C85-DA8D1DE5B3EE}"/>
              </a:ext>
            </a:extLst>
          </p:cNvPr>
          <p:cNvSpPr txBox="1"/>
          <p:nvPr/>
        </p:nvSpPr>
        <p:spPr>
          <a:xfrm>
            <a:off x="2269370" y="5260659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>
                <a:solidFill>
                  <a:schemeClr val="tx1"/>
                </a:solidFill>
                <a:latin typeface="Arial Narrow" panose="020B0606020202030204" pitchFamily="34" charset="0"/>
              </a:rPr>
              <a:t>Gustavo Petro</a:t>
            </a:r>
            <a:br>
              <a:rPr lang="es-CO" sz="160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s-CO" sz="1600">
                <a:solidFill>
                  <a:schemeClr val="tx1"/>
                </a:solidFill>
                <a:latin typeface="Arial Narrow" panose="020B0606020202030204" pitchFamily="34" charset="0"/>
              </a:rPr>
              <a:t>2012-2015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C7EB45-B5FB-29E9-AC5C-58B4204EF0D5}"/>
              </a:ext>
            </a:extLst>
          </p:cNvPr>
          <p:cNvSpPr txBox="1"/>
          <p:nvPr/>
        </p:nvSpPr>
        <p:spPr>
          <a:xfrm>
            <a:off x="5662789" y="5260659"/>
            <a:ext cx="150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>
                <a:solidFill>
                  <a:schemeClr val="tx1"/>
                </a:solidFill>
                <a:latin typeface="Arial Narrow" panose="020B0606020202030204" pitchFamily="34" charset="0"/>
              </a:rPr>
              <a:t>Enrique Peñalosa</a:t>
            </a:r>
            <a:br>
              <a:rPr lang="es-CO" sz="160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s-CO" sz="1600">
                <a:solidFill>
                  <a:schemeClr val="tx1"/>
                </a:solidFill>
                <a:latin typeface="Arial Narrow" panose="020B0606020202030204" pitchFamily="34" charset="0"/>
              </a:rPr>
              <a:t>2016-2019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0F2193-1E29-B2AC-6D75-F4A4F43640D0}"/>
              </a:ext>
            </a:extLst>
          </p:cNvPr>
          <p:cNvSpPr txBox="1"/>
          <p:nvPr/>
        </p:nvSpPr>
        <p:spPr>
          <a:xfrm>
            <a:off x="9155703" y="5198952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>
                <a:solidFill>
                  <a:schemeClr val="tx1"/>
                </a:solidFill>
                <a:latin typeface="Arial Narrow" panose="020B0606020202030204" pitchFamily="34" charset="0"/>
              </a:rPr>
              <a:t>Claudia López</a:t>
            </a:r>
            <a:br>
              <a:rPr lang="es-CO" sz="1600" b="1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s-CO" sz="1600" b="1">
                <a:solidFill>
                  <a:schemeClr val="tx1"/>
                </a:solidFill>
                <a:latin typeface="Arial Narrow" panose="020B0606020202030204" pitchFamily="34" charset="0"/>
              </a:rPr>
              <a:t>2020-2023</a:t>
            </a:r>
          </a:p>
        </p:txBody>
      </p:sp>
    </p:spTree>
    <p:extLst>
      <p:ext uri="{BB962C8B-B14F-4D97-AF65-F5344CB8AC3E}">
        <p14:creationId xmlns:p14="http://schemas.microsoft.com/office/powerpoint/2010/main" val="24614854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9" name="Google Shape;209;g14e7ccd7459_1_69"/>
          <p:cNvSpPr txBox="1"/>
          <p:nvPr/>
        </p:nvSpPr>
        <p:spPr>
          <a:xfrm>
            <a:off x="7005652" y="2699021"/>
            <a:ext cx="441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>
                <a:solidFill>
                  <a:schemeClr val="bg1"/>
                </a:solidFill>
              </a:rPr>
              <a:t>Presupuesto 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ADACF0-4F98-9BF7-470B-4A83FD2F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5" y="3748"/>
            <a:ext cx="6862996" cy="68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D9B06A94-A57A-9DD7-2391-7895BE6E4285}"/>
              </a:ext>
            </a:extLst>
          </p:cNvPr>
          <p:cNvSpPr txBox="1"/>
          <p:nvPr/>
        </p:nvSpPr>
        <p:spPr>
          <a:xfrm>
            <a:off x="401422" y="219231"/>
            <a:ext cx="111252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</a:lstStyle>
          <a:p>
            <a:pPr algn="ctr"/>
            <a:r>
              <a:rPr lang="es-MX" sz="2400"/>
              <a:t>La inversión 2020-2024 ha permitido consolidar la implementación del Plan Distrital de Desarrollo</a:t>
            </a:r>
            <a:endParaRPr lang="en-US" sz="24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68650DF-6710-9C7E-2D4A-6F2C473C808F}"/>
              </a:ext>
            </a:extLst>
          </p:cNvPr>
          <p:cNvSpPr txBox="1"/>
          <p:nvPr/>
        </p:nvSpPr>
        <p:spPr>
          <a:xfrm>
            <a:off x="758657" y="6377562"/>
            <a:ext cx="175694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000"/>
              <a:t>Fuente: DDP.</a:t>
            </a:r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FBD5EA6-A83B-5830-6F60-D6BB1B4D5DC1}"/>
              </a:ext>
            </a:extLst>
          </p:cNvPr>
          <p:cNvGrpSpPr/>
          <p:nvPr/>
        </p:nvGrpSpPr>
        <p:grpSpPr>
          <a:xfrm>
            <a:off x="557114" y="4258952"/>
            <a:ext cx="4906551" cy="2141648"/>
            <a:chOff x="1564606" y="1645590"/>
            <a:chExt cx="10358411" cy="4826143"/>
          </a:xfrm>
          <a:noFill/>
        </p:grpSpPr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5A203E54-C9F8-C452-DB1D-01D5CA2E898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20625271"/>
                </p:ext>
              </p:extLst>
            </p:nvPr>
          </p:nvGraphicFramePr>
          <p:xfrm>
            <a:off x="1564606" y="1645590"/>
            <a:ext cx="10358411" cy="48261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263817E-DD2C-B48E-5A4C-0FEA426CC48E}"/>
                </a:ext>
              </a:extLst>
            </p:cNvPr>
            <p:cNvSpPr txBox="1"/>
            <p:nvPr/>
          </p:nvSpPr>
          <p:spPr>
            <a:xfrm>
              <a:off x="10532376" y="2172411"/>
              <a:ext cx="1246406" cy="5895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5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>
                  <a:latin typeface="Arial "/>
                  <a:cs typeface="Calibri"/>
                </a:rPr>
                <a:t>17%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0C06E43-E2BF-9EEE-6555-CE84D73B4AA3}"/>
              </a:ext>
            </a:extLst>
          </p:cNvPr>
          <p:cNvGrpSpPr/>
          <p:nvPr/>
        </p:nvGrpSpPr>
        <p:grpSpPr>
          <a:xfrm>
            <a:off x="7099766" y="4048729"/>
            <a:ext cx="4601681" cy="2254907"/>
            <a:chOff x="3224567" y="292599"/>
            <a:chExt cx="11038312" cy="4985791"/>
          </a:xfrm>
        </p:grpSpPr>
        <p:graphicFrame>
          <p:nvGraphicFramePr>
            <p:cNvPr id="21" name="Gráfico 20">
              <a:extLst>
                <a:ext uri="{FF2B5EF4-FFF2-40B4-BE49-F238E27FC236}">
                  <a16:creationId xmlns:a16="http://schemas.microsoft.com/office/drawing/2014/main" id="{135A8970-74B0-ADBA-C19E-EE211B19398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48354383"/>
                </p:ext>
              </p:extLst>
            </p:nvPr>
          </p:nvGraphicFramePr>
          <p:xfrm>
            <a:off x="3224567" y="292599"/>
            <a:ext cx="11038312" cy="49857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71D054C9-A830-ACBE-9796-3A0D7B8A3BC4}"/>
                </a:ext>
              </a:extLst>
            </p:cNvPr>
            <p:cNvSpPr txBox="1"/>
            <p:nvPr/>
          </p:nvSpPr>
          <p:spPr>
            <a:xfrm>
              <a:off x="12557917" y="824166"/>
              <a:ext cx="1285599" cy="561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5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1" b="1">
                  <a:latin typeface="Arial "/>
                  <a:cs typeface="Calibri"/>
                </a:rPr>
                <a:t>  41%</a:t>
              </a:r>
            </a:p>
          </p:txBody>
        </p:sp>
      </p:grpSp>
      <p:sp>
        <p:nvSpPr>
          <p:cNvPr id="23" name="Diagrama de flujo: combinar 22">
            <a:extLst>
              <a:ext uri="{FF2B5EF4-FFF2-40B4-BE49-F238E27FC236}">
                <a16:creationId xmlns:a16="http://schemas.microsoft.com/office/drawing/2014/main" id="{358E371F-8537-69E3-7154-31FB8FEEC21E}"/>
              </a:ext>
            </a:extLst>
          </p:cNvPr>
          <p:cNvSpPr/>
          <p:nvPr/>
        </p:nvSpPr>
        <p:spPr>
          <a:xfrm rot="10800000">
            <a:off x="5156769" y="1771090"/>
            <a:ext cx="175815" cy="99665"/>
          </a:xfrm>
          <a:prstGeom prst="flowChartMerg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5" name="Diagrama de flujo: combinar 24">
            <a:extLst>
              <a:ext uri="{FF2B5EF4-FFF2-40B4-BE49-F238E27FC236}">
                <a16:creationId xmlns:a16="http://schemas.microsoft.com/office/drawing/2014/main" id="{B7E76CBE-7034-780F-1AA1-ECB29DBB2240}"/>
              </a:ext>
            </a:extLst>
          </p:cNvPr>
          <p:cNvSpPr/>
          <p:nvPr/>
        </p:nvSpPr>
        <p:spPr>
          <a:xfrm>
            <a:off x="10599027" y="1605830"/>
            <a:ext cx="160584" cy="116529"/>
          </a:xfrm>
          <a:prstGeom prst="flowChartMerg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363E9F1-E60F-2386-624B-E07D58BAA52F}"/>
              </a:ext>
            </a:extLst>
          </p:cNvPr>
          <p:cNvGrpSpPr/>
          <p:nvPr/>
        </p:nvGrpSpPr>
        <p:grpSpPr>
          <a:xfrm>
            <a:off x="615877" y="1647971"/>
            <a:ext cx="5213609" cy="2280087"/>
            <a:chOff x="324927" y="1186274"/>
            <a:chExt cx="5762627" cy="2346975"/>
          </a:xfrm>
        </p:grpSpPr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FD8EECC2-E701-5C2B-3418-1A61BE9E301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12919552"/>
                </p:ext>
              </p:extLst>
            </p:nvPr>
          </p:nvGraphicFramePr>
          <p:xfrm>
            <a:off x="324927" y="1186274"/>
            <a:ext cx="5037645" cy="23469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7055C9BD-DF2F-7DC5-F750-60D1131C3D1A}"/>
                </a:ext>
              </a:extLst>
            </p:cNvPr>
            <p:cNvGrpSpPr/>
            <p:nvPr/>
          </p:nvGrpSpPr>
          <p:grpSpPr>
            <a:xfrm>
              <a:off x="4016145" y="1237475"/>
              <a:ext cx="2071409" cy="308563"/>
              <a:chOff x="6792797" y="2338751"/>
              <a:chExt cx="3192757" cy="308563"/>
            </a:xfrm>
          </p:grpSpPr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9CA71382-A225-B663-25AD-0DA34A21C597}"/>
                  </a:ext>
                </a:extLst>
              </p:cNvPr>
              <p:cNvGrpSpPr/>
              <p:nvPr/>
            </p:nvGrpSpPr>
            <p:grpSpPr>
              <a:xfrm>
                <a:off x="6792797" y="2422470"/>
                <a:ext cx="1826265" cy="224844"/>
                <a:chOff x="6792797" y="2422470"/>
                <a:chExt cx="1826265" cy="224844"/>
              </a:xfrm>
            </p:grpSpPr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DA6C7231-6746-544E-BEA3-1ABA8B312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2797" y="2589047"/>
                  <a:ext cx="1826265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Cerrar llave 35">
                  <a:extLst>
                    <a:ext uri="{FF2B5EF4-FFF2-40B4-BE49-F238E27FC236}">
                      <a16:creationId xmlns:a16="http://schemas.microsoft.com/office/drawing/2014/main" id="{2FDC03D1-DD6E-1187-E0EA-114A1458E900}"/>
                    </a:ext>
                  </a:extLst>
                </p:cNvPr>
                <p:cNvSpPr/>
                <p:nvPr/>
              </p:nvSpPr>
              <p:spPr>
                <a:xfrm flipV="1">
                  <a:off x="8294623" y="2422470"/>
                  <a:ext cx="261286" cy="224844"/>
                </a:xfrm>
                <a:prstGeom prst="rightBrace">
                  <a:avLst/>
                </a:prstGeom>
                <a:ln w="222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54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s-ES_tradnl" sz="1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CD2CE78A-0DFF-E3D3-10D8-13C1C9A8B89B}"/>
                  </a:ext>
                </a:extLst>
              </p:cNvPr>
              <p:cNvSpPr txBox="1"/>
              <p:nvPr/>
            </p:nvSpPr>
            <p:spPr>
              <a:xfrm>
                <a:off x="9081619" y="2338751"/>
                <a:ext cx="903935" cy="269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54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>
                    <a:latin typeface="Arial" panose="020B0604020202020204" pitchFamily="34" charset="0"/>
                    <a:cs typeface="Arial" panose="020B0604020202020204" pitchFamily="34" charset="0"/>
                  </a:rPr>
                  <a:t>3%</a:t>
                </a:r>
              </a:p>
            </p:txBody>
          </p:sp>
        </p:grp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6FAF8417-55D5-9A07-37D2-67954C8886F5}"/>
              </a:ext>
            </a:extLst>
          </p:cNvPr>
          <p:cNvGrpSpPr/>
          <p:nvPr/>
        </p:nvGrpSpPr>
        <p:grpSpPr>
          <a:xfrm>
            <a:off x="6790460" y="1387928"/>
            <a:ext cx="4916005" cy="2465141"/>
            <a:chOff x="6873657" y="2119045"/>
            <a:chExt cx="4722765" cy="2306628"/>
          </a:xfrm>
        </p:grpSpPr>
        <p:graphicFrame>
          <p:nvGraphicFramePr>
            <p:cNvPr id="38" name="Gráfico 37">
              <a:extLst>
                <a:ext uri="{FF2B5EF4-FFF2-40B4-BE49-F238E27FC236}">
                  <a16:creationId xmlns:a16="http://schemas.microsoft.com/office/drawing/2014/main" id="{A6C8DD77-CDB0-8A8E-7D45-A22235746ED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02620797"/>
                </p:ext>
              </p:extLst>
            </p:nvPr>
          </p:nvGraphicFramePr>
          <p:xfrm>
            <a:off x="6873657" y="2119045"/>
            <a:ext cx="4210574" cy="2306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6989BA12-06E8-ED8C-A194-6589115609C5}"/>
                </a:ext>
              </a:extLst>
            </p:cNvPr>
            <p:cNvGrpSpPr/>
            <p:nvPr/>
          </p:nvGrpSpPr>
          <p:grpSpPr>
            <a:xfrm>
              <a:off x="10029835" y="2262411"/>
              <a:ext cx="1566587" cy="285942"/>
              <a:chOff x="9025863" y="2035910"/>
              <a:chExt cx="2339309" cy="248774"/>
            </a:xfrm>
          </p:grpSpPr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B5FE3877-74FD-13A9-859B-D7664332A10D}"/>
                  </a:ext>
                </a:extLst>
              </p:cNvPr>
              <p:cNvGrpSpPr/>
              <p:nvPr/>
            </p:nvGrpSpPr>
            <p:grpSpPr>
              <a:xfrm>
                <a:off x="9025863" y="2083140"/>
                <a:ext cx="1574474" cy="201544"/>
                <a:chOff x="9029913" y="1925927"/>
                <a:chExt cx="1563051" cy="201544"/>
              </a:xfrm>
            </p:grpSpPr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A745B557-7C19-28C8-5DFC-8DA4397BD0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29913" y="2091508"/>
                  <a:ext cx="1563051" cy="0"/>
                </a:xfrm>
                <a:prstGeom prst="line">
                  <a:avLst/>
                </a:prstGeom>
                <a:ln w="38100"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Cerrar llave 43">
                  <a:extLst>
                    <a:ext uri="{FF2B5EF4-FFF2-40B4-BE49-F238E27FC236}">
                      <a16:creationId xmlns:a16="http://schemas.microsoft.com/office/drawing/2014/main" id="{476C0273-DB88-7FAE-3480-014E1CBF5779}"/>
                    </a:ext>
                  </a:extLst>
                </p:cNvPr>
                <p:cNvSpPr/>
                <p:nvPr/>
              </p:nvSpPr>
              <p:spPr>
                <a:xfrm>
                  <a:off x="10175041" y="1925927"/>
                  <a:ext cx="244865" cy="201544"/>
                </a:xfrm>
                <a:prstGeom prst="rightBrace">
                  <a:avLst/>
                </a:prstGeom>
                <a:ln w="317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54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s-ES_tradnl" sz="1351">
                    <a:solidFill>
                      <a:srgbClr val="000000"/>
                    </a:solidFill>
                    <a:latin typeface="Arial "/>
                  </a:endParaRPr>
                </a:p>
              </p:txBody>
            </p:sp>
          </p:grp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6C111F80-7561-B509-32C6-7DB1C929E6AA}"/>
                  </a:ext>
                </a:extLst>
              </p:cNvPr>
              <p:cNvSpPr txBox="1"/>
              <p:nvPr/>
            </p:nvSpPr>
            <p:spPr>
              <a:xfrm>
                <a:off x="10563050" y="2035910"/>
                <a:ext cx="802122" cy="212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54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>
                    <a:latin typeface="Arial "/>
                    <a:cs typeface="Calibri"/>
                  </a:rPr>
                  <a:t>-2%</a:t>
                </a:r>
              </a:p>
            </p:txBody>
          </p:sp>
        </p:grp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9EB12B1-123D-D45D-F20B-0BD47A14FA41}"/>
              </a:ext>
            </a:extLst>
          </p:cNvPr>
          <p:cNvSpPr txBox="1"/>
          <p:nvPr/>
        </p:nvSpPr>
        <p:spPr>
          <a:xfrm>
            <a:off x="615875" y="1289059"/>
            <a:ext cx="4671512" cy="2974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1300" b="1">
                <a:solidFill>
                  <a:srgbClr val="0071C1"/>
                </a:solidFill>
              </a:rPr>
              <a:t>Presupuesto total de ingresos 2020-2024</a:t>
            </a:r>
          </a:p>
        </p:txBody>
      </p:sp>
      <p:sp>
        <p:nvSpPr>
          <p:cNvPr id="5" name="CuadroTexto 10">
            <a:extLst>
              <a:ext uri="{FF2B5EF4-FFF2-40B4-BE49-F238E27FC236}">
                <a16:creationId xmlns:a16="http://schemas.microsoft.com/office/drawing/2014/main" id="{DB7E1913-2B84-C9A2-0366-72022DB2B369}"/>
              </a:ext>
            </a:extLst>
          </p:cNvPr>
          <p:cNvSpPr txBox="1"/>
          <p:nvPr/>
        </p:nvSpPr>
        <p:spPr>
          <a:xfrm>
            <a:off x="6793772" y="1227379"/>
            <a:ext cx="4349679" cy="32823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rgbClr val="0071C1"/>
                </a:solidFill>
              </a:rPr>
              <a:t>Gastos de inversión 2020-2024 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D1990CA7-47A7-ACBB-AF5A-D9D0D7CC9A73}"/>
              </a:ext>
            </a:extLst>
          </p:cNvPr>
          <p:cNvSpPr txBox="1"/>
          <p:nvPr/>
        </p:nvSpPr>
        <p:spPr>
          <a:xfrm>
            <a:off x="7167182" y="4089185"/>
            <a:ext cx="3474507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300" b="1">
                <a:solidFill>
                  <a:srgbClr val="0071C1"/>
                </a:solidFill>
              </a:rPr>
              <a:t>Servicio de la deuda 2020-2024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A99E43-BE3F-9803-C221-341CB45A7156}"/>
              </a:ext>
            </a:extLst>
          </p:cNvPr>
          <p:cNvSpPr txBox="1"/>
          <p:nvPr/>
        </p:nvSpPr>
        <p:spPr>
          <a:xfrm>
            <a:off x="9281003" y="6329033"/>
            <a:ext cx="15895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100"/>
              <a:t>Pesos corrientes.</a:t>
            </a:r>
            <a:endParaRPr 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5CCB203-60DB-5607-082A-04AF4F08F699}"/>
              </a:ext>
            </a:extLst>
          </p:cNvPr>
          <p:cNvSpPr txBox="1"/>
          <p:nvPr/>
        </p:nvSpPr>
        <p:spPr>
          <a:xfrm>
            <a:off x="5461109" y="5425656"/>
            <a:ext cx="1638657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900"/>
              <a:t>Para 2024, el presupuesto de funcionamiento se programa nómina </a:t>
            </a:r>
            <a:r>
              <a:rPr lang="es-MX" sz="900" i="1"/>
              <a:t>full</a:t>
            </a:r>
            <a:r>
              <a:rPr lang="es-MX" sz="900"/>
              <a:t> y formalización de 3.600 cargos.</a:t>
            </a:r>
            <a:endParaRPr lang="es-CO" sz="900"/>
          </a:p>
        </p:txBody>
      </p:sp>
      <p:sp>
        <p:nvSpPr>
          <p:cNvPr id="12" name="CuadroTexto 10">
            <a:extLst>
              <a:ext uri="{FF2B5EF4-FFF2-40B4-BE49-F238E27FC236}">
                <a16:creationId xmlns:a16="http://schemas.microsoft.com/office/drawing/2014/main" id="{3F40C88A-93F4-C39D-1796-6CBF61F9CF37}"/>
              </a:ext>
            </a:extLst>
          </p:cNvPr>
          <p:cNvSpPr txBox="1"/>
          <p:nvPr/>
        </p:nvSpPr>
        <p:spPr>
          <a:xfrm>
            <a:off x="665381" y="4086166"/>
            <a:ext cx="4574039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300" b="1">
                <a:solidFill>
                  <a:srgbClr val="0071C1"/>
                </a:solidFill>
              </a:rPr>
              <a:t>Gastos de funcionamiento 2020-2024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6F584-3E5B-9E44-16F0-70AF4D1B865D}"/>
              </a:ext>
            </a:extLst>
          </p:cNvPr>
          <p:cNvSpPr txBox="1"/>
          <p:nvPr/>
        </p:nvSpPr>
        <p:spPr>
          <a:xfrm>
            <a:off x="515938" y="942351"/>
            <a:ext cx="274320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300" b="1"/>
              <a:t>Billones de pesos</a:t>
            </a:r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5645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1BCE03F-F7CD-B7B8-B749-840B069FB84C}"/>
              </a:ext>
            </a:extLst>
          </p:cNvPr>
          <p:cNvGraphicFramePr>
            <a:graphicFrameLocks/>
          </p:cNvGraphicFramePr>
          <p:nvPr/>
        </p:nvGraphicFramePr>
        <p:xfrm>
          <a:off x="263526" y="1622323"/>
          <a:ext cx="11377613" cy="448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B354924-C61F-D594-BFAD-AAD0D1AAA61F}"/>
              </a:ext>
            </a:extLst>
          </p:cNvPr>
          <p:cNvSpPr txBox="1"/>
          <p:nvPr/>
        </p:nvSpPr>
        <p:spPr>
          <a:xfrm>
            <a:off x="1642803" y="67795"/>
            <a:ext cx="8769576" cy="113877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s-MX" sz="2200" b="1" dirty="0">
                <a:solidFill>
                  <a:srgbClr val="002060"/>
                </a:solidFill>
                <a:latin typeface="Arial "/>
                <a:cs typeface="Calibri"/>
              </a:rPr>
              <a:t>Esta Administración hizo la inversión más grande de la historia en infraestructura social y de movilidad</a:t>
            </a:r>
          </a:p>
          <a:p>
            <a:pPr algn="ctr"/>
            <a:r>
              <a:rPr lang="es-MX" sz="2000" dirty="0">
                <a:solidFill>
                  <a:srgbClr val="002060"/>
                </a:solidFill>
                <a:latin typeface="Arial "/>
                <a:cs typeface="Calibri"/>
              </a:rPr>
              <a:t>(Billones de pesos constantes de 2023)</a:t>
            </a:r>
            <a:r>
              <a:rPr lang="es-MX" sz="2200" b="1" dirty="0">
                <a:solidFill>
                  <a:srgbClr val="002060"/>
                </a:solidFill>
                <a:latin typeface="Arial "/>
                <a:cs typeface="Calibri"/>
              </a:rPr>
              <a:t> </a:t>
            </a:r>
            <a:endParaRPr lang="es-MX" sz="2200" b="1" dirty="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4A024A-0FBF-9DCE-481F-DE45F9D531A7}"/>
              </a:ext>
            </a:extLst>
          </p:cNvPr>
          <p:cNvSpPr txBox="1"/>
          <p:nvPr/>
        </p:nvSpPr>
        <p:spPr>
          <a:xfrm>
            <a:off x="392238" y="5935165"/>
            <a:ext cx="8092684" cy="89255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000">
                <a:solidFill>
                  <a:srgbClr val="002060"/>
                </a:solidFill>
                <a:latin typeface="Arial "/>
                <a:cs typeface="Calibri"/>
              </a:rPr>
              <a:t>Datos con corte a septiembre 2023. </a:t>
            </a:r>
            <a:endParaRPr lang="es-MX" sz="1000">
              <a:solidFill>
                <a:srgbClr val="002060"/>
              </a:solidFill>
              <a:latin typeface="Arial "/>
              <a:cs typeface="Calibri" panose="020F0502020204030204" pitchFamily="34" charset="0"/>
            </a:endParaRPr>
          </a:p>
          <a:p>
            <a:r>
              <a:rPr lang="es-MX" sz="1000">
                <a:solidFill>
                  <a:srgbClr val="002060"/>
                </a:solidFill>
                <a:latin typeface="Arial "/>
                <a:cs typeface="Calibri"/>
              </a:rPr>
              <a:t>Inversión en pesos constantes de 2023, compromiso.</a:t>
            </a:r>
          </a:p>
          <a:p>
            <a:r>
              <a:rPr lang="es-MX" sz="1000">
                <a:solidFill>
                  <a:srgbClr val="002060"/>
                </a:solidFill>
                <a:latin typeface="Arial "/>
                <a:cs typeface="Calibri"/>
              </a:rPr>
              <a:t>No incluyen información de las Subredes de Sur Occidente y Centro Oriente.</a:t>
            </a:r>
          </a:p>
          <a:p>
            <a:r>
              <a:rPr lang="es-MX" sz="1000">
                <a:solidFill>
                  <a:srgbClr val="002060"/>
                </a:solidFill>
                <a:latin typeface="Arial "/>
                <a:cs typeface="Calibri"/>
              </a:rPr>
              <a:t>Fuente: Sistema de Información Presupuestal e información empresas.</a:t>
            </a:r>
          </a:p>
          <a:p>
            <a:r>
              <a:rPr lang="es-MX" sz="1000">
                <a:solidFill>
                  <a:srgbClr val="002060"/>
                </a:solidFill>
                <a:latin typeface="Arial "/>
                <a:cs typeface="Calibri"/>
              </a:rPr>
              <a:t>Elaboró: SHD-DDP-SASP.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AD99295-2096-7CA6-B86C-45DE51477D38}"/>
              </a:ext>
            </a:extLst>
          </p:cNvPr>
          <p:cNvSpPr txBox="1"/>
          <p:nvPr/>
        </p:nvSpPr>
        <p:spPr>
          <a:xfrm>
            <a:off x="1962291" y="5381115"/>
            <a:ext cx="1258678" cy="527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>
                <a:solidFill>
                  <a:srgbClr val="002060"/>
                </a:solidFill>
                <a:latin typeface="Arial Narrow" panose="020B0606020202030204" pitchFamily="34" charset="0"/>
              </a:rPr>
              <a:t>Gustavo Petro</a:t>
            </a:r>
            <a:br>
              <a:rPr lang="es-CO" sz="160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s-CO" sz="1600">
                <a:solidFill>
                  <a:srgbClr val="002060"/>
                </a:solidFill>
                <a:latin typeface="Arial Narrow" panose="020B0606020202030204" pitchFamily="34" charset="0"/>
              </a:rPr>
              <a:t>2012-2015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3876065-58DF-53F9-54BE-3F30B00E6550}"/>
              </a:ext>
            </a:extLst>
          </p:cNvPr>
          <p:cNvSpPr txBox="1"/>
          <p:nvPr/>
        </p:nvSpPr>
        <p:spPr>
          <a:xfrm>
            <a:off x="5198761" y="5381115"/>
            <a:ext cx="1507144" cy="527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>
                <a:solidFill>
                  <a:srgbClr val="002060"/>
                </a:solidFill>
                <a:latin typeface="Arial Narrow" panose="020B0606020202030204" pitchFamily="34" charset="0"/>
              </a:rPr>
              <a:t>Enrique Peñalosa</a:t>
            </a:r>
            <a:br>
              <a:rPr lang="es-CO" sz="160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s-CO" sz="1600">
                <a:solidFill>
                  <a:srgbClr val="002060"/>
                </a:solidFill>
                <a:latin typeface="Arial Narrow" panose="020B0606020202030204" pitchFamily="34" charset="0"/>
              </a:rPr>
              <a:t>2016-2019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BEF06B-CF08-8FF0-A67D-E417D9946468}"/>
              </a:ext>
            </a:extLst>
          </p:cNvPr>
          <p:cNvSpPr txBox="1"/>
          <p:nvPr/>
        </p:nvSpPr>
        <p:spPr>
          <a:xfrm>
            <a:off x="8568845" y="5381112"/>
            <a:ext cx="1322797" cy="527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>
                <a:solidFill>
                  <a:srgbClr val="002060"/>
                </a:solidFill>
                <a:latin typeface="Arial Narrow" panose="020B0606020202030204" pitchFamily="34" charset="0"/>
              </a:rPr>
              <a:t>Claudia López</a:t>
            </a:r>
            <a:br>
              <a:rPr lang="es-CO" sz="1600" b="1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s-CO" sz="1600" b="1">
                <a:solidFill>
                  <a:srgbClr val="002060"/>
                </a:solidFill>
                <a:latin typeface="Arial Narrow" panose="020B0606020202030204" pitchFamily="34" charset="0"/>
              </a:rPr>
              <a:t>2020-2023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A19C3B-B48D-B939-3175-E1C5C1289B5F}"/>
              </a:ext>
            </a:extLst>
          </p:cNvPr>
          <p:cNvSpPr txBox="1"/>
          <p:nvPr/>
        </p:nvSpPr>
        <p:spPr>
          <a:xfrm>
            <a:off x="6977304" y="2622190"/>
            <a:ext cx="11208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2500" b="1">
                <a:solidFill>
                  <a:schemeClr val="tx1"/>
                </a:solidFill>
              </a:rPr>
              <a:t>58%</a:t>
            </a:r>
            <a:endParaRPr lang="es-CO" sz="2500" b="1">
              <a:solidFill>
                <a:schemeClr val="tx1"/>
              </a:solidFill>
            </a:endParaRPr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D74C644A-13BE-A6FB-B886-4749E7E6573A}"/>
              </a:ext>
            </a:extLst>
          </p:cNvPr>
          <p:cNvSpPr txBox="1"/>
          <p:nvPr/>
        </p:nvSpPr>
        <p:spPr>
          <a:xfrm>
            <a:off x="3461624" y="2723043"/>
            <a:ext cx="11208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2500" b="1">
                <a:solidFill>
                  <a:schemeClr val="tx1"/>
                </a:solidFill>
              </a:rPr>
              <a:t>98%</a:t>
            </a:r>
            <a:endParaRPr lang="es-CO" sz="2500" b="1">
              <a:solidFill>
                <a:schemeClr val="tx1"/>
              </a:solidFill>
            </a:endParaRPr>
          </a:p>
        </p:txBody>
      </p:sp>
      <p:sp>
        <p:nvSpPr>
          <p:cNvPr id="4" name="Cerrar llave 3">
            <a:extLst>
              <a:ext uri="{FF2B5EF4-FFF2-40B4-BE49-F238E27FC236}">
                <a16:creationId xmlns:a16="http://schemas.microsoft.com/office/drawing/2014/main" id="{96DAB6D0-03BC-3B94-076E-EDBBCB5B90B3}"/>
              </a:ext>
            </a:extLst>
          </p:cNvPr>
          <p:cNvSpPr/>
          <p:nvPr/>
        </p:nvSpPr>
        <p:spPr>
          <a:xfrm>
            <a:off x="6373346" y="2252382"/>
            <a:ext cx="504264" cy="11766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9EA23B94-47AA-F36A-A519-A7EC5440B8E2}"/>
              </a:ext>
            </a:extLst>
          </p:cNvPr>
          <p:cNvSpPr/>
          <p:nvPr/>
        </p:nvSpPr>
        <p:spPr>
          <a:xfrm>
            <a:off x="2955551" y="2252381"/>
            <a:ext cx="504264" cy="14903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612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2AF125D-AA31-3051-2090-92F8EFB0E833}"/>
              </a:ext>
            </a:extLst>
          </p:cNvPr>
          <p:cNvSpPr/>
          <p:nvPr/>
        </p:nvSpPr>
        <p:spPr>
          <a:xfrm>
            <a:off x="8514828" y="1944805"/>
            <a:ext cx="2785950" cy="42512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538FC84-5982-D355-1E1F-50D614C2FA2D}"/>
              </a:ext>
            </a:extLst>
          </p:cNvPr>
          <p:cNvSpPr/>
          <p:nvPr/>
        </p:nvSpPr>
        <p:spPr>
          <a:xfrm>
            <a:off x="4616117" y="1944806"/>
            <a:ext cx="2785950" cy="42512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4C1B98-65F7-29AD-2FBE-1D1B8DC7A901}"/>
              </a:ext>
            </a:extLst>
          </p:cNvPr>
          <p:cNvSpPr/>
          <p:nvPr/>
        </p:nvSpPr>
        <p:spPr>
          <a:xfrm>
            <a:off x="982444" y="1944806"/>
            <a:ext cx="2785950" cy="42512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5" name="Google Shape;245;g14e7ccd7459_1_0"/>
          <p:cNvSpPr txBox="1"/>
          <p:nvPr/>
        </p:nvSpPr>
        <p:spPr>
          <a:xfrm>
            <a:off x="3639868" y="218485"/>
            <a:ext cx="4912263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es-CO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Presupuesto 2024</a:t>
            </a:r>
            <a:r>
              <a:rPr lang="es-CO" sz="3200" b="1">
                <a:solidFill>
                  <a:schemeClr val="dk1"/>
                </a:solidFill>
              </a:rPr>
              <a:t>: </a:t>
            </a:r>
            <a:endParaRPr lang="es-CO" b="1"/>
          </a:p>
        </p:txBody>
      </p:sp>
      <p:sp>
        <p:nvSpPr>
          <p:cNvPr id="246" name="Google Shape;246;g14e7ccd7459_1_0"/>
          <p:cNvSpPr txBox="1"/>
          <p:nvPr/>
        </p:nvSpPr>
        <p:spPr>
          <a:xfrm>
            <a:off x="982444" y="2333884"/>
            <a:ext cx="278595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CO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s-CO" sz="6000" b="1">
                <a:solidFill>
                  <a:schemeClr val="dk1"/>
                </a:solidFill>
              </a:rPr>
              <a:t>26,36</a:t>
            </a:r>
            <a:endParaRPr lang="es-ES" sz="4800">
              <a:solidFill>
                <a:schemeClr val="dk1"/>
              </a:solidFill>
            </a:endParaRPr>
          </a:p>
          <a:p>
            <a:pPr algn="ctr"/>
            <a:r>
              <a:rPr lang="es-CO" sz="6000" b="1">
                <a:solidFill>
                  <a:schemeClr val="dk1"/>
                </a:solidFill>
              </a:rPr>
              <a:t> </a:t>
            </a:r>
            <a:r>
              <a:rPr lang="es-CO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billones</a:t>
            </a:r>
            <a:endParaRPr lang="es-ES" sz="4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7" name="Google Shape;247;g14e7ccd7459_1_0"/>
          <p:cNvSpPr txBox="1"/>
          <p:nvPr/>
        </p:nvSpPr>
        <p:spPr>
          <a:xfrm>
            <a:off x="982444" y="4455491"/>
            <a:ext cx="278595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CO" sz="4400" b="1">
                <a:solidFill>
                  <a:schemeClr val="accent6"/>
                </a:solidFill>
              </a:rPr>
              <a:t>79</a:t>
            </a:r>
            <a:r>
              <a:rPr lang="es-CO" sz="44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,5%)</a:t>
            </a:r>
            <a:endParaRPr sz="4400" b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14e7ccd7459_1_0"/>
          <p:cNvSpPr txBox="1"/>
          <p:nvPr/>
        </p:nvSpPr>
        <p:spPr>
          <a:xfrm>
            <a:off x="4631471" y="2336319"/>
            <a:ext cx="277059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s-CO" sz="6000" b="1">
                <a:solidFill>
                  <a:schemeClr val="dk1"/>
                </a:solidFill>
              </a:rPr>
              <a:t>4,65</a:t>
            </a:r>
            <a:endParaRPr lang="es-CO" sz="1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billones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4e7ccd7459_1_0"/>
          <p:cNvSpPr txBox="1"/>
          <p:nvPr/>
        </p:nvSpPr>
        <p:spPr>
          <a:xfrm>
            <a:off x="4301171" y="4330307"/>
            <a:ext cx="3586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 b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(14%)</a:t>
            </a:r>
            <a:endParaRPr sz="4800" b="1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14e7ccd7459_1_0"/>
          <p:cNvSpPr txBox="1"/>
          <p:nvPr/>
        </p:nvSpPr>
        <p:spPr>
          <a:xfrm>
            <a:off x="8527487" y="2297896"/>
            <a:ext cx="278595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CO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s-CO" sz="6000" b="1">
                <a:solidFill>
                  <a:schemeClr val="dk1"/>
                </a:solidFill>
              </a:rPr>
              <a:t>2,16 </a:t>
            </a:r>
          </a:p>
          <a:p>
            <a:pPr algn="ctr"/>
            <a:r>
              <a:rPr lang="es-CO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billones</a:t>
            </a:r>
            <a:endParaRPr lang="es-ES" sz="4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1" name="Google Shape;251;g14e7ccd7459_1_0"/>
          <p:cNvSpPr txBox="1"/>
          <p:nvPr/>
        </p:nvSpPr>
        <p:spPr>
          <a:xfrm>
            <a:off x="8514827" y="4246029"/>
            <a:ext cx="278595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 b="1">
                <a:solidFill>
                  <a:srgbClr val="A0A1A4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CO" sz="4800" b="1">
                <a:solidFill>
                  <a:srgbClr val="A0A1A4"/>
                </a:solidFill>
              </a:rPr>
              <a:t>6,5</a:t>
            </a:r>
            <a:r>
              <a:rPr lang="es-CO" sz="4800" b="1">
                <a:solidFill>
                  <a:srgbClr val="A0A1A4"/>
                </a:solidFill>
                <a:latin typeface="Arial"/>
                <a:ea typeface="Arial"/>
                <a:cs typeface="Arial"/>
                <a:sym typeface="Arial"/>
              </a:rPr>
              <a:t>%)</a:t>
            </a:r>
            <a:endParaRPr sz="4800" b="1">
              <a:solidFill>
                <a:srgbClr val="A0A1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14e7ccd7459_1_0"/>
          <p:cNvSpPr txBox="1"/>
          <p:nvPr/>
        </p:nvSpPr>
        <p:spPr>
          <a:xfrm>
            <a:off x="982443" y="5199817"/>
            <a:ext cx="2832823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6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inversión</a:t>
            </a:r>
            <a:endParaRPr sz="2600">
              <a:solidFill>
                <a:schemeClr val="accent6"/>
              </a:solidFill>
            </a:endParaRPr>
          </a:p>
        </p:txBody>
      </p:sp>
      <p:sp>
        <p:nvSpPr>
          <p:cNvPr id="253" name="Google Shape;253;g14e7ccd7459_1_0"/>
          <p:cNvSpPr txBox="1"/>
          <p:nvPr/>
        </p:nvSpPr>
        <p:spPr>
          <a:xfrm>
            <a:off x="4616117" y="5199817"/>
            <a:ext cx="278595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600" b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funcionamiento</a:t>
            </a:r>
            <a:endParaRPr sz="2600" b="1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4e7ccd7459_1_0"/>
          <p:cNvSpPr txBox="1"/>
          <p:nvPr/>
        </p:nvSpPr>
        <p:spPr>
          <a:xfrm>
            <a:off x="8514827" y="5199817"/>
            <a:ext cx="279861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6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servicio de la deuda</a:t>
            </a:r>
            <a:endParaRPr sz="2600" b="1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E8672E-96CA-0E76-7A10-CB776226D22E}"/>
              </a:ext>
            </a:extLst>
          </p:cNvPr>
          <p:cNvSpPr txBox="1"/>
          <p:nvPr/>
        </p:nvSpPr>
        <p:spPr>
          <a:xfrm>
            <a:off x="3871619" y="2738053"/>
            <a:ext cx="570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/>
              <a:t>+</a:t>
            </a:r>
            <a:endParaRPr lang="es-CO" sz="60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07F842-5AC1-AF19-F1F8-BEDDD9895962}"/>
              </a:ext>
            </a:extLst>
          </p:cNvPr>
          <p:cNvSpPr txBox="1"/>
          <p:nvPr/>
        </p:nvSpPr>
        <p:spPr>
          <a:xfrm>
            <a:off x="7679764" y="2763999"/>
            <a:ext cx="570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/>
              <a:t>+</a:t>
            </a:r>
            <a:endParaRPr lang="es-CO" sz="60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DDE997-C362-218F-C71B-027E64A6E696}"/>
              </a:ext>
            </a:extLst>
          </p:cNvPr>
          <p:cNvSpPr txBox="1"/>
          <p:nvPr/>
        </p:nvSpPr>
        <p:spPr>
          <a:xfrm>
            <a:off x="1382144" y="751068"/>
            <a:ext cx="1013330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6000" b="1">
                <a:solidFill>
                  <a:srgbClr val="0070C0"/>
                </a:solidFill>
              </a:rPr>
              <a:t>33,2 billones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ipse 25">
            <a:extLst>
              <a:ext uri="{FF2B5EF4-FFF2-40B4-BE49-F238E27FC236}">
                <a16:creationId xmlns:a16="http://schemas.microsoft.com/office/drawing/2014/main" id="{867EDBA1-C48B-B6BA-65D7-682A1D00C548}"/>
              </a:ext>
            </a:extLst>
          </p:cNvPr>
          <p:cNvSpPr/>
          <p:nvPr/>
        </p:nvSpPr>
        <p:spPr>
          <a:xfrm>
            <a:off x="6869506" y="1891329"/>
            <a:ext cx="1987286" cy="1855603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$26,4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billones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C1591BC-A930-D1D3-B22D-C1F6EA594541}"/>
              </a:ext>
            </a:extLst>
          </p:cNvPr>
          <p:cNvSpPr/>
          <p:nvPr/>
        </p:nvSpPr>
        <p:spPr>
          <a:xfrm>
            <a:off x="3901831" y="1750001"/>
            <a:ext cx="2505643" cy="346905"/>
          </a:xfrm>
          <a:prstGeom prst="rect">
            <a:avLst/>
          </a:prstGeom>
          <a:solidFill>
            <a:srgbClr val="DE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Gobierno* $1,8 billones</a:t>
            </a:r>
            <a:endParaRPr kumimoji="0" lang="es-CO" sz="16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5F8A1B5-3668-FF40-3CB7-A77FFF9CB5A5}"/>
              </a:ext>
            </a:extLst>
          </p:cNvPr>
          <p:cNvSpPr/>
          <p:nvPr/>
        </p:nvSpPr>
        <p:spPr>
          <a:xfrm>
            <a:off x="491536" y="127153"/>
            <a:ext cx="7117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spcAft>
                <a:spcPts val="0"/>
              </a:spcAft>
            </a:pPr>
            <a:r>
              <a:rPr lang="es-CO" sz="2200" b="1">
                <a:solidFill>
                  <a:schemeClr val="tx1"/>
                </a:solidFill>
                <a:ea typeface="+mj-ea"/>
              </a:rPr>
              <a:t>Inversión por </a:t>
            </a:r>
            <a:r>
              <a:rPr lang="es-CO" sz="2400" b="1">
                <a:solidFill>
                  <a:schemeClr val="tx1"/>
                </a:solidFill>
                <a:ea typeface="+mj-ea"/>
              </a:rPr>
              <a:t>sectores</a:t>
            </a:r>
            <a:r>
              <a:rPr lang="es-CO" sz="2200" b="1">
                <a:solidFill>
                  <a:schemeClr val="tx1"/>
                </a:solidFill>
                <a:ea typeface="+mj-ea"/>
              </a:rPr>
              <a:t> 2024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DF7E6F4-FD1F-429D-28BA-BD8BB532DA8A}"/>
              </a:ext>
            </a:extLst>
          </p:cNvPr>
          <p:cNvSpPr/>
          <p:nvPr/>
        </p:nvSpPr>
        <p:spPr>
          <a:xfrm>
            <a:off x="4393720" y="4045460"/>
            <a:ext cx="3052847" cy="656583"/>
          </a:xfrm>
          <a:prstGeom prst="rect">
            <a:avLst/>
          </a:prstGeom>
          <a:solidFill>
            <a:srgbClr val="FAE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$4 billones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9646D41-C2C2-D9FC-DFE0-E228FCF7051C}"/>
              </a:ext>
            </a:extLst>
          </p:cNvPr>
          <p:cNvSpPr/>
          <p:nvPr/>
        </p:nvSpPr>
        <p:spPr>
          <a:xfrm>
            <a:off x="8987836" y="1605332"/>
            <a:ext cx="2327061" cy="8101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Movilidad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$7,4 billones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AD9AAEA-14D9-77B6-7A49-B298D9D617BD}"/>
              </a:ext>
            </a:extLst>
          </p:cNvPr>
          <p:cNvSpPr/>
          <p:nvPr/>
        </p:nvSpPr>
        <p:spPr>
          <a:xfrm>
            <a:off x="8817237" y="3588042"/>
            <a:ext cx="2497659" cy="8101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Educación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$6,5 billones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A909D1-1ACF-FC44-2D35-D7A36D8188A4}"/>
              </a:ext>
            </a:extLst>
          </p:cNvPr>
          <p:cNvSpPr/>
          <p:nvPr/>
        </p:nvSpPr>
        <p:spPr>
          <a:xfrm>
            <a:off x="6299655" y="3221670"/>
            <a:ext cx="272259" cy="2627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2F0489D-9C9F-F6F5-61EB-A69483FABD74}"/>
              </a:ext>
            </a:extLst>
          </p:cNvPr>
          <p:cNvSpPr/>
          <p:nvPr/>
        </p:nvSpPr>
        <p:spPr>
          <a:xfrm>
            <a:off x="3901830" y="3105003"/>
            <a:ext cx="2446581" cy="6658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Integración 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$2,1 billones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63893C8-4AAF-992A-B9C8-3DECFF6F1575}"/>
              </a:ext>
            </a:extLst>
          </p:cNvPr>
          <p:cNvSpPr/>
          <p:nvPr/>
        </p:nvSpPr>
        <p:spPr>
          <a:xfrm>
            <a:off x="3901831" y="2512859"/>
            <a:ext cx="2349788" cy="346905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Hábitat $2 billones</a:t>
            </a:r>
            <a:endParaRPr kumimoji="0" lang="es-CO" sz="16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E949E36-AA8D-2418-2E03-93E943F200E9}"/>
              </a:ext>
            </a:extLst>
          </p:cNvPr>
          <p:cNvSpPr txBox="1"/>
          <p:nvPr/>
        </p:nvSpPr>
        <p:spPr>
          <a:xfrm>
            <a:off x="491536" y="6440565"/>
            <a:ext cx="1756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Fuente: DDP.</a:t>
            </a: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0A28A9F-673D-CFBD-1CFF-547F82457BE5}"/>
              </a:ext>
            </a:extLst>
          </p:cNvPr>
          <p:cNvSpPr txBox="1"/>
          <p:nvPr/>
        </p:nvSpPr>
        <p:spPr>
          <a:xfrm>
            <a:off x="9574345" y="5929769"/>
            <a:ext cx="2460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Valores en billones de pesos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B8B1813-1009-4265-B5DE-5233CB43D16A}"/>
              </a:ext>
            </a:extLst>
          </p:cNvPr>
          <p:cNvGraphicFramePr>
            <a:graphicFrameLocks/>
          </p:cNvGraphicFramePr>
          <p:nvPr/>
        </p:nvGraphicFramePr>
        <p:xfrm>
          <a:off x="5458150" y="1198228"/>
          <a:ext cx="4498049" cy="355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A127A1CE-E097-FF1D-7213-F51029D6513F}"/>
              </a:ext>
            </a:extLst>
          </p:cNvPr>
          <p:cNvSpPr/>
          <p:nvPr/>
        </p:nvSpPr>
        <p:spPr>
          <a:xfrm>
            <a:off x="3901831" y="1187983"/>
            <a:ext cx="3173932" cy="346905"/>
          </a:xfrm>
          <a:prstGeom prst="rect">
            <a:avLst/>
          </a:prstGeom>
          <a:solidFill>
            <a:srgbClr val="6A1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$0,9 billones</a:t>
            </a:r>
            <a:endParaRPr kumimoji="0" lang="es-CO" sz="16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60BDD3C-AC90-FE33-FBE6-947B166948A9}"/>
              </a:ext>
            </a:extLst>
          </p:cNvPr>
          <p:cNvSpPr/>
          <p:nvPr/>
        </p:nvSpPr>
        <p:spPr>
          <a:xfrm>
            <a:off x="4497860" y="684949"/>
            <a:ext cx="3044922" cy="346905"/>
          </a:xfrm>
          <a:prstGeom prst="rect">
            <a:avLst/>
          </a:prstGeom>
          <a:solidFill>
            <a:schemeClr val="accent5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sectores $1,7billones</a:t>
            </a:r>
            <a:endParaRPr kumimoji="0" lang="es-CO" sz="16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53E332B-7C12-6CD7-2120-BF3CADD84589}"/>
              </a:ext>
            </a:extLst>
          </p:cNvPr>
          <p:cNvSpPr/>
          <p:nvPr/>
        </p:nvSpPr>
        <p:spPr>
          <a:xfrm>
            <a:off x="7446568" y="737978"/>
            <a:ext cx="96213" cy="558028"/>
          </a:xfrm>
          <a:prstGeom prst="rect">
            <a:avLst/>
          </a:prstGeom>
          <a:solidFill>
            <a:schemeClr val="accent5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Conector: angular 60">
            <a:extLst>
              <a:ext uri="{FF2B5EF4-FFF2-40B4-BE49-F238E27FC236}">
                <a16:creationId xmlns:a16="http://schemas.microsoft.com/office/drawing/2014/main" id="{AE28F30F-0B51-7801-9095-C149EFAFA8E8}"/>
              </a:ext>
            </a:extLst>
          </p:cNvPr>
          <p:cNvCxnSpPr>
            <a:cxnSpLocks/>
            <a:stCxn id="62" idx="0"/>
          </p:cNvCxnSpPr>
          <p:nvPr/>
        </p:nvCxnSpPr>
        <p:spPr>
          <a:xfrm rot="5400000" flipH="1" flipV="1">
            <a:off x="3032624" y="-81188"/>
            <a:ext cx="441328" cy="2280866"/>
          </a:xfrm>
          <a:prstGeom prst="bentConnector2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534F5FF9-731C-4D3A-1810-0DF84FFE8138}"/>
              </a:ext>
            </a:extLst>
          </p:cNvPr>
          <p:cNvGraphicFramePr>
            <a:graphicFrameLocks noGrp="1"/>
          </p:cNvGraphicFramePr>
          <p:nvPr/>
        </p:nvGraphicFramePr>
        <p:xfrm>
          <a:off x="547383" y="1279909"/>
          <a:ext cx="3130944" cy="299496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201672">
                  <a:extLst>
                    <a:ext uri="{9D8B030D-6E8A-4147-A177-3AD203B41FA5}">
                      <a16:colId xmlns:a16="http://schemas.microsoft.com/office/drawing/2014/main" val="2633402759"/>
                    </a:ext>
                  </a:extLst>
                </a:gridCol>
                <a:gridCol w="929272">
                  <a:extLst>
                    <a:ext uri="{9D8B030D-6E8A-4147-A177-3AD203B41FA5}">
                      <a16:colId xmlns:a16="http://schemas.microsoft.com/office/drawing/2014/main" val="13910737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Ambiente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0,31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681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Desarrollo Económico, Industria y Turismo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09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Jurídica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1699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Pública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73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Hacienda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246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884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Planeación 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901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Seguridad, Convivencia y Justicia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199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Organismos de Control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 marL="144000" marR="144000" marT="3600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8374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C26F9F4E-FFA1-B26E-B9D5-3251A841095A}"/>
              </a:ext>
            </a:extLst>
          </p:cNvPr>
          <p:cNvSpPr txBox="1"/>
          <p:nvPr/>
        </p:nvSpPr>
        <p:spPr>
          <a:xfrm>
            <a:off x="1692595" y="4858868"/>
            <a:ext cx="88068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800" b="1"/>
              <a:t>La mayor participación la tiene inversión social (Educación, Salud, Integración Social y Hábitat), por 14,6 billones, que equivalen al 56% de la inversión.</a:t>
            </a:r>
            <a:endParaRPr lang="es-CO" sz="1800" b="1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0F36D7-19CF-8AB3-EDF3-D22880DD4F2E}"/>
              </a:ext>
            </a:extLst>
          </p:cNvPr>
          <p:cNvSpPr txBox="1"/>
          <p:nvPr/>
        </p:nvSpPr>
        <p:spPr>
          <a:xfrm>
            <a:off x="1611174" y="5700041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100" kern="1200">
                <a:solidFill>
                  <a:prstClr val="black"/>
                </a:solidFill>
                <a:ea typeface="+mn-ea"/>
              </a:rPr>
              <a:t> * Incluye transferencias para inversión de los FDL por 1,65 billones en el sector Gobierno. </a:t>
            </a:r>
            <a:endParaRPr lang="es-CO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43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/>
          <p:nvPr/>
        </p:nvSpPr>
        <p:spPr>
          <a:xfrm>
            <a:off x="1137789" y="1313701"/>
            <a:ext cx="2039815" cy="199300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36;p12">
            <a:extLst>
              <a:ext uri="{FF2B5EF4-FFF2-40B4-BE49-F238E27FC236}">
                <a16:creationId xmlns:a16="http://schemas.microsoft.com/office/drawing/2014/main" id="{F8DF8EA0-CD2F-7F7B-D34D-07164E63B4CA}"/>
              </a:ext>
            </a:extLst>
          </p:cNvPr>
          <p:cNvSpPr/>
          <p:nvPr/>
        </p:nvSpPr>
        <p:spPr>
          <a:xfrm>
            <a:off x="5152252" y="1366456"/>
            <a:ext cx="1887498" cy="188749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514481" y="245098"/>
            <a:ext cx="9138565" cy="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-CO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Principales características del presupuesto 2024 </a:t>
            </a:r>
            <a:endParaRPr sz="1100"/>
          </a:p>
        </p:txBody>
      </p:sp>
      <p:sp>
        <p:nvSpPr>
          <p:cNvPr id="218" name="Google Shape;218;p11"/>
          <p:cNvSpPr txBox="1"/>
          <p:nvPr/>
        </p:nvSpPr>
        <p:spPr>
          <a:xfrm>
            <a:off x="515939" y="3530148"/>
            <a:ext cx="330852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chemeClr val="dk1"/>
                </a:solidFill>
              </a:rPr>
              <a:t>Este presupuesto se programó con el fin de </a:t>
            </a:r>
            <a:r>
              <a:rPr lang="es-CO" sz="1800" b="1">
                <a:solidFill>
                  <a:schemeClr val="dk1"/>
                </a:solidFill>
              </a:rPr>
              <a:t>consolidar los compromisos que iniciaron en el año 2020.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8506267" y="3429000"/>
            <a:ext cx="3285179" cy="194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15240">
              <a:lnSpc>
                <a:spcPct val="107000"/>
              </a:lnSpc>
              <a:spcAft>
                <a:spcPts val="600"/>
              </a:spcAft>
            </a:pPr>
            <a:r>
              <a:rPr lang="es-CO" sz="1800">
                <a:solidFill>
                  <a:schemeClr val="dk1"/>
                </a:solidFill>
              </a:rPr>
              <a:t>Se destinan recursos para que la nueva administración de la ciudad pueda, a partir del mes de junio, </a:t>
            </a:r>
            <a:r>
              <a:rPr lang="es-CO" sz="1800" b="1">
                <a:solidFill>
                  <a:schemeClr val="dk1"/>
                </a:solidFill>
              </a:rPr>
              <a:t>implementar su Plan Distrital de Desarrollo.</a:t>
            </a:r>
          </a:p>
        </p:txBody>
      </p:sp>
      <p:sp>
        <p:nvSpPr>
          <p:cNvPr id="220" name="Google Shape;220;p11"/>
          <p:cNvSpPr/>
          <p:nvPr/>
        </p:nvSpPr>
        <p:spPr>
          <a:xfrm>
            <a:off x="9014398" y="1366405"/>
            <a:ext cx="1887600" cy="1887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F21512-9DF8-DF09-9FE8-602E22024BEF}"/>
              </a:ext>
            </a:extLst>
          </p:cNvPr>
          <p:cNvSpPr txBox="1"/>
          <p:nvPr/>
        </p:nvSpPr>
        <p:spPr>
          <a:xfrm>
            <a:off x="4614061" y="3530148"/>
            <a:ext cx="2963877" cy="21453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15240">
              <a:lnSpc>
                <a:spcPct val="107000"/>
              </a:lnSpc>
              <a:spcAft>
                <a:spcPts val="600"/>
              </a:spcAft>
            </a:pPr>
            <a:r>
              <a:rPr lang="es-CO" sz="1800">
                <a:solidFill>
                  <a:schemeClr val="dk1"/>
                </a:solidFill>
              </a:rPr>
              <a:t>Este presupuesto dará continuidad a la </a:t>
            </a:r>
            <a:r>
              <a:rPr lang="es-CO" sz="1800" b="1">
                <a:solidFill>
                  <a:schemeClr val="dk1"/>
                </a:solidFill>
              </a:rPr>
              <a:t>reducción de la pobreza y al acceso a oportunidades de inclusión social y productiva para los menos favorecidos.</a:t>
            </a:r>
          </a:p>
        </p:txBody>
      </p:sp>
      <p:pic>
        <p:nvPicPr>
          <p:cNvPr id="7" name="Gráfico 6" descr="Comillas con relleno sólido">
            <a:extLst>
              <a:ext uri="{FF2B5EF4-FFF2-40B4-BE49-F238E27FC236}">
                <a16:creationId xmlns:a16="http://schemas.microsoft.com/office/drawing/2014/main" id="{8E13CE29-9A04-EF4D-79E8-3705C6E18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1361" y="1853005"/>
            <a:ext cx="914400" cy="914400"/>
          </a:xfrm>
          <a:prstGeom prst="rect">
            <a:avLst/>
          </a:prstGeom>
        </p:spPr>
      </p:pic>
      <p:pic>
        <p:nvPicPr>
          <p:cNvPr id="10" name="Gráfico 9" descr="Cuidado contorno">
            <a:extLst>
              <a:ext uri="{FF2B5EF4-FFF2-40B4-BE49-F238E27FC236}">
                <a16:creationId xmlns:a16="http://schemas.microsoft.com/office/drawing/2014/main" id="{F69C65BF-4D08-E34D-8A4F-E10BE1104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1853005"/>
            <a:ext cx="914400" cy="914400"/>
          </a:xfrm>
          <a:prstGeom prst="rect">
            <a:avLst/>
          </a:prstGeom>
        </p:spPr>
      </p:pic>
      <p:pic>
        <p:nvPicPr>
          <p:cNvPr id="12" name="Gráfico 11" descr="Monedas contorno">
            <a:extLst>
              <a:ext uri="{FF2B5EF4-FFF2-40B4-BE49-F238E27FC236}">
                <a16:creationId xmlns:a16="http://schemas.microsoft.com/office/drawing/2014/main" id="{3D76789F-0A42-39F1-A306-184DB27E7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0998" y="185300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70201" y="248146"/>
            <a:ext cx="10515600" cy="88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000"/>
              <a:buNone/>
              <a:defRPr sz="2400" b="1">
                <a:solidFill>
                  <a:schemeClr val="dk1"/>
                </a:solidFill>
              </a:defRPr>
            </a:lvl1pPr>
          </a:lstStyle>
          <a:p>
            <a:r>
              <a:rPr lang="es-CO"/>
              <a:t>Ingresos  y gastos 2024 Presupuesto Anual 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8550E85-77D3-4018-B437-685BDAAEAC0B}"/>
              </a:ext>
            </a:extLst>
          </p:cNvPr>
          <p:cNvSpPr txBox="1"/>
          <p:nvPr/>
        </p:nvSpPr>
        <p:spPr>
          <a:xfrm>
            <a:off x="8601379" y="5457599"/>
            <a:ext cx="274145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>
                <a:solidFill>
                  <a:prstClr val="black"/>
                </a:solidFill>
                <a:ea typeface="+mn-ea"/>
              </a:rPr>
              <a:t>Miles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de millones de pesos corrientes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CB85FDF-8A18-40D6-3757-78A868B1A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64042"/>
              </p:ext>
            </p:extLst>
          </p:nvPr>
        </p:nvGraphicFramePr>
        <p:xfrm>
          <a:off x="786064" y="1445619"/>
          <a:ext cx="10391469" cy="3948759"/>
        </p:xfrm>
        <a:graphic>
          <a:graphicData uri="http://schemas.openxmlformats.org/drawingml/2006/table">
            <a:tbl>
              <a:tblPr/>
              <a:tblGrid>
                <a:gridCol w="3689683">
                  <a:extLst>
                    <a:ext uri="{9D8B030D-6E8A-4147-A177-3AD203B41FA5}">
                      <a16:colId xmlns:a16="http://schemas.microsoft.com/office/drawing/2014/main" val="3572609548"/>
                    </a:ext>
                  </a:extLst>
                </a:gridCol>
                <a:gridCol w="1970114">
                  <a:extLst>
                    <a:ext uri="{9D8B030D-6E8A-4147-A177-3AD203B41FA5}">
                      <a16:colId xmlns:a16="http://schemas.microsoft.com/office/drawing/2014/main" val="2931384453"/>
                    </a:ext>
                  </a:extLst>
                </a:gridCol>
                <a:gridCol w="1433234">
                  <a:extLst>
                    <a:ext uri="{9D8B030D-6E8A-4147-A177-3AD203B41FA5}">
                      <a16:colId xmlns:a16="http://schemas.microsoft.com/office/drawing/2014/main" val="1587430557"/>
                    </a:ext>
                  </a:extLst>
                </a:gridCol>
                <a:gridCol w="1463805">
                  <a:extLst>
                    <a:ext uri="{9D8B030D-6E8A-4147-A177-3AD203B41FA5}">
                      <a16:colId xmlns:a16="http://schemas.microsoft.com/office/drawing/2014/main" val="360886988"/>
                    </a:ext>
                  </a:extLst>
                </a:gridCol>
                <a:gridCol w="1834633">
                  <a:extLst>
                    <a:ext uri="{9D8B030D-6E8A-4147-A177-3AD203B41FA5}">
                      <a16:colId xmlns:a16="http://schemas.microsoft.com/office/drawing/2014/main" val="1209844434"/>
                    </a:ext>
                  </a:extLst>
                </a:gridCol>
              </a:tblGrid>
              <a:tr h="714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Concepto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Presupuesto vigente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Programado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Variación </a:t>
                      </a:r>
                      <a:endParaRPr lang="es-CO" sz="18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Participación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154679"/>
                  </a:ext>
                </a:extLst>
              </a:tr>
              <a:tr h="37354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RENTAS E INGRESOS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32.177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33.183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CO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655983"/>
                  </a:ext>
                </a:extLst>
              </a:tr>
              <a:tr h="35714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 Ingresos corrientes</a:t>
                      </a:r>
                      <a:endParaRPr lang="es-E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21.161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24.223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886405"/>
                  </a:ext>
                </a:extLst>
              </a:tr>
              <a:tr h="35714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 Recursos de capital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-18,1%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332093"/>
                  </a:ext>
                </a:extLst>
              </a:tr>
              <a:tr h="316801"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861642"/>
                  </a:ext>
                </a:extLst>
              </a:tr>
              <a:tr h="40129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GASTOS E INVERSIONES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32.177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33.183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CO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89323"/>
                  </a:ext>
                </a:extLst>
              </a:tr>
              <a:tr h="71427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 Gastos de funcionamiento</a:t>
                      </a:r>
                      <a:endParaRPr lang="es-E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570368"/>
                  </a:ext>
                </a:extLst>
              </a:tr>
              <a:tr h="35714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 Servicio de la deuda</a:t>
                      </a:r>
                      <a:endParaRPr lang="es-E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887978"/>
                  </a:ext>
                </a:extLst>
              </a:tr>
              <a:tr h="35714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 Inversión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26.672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26.365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947341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BB75E1F-DDCB-A97E-F320-85132D7CC2A3}"/>
              </a:ext>
            </a:extLst>
          </p:cNvPr>
          <p:cNvSpPr txBox="1"/>
          <p:nvPr/>
        </p:nvSpPr>
        <p:spPr>
          <a:xfrm>
            <a:off x="786064" y="5394379"/>
            <a:ext cx="1756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Fuente: DDP.</a:t>
            </a: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2AFE24-0B6A-083F-915B-E6639E4D24AE}"/>
              </a:ext>
            </a:extLst>
          </p:cNvPr>
          <p:cNvSpPr txBox="1"/>
          <p:nvPr/>
        </p:nvSpPr>
        <p:spPr>
          <a:xfrm>
            <a:off x="1234440" y="946698"/>
            <a:ext cx="609834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b="1"/>
              <a:t>Administración central y establecimientos públicos</a:t>
            </a:r>
          </a:p>
        </p:txBody>
      </p:sp>
    </p:spTree>
    <p:extLst>
      <p:ext uri="{BB962C8B-B14F-4D97-AF65-F5344CB8AC3E}">
        <p14:creationId xmlns:p14="http://schemas.microsoft.com/office/powerpoint/2010/main" val="768465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796D24D-9F18-E888-9E7C-8AC801151EC2}"/>
              </a:ext>
            </a:extLst>
          </p:cNvPr>
          <p:cNvSpPr txBox="1"/>
          <p:nvPr/>
        </p:nvSpPr>
        <p:spPr>
          <a:xfrm>
            <a:off x="313194" y="145121"/>
            <a:ext cx="103646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400" b="1"/>
              <a:t>Presupuesto 2024 - ingresos Administración central y EE. PP.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FB0274-69EA-7AE0-56DD-58357CA518B2}"/>
              </a:ext>
            </a:extLst>
          </p:cNvPr>
          <p:cNvSpPr txBox="1"/>
          <p:nvPr/>
        </p:nvSpPr>
        <p:spPr>
          <a:xfrm>
            <a:off x="870156" y="6294162"/>
            <a:ext cx="1756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Fuente: DDP.</a:t>
            </a: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374D25-0C5C-4F5D-C5E6-FF113DDDC175}"/>
              </a:ext>
            </a:extLst>
          </p:cNvPr>
          <p:cNvSpPr txBox="1"/>
          <p:nvPr/>
        </p:nvSpPr>
        <p:spPr>
          <a:xfrm>
            <a:off x="8524678" y="6277586"/>
            <a:ext cx="206819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buClrTx/>
              <a:defRPr/>
            </a:pPr>
            <a:r>
              <a:rPr lang="es-CO" sz="1200" kern="1200">
                <a:solidFill>
                  <a:prstClr val="black"/>
                </a:solidFill>
                <a:ea typeface="+mn-ea"/>
              </a:rPr>
              <a:t>Miles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de millones de pesos</a:t>
            </a:r>
            <a:r>
              <a:rPr lang="es-CO" sz="1200" kern="1200">
                <a:solidFill>
                  <a:prstClr val="black"/>
                </a:solidFill>
                <a:ea typeface="+mn-ea"/>
              </a:rPr>
              <a:t>.</a:t>
            </a: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D368E8C-D543-0E9E-C45C-0C108C96A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57994"/>
              </p:ext>
            </p:extLst>
          </p:nvPr>
        </p:nvGraphicFramePr>
        <p:xfrm>
          <a:off x="870156" y="606786"/>
          <a:ext cx="10043650" cy="5644244"/>
        </p:xfrm>
        <a:graphic>
          <a:graphicData uri="http://schemas.openxmlformats.org/drawingml/2006/table">
            <a:tbl>
              <a:tblPr/>
              <a:tblGrid>
                <a:gridCol w="4498257">
                  <a:extLst>
                    <a:ext uri="{9D8B030D-6E8A-4147-A177-3AD203B41FA5}">
                      <a16:colId xmlns:a16="http://schemas.microsoft.com/office/drawing/2014/main" val="2642914359"/>
                    </a:ext>
                  </a:extLst>
                </a:gridCol>
                <a:gridCol w="2050026">
                  <a:extLst>
                    <a:ext uri="{9D8B030D-6E8A-4147-A177-3AD203B41FA5}">
                      <a16:colId xmlns:a16="http://schemas.microsoft.com/office/drawing/2014/main" val="4018740635"/>
                    </a:ext>
                  </a:extLst>
                </a:gridCol>
                <a:gridCol w="1607574">
                  <a:extLst>
                    <a:ext uri="{9D8B030D-6E8A-4147-A177-3AD203B41FA5}">
                      <a16:colId xmlns:a16="http://schemas.microsoft.com/office/drawing/2014/main" val="702043536"/>
                    </a:ext>
                  </a:extLst>
                </a:gridCol>
                <a:gridCol w="1887793">
                  <a:extLst>
                    <a:ext uri="{9D8B030D-6E8A-4147-A177-3AD203B41FA5}">
                      <a16:colId xmlns:a16="http://schemas.microsoft.com/office/drawing/2014/main" val="1671797166"/>
                    </a:ext>
                  </a:extLst>
                </a:gridCol>
              </a:tblGrid>
              <a:tr h="46733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CONCEPTO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Presupuesto vigente 2023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Programado 2024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Variación (%) </a:t>
                      </a:r>
                      <a:endParaRPr lang="es-CO" sz="18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503935"/>
                  </a:ext>
                </a:extLst>
              </a:tr>
              <a:tr h="23626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[1]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[2]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[3]=[2] / [1]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900556"/>
                  </a:ext>
                </a:extLst>
              </a:tr>
              <a:tr h="46733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I. INGRESOS TOTALES (ADM. CENTRAL)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23.973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27.356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14,1%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316958"/>
                  </a:ext>
                </a:extLst>
              </a:tr>
              <a:tr h="30414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 A. INGRESOS CORRIENTES 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19.100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21.659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13,4%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312923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   1. Ingresos tributarios</a:t>
                      </a:r>
                      <a:endParaRPr lang="es-ES"/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12.274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13.862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12,9%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985802"/>
                  </a:ext>
                </a:extLst>
              </a:tr>
              <a:tr h="30414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   2. Ingresos no tributarios</a:t>
                      </a:r>
                      <a:r>
                        <a:rPr lang="es-CO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6.825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7.797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14,2%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347836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873827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 B. INGRESOS DE CAPITAL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9.505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7.587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-20,2%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65052"/>
                  </a:ext>
                </a:extLst>
              </a:tr>
              <a:tr h="46733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   1. Ingresos de  capital (exc. crédito)</a:t>
                      </a:r>
                      <a:endParaRPr lang="es-ES"/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4.873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5.697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16,9%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797721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   2. Recursos de crédito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4.632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1.890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-59,2%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276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10160"/>
                  </a:ext>
                </a:extLst>
              </a:tr>
              <a:tr h="46733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II. INGRESOS TOTALES (EE. PP.)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3.573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3.938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10,2%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119916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 A. Ingresos corrientes </a:t>
                      </a:r>
                      <a:endParaRPr lang="es-ES"/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2.060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2.563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24,5%</a:t>
                      </a:r>
                    </a:p>
                  </a:txBody>
                  <a:tcPr marL="6162" marR="6162" marT="616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928894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 B. Ingresos de capital </a:t>
                      </a:r>
                      <a:endParaRPr lang="es-ES"/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1.513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1.374</a:t>
                      </a: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-9,2%</a:t>
                      </a:r>
                    </a:p>
                  </a:txBody>
                  <a:tcPr marL="6162" marR="6162" marT="616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141702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07364"/>
                  </a:ext>
                </a:extLst>
              </a:tr>
              <a:tr h="46733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INGRESOS TOTALES (ADM. CENTRAL Y EE. PP.)</a:t>
                      </a:r>
                      <a:endParaRPr lang="es-ES"/>
                    </a:p>
                  </a:txBody>
                  <a:tcPr marL="6162" marR="6162" marT="6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32.178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33.184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3,1%</a:t>
                      </a:r>
                    </a:p>
                  </a:txBody>
                  <a:tcPr marL="6162" marR="6162" marT="6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792909"/>
                  </a:ext>
                </a:extLst>
              </a:tr>
            </a:tbl>
          </a:graphicData>
        </a:graphic>
      </p:graphicFrame>
      <p:extLst>
        <p:ext uri="{BB962C8B-B14F-4D97-AF65-F5344CB8AC3E}">
          <p14:creationId xmlns:p14="http://schemas.microsoft.com/office/powerpoint/2010/main" xmlns="" val="276960275"/>
        </p:ext>
      </p:extLst>
    </p:spTree>
    <p:extLst>
      <p:ext uri="{BB962C8B-B14F-4D97-AF65-F5344CB8AC3E}">
        <p14:creationId xmlns:p14="http://schemas.microsoft.com/office/powerpoint/2010/main" val="276960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979FB51-555B-40B4-A6F5-7C035BB690B7}"/>
              </a:ext>
            </a:extLst>
          </p:cNvPr>
          <p:cNvSpPr/>
          <p:nvPr/>
        </p:nvSpPr>
        <p:spPr>
          <a:xfrm>
            <a:off x="707668" y="136664"/>
            <a:ext cx="558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altLang="es-CO" sz="2800" b="1"/>
              <a:t>Ingresos corrientes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A41D37-DC31-E7E4-6ECC-AA95424B39CF}"/>
              </a:ext>
            </a:extLst>
          </p:cNvPr>
          <p:cNvSpPr txBox="1"/>
          <p:nvPr/>
        </p:nvSpPr>
        <p:spPr>
          <a:xfrm>
            <a:off x="587825" y="6507749"/>
            <a:ext cx="175694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Fuente: DDP.</a:t>
            </a: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DDBC355-C90F-9C3C-4DEA-39C9C7AE8992}"/>
              </a:ext>
            </a:extLst>
          </p:cNvPr>
          <p:cNvSpPr txBox="1"/>
          <p:nvPr/>
        </p:nvSpPr>
        <p:spPr>
          <a:xfrm>
            <a:off x="8085183" y="6368167"/>
            <a:ext cx="286969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buClrTx/>
              <a:buFontTx/>
              <a:defRPr/>
            </a:pPr>
            <a:r>
              <a:rPr lang="es-CO" sz="1200" kern="1200">
                <a:solidFill>
                  <a:prstClr val="black"/>
                </a:solidFill>
                <a:ea typeface="+mn-ea"/>
              </a:rPr>
              <a:t>Miles 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de millones de pesos corrientes</a:t>
            </a:r>
            <a:r>
              <a:rPr lang="es-CO" sz="1200" kern="1200">
                <a:solidFill>
                  <a:prstClr val="black"/>
                </a:solidFill>
                <a:ea typeface="+mn-ea"/>
              </a:rPr>
              <a:t>.</a:t>
            </a:r>
            <a:endParaRPr lang="es-ES">
              <a:solidFill>
                <a:prstClr val="black"/>
              </a:solidFill>
              <a:ea typeface="+mn-ea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5DC9D9B-8A44-FB72-4E09-784609C69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4208"/>
              </p:ext>
            </p:extLst>
          </p:nvPr>
        </p:nvGraphicFramePr>
        <p:xfrm>
          <a:off x="515938" y="659884"/>
          <a:ext cx="11002552" cy="5545455"/>
        </p:xfrm>
        <a:graphic>
          <a:graphicData uri="http://schemas.openxmlformats.org/drawingml/2006/table">
            <a:tbl>
              <a:tblPr/>
              <a:tblGrid>
                <a:gridCol w="5427662">
                  <a:extLst>
                    <a:ext uri="{9D8B030D-6E8A-4147-A177-3AD203B41FA5}">
                      <a16:colId xmlns:a16="http://schemas.microsoft.com/office/drawing/2014/main" val="243888368"/>
                    </a:ext>
                  </a:extLst>
                </a:gridCol>
                <a:gridCol w="1283110">
                  <a:extLst>
                    <a:ext uri="{9D8B030D-6E8A-4147-A177-3AD203B41FA5}">
                      <a16:colId xmlns:a16="http://schemas.microsoft.com/office/drawing/2014/main" val="351445102"/>
                    </a:ext>
                  </a:extLst>
                </a:gridCol>
                <a:gridCol w="1356851">
                  <a:extLst>
                    <a:ext uri="{9D8B030D-6E8A-4147-A177-3AD203B41FA5}">
                      <a16:colId xmlns:a16="http://schemas.microsoft.com/office/drawing/2014/main" val="1224279661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2047487130"/>
                    </a:ext>
                  </a:extLst>
                </a:gridCol>
                <a:gridCol w="929148">
                  <a:extLst>
                    <a:ext uri="{9D8B030D-6E8A-4147-A177-3AD203B41FA5}">
                      <a16:colId xmlns:a16="http://schemas.microsoft.com/office/drawing/2014/main" val="3234360664"/>
                    </a:ext>
                  </a:extLst>
                </a:gridCol>
                <a:gridCol w="870155">
                  <a:extLst>
                    <a:ext uri="{9D8B030D-6E8A-4147-A177-3AD203B41FA5}">
                      <a16:colId xmlns:a16="http://schemas.microsoft.com/office/drawing/2014/main" val="730075732"/>
                    </a:ext>
                  </a:extLst>
                </a:gridCol>
              </a:tblGrid>
              <a:tr h="7677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Concepto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Presupuesto vigente 2023</a:t>
                      </a:r>
                      <a:b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Proyección de cierre 2023</a:t>
                      </a:r>
                      <a:b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(B)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Programado 2024</a:t>
                      </a:r>
                      <a:b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Var. %</a:t>
                      </a:r>
                      <a:b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(C / 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Var. %</a:t>
                      </a:r>
                      <a:b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(C / B)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417655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INGRESOS CORRIENTES PPTO. ANUAL (A+B)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21.159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21.242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24.223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14,5%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14,0%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751696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A. INGRESOS CORRIENTES ADMÓN. CENTRAL (1+2)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19.100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19.182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21.659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13,4%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12,9%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699243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 Ingresos tributarios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12.274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13.217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120384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 Impuestos directos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355618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 Vehículos Automotores 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792007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 Predial Unificado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05309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 Impuestos indirectos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7.334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292128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 Impuesto de Industria y Comercio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6.996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69951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 Otros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895552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 Ingresos no tributarios</a:t>
                      </a:r>
                      <a:endParaRPr lang="es-ES"/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7.797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82957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 Contribuciones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43565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 Tasas y derechos administrativos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817235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 Multas, sanciones e intereses de mora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535146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 Venta de bienes y servicios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746641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 Transferencias corrientes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18046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 SGP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477171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     Otras transferencias corrientes 1/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-7,3%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217,4%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878086"/>
                  </a:ext>
                </a:extLst>
              </a:tr>
              <a:tr h="239934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B. INGRESOS CORRIENTES ESTAPÚBLICOS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2.060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2.060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2.563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24,5%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24,5%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953269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E847F6F-4981-274E-7BC3-D795647C5ADE}"/>
              </a:ext>
            </a:extLst>
          </p:cNvPr>
          <p:cNvSpPr txBox="1"/>
          <p:nvPr/>
        </p:nvSpPr>
        <p:spPr>
          <a:xfrm>
            <a:off x="404225" y="6334735"/>
            <a:ext cx="823833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200"/>
              <a:t>1/: Para 2024 incluye $875 mm de transferencia nación para FET y convenio ICBF.</a:t>
            </a:r>
          </a:p>
        </p:txBody>
      </p:sp>
    </p:spTree>
    <p:extLst>
      <p:ext uri="{BB962C8B-B14F-4D97-AF65-F5344CB8AC3E}">
        <p14:creationId xmlns:p14="http://schemas.microsoft.com/office/powerpoint/2010/main" val="149344216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E80DC3-780D-9A23-0E04-90BAD28E2830}"/>
              </a:ext>
            </a:extLst>
          </p:cNvPr>
          <p:cNvSpPr txBox="1"/>
          <p:nvPr/>
        </p:nvSpPr>
        <p:spPr>
          <a:xfrm>
            <a:off x="520989" y="157945"/>
            <a:ext cx="109128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 fontAlgn="b"/>
            <a:r>
              <a:rPr lang="es-CO" sz="2400" b="1" i="0" u="none" strike="noStrike">
                <a:solidFill>
                  <a:srgbClr val="000000"/>
                </a:solidFill>
                <a:effectLst/>
                <a:latin typeface="Calibri"/>
              </a:rPr>
              <a:t>Gastos de </a:t>
            </a:r>
            <a:r>
              <a:rPr lang="es-CO" sz="2400" b="1">
                <a:latin typeface="Calibri"/>
              </a:rPr>
              <a:t>funcionamiento </a:t>
            </a:r>
            <a:r>
              <a:rPr lang="es-CO" sz="2400" b="1" i="0" u="none" strike="noStrike">
                <a:solidFill>
                  <a:srgbClr val="000000"/>
                </a:solidFill>
                <a:effectLst/>
                <a:latin typeface="Calibri"/>
              </a:rPr>
              <a:t>financiados con recursos de la Administración </a:t>
            </a:r>
            <a:r>
              <a:rPr lang="es-CO" sz="2400" b="1">
                <a:latin typeface="Calibri"/>
              </a:rPr>
              <a:t>central  </a:t>
            </a:r>
            <a:endParaRPr lang="es-CO" sz="24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D2D31B-A596-143B-EFA8-4AC53ECA9B10}"/>
              </a:ext>
            </a:extLst>
          </p:cNvPr>
          <p:cNvSpPr txBox="1"/>
          <p:nvPr/>
        </p:nvSpPr>
        <p:spPr>
          <a:xfrm>
            <a:off x="672866" y="6269168"/>
            <a:ext cx="429239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CO" sz="1100"/>
          </a:p>
          <a:p>
            <a:r>
              <a:rPr lang="es-CO" sz="1100"/>
              <a:t>Fuente: SFD-DDP-SDH.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48CE9FF-84CB-53D0-DC78-84D8D61E5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239182"/>
              </p:ext>
            </p:extLst>
          </p:nvPr>
        </p:nvGraphicFramePr>
        <p:xfrm>
          <a:off x="515939" y="1075892"/>
          <a:ext cx="11160124" cy="5003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1CC1E40-3DFC-9083-3DF5-7729BE268F09}"/>
              </a:ext>
            </a:extLst>
          </p:cNvPr>
          <p:cNvSpPr txBox="1"/>
          <p:nvPr/>
        </p:nvSpPr>
        <p:spPr>
          <a:xfrm>
            <a:off x="1069143" y="809237"/>
            <a:ext cx="1005840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600" b="1">
                <a:solidFill>
                  <a:schemeClr val="tx1"/>
                </a:solidFill>
              </a:rPr>
              <a:t>Explicación de la variación de los gastos de funcionamiento 2023/2024 - Administración central</a:t>
            </a:r>
          </a:p>
          <a:p>
            <a:pPr algn="ctr"/>
            <a:r>
              <a:rPr lang="es-MX" sz="1600" b="1">
                <a:solidFill>
                  <a:schemeClr val="tx1"/>
                </a:solidFill>
              </a:rPr>
              <a:t>(cifras en miles de millones de pesos)</a:t>
            </a:r>
            <a:endParaRPr lang="es-CO" sz="1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86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E80DC3-780D-9A23-0E04-90BAD28E2830}"/>
              </a:ext>
            </a:extLst>
          </p:cNvPr>
          <p:cNvSpPr txBox="1"/>
          <p:nvPr/>
        </p:nvSpPr>
        <p:spPr>
          <a:xfrm>
            <a:off x="520989" y="157945"/>
            <a:ext cx="1091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¿Qué explica la variación en los gastos de personal?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D2D31B-A596-143B-EFA8-4AC53ECA9B10}"/>
              </a:ext>
            </a:extLst>
          </p:cNvPr>
          <p:cNvSpPr txBox="1"/>
          <p:nvPr/>
        </p:nvSpPr>
        <p:spPr>
          <a:xfrm>
            <a:off x="672866" y="6269168"/>
            <a:ext cx="429239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 kumimoji="0" lang="es-CO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Fuente: SFD-DDP-SDH</a:t>
            </a:r>
            <a:r>
              <a:rPr lang="es-CO" sz="1100"/>
              <a:t>.</a:t>
            </a:r>
            <a:endParaRPr kumimoji="0" lang="es-CO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70D59-E0A4-B0E8-F5F7-9DCDEA230D6D}"/>
              </a:ext>
            </a:extLst>
          </p:cNvPr>
          <p:cNvSpPr txBox="1"/>
          <p:nvPr/>
        </p:nvSpPr>
        <p:spPr>
          <a:xfrm>
            <a:off x="1669774" y="917426"/>
            <a:ext cx="90379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b="1"/>
              <a:t>Variación de los gastos de personal AC y EP 2024/2023</a:t>
            </a:r>
          </a:p>
          <a:p>
            <a:pPr algn="ctr"/>
            <a:r>
              <a:rPr lang="es-MX" b="1"/>
              <a:t>(cifras en miles de millones de pesos)</a:t>
            </a:r>
            <a:endParaRPr lang="es-CO" b="1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48CE9FF-84CB-53D0-DC78-84D8D61E5056}"/>
              </a:ext>
            </a:extLst>
          </p:cNvPr>
          <p:cNvGraphicFramePr>
            <a:graphicFrameLocks/>
          </p:cNvGraphicFramePr>
          <p:nvPr/>
        </p:nvGraphicFramePr>
        <p:xfrm>
          <a:off x="732322" y="1890079"/>
          <a:ext cx="10912886" cy="4376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3831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354924-C61F-D594-BFAD-AAD0D1AAA61F}"/>
              </a:ext>
            </a:extLst>
          </p:cNvPr>
          <p:cNvSpPr txBox="1"/>
          <p:nvPr/>
        </p:nvSpPr>
        <p:spPr>
          <a:xfrm>
            <a:off x="2379349" y="898309"/>
            <a:ext cx="7468743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s-MX" sz="1600" b="1">
                <a:latin typeface="Arial" panose="020B0604020202020204" pitchFamily="34" charset="0"/>
                <a:cs typeface="Arial" panose="020B0604020202020204" pitchFamily="34" charset="0"/>
              </a:rPr>
              <a:t>Evolución de la fuente crédito 2020-2024 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D3EFF27-0694-D9FC-E384-2DF44D15CBE2}"/>
              </a:ext>
            </a:extLst>
          </p:cNvPr>
          <p:cNvGraphicFramePr>
            <a:graphicFrameLocks/>
          </p:cNvGraphicFramePr>
          <p:nvPr/>
        </p:nvGraphicFramePr>
        <p:xfrm>
          <a:off x="263526" y="1511869"/>
          <a:ext cx="11701463" cy="453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5176658E-6DA5-9391-69D5-0CD2D70F27B5}"/>
              </a:ext>
            </a:extLst>
          </p:cNvPr>
          <p:cNvSpPr txBox="1"/>
          <p:nvPr/>
        </p:nvSpPr>
        <p:spPr>
          <a:xfrm>
            <a:off x="4417255" y="1269559"/>
            <a:ext cx="3437930" cy="30777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b="1">
                <a:latin typeface="Arial"/>
                <a:cs typeface="Arial"/>
              </a:rPr>
              <a:t>Miles de millones de pesos corrientes</a:t>
            </a:r>
            <a:endParaRPr lang="es-CO" sz="12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3E45EF-3B15-B911-EBDB-CCF9AD649C53}"/>
              </a:ext>
            </a:extLst>
          </p:cNvPr>
          <p:cNvSpPr txBox="1"/>
          <p:nvPr/>
        </p:nvSpPr>
        <p:spPr>
          <a:xfrm>
            <a:off x="464520" y="6386566"/>
            <a:ext cx="2342587" cy="2769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000" b="1">
                <a:solidFill>
                  <a:srgbClr val="000000"/>
                </a:solidFill>
                <a:latin typeface="Arial"/>
                <a:cs typeface="Arial"/>
              </a:rPr>
              <a:t>Fuente: DDP.</a:t>
            </a:r>
            <a:endParaRPr lang="es-CO" sz="1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A4237-D72D-C961-5906-BB06EA94230D}"/>
              </a:ext>
            </a:extLst>
          </p:cNvPr>
          <p:cNvSpPr txBox="1"/>
          <p:nvPr/>
        </p:nvSpPr>
        <p:spPr>
          <a:xfrm>
            <a:off x="263526" y="127790"/>
            <a:ext cx="11928474" cy="73866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>
              <a:defRPr/>
            </a:pPr>
            <a:r>
              <a:rPr lang="es-MX" sz="2000" b="1"/>
              <a:t>La reducción del cupo</a:t>
            </a:r>
            <a:r>
              <a:rPr lang="es-MX" sz="2000" b="1">
                <a:latin typeface="Arial"/>
                <a:cs typeface="Arial"/>
              </a:rPr>
              <a:t> de endeudamiento </a:t>
            </a:r>
            <a:r>
              <a:rPr lang="es-MX" sz="2000" b="1"/>
              <a:t>para 2024 afecta la dinámica de inversión en algunos sectores</a:t>
            </a:r>
            <a:endParaRPr lang="en-US" sz="2000" b="1">
              <a:latin typeface="Arial"/>
              <a:cs typeface="Arial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4C4E300-41D0-BFFA-0E55-B2F11923C7A8}"/>
              </a:ext>
            </a:extLst>
          </p:cNvPr>
          <p:cNvCxnSpPr/>
          <p:nvPr/>
        </p:nvCxnSpPr>
        <p:spPr>
          <a:xfrm>
            <a:off x="9041218" y="1899684"/>
            <a:ext cx="1570075" cy="19067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61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354924-C61F-D594-BFAD-AAD0D1AAA61F}"/>
              </a:ext>
            </a:extLst>
          </p:cNvPr>
          <p:cNvSpPr txBox="1"/>
          <p:nvPr/>
        </p:nvSpPr>
        <p:spPr>
          <a:xfrm>
            <a:off x="2361627" y="582816"/>
            <a:ext cx="7468743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s-MX" sz="1600" b="1"/>
              <a:t>Presupuesto de las entidades 2023/2024 </a:t>
            </a:r>
            <a:endParaRPr lang="es-MX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b="1"/>
              <a:t>(miles de millones de pesos y </a:t>
            </a:r>
            <a:r>
              <a:rPr lang="es-MX" sz="1600" b="1" err="1"/>
              <a:t>var</a:t>
            </a:r>
            <a:r>
              <a:rPr lang="es-MX" sz="1600" b="1"/>
              <a:t> %)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3E45EF-3B15-B911-EBDB-CCF9AD649C53}"/>
              </a:ext>
            </a:extLst>
          </p:cNvPr>
          <p:cNvSpPr txBox="1"/>
          <p:nvPr/>
        </p:nvSpPr>
        <p:spPr>
          <a:xfrm>
            <a:off x="319428" y="6344465"/>
            <a:ext cx="2342587" cy="2769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000" b="1">
                <a:solidFill>
                  <a:srgbClr val="000000"/>
                </a:solidFill>
                <a:latin typeface="Arial"/>
                <a:cs typeface="Arial"/>
              </a:rPr>
              <a:t>Fuente: DDP.</a:t>
            </a:r>
            <a:endParaRPr lang="es-CO" sz="1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A4237-D72D-C961-5906-BB06EA94230D}"/>
              </a:ext>
            </a:extLst>
          </p:cNvPr>
          <p:cNvSpPr txBox="1"/>
          <p:nvPr/>
        </p:nvSpPr>
        <p:spPr>
          <a:xfrm>
            <a:off x="0" y="127790"/>
            <a:ext cx="12192000" cy="430887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>
              <a:defRPr/>
            </a:pPr>
            <a:r>
              <a:rPr lang="es-MX" sz="2000" b="1"/>
              <a:t>El análisis de los cambios en la inversión, en 2024, debe tener en cuenta el agotamiento del cupo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6317B28-E8BF-A001-F368-F5691A47CA4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86685" y="1223281"/>
            <a:ext cx="165373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C1ABFE-4F8D-94EA-61A6-1188BC5BACFB}"/>
              </a:ext>
            </a:extLst>
          </p:cNvPr>
          <p:cNvSpPr txBox="1"/>
          <p:nvPr/>
        </p:nvSpPr>
        <p:spPr>
          <a:xfrm>
            <a:off x="8182007" y="6268959"/>
            <a:ext cx="2860653" cy="2769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000" b="1"/>
              <a:t>Miles de millones de pesos corrientes.</a:t>
            </a:r>
            <a:endParaRPr lang="es-CO" sz="1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79C073A-CCBC-BF19-A293-E1C3768BB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779551"/>
              </p:ext>
            </p:extLst>
          </p:nvPr>
        </p:nvGraphicFramePr>
        <p:xfrm>
          <a:off x="452163" y="1131878"/>
          <a:ext cx="11435037" cy="5187675"/>
        </p:xfrm>
        <a:graphic>
          <a:graphicData uri="http://schemas.openxmlformats.org/drawingml/2006/table">
            <a:tbl>
              <a:tblPr/>
              <a:tblGrid>
                <a:gridCol w="2512263">
                  <a:extLst>
                    <a:ext uri="{9D8B030D-6E8A-4147-A177-3AD203B41FA5}">
                      <a16:colId xmlns:a16="http://schemas.microsoft.com/office/drawing/2014/main" val="941010957"/>
                    </a:ext>
                  </a:extLst>
                </a:gridCol>
                <a:gridCol w="2079522">
                  <a:extLst>
                    <a:ext uri="{9D8B030D-6E8A-4147-A177-3AD203B41FA5}">
                      <a16:colId xmlns:a16="http://schemas.microsoft.com/office/drawing/2014/main" val="1239310841"/>
                    </a:ext>
                  </a:extLst>
                </a:gridCol>
                <a:gridCol w="2050026">
                  <a:extLst>
                    <a:ext uri="{9D8B030D-6E8A-4147-A177-3AD203B41FA5}">
                      <a16:colId xmlns:a16="http://schemas.microsoft.com/office/drawing/2014/main" val="2102603658"/>
                    </a:ext>
                  </a:extLst>
                </a:gridCol>
                <a:gridCol w="2330245">
                  <a:extLst>
                    <a:ext uri="{9D8B030D-6E8A-4147-A177-3AD203B41FA5}">
                      <a16:colId xmlns:a16="http://schemas.microsoft.com/office/drawing/2014/main" val="2286222442"/>
                    </a:ext>
                  </a:extLst>
                </a:gridCol>
                <a:gridCol w="2462981">
                  <a:extLst>
                    <a:ext uri="{9D8B030D-6E8A-4147-A177-3AD203B41FA5}">
                      <a16:colId xmlns:a16="http://schemas.microsoft.com/office/drawing/2014/main" val="105227343"/>
                    </a:ext>
                  </a:extLst>
                </a:gridCol>
              </a:tblGrid>
              <a:tr h="98145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SECTOR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2023 presupuesto inversión Disponible </a:t>
                      </a:r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Septiembre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2024 presupuesto inversión </a:t>
                      </a:r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Variación </a:t>
                      </a:r>
                      <a:b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 presupuesto</a:t>
                      </a:r>
                      <a:b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2024 vs. 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Variación </a:t>
                      </a:r>
                      <a:b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  comparativa sin cupo </a:t>
                      </a:r>
                      <a:b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2024 vs. 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46059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Educación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6.269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6.494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23,1%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279636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Hacienda UE02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5.034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5.169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422266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Movilidad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6.353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5.702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-10,3%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399249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Salud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3.740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3.978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835377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Integración Social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2.046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2.052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288481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Cultura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1.150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887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-22,9%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118788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Hábitat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603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633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39,0%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084107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Seguridad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459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18,3%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245649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Ambiente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279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246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-11,8%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25436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Desarrollo Económico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237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192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-19,0%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-11,3%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736661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Gobierno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560468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Hacienda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-10,1%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610144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Gestión Pública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804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Mujer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-4,3%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388153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Planeación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656653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Entidades de Control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681957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Jurídica 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847829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Total </a:t>
                      </a:r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26.672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26.365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-1,2%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11,3%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364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74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53;p10">
            <a:extLst>
              <a:ext uri="{FF2B5EF4-FFF2-40B4-BE49-F238E27FC236}">
                <a16:creationId xmlns:a16="http://schemas.microsoft.com/office/drawing/2014/main" id="{AF4E912C-476D-2633-1638-32747868356E}"/>
              </a:ext>
            </a:extLst>
          </p:cNvPr>
          <p:cNvSpPr txBox="1"/>
          <p:nvPr/>
        </p:nvSpPr>
        <p:spPr>
          <a:xfrm>
            <a:off x="1306241" y="87214"/>
            <a:ext cx="86076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  <a:defRPr/>
            </a:pPr>
            <a:r>
              <a:rPr lang="es-MX" sz="2000" b="1">
                <a:solidFill>
                  <a:prstClr val="black"/>
                </a:solidFill>
                <a:ea typeface="+mn-ea"/>
              </a:rPr>
              <a:t>La Administración tomó decisiones estratégicas de inversión para el rescate social, la reactivación y la transformación urbana</a:t>
            </a:r>
            <a:endParaRPr lang="es-ES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A44A995-AA1A-8E21-C1DA-705A678B6FDA}"/>
              </a:ext>
            </a:extLst>
          </p:cNvPr>
          <p:cNvSpPr txBox="1"/>
          <p:nvPr/>
        </p:nvSpPr>
        <p:spPr>
          <a:xfrm>
            <a:off x="515938" y="5922538"/>
            <a:ext cx="10088563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s-CO" altLang="es-CO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Nota: </a:t>
            </a:r>
            <a:r>
              <a:rPr kumimoji="0" lang="es-CO" altLang="es-CO" sz="9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</a:t>
            </a:r>
            <a:r>
              <a:rPr kumimoji="0" lang="es-CO" altLang="es-CO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 incluye solo el componente CAPEX de cada proyecto.</a:t>
            </a:r>
          </a:p>
          <a:p>
            <a:pPr>
              <a:defRPr/>
            </a:pPr>
            <a:r>
              <a:rPr kumimoji="0" lang="es-CO" altLang="es-CO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Nota: </a:t>
            </a:r>
            <a:r>
              <a:rPr kumimoji="0" lang="es-CO" altLang="es-CO" sz="9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Educación incluye inversión en infraestructura y jóvenes a la U</a:t>
            </a:r>
            <a:r>
              <a:rPr kumimoji="0" lang="es-CO" altLang="es-CO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r>
              <a:rPr lang="es-CO" altLang="es-CO" sz="900">
                <a:solidFill>
                  <a:srgbClr val="000000"/>
                </a:solidFill>
                <a:latin typeface="Arial"/>
                <a:ea typeface="+mn-ea"/>
              </a:rPr>
              <a:t> </a:t>
            </a:r>
          </a:p>
          <a:p>
            <a:pPr>
              <a:defRPr/>
            </a:pPr>
            <a:r>
              <a:rPr lang="es-CO" sz="900" b="1">
                <a:ea typeface="+mn-ea"/>
              </a:rPr>
              <a:t>Fuente</a:t>
            </a:r>
            <a:r>
              <a:rPr lang="es-CO" sz="900">
                <a:ea typeface="+mn-ea"/>
              </a:rPr>
              <a:t>: Empresa Metro de Bogotá, S. A., Plan Financiero Plurianual. Primera línea del metro de Bogotá (PLBM,) tramo 1 y Alcaldía Mayor de Bogotá, D. C. CONPES 4034, </a:t>
            </a:r>
            <a:r>
              <a:rPr lang="es-MX" sz="900">
                <a:ea typeface="+mn-ea"/>
              </a:rPr>
              <a:t>apoyo del Gobierno nacional a la actualización del Programa Integral de Movilidad de la Región Bogotá-Cundinamarca (PIMRC)</a:t>
            </a:r>
            <a:r>
              <a:rPr lang="es-CO" sz="900">
                <a:ea typeface="+mn-ea"/>
              </a:rPr>
              <a:t>.</a:t>
            </a:r>
          </a:p>
          <a:p>
            <a:pPr>
              <a:defRPr/>
            </a:pPr>
            <a:endParaRPr kumimoji="0" lang="es-CO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6BDFEE-5367-24AD-96F0-1F313B0E68B0}"/>
              </a:ext>
            </a:extLst>
          </p:cNvPr>
          <p:cNvSpPr txBox="1"/>
          <p:nvPr/>
        </p:nvSpPr>
        <p:spPr>
          <a:xfrm>
            <a:off x="9096212" y="834481"/>
            <a:ext cx="1508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Millones de pesos</a:t>
            </a:r>
            <a:endParaRPr kumimoji="0" lang="es-CO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F0B5AB9-9B77-FBC2-8E91-8F7424339533}"/>
              </a:ext>
            </a:extLst>
          </p:cNvPr>
          <p:cNvGraphicFramePr>
            <a:graphicFrameLocks noGrp="1"/>
          </p:cNvGraphicFramePr>
          <p:nvPr/>
        </p:nvGraphicFramePr>
        <p:xfrm>
          <a:off x="515938" y="1085851"/>
          <a:ext cx="11160125" cy="4806161"/>
        </p:xfrm>
        <a:graphic>
          <a:graphicData uri="http://schemas.openxmlformats.org/drawingml/2006/table">
            <a:tbl>
              <a:tblPr/>
              <a:tblGrid>
                <a:gridCol w="3735737">
                  <a:extLst>
                    <a:ext uri="{9D8B030D-6E8A-4147-A177-3AD203B41FA5}">
                      <a16:colId xmlns:a16="http://schemas.microsoft.com/office/drawing/2014/main" val="2681098198"/>
                    </a:ext>
                  </a:extLst>
                </a:gridCol>
                <a:gridCol w="1918881">
                  <a:extLst>
                    <a:ext uri="{9D8B030D-6E8A-4147-A177-3AD203B41FA5}">
                      <a16:colId xmlns:a16="http://schemas.microsoft.com/office/drawing/2014/main" val="4286603645"/>
                    </a:ext>
                  </a:extLst>
                </a:gridCol>
                <a:gridCol w="2715474">
                  <a:extLst>
                    <a:ext uri="{9D8B030D-6E8A-4147-A177-3AD203B41FA5}">
                      <a16:colId xmlns:a16="http://schemas.microsoft.com/office/drawing/2014/main" val="3387175391"/>
                    </a:ext>
                  </a:extLst>
                </a:gridCol>
                <a:gridCol w="930011">
                  <a:extLst>
                    <a:ext uri="{9D8B030D-6E8A-4147-A177-3AD203B41FA5}">
                      <a16:colId xmlns:a16="http://schemas.microsoft.com/office/drawing/2014/main" val="533424368"/>
                    </a:ext>
                  </a:extLst>
                </a:gridCol>
                <a:gridCol w="930011">
                  <a:extLst>
                    <a:ext uri="{9D8B030D-6E8A-4147-A177-3AD203B41FA5}">
                      <a16:colId xmlns:a16="http://schemas.microsoft.com/office/drawing/2014/main" val="3579660914"/>
                    </a:ext>
                  </a:extLst>
                </a:gridCol>
                <a:gridCol w="930011">
                  <a:extLst>
                    <a:ext uri="{9D8B030D-6E8A-4147-A177-3AD203B41FA5}">
                      <a16:colId xmlns:a16="http://schemas.microsoft.com/office/drawing/2014/main" val="1286459706"/>
                    </a:ext>
                  </a:extLst>
                </a:gridCol>
              </a:tblGrid>
              <a:tr h="2421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Proyectos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Estado del proyecto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Ejecutor del proyecto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Recursos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731995"/>
                  </a:ext>
                </a:extLst>
              </a:tr>
              <a:tr h="24212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2022-2027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2028-2035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07001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Metro primera línea calle 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ejecución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13.110.000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80089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Metro segunda línea Suba-Engativá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licitación 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1.318.000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11.862.000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13.180.000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188855"/>
                  </a:ext>
                </a:extLst>
              </a:tr>
              <a:tr h="44792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Corredor calle 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Adjudicado parcial – En proceso de licitación 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1.391.923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2.227.077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3.619.000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737731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SITP troncal Av. Ciudad de Cali hasta Américas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ejecución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Transmilenio - 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3.140.000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3.140.000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636445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SITP troncal Av. 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ejecución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Transmilenio - 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2.627.509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2.627.509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599820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Corredor verde Cra.7.</a:t>
                      </a:r>
                      <a:r>
                        <a:rPr lang="es-CO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proceso contratación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Transmilenio - 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2.427.420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2.489.661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513382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Ampliación Autonorte y carrera 7.</a:t>
                      </a:r>
                      <a:r>
                        <a:rPr lang="es-MX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ejecución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1.258.020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539.152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1.797.172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514298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Regiotram de Occidente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ejecución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Empresa Ferrea de Cundinamarca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554908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ALO Sur 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Contratado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1.081.850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1.081.850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810437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SITP troncal Av. Caracas hasta Usme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ejecución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Transmilenio - 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410.226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410.226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145465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Cable San Cristóbal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ejecución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Transmilenio - 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387.000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387.000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50832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Cable Potosí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 licitación 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Transmilenio - 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166.957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166.957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781527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Cicloalameda Medio Milenio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Inicia obra en 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558216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Movilidad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Movilidad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28.769.948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15.547.428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44.317.376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552999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Salud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Salud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3.300.000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3.400.000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419735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Educación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Educación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3.745.832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3.745.832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34918"/>
                  </a:ext>
                </a:extLst>
              </a:tr>
              <a:tr h="24212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Inversión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Inversión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35.815.780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15.647.428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51.463.208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22662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F3446F6-FC23-D811-EFEF-2ECDCB1026BB}"/>
              </a:ext>
            </a:extLst>
          </p:cNvPr>
          <p:cNvSpPr txBox="1"/>
          <p:nvPr/>
        </p:nvSpPr>
        <p:spPr>
          <a:xfrm>
            <a:off x="4430138" y="806258"/>
            <a:ext cx="15082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MX" sz="1600" b="1">
                <a:ea typeface="+mn-ea"/>
              </a:rPr>
              <a:t>CAPEX</a:t>
            </a:r>
            <a:endParaRPr lang="es-ES" sz="18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0027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293;p13">
            <a:extLst>
              <a:ext uri="{FF2B5EF4-FFF2-40B4-BE49-F238E27FC236}">
                <a16:creationId xmlns:a16="http://schemas.microsoft.com/office/drawing/2014/main" id="{FFCADFAB-D886-4F02-3FB2-863AE914FA38}"/>
              </a:ext>
            </a:extLst>
          </p:cNvPr>
          <p:cNvSpPr txBox="1"/>
          <p:nvPr/>
        </p:nvSpPr>
        <p:spPr>
          <a:xfrm>
            <a:off x="7450217" y="1720859"/>
            <a:ext cx="418299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Movilidad sostenible</a:t>
            </a:r>
            <a:r>
              <a:rPr lang="es-CO" sz="5400" b="1">
                <a:solidFill>
                  <a:schemeClr val="bg1"/>
                </a:solidFill>
              </a:rPr>
              <a:t>, </a:t>
            </a:r>
            <a:r>
              <a:rPr lang="es-CO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ambiente</a:t>
            </a:r>
            <a:r>
              <a:rPr lang="es-CO" sz="5400" b="1">
                <a:solidFill>
                  <a:schemeClr val="bg1"/>
                </a:solidFill>
              </a:rPr>
              <a:t> y hábitat </a:t>
            </a:r>
            <a:endParaRPr sz="54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Vista aérea de una ciudad&#10;&#10;Descripción generada automáticamente con confianza media">
            <a:extLst>
              <a:ext uri="{FF2B5EF4-FFF2-40B4-BE49-F238E27FC236}">
                <a16:creationId xmlns:a16="http://schemas.microsoft.com/office/drawing/2014/main" id="{0FF4FA47-4FCB-2444-852E-FE8F928E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30" t="17581" r="25637" b="1355"/>
          <a:stretch/>
        </p:blipFill>
        <p:spPr>
          <a:xfrm>
            <a:off x="52167" y="6724"/>
            <a:ext cx="6835995" cy="68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89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"/>
          <p:cNvSpPr txBox="1">
            <a:spLocks noGrp="1"/>
          </p:cNvSpPr>
          <p:nvPr>
            <p:ph type="title" idx="4294967295"/>
          </p:nvPr>
        </p:nvSpPr>
        <p:spPr>
          <a:xfrm>
            <a:off x="516109" y="225425"/>
            <a:ext cx="9616756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2800"/>
            </a:pPr>
            <a:r>
              <a:rPr lang="es-ES" sz="2800" b="1">
                <a:latin typeface="Arial"/>
                <a:cs typeface="Arial"/>
                <a:sym typeface="Arial"/>
              </a:rPr>
              <a:t>Algunos proyectos y programas estratégicos, vigencia 2024</a:t>
            </a:r>
          </a:p>
        </p:txBody>
      </p:sp>
      <p:pic>
        <p:nvPicPr>
          <p:cNvPr id="6" name="Google Shape;303;p14" descr="Tranvía">
            <a:extLst>
              <a:ext uri="{FF2B5EF4-FFF2-40B4-BE49-F238E27FC236}">
                <a16:creationId xmlns:a16="http://schemas.microsoft.com/office/drawing/2014/main" id="{07FD69FF-25AF-B2CF-C2C0-05FD8E574B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031" y="211707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3;p15">
            <a:extLst>
              <a:ext uri="{FF2B5EF4-FFF2-40B4-BE49-F238E27FC236}">
                <a16:creationId xmlns:a16="http://schemas.microsoft.com/office/drawing/2014/main" id="{73E681CA-73FD-233D-FD55-18DC64E2A4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69" y="3296536"/>
            <a:ext cx="536125" cy="523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1;p15" descr="Escena de bosque con relleno sólido">
            <a:extLst>
              <a:ext uri="{FF2B5EF4-FFF2-40B4-BE49-F238E27FC236}">
                <a16:creationId xmlns:a16="http://schemas.microsoft.com/office/drawing/2014/main" id="{F6F6E020-454F-BBBB-437F-D417FBCD9F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2031" y="4051168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01;p14">
            <a:extLst>
              <a:ext uri="{FF2B5EF4-FFF2-40B4-BE49-F238E27FC236}">
                <a16:creationId xmlns:a16="http://schemas.microsoft.com/office/drawing/2014/main" id="{83BA3A66-93AF-D43C-2CE9-4E05B983D45E}"/>
              </a:ext>
            </a:extLst>
          </p:cNvPr>
          <p:cNvCxnSpPr>
            <a:cxnSpLocks/>
          </p:cNvCxnSpPr>
          <p:nvPr/>
        </p:nvCxnSpPr>
        <p:spPr>
          <a:xfrm>
            <a:off x="2231456" y="2228492"/>
            <a:ext cx="0" cy="735276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305;p14">
            <a:extLst>
              <a:ext uri="{FF2B5EF4-FFF2-40B4-BE49-F238E27FC236}">
                <a16:creationId xmlns:a16="http://schemas.microsoft.com/office/drawing/2014/main" id="{5765A7F5-97CA-3427-4BB5-6597FE42E32F}"/>
              </a:ext>
            </a:extLst>
          </p:cNvPr>
          <p:cNvSpPr txBox="1"/>
          <p:nvPr/>
        </p:nvSpPr>
        <p:spPr>
          <a:xfrm>
            <a:off x="2500020" y="1183104"/>
            <a:ext cx="8510809" cy="485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Finalizar la adecuación del terreno del patio taller </a:t>
            </a:r>
            <a:r>
              <a:rPr lang="es-MX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iniciar las obras de edificaciones de la PLMB y adjudicar el proyecto Línea 2 del Metro </a:t>
            </a: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Bogotá (L2MB) e iniciar su ejecución</a:t>
            </a:r>
            <a:r>
              <a:rPr lang="es-MX" sz="1700">
                <a:solidFill>
                  <a:schemeClr val="dk1"/>
                </a:solidFill>
              </a:rPr>
              <a:t>.</a:t>
            </a:r>
            <a:br>
              <a:rPr lang="es-MX" sz="1700"/>
            </a:br>
            <a:br>
              <a:rPr lang="es-MX" sz="1700"/>
            </a:b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Construir los </a:t>
            </a:r>
            <a:r>
              <a:rPr lang="es-MX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cables aéreos de San Cristóbal</a:t>
            </a: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Potosí</a:t>
            </a: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s-MX" sz="1700">
                <a:solidFill>
                  <a:schemeClr val="dk1"/>
                </a:solidFill>
              </a:rPr>
              <a:t>estructurar</a:t>
            </a: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</a:t>
            </a:r>
            <a:r>
              <a:rPr lang="es-MX" sz="1700">
                <a:solidFill>
                  <a:schemeClr val="dk1"/>
                </a:solidFill>
              </a:rPr>
              <a:t> </a:t>
            </a: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cable de Monserrate</a:t>
            </a:r>
            <a:r>
              <a:rPr lang="es-MX" sz="1700" b="1">
                <a:solidFill>
                  <a:schemeClr val="dk1"/>
                </a:solidFill>
              </a:rPr>
              <a:t>.</a:t>
            </a:r>
            <a:br>
              <a:rPr lang="es-CO" sz="1700" b="1"/>
            </a:br>
            <a:br>
              <a:rPr lang="es-CO" sz="1700" b="1"/>
            </a:b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Conservar la malla vial local-intermedia, arterial y rural, </a:t>
            </a:r>
            <a:r>
              <a:rPr lang="es-MX" sz="1700">
                <a:solidFill>
                  <a:schemeClr val="dk1"/>
                </a:solidFill>
              </a:rPr>
              <a:t>de la</a:t>
            </a: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700" err="1">
                <a:solidFill>
                  <a:schemeClr val="dk1"/>
                </a:solidFill>
              </a:rPr>
              <a:t>cicloinfraestructura</a:t>
            </a:r>
            <a:r>
              <a:rPr lang="es-MX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el espacio público y los puentes peatonales</a:t>
            </a:r>
            <a:r>
              <a:rPr lang="es-MX" sz="1700">
                <a:solidFill>
                  <a:schemeClr val="dk1"/>
                </a:solidFill>
              </a:rPr>
              <a:t>.</a:t>
            </a:r>
            <a:br>
              <a:rPr lang="es-MX" sz="1700"/>
            </a:br>
            <a:br>
              <a:rPr lang="es-MX" sz="1700"/>
            </a:br>
            <a:r>
              <a:rPr lang="es-ES" sz="1700">
                <a:solidFill>
                  <a:srgbClr val="000000"/>
                </a:solidFill>
                <a:effectLst/>
                <a:ea typeface="Arial MT"/>
              </a:rPr>
              <a:t>Aumentar </a:t>
            </a:r>
            <a:r>
              <a:rPr lang="es-ES" sz="1700">
                <a:ea typeface="Arial MT"/>
              </a:rPr>
              <a:t>las coberturas </a:t>
            </a:r>
            <a:r>
              <a:rPr lang="es-ES" sz="1700">
                <a:solidFill>
                  <a:srgbClr val="000000"/>
                </a:solidFill>
                <a:effectLst/>
                <a:ea typeface="Arial MT"/>
              </a:rPr>
              <a:t>vegetales y de restauración de hectáreas </a:t>
            </a:r>
            <a:r>
              <a:rPr lang="es-MX" sz="1700">
                <a:ea typeface="Arial MT"/>
              </a:rPr>
              <a:t>de</a:t>
            </a:r>
            <a:r>
              <a:rPr lang="es-MX" sz="1700">
                <a:solidFill>
                  <a:srgbClr val="000000"/>
                </a:solidFill>
                <a:effectLst/>
                <a:ea typeface="Arial MT"/>
              </a:rPr>
              <a:t> la estructura ecológica principal</a:t>
            </a:r>
            <a:r>
              <a:rPr lang="es-MX" sz="1700">
                <a:ea typeface="Arial MT"/>
              </a:rPr>
              <a:t> </a:t>
            </a:r>
            <a:r>
              <a:rPr lang="es-ES" sz="1700">
                <a:solidFill>
                  <a:srgbClr val="000000"/>
                </a:solidFill>
                <a:effectLst/>
                <a:ea typeface="Arial MT"/>
              </a:rPr>
              <a:t> </a:t>
            </a:r>
            <a:r>
              <a:rPr lang="es-ES" sz="1700" b="1">
                <a:solidFill>
                  <a:srgbClr val="000000"/>
                </a:solidFill>
                <a:effectLst/>
                <a:ea typeface="Arial MT"/>
              </a:rPr>
              <a:t>(plantación de 11.789 árboles y mantenimiento de 400.000 árboles </a:t>
            </a:r>
            <a:r>
              <a:rPr lang="es-ES" sz="1700">
                <a:solidFill>
                  <a:srgbClr val="000000"/>
                </a:solidFill>
                <a:effectLst/>
                <a:ea typeface="Arial MT"/>
              </a:rPr>
              <a:t>en zona urbana, </a:t>
            </a:r>
            <a:r>
              <a:rPr lang="es-MX" sz="1700" b="1">
                <a:solidFill>
                  <a:srgbClr val="000000"/>
                </a:solidFill>
                <a:effectLst/>
                <a:ea typeface="Arial MT"/>
              </a:rPr>
              <a:t>mantenimiento de 225.000 individuos vegetales </a:t>
            </a:r>
            <a:r>
              <a:rPr lang="es-MX" sz="1700">
                <a:solidFill>
                  <a:srgbClr val="000000"/>
                </a:solidFill>
                <a:effectLst/>
                <a:ea typeface="Arial MT"/>
              </a:rPr>
              <a:t>con criterio de recuperación ecológica</a:t>
            </a:r>
            <a:r>
              <a:rPr lang="es-MX" sz="1700">
                <a:ea typeface="Arial MT"/>
              </a:rPr>
              <a:t>).</a:t>
            </a:r>
            <a:br>
              <a:rPr lang="es-MX" sz="1700">
                <a:ea typeface="Arial MT"/>
              </a:rPr>
            </a:br>
            <a:br>
              <a:rPr lang="es-MX" sz="1700">
                <a:ea typeface="Arial MT"/>
              </a:rPr>
            </a:br>
            <a:r>
              <a:rPr lang="es-MX" sz="1700">
                <a:solidFill>
                  <a:schemeClr val="dk1"/>
                </a:solidFill>
              </a:rPr>
              <a:t>Otorgar subsidios para 796 viviendas nuevas, 94 mejoramientos de vivienda rural y 500 mejoramientos de vivienda urbana.</a:t>
            </a:r>
            <a:endParaRPr lang="es-ES" sz="1700">
              <a:solidFill>
                <a:schemeClr val="dk1"/>
              </a:solidFill>
            </a:endParaRPr>
          </a:p>
        </p:txBody>
      </p:sp>
      <p:cxnSp>
        <p:nvCxnSpPr>
          <p:cNvPr id="15" name="Google Shape;301;p14">
            <a:extLst>
              <a:ext uri="{FF2B5EF4-FFF2-40B4-BE49-F238E27FC236}">
                <a16:creationId xmlns:a16="http://schemas.microsoft.com/office/drawing/2014/main" id="{9C0B4F4B-F5A0-ED08-F387-0418CCC5F196}"/>
              </a:ext>
            </a:extLst>
          </p:cNvPr>
          <p:cNvCxnSpPr>
            <a:cxnSpLocks/>
          </p:cNvCxnSpPr>
          <p:nvPr/>
        </p:nvCxnSpPr>
        <p:spPr>
          <a:xfrm>
            <a:off x="2231456" y="3162222"/>
            <a:ext cx="0" cy="657468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301;p14">
            <a:extLst>
              <a:ext uri="{FF2B5EF4-FFF2-40B4-BE49-F238E27FC236}">
                <a16:creationId xmlns:a16="http://schemas.microsoft.com/office/drawing/2014/main" id="{CE947459-7DE1-6BFC-FD76-05EC1A5D9CB7}"/>
              </a:ext>
            </a:extLst>
          </p:cNvPr>
          <p:cNvCxnSpPr>
            <a:cxnSpLocks/>
          </p:cNvCxnSpPr>
          <p:nvPr/>
        </p:nvCxnSpPr>
        <p:spPr>
          <a:xfrm>
            <a:off x="2231456" y="4022215"/>
            <a:ext cx="0" cy="1046712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301;p14">
            <a:extLst>
              <a:ext uri="{FF2B5EF4-FFF2-40B4-BE49-F238E27FC236}">
                <a16:creationId xmlns:a16="http://schemas.microsoft.com/office/drawing/2014/main" id="{DE6F17F0-EC9C-5DE2-5E89-B083024444A9}"/>
              </a:ext>
            </a:extLst>
          </p:cNvPr>
          <p:cNvCxnSpPr>
            <a:cxnSpLocks/>
          </p:cNvCxnSpPr>
          <p:nvPr/>
        </p:nvCxnSpPr>
        <p:spPr>
          <a:xfrm>
            <a:off x="2222596" y="1278145"/>
            <a:ext cx="0" cy="735276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Gráfico 7" descr="Tren con relleno sólido">
            <a:extLst>
              <a:ext uri="{FF2B5EF4-FFF2-40B4-BE49-F238E27FC236}">
                <a16:creationId xmlns:a16="http://schemas.microsoft.com/office/drawing/2014/main" id="{8CA48F6D-95AD-7A49-F6F3-83A28817D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866" y="1242991"/>
            <a:ext cx="771010" cy="771010"/>
          </a:xfrm>
          <a:prstGeom prst="rect">
            <a:avLst/>
          </a:prstGeom>
        </p:spPr>
      </p:pic>
      <p:pic>
        <p:nvPicPr>
          <p:cNvPr id="5" name="Gráfico 4" descr="Casa de reforma con destellos con relleno sólido">
            <a:extLst>
              <a:ext uri="{FF2B5EF4-FFF2-40B4-BE49-F238E27FC236}">
                <a16:creationId xmlns:a16="http://schemas.microsoft.com/office/drawing/2014/main" id="{457D504F-86F9-58BE-C53A-D7D7507E8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6625" y="5224484"/>
            <a:ext cx="745213" cy="745213"/>
          </a:xfrm>
          <a:prstGeom prst="rect">
            <a:avLst/>
          </a:prstGeom>
        </p:spPr>
      </p:pic>
      <p:cxnSp>
        <p:nvCxnSpPr>
          <p:cNvPr id="11" name="Google Shape;301;p14">
            <a:extLst>
              <a:ext uri="{FF2B5EF4-FFF2-40B4-BE49-F238E27FC236}">
                <a16:creationId xmlns:a16="http://schemas.microsoft.com/office/drawing/2014/main" id="{621A741C-479A-EBCE-2614-C0B1D123280F}"/>
              </a:ext>
            </a:extLst>
          </p:cNvPr>
          <p:cNvCxnSpPr>
            <a:cxnSpLocks/>
          </p:cNvCxnSpPr>
          <p:nvPr/>
        </p:nvCxnSpPr>
        <p:spPr>
          <a:xfrm>
            <a:off x="2231456" y="5288994"/>
            <a:ext cx="0" cy="735276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93739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293;p13">
            <a:extLst>
              <a:ext uri="{FF2B5EF4-FFF2-40B4-BE49-F238E27FC236}">
                <a16:creationId xmlns:a16="http://schemas.microsoft.com/office/drawing/2014/main" id="{FFCADFAB-D886-4F02-3FB2-863AE914FA38}"/>
              </a:ext>
            </a:extLst>
          </p:cNvPr>
          <p:cNvSpPr txBox="1"/>
          <p:nvPr/>
        </p:nvSpPr>
        <p:spPr>
          <a:xfrm>
            <a:off x="7493064" y="2136358"/>
            <a:ext cx="4182999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Educación: jóvenes y niños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BC852-3C56-7D79-D22A-0C1AD6EAB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9" r="14862"/>
          <a:stretch/>
        </p:blipFill>
        <p:spPr bwMode="auto">
          <a:xfrm>
            <a:off x="33964" y="0"/>
            <a:ext cx="6854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037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90;p29">
            <a:extLst>
              <a:ext uri="{FF2B5EF4-FFF2-40B4-BE49-F238E27FC236}">
                <a16:creationId xmlns:a16="http://schemas.microsoft.com/office/drawing/2014/main" id="{F30C3071-2063-E6AE-DD33-F6153F335B36}"/>
              </a:ext>
            </a:extLst>
          </p:cNvPr>
          <p:cNvSpPr txBox="1">
            <a:spLocks/>
          </p:cNvSpPr>
          <p:nvPr/>
        </p:nvSpPr>
        <p:spPr>
          <a:xfrm>
            <a:off x="2349409" y="1711730"/>
            <a:ext cx="8149505" cy="438204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s-MX" sz="1900">
                <a:solidFill>
                  <a:schemeClr val="tx1"/>
                </a:solidFill>
              </a:rPr>
              <a:t>Ampliación de infraestructura para la educación de nuestros niños y jóvenes, </a:t>
            </a:r>
            <a:r>
              <a:rPr lang="es-MX" sz="1900" b="1">
                <a:solidFill>
                  <a:schemeClr val="tx1"/>
                </a:solidFill>
              </a:rPr>
              <a:t>con 13 nuevos jardines </a:t>
            </a:r>
            <a:r>
              <a:rPr lang="es-MX" sz="1900">
                <a:solidFill>
                  <a:schemeClr val="tx1"/>
                </a:solidFill>
              </a:rPr>
              <a:t>infantiles, </a:t>
            </a:r>
            <a:r>
              <a:rPr lang="es-MX" sz="1900" b="1">
                <a:solidFill>
                  <a:schemeClr val="tx1"/>
                </a:solidFill>
              </a:rPr>
              <a:t>35 colegios terminados</a:t>
            </a:r>
            <a:r>
              <a:rPr lang="es-MX" sz="1900">
                <a:solidFill>
                  <a:schemeClr val="tx1"/>
                </a:solidFill>
              </a:rPr>
              <a:t>, </a:t>
            </a:r>
            <a:r>
              <a:rPr lang="es-MX" sz="1900" b="1">
                <a:solidFill>
                  <a:schemeClr val="tx1"/>
                </a:solidFill>
              </a:rPr>
              <a:t>25 colegios que están en obra y otros 10 que están en etapa de estudios y diseños.</a:t>
            </a:r>
            <a:r>
              <a:rPr lang="es-MX" sz="1900">
                <a:solidFill>
                  <a:schemeClr val="tx1"/>
                </a:solidFill>
              </a:rPr>
              <a:t> 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s-MX" sz="19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s-MX" sz="1900"/>
              <a:t>Para la educación superior, </a:t>
            </a:r>
            <a:r>
              <a:rPr lang="es-MX" sz="1900" b="1"/>
              <a:t>se incluyó la titulación de 87.000 jóvenes </a:t>
            </a:r>
            <a:r>
              <a:rPr lang="es-MX" sz="1900"/>
              <a:t>a través del Programa de Doble Titulación del SENA, así como la entrega de becas de acceso y permanencia en la educación superior </a:t>
            </a:r>
            <a:r>
              <a:rPr lang="es-MX" sz="1900" b="1"/>
              <a:t>a 40.000 jóvenes, </a:t>
            </a:r>
            <a:r>
              <a:rPr lang="es-MX" sz="1900"/>
              <a:t>en los niveles técnico profesional, tecnológico y profesional universitario, por medio del </a:t>
            </a:r>
            <a:r>
              <a:rPr lang="es-MX" sz="1900" b="1"/>
              <a:t>programa Jóvenes a la U</a:t>
            </a:r>
            <a:r>
              <a:rPr lang="es-MX" sz="1900"/>
              <a:t>. 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s-MX" sz="19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s-MX" sz="1900"/>
              <a:t>Acceso gratuito a formación para el trabajo </a:t>
            </a:r>
            <a:r>
              <a:rPr lang="es-MX" sz="1900" b="1"/>
              <a:t>para 40.000 personas, </a:t>
            </a:r>
            <a:r>
              <a:rPr lang="es-MX" sz="1900"/>
              <a:t>por medio del programa Todos a la U.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sp>
        <p:nvSpPr>
          <p:cNvPr id="3" name="Google Shape;494;p29">
            <a:extLst>
              <a:ext uri="{FF2B5EF4-FFF2-40B4-BE49-F238E27FC236}">
                <a16:creationId xmlns:a16="http://schemas.microsoft.com/office/drawing/2014/main" id="{DB5B4A38-CC19-16FB-5599-B86DC873AF63}"/>
              </a:ext>
            </a:extLst>
          </p:cNvPr>
          <p:cNvSpPr txBox="1"/>
          <p:nvPr/>
        </p:nvSpPr>
        <p:spPr>
          <a:xfrm>
            <a:off x="826030" y="988533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Educación: jóvenes y niños</a:t>
            </a:r>
            <a:endParaRPr sz="2400" b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92;p29" descr="Aula">
            <a:extLst>
              <a:ext uri="{FF2B5EF4-FFF2-40B4-BE49-F238E27FC236}">
                <a16:creationId xmlns:a16="http://schemas.microsoft.com/office/drawing/2014/main" id="{E6CE6A84-944D-8F6D-8536-67D142DC66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25" y="1755950"/>
            <a:ext cx="1022157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491;p29">
            <a:extLst>
              <a:ext uri="{FF2B5EF4-FFF2-40B4-BE49-F238E27FC236}">
                <a16:creationId xmlns:a16="http://schemas.microsoft.com/office/drawing/2014/main" id="{0772184D-D5B7-BDDD-E025-5391A5F27788}"/>
              </a:ext>
            </a:extLst>
          </p:cNvPr>
          <p:cNvCxnSpPr>
            <a:cxnSpLocks/>
          </p:cNvCxnSpPr>
          <p:nvPr/>
        </p:nvCxnSpPr>
        <p:spPr>
          <a:xfrm>
            <a:off x="2279800" y="1792462"/>
            <a:ext cx="2662" cy="1050849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491;p29">
            <a:extLst>
              <a:ext uri="{FF2B5EF4-FFF2-40B4-BE49-F238E27FC236}">
                <a16:creationId xmlns:a16="http://schemas.microsoft.com/office/drawing/2014/main" id="{5DB3EA09-E70A-B2F1-E299-FBBE1A70A187}"/>
              </a:ext>
            </a:extLst>
          </p:cNvPr>
          <p:cNvCxnSpPr>
            <a:cxnSpLocks/>
          </p:cNvCxnSpPr>
          <p:nvPr/>
        </p:nvCxnSpPr>
        <p:spPr>
          <a:xfrm flipH="1">
            <a:off x="2282462" y="3237104"/>
            <a:ext cx="2663" cy="1648595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91;p29">
            <a:extLst>
              <a:ext uri="{FF2B5EF4-FFF2-40B4-BE49-F238E27FC236}">
                <a16:creationId xmlns:a16="http://schemas.microsoft.com/office/drawing/2014/main" id="{7161FF87-C74D-7D13-9735-12DA14BAFCA2}"/>
              </a:ext>
            </a:extLst>
          </p:cNvPr>
          <p:cNvCxnSpPr>
            <a:cxnSpLocks/>
          </p:cNvCxnSpPr>
          <p:nvPr/>
        </p:nvCxnSpPr>
        <p:spPr>
          <a:xfrm>
            <a:off x="2274475" y="5225912"/>
            <a:ext cx="5325" cy="694322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Gráfico 3" descr="Birrete con relleno sólido">
            <a:extLst>
              <a:ext uri="{FF2B5EF4-FFF2-40B4-BE49-F238E27FC236}">
                <a16:creationId xmlns:a16="http://schemas.microsoft.com/office/drawing/2014/main" id="{618819BB-D647-36B7-0AE4-711ED9E79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203" y="3604201"/>
            <a:ext cx="914400" cy="914400"/>
          </a:xfrm>
          <a:prstGeom prst="rect">
            <a:avLst/>
          </a:prstGeom>
        </p:spPr>
      </p:pic>
      <p:pic>
        <p:nvPicPr>
          <p:cNvPr id="23" name="Imagen 22" descr="Texto&#10;&#10;Descripción generada automáticamente">
            <a:extLst>
              <a:ext uri="{FF2B5EF4-FFF2-40B4-BE49-F238E27FC236}">
                <a16:creationId xmlns:a16="http://schemas.microsoft.com/office/drawing/2014/main" id="{B583F1D0-B7AD-E049-4F80-5C382BE7DF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684" y="5281546"/>
            <a:ext cx="1111438" cy="6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37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sp>
        <p:nvSpPr>
          <p:cNvPr id="3" name="Google Shape;494;p29">
            <a:extLst>
              <a:ext uri="{FF2B5EF4-FFF2-40B4-BE49-F238E27FC236}">
                <a16:creationId xmlns:a16="http://schemas.microsoft.com/office/drawing/2014/main" id="{DB5B4A38-CC19-16FB-5599-B86DC873AF63}"/>
              </a:ext>
            </a:extLst>
          </p:cNvPr>
          <p:cNvSpPr txBox="1"/>
          <p:nvPr/>
        </p:nvSpPr>
        <p:spPr>
          <a:xfrm>
            <a:off x="826030" y="988533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Educación: jóvenes y niños</a:t>
            </a:r>
            <a:endParaRPr sz="2400" b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92;p29" descr="Aula">
            <a:extLst>
              <a:ext uri="{FF2B5EF4-FFF2-40B4-BE49-F238E27FC236}">
                <a16:creationId xmlns:a16="http://schemas.microsoft.com/office/drawing/2014/main" id="{E6CE6A84-944D-8F6D-8536-67D142DC66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902" y="1689207"/>
            <a:ext cx="1022157" cy="10406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491;p29">
            <a:extLst>
              <a:ext uri="{FF2B5EF4-FFF2-40B4-BE49-F238E27FC236}">
                <a16:creationId xmlns:a16="http://schemas.microsoft.com/office/drawing/2014/main" id="{0772184D-D5B7-BDDD-E025-5391A5F27788}"/>
              </a:ext>
            </a:extLst>
          </p:cNvPr>
          <p:cNvCxnSpPr>
            <a:cxnSpLocks/>
          </p:cNvCxnSpPr>
          <p:nvPr/>
        </p:nvCxnSpPr>
        <p:spPr>
          <a:xfrm>
            <a:off x="2279800" y="1665650"/>
            <a:ext cx="0" cy="1158232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499;p30">
            <a:extLst>
              <a:ext uri="{FF2B5EF4-FFF2-40B4-BE49-F238E27FC236}">
                <a16:creationId xmlns:a16="http://schemas.microsoft.com/office/drawing/2014/main" id="{1612587D-137A-68C0-EF90-9BF7DE5CCC2F}"/>
              </a:ext>
            </a:extLst>
          </p:cNvPr>
          <p:cNvSpPr txBox="1">
            <a:spLocks/>
          </p:cNvSpPr>
          <p:nvPr/>
        </p:nvSpPr>
        <p:spPr>
          <a:xfrm>
            <a:off x="2354802" y="1603925"/>
            <a:ext cx="9110983" cy="4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endParaRPr lang="es-MX" sz="1900">
              <a:solidFill>
                <a:schemeClr val="tx1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900">
                <a:solidFill>
                  <a:schemeClr val="tx1"/>
                </a:solidFill>
              </a:rPr>
              <a:t>Más de </a:t>
            </a:r>
            <a:r>
              <a:rPr lang="es-MX" sz="1900" b="1">
                <a:solidFill>
                  <a:schemeClr val="tx1"/>
                </a:solidFill>
              </a:rPr>
              <a:t>100.000 jóvenes de la ciudad </a:t>
            </a:r>
            <a:r>
              <a:rPr lang="es-MX" sz="1900">
                <a:solidFill>
                  <a:schemeClr val="tx1"/>
                </a:solidFill>
              </a:rPr>
              <a:t>encontraron empleo por medio de proyectos de obra pública, construcción y mejoramiento de vivienda y programas distritales como Empleo Joven. </a:t>
            </a:r>
            <a:endParaRPr lang="es-MX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s-MX" sz="1900">
              <a:solidFill>
                <a:schemeClr val="tx1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s-MX" sz="1900">
                <a:solidFill>
                  <a:schemeClr val="tx1"/>
                </a:solidFill>
              </a:rPr>
              <a:t>Se lanzó la Ruta 100k, </a:t>
            </a:r>
            <a:r>
              <a:rPr lang="es-MX" sz="1900" b="1">
                <a:solidFill>
                  <a:schemeClr val="tx1"/>
                </a:solidFill>
              </a:rPr>
              <a:t>que beneficia a más de 134.000 estudiantes </a:t>
            </a:r>
            <a:r>
              <a:rPr lang="es-MX" sz="1900">
                <a:solidFill>
                  <a:schemeClr val="tx1"/>
                </a:solidFill>
              </a:rPr>
              <a:t>con dispositivos electrónicos, conexión a internet y acompañamiento pedagógico, a fin de cerrar la brecha digital entre los estudiantes de colegios públicos urbanos y rurales de Bogotá. </a:t>
            </a:r>
            <a:endParaRPr lang="es-MX">
              <a:solidFill>
                <a:schemeClr val="tx1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1900">
              <a:solidFill>
                <a:schemeClr val="tx1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900"/>
              <a:t>Asimismo, por medio del programa Parceros, brindamos atención y transferencias </a:t>
            </a:r>
            <a:r>
              <a:rPr lang="es-MX" sz="1900" b="1"/>
              <a:t>monetarias a 28.000 jóvenes </a:t>
            </a:r>
            <a:r>
              <a:rPr lang="es-MX" sz="1900"/>
              <a:t>de la ciudad que se encontraban en situación de alta vulnerabilidad social.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1900">
              <a:solidFill>
                <a:schemeClr val="tx1"/>
              </a:solidFill>
            </a:endParaRPr>
          </a:p>
        </p:txBody>
      </p:sp>
      <p:cxnSp>
        <p:nvCxnSpPr>
          <p:cNvPr id="5" name="Google Shape;491;p29">
            <a:extLst>
              <a:ext uri="{FF2B5EF4-FFF2-40B4-BE49-F238E27FC236}">
                <a16:creationId xmlns:a16="http://schemas.microsoft.com/office/drawing/2014/main" id="{ABB8C431-67C8-D3D9-4761-3056F84C58DA}"/>
              </a:ext>
            </a:extLst>
          </p:cNvPr>
          <p:cNvCxnSpPr>
            <a:cxnSpLocks/>
          </p:cNvCxnSpPr>
          <p:nvPr/>
        </p:nvCxnSpPr>
        <p:spPr>
          <a:xfrm>
            <a:off x="2291529" y="3102244"/>
            <a:ext cx="3287" cy="1209452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91;p29">
            <a:extLst>
              <a:ext uri="{FF2B5EF4-FFF2-40B4-BE49-F238E27FC236}">
                <a16:creationId xmlns:a16="http://schemas.microsoft.com/office/drawing/2014/main" id="{7303471F-F68F-FF12-5EF3-D15BFBC7DACF}"/>
              </a:ext>
            </a:extLst>
          </p:cNvPr>
          <p:cNvCxnSpPr>
            <a:cxnSpLocks/>
          </p:cNvCxnSpPr>
          <p:nvPr/>
        </p:nvCxnSpPr>
        <p:spPr>
          <a:xfrm>
            <a:off x="2294816" y="4397646"/>
            <a:ext cx="0" cy="1375755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0D0D6B3-07E8-8931-7340-BCE3638A42FB}"/>
              </a:ext>
            </a:extLst>
          </p:cNvPr>
          <p:cNvGrpSpPr/>
          <p:nvPr/>
        </p:nvGrpSpPr>
        <p:grpSpPr>
          <a:xfrm>
            <a:off x="826030" y="2987172"/>
            <a:ext cx="1257096" cy="1158231"/>
            <a:chOff x="525231" y="2897842"/>
            <a:chExt cx="1568949" cy="1445558"/>
          </a:xfrm>
          <a:solidFill>
            <a:srgbClr val="00B0F0"/>
          </a:solidFill>
        </p:grpSpPr>
        <p:pic>
          <p:nvPicPr>
            <p:cNvPr id="19" name="Gráfico 18" descr="Inalámbrico con relleno sólido">
              <a:extLst>
                <a:ext uri="{FF2B5EF4-FFF2-40B4-BE49-F238E27FC236}">
                  <a16:creationId xmlns:a16="http://schemas.microsoft.com/office/drawing/2014/main" id="{9A9DD155-0382-BEB8-FED7-E6E7E882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5231" y="2897842"/>
              <a:ext cx="914400" cy="914400"/>
            </a:xfrm>
            <a:prstGeom prst="rect">
              <a:avLst/>
            </a:prstGeom>
          </p:spPr>
        </p:pic>
        <p:pic>
          <p:nvPicPr>
            <p:cNvPr id="21" name="Gráfico 20" descr="Portátil con relleno sólido">
              <a:extLst>
                <a:ext uri="{FF2B5EF4-FFF2-40B4-BE49-F238E27FC236}">
                  <a16:creationId xmlns:a16="http://schemas.microsoft.com/office/drawing/2014/main" id="{FD47BB07-78A3-2152-BD7F-C6953D37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9780" y="3429000"/>
              <a:ext cx="914400" cy="914400"/>
            </a:xfrm>
            <a:prstGeom prst="rect">
              <a:avLst/>
            </a:prstGeom>
          </p:spPr>
        </p:pic>
      </p:grpSp>
      <p:pic>
        <p:nvPicPr>
          <p:cNvPr id="23" name="Gráfico 22" descr="Monedas contorno">
            <a:extLst>
              <a:ext uri="{FF2B5EF4-FFF2-40B4-BE49-F238E27FC236}">
                <a16:creationId xmlns:a16="http://schemas.microsoft.com/office/drawing/2014/main" id="{0AA752B2-EBA1-96CE-3747-01F15F39C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8935" y="4643734"/>
            <a:ext cx="804192" cy="8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7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293;p13">
            <a:extLst>
              <a:ext uri="{FF2B5EF4-FFF2-40B4-BE49-F238E27FC236}">
                <a16:creationId xmlns:a16="http://schemas.microsoft.com/office/drawing/2014/main" id="{FFCADFAB-D886-4F02-3FB2-863AE914FA38}"/>
              </a:ext>
            </a:extLst>
          </p:cNvPr>
          <p:cNvSpPr txBox="1"/>
          <p:nvPr/>
        </p:nvSpPr>
        <p:spPr>
          <a:xfrm>
            <a:off x="7493064" y="2136358"/>
            <a:ext cx="4182999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Cuidado y protección social</a:t>
            </a:r>
          </a:p>
        </p:txBody>
      </p:sp>
      <p:pic>
        <p:nvPicPr>
          <p:cNvPr id="4" name="Imagen 3" descr="Hombre sentado en un escritorio&#10;&#10;Descripción generada automáticamente">
            <a:extLst>
              <a:ext uri="{FF2B5EF4-FFF2-40B4-BE49-F238E27FC236}">
                <a16:creationId xmlns:a16="http://schemas.microsoft.com/office/drawing/2014/main" id="{0C910061-C924-69A4-5F4B-19C8741D9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7" r="14101"/>
          <a:stretch/>
        </p:blipFill>
        <p:spPr>
          <a:xfrm>
            <a:off x="53792" y="0"/>
            <a:ext cx="6834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76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"/>
          <p:cNvSpPr txBox="1">
            <a:spLocks noGrp="1"/>
          </p:cNvSpPr>
          <p:nvPr>
            <p:ph type="subTitle" idx="4294967295"/>
          </p:nvPr>
        </p:nvSpPr>
        <p:spPr>
          <a:xfrm>
            <a:off x="2713038" y="1565274"/>
            <a:ext cx="8159645" cy="472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s-MX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Garantizar el pago de las transferencias monetarias para beneficiar a </a:t>
            </a:r>
            <a:r>
              <a:rPr lang="es-MX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300.000 hogares</a:t>
            </a:r>
            <a:r>
              <a:rPr lang="es-MX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MX" sz="1700" b="1">
              <a:solidFill>
                <a:schemeClr val="dk1"/>
              </a:solidFill>
              <a:latin typeface="Arial"/>
              <a:cs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s-MX" sz="17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Clr>
                <a:schemeClr val="accent1"/>
              </a:buClr>
              <a:buSzPts val="1800"/>
              <a:buNone/>
            </a:pPr>
            <a:r>
              <a:rPr lang="es-MX" sz="1700">
                <a:latin typeface="Arial"/>
                <a:cs typeface="Arial"/>
              </a:rPr>
              <a:t>Generar oportunidades, </a:t>
            </a:r>
            <a:r>
              <a:rPr lang="es-MX" sz="1700" b="1">
                <a:latin typeface="Arial"/>
                <a:cs typeface="Arial"/>
              </a:rPr>
              <a:t>con oferta de servicios sociales, para 28.200 jóvenes, </a:t>
            </a:r>
            <a:r>
              <a:rPr lang="es-MX" sz="1700">
                <a:latin typeface="Arial"/>
                <a:cs typeface="Arial"/>
              </a:rPr>
              <a:t>a través de las 15 Casas de la Juventud</a:t>
            </a:r>
            <a:r>
              <a:rPr lang="es-MX" sz="1700" b="1">
                <a:latin typeface="Arial"/>
                <a:cs typeface="Arial"/>
              </a:rPr>
              <a:t>, transferencias monetarias condicionadas para 4.000 jóvenes</a:t>
            </a:r>
            <a:r>
              <a:rPr lang="es-MX" sz="1700">
                <a:latin typeface="Arial"/>
                <a:cs typeface="Arial"/>
              </a:rPr>
              <a:t>, entre otros.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lang="es-MX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SzPts val="1800"/>
              <a:buNone/>
            </a:pPr>
            <a:r>
              <a:rPr lang="es-MX" sz="1700">
                <a:latin typeface="Arial"/>
                <a:cs typeface="Arial"/>
              </a:rPr>
              <a:t>Reducir el riesgo de inseguridad alimentaria en los territorios de pobreza, vulnerabilidad y/o fragilidad social con apoyos alimentarios y procesos de inclusión social, a través del servicio de comedores comunitarios.</a:t>
            </a:r>
          </a:p>
          <a:p>
            <a:pPr marL="457200" lvl="1" indent="0">
              <a:lnSpc>
                <a:spcPct val="100000"/>
              </a:lnSpc>
              <a:buSzPts val="1800"/>
              <a:buFont typeface="Arial"/>
              <a:buNone/>
            </a:pPr>
            <a:endParaRPr lang="es-MX" sz="1700">
              <a:latin typeface="Arial"/>
              <a:cs typeface="Arial"/>
            </a:endParaRPr>
          </a:p>
          <a:p>
            <a:pPr marL="457200" lvl="1" indent="0">
              <a:lnSpc>
                <a:spcPct val="100000"/>
              </a:lnSpc>
              <a:buClr>
                <a:srgbClr val="4472C4"/>
              </a:buClr>
              <a:buSzPts val="1800"/>
              <a:buNone/>
            </a:pPr>
            <a:r>
              <a:rPr lang="es-MX" sz="1700">
                <a:latin typeface="Arial"/>
                <a:cs typeface="Arial"/>
              </a:rPr>
              <a:t>Atender </a:t>
            </a:r>
            <a:r>
              <a:rPr lang="es-MX" sz="1700" b="1">
                <a:latin typeface="Arial"/>
                <a:cs typeface="Arial"/>
              </a:rPr>
              <a:t>71.000 niñas y niños de primera infancia</a:t>
            </a:r>
            <a:r>
              <a:rPr lang="es-MX" sz="1700">
                <a:latin typeface="Arial"/>
                <a:cs typeface="Arial"/>
              </a:rPr>
              <a:t>, </a:t>
            </a:r>
            <a:r>
              <a:rPr lang="es-MX" sz="1700" b="1">
                <a:latin typeface="Arial"/>
                <a:cs typeface="Arial"/>
              </a:rPr>
              <a:t>18.500 niñas, niños y adolescentes con discapacidad</a:t>
            </a:r>
            <a:r>
              <a:rPr lang="es-MX" sz="1700">
                <a:latin typeface="Arial"/>
                <a:cs typeface="Arial"/>
              </a:rPr>
              <a:t>, </a:t>
            </a:r>
            <a:r>
              <a:rPr lang="es-MX" sz="1700" b="1">
                <a:latin typeface="Arial"/>
                <a:cs typeface="Arial"/>
              </a:rPr>
              <a:t>17.500 niñas, niños y adolescentes </a:t>
            </a:r>
            <a:r>
              <a:rPr lang="es-MX" sz="1700">
                <a:latin typeface="Arial"/>
                <a:cs typeface="Arial"/>
              </a:rPr>
              <a:t>en riesgo de trabajo infantil y violencias sexuales y </a:t>
            </a:r>
            <a:r>
              <a:rPr lang="es-MX" sz="1700" b="1">
                <a:latin typeface="Arial"/>
                <a:cs typeface="Arial"/>
              </a:rPr>
              <a:t>8.300 niñas, niños y adolescentes víctimas </a:t>
            </a:r>
            <a:r>
              <a:rPr lang="es-MX" sz="1700">
                <a:latin typeface="Arial"/>
                <a:cs typeface="Arial"/>
              </a:rPr>
              <a:t>del conflicto armado, en el marco del acuerdo de paz.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lang="es-MX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Google Shape;338;p17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cxnSp>
        <p:nvCxnSpPr>
          <p:cNvPr id="336" name="Google Shape;336;p17"/>
          <p:cNvCxnSpPr>
            <a:cxnSpLocks/>
          </p:cNvCxnSpPr>
          <p:nvPr/>
        </p:nvCxnSpPr>
        <p:spPr>
          <a:xfrm>
            <a:off x="2182075" y="1674055"/>
            <a:ext cx="0" cy="555212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p17"/>
          <p:cNvSpPr txBox="1"/>
          <p:nvPr/>
        </p:nvSpPr>
        <p:spPr>
          <a:xfrm>
            <a:off x="515938" y="852273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Cuidado y protección social</a:t>
            </a:r>
            <a:endParaRPr sz="2400" b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684" y="1696283"/>
            <a:ext cx="555212" cy="555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56;p18">
            <a:extLst>
              <a:ext uri="{FF2B5EF4-FFF2-40B4-BE49-F238E27FC236}">
                <a16:creationId xmlns:a16="http://schemas.microsoft.com/office/drawing/2014/main" id="{C84FAF27-2B6B-5063-00A4-B61AE54C86D1}"/>
              </a:ext>
            </a:extLst>
          </p:cNvPr>
          <p:cNvGrpSpPr/>
          <p:nvPr/>
        </p:nvGrpSpPr>
        <p:grpSpPr>
          <a:xfrm>
            <a:off x="721894" y="4959688"/>
            <a:ext cx="1261787" cy="914400"/>
            <a:chOff x="643712" y="4924519"/>
            <a:chExt cx="1261787" cy="914400"/>
          </a:xfrm>
        </p:grpSpPr>
        <p:pic>
          <p:nvPicPr>
            <p:cNvPr id="4" name="Google Shape;357;p18" descr="Niño con un globo con relleno sólido">
              <a:extLst>
                <a:ext uri="{FF2B5EF4-FFF2-40B4-BE49-F238E27FC236}">
                  <a16:creationId xmlns:a16="http://schemas.microsoft.com/office/drawing/2014/main" id="{86FFB8C2-792C-0C55-09E9-41859FE713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3712" y="49245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358;p18" descr="Niña con globo con relleno sólido">
              <a:extLst>
                <a:ext uri="{FF2B5EF4-FFF2-40B4-BE49-F238E27FC236}">
                  <a16:creationId xmlns:a16="http://schemas.microsoft.com/office/drawing/2014/main" id="{39BB0D97-76BD-C6C6-3279-84AC7828568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099" y="49245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" name="Google Shape;336;p17">
            <a:extLst>
              <a:ext uri="{FF2B5EF4-FFF2-40B4-BE49-F238E27FC236}">
                <a16:creationId xmlns:a16="http://schemas.microsoft.com/office/drawing/2014/main" id="{0342E232-0144-C291-1554-DEC05492D9FE}"/>
              </a:ext>
            </a:extLst>
          </p:cNvPr>
          <p:cNvCxnSpPr>
            <a:cxnSpLocks/>
          </p:cNvCxnSpPr>
          <p:nvPr/>
        </p:nvCxnSpPr>
        <p:spPr>
          <a:xfrm>
            <a:off x="2182075" y="4848319"/>
            <a:ext cx="0" cy="1137139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336;p17">
            <a:extLst>
              <a:ext uri="{FF2B5EF4-FFF2-40B4-BE49-F238E27FC236}">
                <a16:creationId xmlns:a16="http://schemas.microsoft.com/office/drawing/2014/main" id="{72C7863F-7B88-FEAB-C71A-3C596DD21A16}"/>
              </a:ext>
            </a:extLst>
          </p:cNvPr>
          <p:cNvCxnSpPr>
            <a:cxnSpLocks/>
          </p:cNvCxnSpPr>
          <p:nvPr/>
        </p:nvCxnSpPr>
        <p:spPr>
          <a:xfrm>
            <a:off x="2200515" y="3610935"/>
            <a:ext cx="0" cy="1004273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oogle Shape;369;p19" descr="Seguridad alimenticia con relleno sólido">
            <a:extLst>
              <a:ext uri="{FF2B5EF4-FFF2-40B4-BE49-F238E27FC236}">
                <a16:creationId xmlns:a16="http://schemas.microsoft.com/office/drawing/2014/main" id="{46D4688D-E0E4-D6AC-CB63-106B63E314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8090" y="3622501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336;p17">
            <a:extLst>
              <a:ext uri="{FF2B5EF4-FFF2-40B4-BE49-F238E27FC236}">
                <a16:creationId xmlns:a16="http://schemas.microsoft.com/office/drawing/2014/main" id="{0DBB8CF1-A09A-0F32-2C28-58E9B9931FFA}"/>
              </a:ext>
            </a:extLst>
          </p:cNvPr>
          <p:cNvCxnSpPr>
            <a:cxnSpLocks/>
          </p:cNvCxnSpPr>
          <p:nvPr/>
        </p:nvCxnSpPr>
        <p:spPr>
          <a:xfrm>
            <a:off x="2200515" y="2533947"/>
            <a:ext cx="0" cy="763233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" name="Gráfico 14" descr="Crecimiento empresarial con relleno sólido">
            <a:extLst>
              <a:ext uri="{FF2B5EF4-FFF2-40B4-BE49-F238E27FC236}">
                <a16:creationId xmlns:a16="http://schemas.microsoft.com/office/drawing/2014/main" id="{27B75846-37A3-69B7-FEF2-F298A43E1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634" y="250379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"/>
          <p:cNvSpPr txBox="1">
            <a:spLocks noGrp="1"/>
          </p:cNvSpPr>
          <p:nvPr>
            <p:ph type="subTitle" idx="4294967295"/>
          </p:nvPr>
        </p:nvSpPr>
        <p:spPr>
          <a:xfrm>
            <a:off x="2176915" y="1777584"/>
            <a:ext cx="9060652" cy="437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Prestar los servicios para adulto mayor en la Casa de la Sabiduría Centro Día, </a:t>
            </a:r>
            <a:r>
              <a:rPr lang="es-MX"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abrir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la Casa de la Sabiduría María Goretti. </a:t>
            </a:r>
            <a:r>
              <a:rPr lang="es-MX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brindará atención a 1.840 personas mayores 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proceso de autocuidado y dignificación</a:t>
            </a:r>
            <a:r>
              <a:rPr lang="es-MX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3.027 en cuidado integral y protección en modalidad institucionalizada.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s-MX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Brindar apoyos económicos </a:t>
            </a:r>
            <a:r>
              <a:rPr lang="es-MX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para 92.500 adultos mayores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s-MX"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</a:t>
            </a:r>
            <a:r>
              <a:rPr lang="es-MX" sz="1800" b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</a:t>
            </a:r>
            <a:r>
              <a:rPr lang="es-MX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un valor mensual de 200.000 pesos</a:t>
            </a:r>
            <a:r>
              <a:rPr lang="es-MX" sz="1800" b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lang="es-MX"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s-MX"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Prestar servicios para atender </a:t>
            </a:r>
            <a:r>
              <a:rPr lang="es-MX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17.000 habitantes</a:t>
            </a:r>
            <a:r>
              <a:rPr lang="es-MX" sz="1800" b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</a:t>
            </a:r>
            <a:r>
              <a:rPr lang="es-MX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implementar estrategias de prevención y atención a población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en riesgo de habitar en calle e iniciar el octavo censo de población habitante de calle del Distrito Capital</a:t>
            </a:r>
            <a:endParaRPr lang="es-MX"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s-MX"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Atender a la población de los sectores LGBTI y personas con discapacidad</a:t>
            </a:r>
            <a:r>
              <a:rPr lang="es-MX"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así como 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sus familias</a:t>
            </a:r>
            <a:r>
              <a:rPr lang="es-MX"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para continuar con su inclusión social en la ciudad.</a:t>
            </a:r>
            <a:endParaRPr lang="es-MX"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48" name="Google Shape;348;p18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sp>
        <p:nvSpPr>
          <p:cNvPr id="347" name="Google Shape;347;p18"/>
          <p:cNvSpPr txBox="1"/>
          <p:nvPr/>
        </p:nvSpPr>
        <p:spPr>
          <a:xfrm>
            <a:off x="779204" y="1003842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Cuidado y protección social</a:t>
            </a:r>
            <a:endParaRPr sz="2400" b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18"/>
          <p:cNvCxnSpPr>
            <a:cxnSpLocks/>
          </p:cNvCxnSpPr>
          <p:nvPr/>
        </p:nvCxnSpPr>
        <p:spPr>
          <a:xfrm>
            <a:off x="2196458" y="1855985"/>
            <a:ext cx="0" cy="1054076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1" name="Google Shape;351;p18"/>
          <p:cNvCxnSpPr>
            <a:cxnSpLocks/>
          </p:cNvCxnSpPr>
          <p:nvPr/>
        </p:nvCxnSpPr>
        <p:spPr>
          <a:xfrm>
            <a:off x="2190263" y="5179380"/>
            <a:ext cx="0" cy="620724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Gráfico 3" descr="Mujer con bastón con relleno sólido">
            <a:extLst>
              <a:ext uri="{FF2B5EF4-FFF2-40B4-BE49-F238E27FC236}">
                <a16:creationId xmlns:a16="http://schemas.microsoft.com/office/drawing/2014/main" id="{C2981892-F977-EC47-472F-78D6D5205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673" y="1849554"/>
            <a:ext cx="914400" cy="914400"/>
          </a:xfrm>
          <a:prstGeom prst="rect">
            <a:avLst/>
          </a:prstGeom>
        </p:spPr>
      </p:pic>
      <p:cxnSp>
        <p:nvCxnSpPr>
          <p:cNvPr id="6" name="Google Shape;349;p18">
            <a:extLst>
              <a:ext uri="{FF2B5EF4-FFF2-40B4-BE49-F238E27FC236}">
                <a16:creationId xmlns:a16="http://schemas.microsoft.com/office/drawing/2014/main" id="{61B3A7A9-961E-BEB4-CD01-0F274D40A57A}"/>
              </a:ext>
            </a:extLst>
          </p:cNvPr>
          <p:cNvCxnSpPr>
            <a:cxnSpLocks/>
          </p:cNvCxnSpPr>
          <p:nvPr/>
        </p:nvCxnSpPr>
        <p:spPr>
          <a:xfrm>
            <a:off x="2203062" y="3209787"/>
            <a:ext cx="0" cy="54793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" name="Grupo 8">
            <a:extLst>
              <a:ext uri="{FF2B5EF4-FFF2-40B4-BE49-F238E27FC236}">
                <a16:creationId xmlns:a16="http://schemas.microsoft.com/office/drawing/2014/main" id="{64A2B053-0E51-3508-5B55-6AE68358D24D}"/>
              </a:ext>
            </a:extLst>
          </p:cNvPr>
          <p:cNvGrpSpPr/>
          <p:nvPr/>
        </p:nvGrpSpPr>
        <p:grpSpPr>
          <a:xfrm>
            <a:off x="938977" y="3026285"/>
            <a:ext cx="914400" cy="937287"/>
            <a:chOff x="938977" y="3026285"/>
            <a:chExt cx="914400" cy="937287"/>
          </a:xfrm>
        </p:grpSpPr>
        <p:pic>
          <p:nvPicPr>
            <p:cNvPr id="354" name="Google Shape;354;p18" descr="Mano abierta contorn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8977" y="304917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ráfico 7" descr="Mujer con bastón con relleno sólido">
              <a:extLst>
                <a:ext uri="{FF2B5EF4-FFF2-40B4-BE49-F238E27FC236}">
                  <a16:creationId xmlns:a16="http://schemas.microsoft.com/office/drawing/2014/main" id="{51685556-8714-CC54-9F78-13C18A50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9371" y="3026285"/>
              <a:ext cx="367004" cy="367004"/>
            </a:xfrm>
            <a:prstGeom prst="rect">
              <a:avLst/>
            </a:prstGeom>
          </p:spPr>
        </p:pic>
      </p:grpSp>
      <p:cxnSp>
        <p:nvCxnSpPr>
          <p:cNvPr id="11" name="Google Shape;349;p18">
            <a:extLst>
              <a:ext uri="{FF2B5EF4-FFF2-40B4-BE49-F238E27FC236}">
                <a16:creationId xmlns:a16="http://schemas.microsoft.com/office/drawing/2014/main" id="{3EBFE1EC-8A7E-4397-831C-780A96682CE2}"/>
              </a:ext>
            </a:extLst>
          </p:cNvPr>
          <p:cNvCxnSpPr>
            <a:cxnSpLocks/>
          </p:cNvCxnSpPr>
          <p:nvPr/>
        </p:nvCxnSpPr>
        <p:spPr>
          <a:xfrm>
            <a:off x="2196458" y="4128333"/>
            <a:ext cx="0" cy="744021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ráfico 17">
            <a:extLst>
              <a:ext uri="{FF2B5EF4-FFF2-40B4-BE49-F238E27FC236}">
                <a16:creationId xmlns:a16="http://schemas.microsoft.com/office/drawing/2014/main" id="{F72B84A8-51E7-3C4C-8181-39CC994BE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523" y="4178508"/>
            <a:ext cx="635647" cy="609083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856D81C7-9045-399B-3F2A-12E6E79AD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516" y="5292801"/>
            <a:ext cx="476250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"/>
          <p:cNvSpPr txBox="1">
            <a:spLocks noGrp="1"/>
          </p:cNvSpPr>
          <p:nvPr>
            <p:ph type="subTitle" idx="4294967295"/>
          </p:nvPr>
        </p:nvSpPr>
        <p:spPr>
          <a:xfrm>
            <a:off x="2181932" y="1704975"/>
            <a:ext cx="9198009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Fortalecer el </a:t>
            </a:r>
            <a:r>
              <a:rPr lang="es-ES" sz="18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modelo</a:t>
            </a:r>
            <a:r>
              <a:rPr lang="es-ES" sz="1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“Salud a mi </a:t>
            </a:r>
            <a:r>
              <a:rPr lang="es-ES" sz="18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barrio</a:t>
            </a:r>
            <a:r>
              <a:rPr lang="es-ES" sz="1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” y “Salud a mi </a:t>
            </a:r>
            <a:r>
              <a:rPr lang="es-ES" sz="18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vereda</a:t>
            </a:r>
            <a:r>
              <a:rPr lang="es-ES" sz="1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”, para la atención integral a población en condiciones de pobreza multidimensional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s-MX" sz="1800">
                <a:latin typeface="Arial"/>
                <a:cs typeface="Arial"/>
              </a:rPr>
              <a:t>E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ntregar las obras y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dotación 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infraestructura hospitalaria para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Hospital de Bosa-II, Hospital de Usme-II; USS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torre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 de Meissen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MX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s-MX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Entregar obras y dotaciones para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unidades 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servicios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USS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Gaitana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8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Marichuela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en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mental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Pediátrico Tintal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en salud mental </a:t>
            </a:r>
            <a:r>
              <a:rPr lang="es-MX" sz="18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Floralia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El Tunal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Pablo VI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Trinidad Galán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Santa Clara (San Juan de Dios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en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gastroenterología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San Blas Subred (Centro Oriente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la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USS en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gastroenterología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Santa Clara (Subred Centro Oriente) y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mantenimiento del Complejo Hospitalario San Juan de Dios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MX"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s-MX" sz="1800">
              <a:solidFill>
                <a:schemeClr val="dk1"/>
              </a:solidFill>
              <a:latin typeface="Arial"/>
              <a:cs typeface="Arial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s-MX" sz="1800">
                <a:solidFill>
                  <a:schemeClr val="dk1"/>
                </a:solidFill>
                <a:latin typeface="Arial"/>
                <a:cs typeface="Arial"/>
              </a:rPr>
              <a:t>Capitalizar “Bogotá-Bío” e iniciar la primera fase de infraestructura del centro para fortalecer la capacidad productiva y tecnológica para la producción de vacunas.</a:t>
            </a:r>
          </a:p>
        </p:txBody>
      </p:sp>
      <p:sp>
        <p:nvSpPr>
          <p:cNvPr id="378" name="Google Shape;378;p20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cxnSp>
        <p:nvCxnSpPr>
          <p:cNvPr id="375" name="Google Shape;375;p20"/>
          <p:cNvCxnSpPr>
            <a:cxnSpLocks/>
          </p:cNvCxnSpPr>
          <p:nvPr/>
        </p:nvCxnSpPr>
        <p:spPr>
          <a:xfrm>
            <a:off x="2181932" y="1779461"/>
            <a:ext cx="0" cy="5299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6" name="Google Shape;376;p20" descr="Estetoscopi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532" y="1769837"/>
            <a:ext cx="780911" cy="7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0"/>
          <p:cNvSpPr txBox="1"/>
          <p:nvPr/>
        </p:nvSpPr>
        <p:spPr>
          <a:xfrm>
            <a:off x="819348" y="911981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Cuidado y protección social</a:t>
            </a:r>
          </a:p>
        </p:txBody>
      </p:sp>
      <p:cxnSp>
        <p:nvCxnSpPr>
          <p:cNvPr id="379" name="Google Shape;379;p20"/>
          <p:cNvCxnSpPr>
            <a:cxnSpLocks/>
          </p:cNvCxnSpPr>
          <p:nvPr/>
        </p:nvCxnSpPr>
        <p:spPr>
          <a:xfrm>
            <a:off x="2186950" y="2696893"/>
            <a:ext cx="0" cy="540216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0" name="Google Shape;380;p20"/>
          <p:cNvCxnSpPr>
            <a:cxnSpLocks/>
          </p:cNvCxnSpPr>
          <p:nvPr/>
        </p:nvCxnSpPr>
        <p:spPr>
          <a:xfrm>
            <a:off x="2181932" y="3635312"/>
            <a:ext cx="0" cy="1650854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1" name="Google Shape;381;p20" descr="Hospital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836" y="372102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0" descr="Médico con relleno sóli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906" y="2637512"/>
            <a:ext cx="714163" cy="7141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380;p20">
            <a:extLst>
              <a:ext uri="{FF2B5EF4-FFF2-40B4-BE49-F238E27FC236}">
                <a16:creationId xmlns:a16="http://schemas.microsoft.com/office/drawing/2014/main" id="{37391EC2-6B24-CF7F-CB02-B2F062442C88}"/>
              </a:ext>
            </a:extLst>
          </p:cNvPr>
          <p:cNvCxnSpPr>
            <a:cxnSpLocks/>
          </p:cNvCxnSpPr>
          <p:nvPr/>
        </p:nvCxnSpPr>
        <p:spPr>
          <a:xfrm>
            <a:off x="2181932" y="5681326"/>
            <a:ext cx="0" cy="627399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ráfico 10" descr="Aguja con relleno sólido">
            <a:extLst>
              <a:ext uri="{FF2B5EF4-FFF2-40B4-BE49-F238E27FC236}">
                <a16:creationId xmlns:a16="http://schemas.microsoft.com/office/drawing/2014/main" id="{E0249384-9C8D-C1AE-4AB5-BA0B7AD75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242" y="5488819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6724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293;p13">
            <a:extLst>
              <a:ext uri="{FF2B5EF4-FFF2-40B4-BE49-F238E27FC236}">
                <a16:creationId xmlns:a16="http://schemas.microsoft.com/office/drawing/2014/main" id="{FFCADFAB-D886-4F02-3FB2-863AE914FA38}"/>
              </a:ext>
            </a:extLst>
          </p:cNvPr>
          <p:cNvSpPr txBox="1"/>
          <p:nvPr/>
        </p:nvSpPr>
        <p:spPr>
          <a:xfrm>
            <a:off x="8297700" y="2887848"/>
            <a:ext cx="337836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Mujeres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E3FD7-A0A2-2338-9E3D-F9F6055EC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r="16961"/>
          <a:stretch/>
        </p:blipFill>
        <p:spPr bwMode="auto">
          <a:xfrm>
            <a:off x="52168" y="6724"/>
            <a:ext cx="6835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8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17BC5C-2E5D-9EA9-631A-A28DF259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12163425" cy="6853749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47F00995-0924-9175-2071-AFC7DD99A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951" y="989356"/>
            <a:ext cx="9965428" cy="4925732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2573023B-9798-C83A-8088-FA3892333A41}"/>
              </a:ext>
            </a:extLst>
          </p:cNvPr>
          <p:cNvSpPr txBox="1"/>
          <p:nvPr/>
        </p:nvSpPr>
        <p:spPr>
          <a:xfrm>
            <a:off x="9208606" y="3456012"/>
            <a:ext cx="2701268" cy="1563671"/>
          </a:xfrm>
          <a:prstGeom prst="rect">
            <a:avLst/>
          </a:prstGeom>
          <a:solidFill>
            <a:srgbClr val="79B52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108000" rIns="91440" bIns="108000" rtlCol="0" anchor="t">
            <a:spAutoFit/>
          </a:bodyPr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Adjudicación obras de acceso a Bogotá: ALO Sur y ampliación </a:t>
            </a:r>
            <a:r>
              <a:rPr lang="es-CO" sz="1000" dirty="0" err="1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Autop</a:t>
            </a: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. Norte </a:t>
            </a:r>
            <a:r>
              <a:rPr lang="es-CO" sz="1000" dirty="0">
                <a:solidFill>
                  <a:schemeClr val="bg1"/>
                </a:solidFill>
                <a:latin typeface="Arial Nova"/>
                <a:ea typeface="Calibri" panose="020F0502020204030204" pitchFamily="34" charset="0"/>
                <a:cs typeface="Times New Roman"/>
              </a:rPr>
              <a:t>y</a:t>
            </a: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 </a:t>
            </a:r>
            <a:r>
              <a:rPr lang="es-CO" sz="1000" dirty="0" err="1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Cra</a:t>
            </a:r>
            <a:r>
              <a:rPr lang="es-CO" sz="1000" dirty="0">
                <a:solidFill>
                  <a:schemeClr val="bg1"/>
                </a:solidFill>
                <a:latin typeface="Arial Nova"/>
                <a:ea typeface="Calibri" panose="020F0502020204030204" pitchFamily="34" charset="0"/>
                <a:cs typeface="Times New Roman"/>
              </a:rPr>
              <a:t>.</a:t>
            </a: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 </a:t>
            </a:r>
            <a:r>
              <a:rPr lang="es-CO" sz="1000" dirty="0">
                <a:solidFill>
                  <a:schemeClr val="bg1"/>
                </a:solidFill>
                <a:latin typeface="Arial Nova"/>
                <a:ea typeface="Calibri" panose="020F0502020204030204" pitchFamily="34" charset="0"/>
                <a:cs typeface="Times New Roman"/>
              </a:rPr>
              <a:t>7.ª</a:t>
            </a: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Suscripción convenio de cofinanciación </a:t>
            </a:r>
            <a:r>
              <a:rPr lang="es-CO" sz="1000" dirty="0">
                <a:solidFill>
                  <a:schemeClr val="bg1"/>
                </a:solidFill>
                <a:latin typeface="Arial Nova"/>
                <a:ea typeface="Calibri" panose="020F0502020204030204" pitchFamily="34" charset="0"/>
                <a:cs typeface="Times New Roman"/>
              </a:rPr>
              <a:t>línea</a:t>
            </a: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 2 del </a:t>
            </a:r>
            <a:r>
              <a:rPr lang="es-CO" sz="1000" dirty="0">
                <a:solidFill>
                  <a:schemeClr val="bg1"/>
                </a:solidFill>
                <a:latin typeface="Arial Nova"/>
                <a:ea typeface="Calibri" panose="020F0502020204030204" pitchFamily="34" charset="0"/>
                <a:cs typeface="Times New Roman"/>
              </a:rPr>
              <a:t>metro</a:t>
            </a:r>
            <a:r>
              <a:rPr lang="es-CO" sz="10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Suscripción convenio de cofinanciación troncal calle 13.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8B2DB17-C0E4-C383-4632-2B2419ECEC46}"/>
              </a:ext>
            </a:extLst>
          </p:cNvPr>
          <p:cNvSpPr txBox="1"/>
          <p:nvPr/>
        </p:nvSpPr>
        <p:spPr>
          <a:xfrm>
            <a:off x="4189879" y="4475455"/>
            <a:ext cx="3898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spcBef>
                <a:spcPts val="0"/>
              </a:spcBef>
              <a:spcAft>
                <a:spcPts val="800"/>
              </a:spcAft>
            </a:pPr>
            <a:r>
              <a:rPr lang="es-CO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Adjudicación contrato de concesión para PLMB.</a:t>
            </a:r>
            <a:br>
              <a:rPr lang="es-CO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O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Adjudicación contrato de </a:t>
            </a:r>
            <a:r>
              <a:rPr lang="es-CO" sz="1600" err="1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Regiotram</a:t>
            </a:r>
            <a:r>
              <a:rPr lang="es-CO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Occidente.</a:t>
            </a:r>
            <a:endParaRPr lang="es-CO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A7F36E1-35C8-F97F-D7E6-BA20E659180E}"/>
              </a:ext>
            </a:extLst>
          </p:cNvPr>
          <p:cNvSpPr txBox="1"/>
          <p:nvPr/>
        </p:nvSpPr>
        <p:spPr>
          <a:xfrm>
            <a:off x="3795527" y="3822964"/>
            <a:ext cx="2015353" cy="59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CO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Adjudicación Proyecto Cable Ciudad Bolívar.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FF75015-404C-3D9A-1341-AA1BCD3C1D2C}"/>
              </a:ext>
            </a:extLst>
          </p:cNvPr>
          <p:cNvSpPr txBox="1"/>
          <p:nvPr/>
        </p:nvSpPr>
        <p:spPr>
          <a:xfrm>
            <a:off x="9208606" y="5836749"/>
            <a:ext cx="2647552" cy="1016996"/>
          </a:xfrm>
          <a:prstGeom prst="rect">
            <a:avLst/>
          </a:prstGeom>
          <a:solidFill>
            <a:srgbClr val="79B52D"/>
          </a:solidFill>
          <a:ln>
            <a:noFill/>
          </a:ln>
        </p:spPr>
        <p:txBody>
          <a:bodyPr wrap="square" lIns="91440" tIns="45720" rIns="91440" bIns="108000" rtlCol="0" anchor="t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Licitación </a:t>
            </a:r>
            <a:r>
              <a:rPr lang="es-CO" sz="900" dirty="0">
                <a:solidFill>
                  <a:schemeClr val="bg1"/>
                </a:solidFill>
                <a:latin typeface="Arial Nova"/>
                <a:ea typeface="Calibri" panose="020F0502020204030204" pitchFamily="34" charset="0"/>
                <a:cs typeface="Times New Roman"/>
              </a:rPr>
              <a:t>Proyecto</a:t>
            </a:r>
            <a:r>
              <a:rPr lang="es-CO" sz="9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 </a:t>
            </a:r>
            <a:r>
              <a:rPr lang="es-CO" sz="900" dirty="0">
                <a:solidFill>
                  <a:schemeClr val="bg1"/>
                </a:solidFill>
                <a:latin typeface="Arial Nova"/>
                <a:ea typeface="Calibri" panose="020F0502020204030204" pitchFamily="34" charset="0"/>
                <a:cs typeface="Times New Roman"/>
              </a:rPr>
              <a:t>Cable</a:t>
            </a:r>
            <a:r>
              <a:rPr lang="es-CO" sz="900" dirty="0">
                <a:solidFill>
                  <a:schemeClr val="bg1"/>
                </a:solidFill>
                <a:effectLst/>
                <a:latin typeface="Arial Nova"/>
                <a:ea typeface="Calibri" panose="020F0502020204030204" pitchFamily="34" charset="0"/>
                <a:cs typeface="Times New Roman"/>
              </a:rPr>
              <a:t> San Cristóbal.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Inició licitación Proyecto Cable Potosí.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Inició licitación Proyecto 2 Línea del Metro.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Contratación </a:t>
            </a:r>
            <a:r>
              <a:rPr lang="es-CO" sz="900" dirty="0" err="1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cicloalameda</a:t>
            </a:r>
            <a:r>
              <a:rPr lang="es-CO" sz="9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Medio Milenio.</a:t>
            </a:r>
            <a:endParaRPr lang="es-CO" sz="9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1D24534-C47E-1AAC-E5F5-03F1DA7B4899}"/>
              </a:ext>
            </a:extLst>
          </p:cNvPr>
          <p:cNvSpPr txBox="1"/>
          <p:nvPr/>
        </p:nvSpPr>
        <p:spPr>
          <a:xfrm>
            <a:off x="3771187" y="1915071"/>
            <a:ext cx="2104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Fase II de Transmilenio (NQS, Américas y Suba).</a:t>
            </a:r>
            <a:endParaRPr lang="es-CO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0472699-2D57-EA2C-A62E-C1AC59E268D1}"/>
              </a:ext>
            </a:extLst>
          </p:cNvPr>
          <p:cNvSpPr txBox="1"/>
          <p:nvPr/>
        </p:nvSpPr>
        <p:spPr>
          <a:xfrm>
            <a:off x="6352493" y="1904517"/>
            <a:ext cx="25152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/>
              </a:rPr>
              <a:t>Fase III de Transmilenio (</a:t>
            </a:r>
            <a:r>
              <a:rPr lang="es-MX" sz="1600" dirty="0" err="1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/>
              </a:rPr>
              <a:t>Cra</a:t>
            </a:r>
            <a:r>
              <a:rPr lang="es-MX" sz="16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/>
              </a:rPr>
              <a:t>. 10, Av. El Dorado</a:t>
            </a:r>
            <a:r>
              <a:rPr lang="es-MX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/>
              </a:rPr>
              <a:t>).</a:t>
            </a:r>
            <a:endParaRPr lang="es-CO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329CE66-112A-7653-E626-07803D107AA1}"/>
              </a:ext>
            </a:extLst>
          </p:cNvPr>
          <p:cNvSpPr txBox="1"/>
          <p:nvPr/>
        </p:nvSpPr>
        <p:spPr>
          <a:xfrm>
            <a:off x="697633" y="1899030"/>
            <a:ext cx="2830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Transmilenio.</a:t>
            </a:r>
          </a:p>
          <a:p>
            <a:pPr algn="ctr"/>
            <a:r>
              <a:rPr lang="es-MX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Inició construcción fase I </a:t>
            </a:r>
          </a:p>
          <a:p>
            <a:pPr algn="ctr"/>
            <a:r>
              <a:rPr lang="es-MX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(calle 80, </a:t>
            </a:r>
            <a:r>
              <a:rPr lang="es-MX" sz="1600" err="1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Autop</a:t>
            </a:r>
            <a:r>
              <a:rPr lang="es-MX" sz="160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Norte y Caracas).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B4668F5-34E9-FC7D-6A44-C048718BE4AE}"/>
              </a:ext>
            </a:extLst>
          </p:cNvPr>
          <p:cNvSpPr txBox="1"/>
          <p:nvPr/>
        </p:nvSpPr>
        <p:spPr>
          <a:xfrm>
            <a:off x="2671769" y="730248"/>
            <a:ext cx="174105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000">
                <a:solidFill>
                  <a:schemeClr val="bg1"/>
                </a:solidFill>
                <a:latin typeface="Arial Nova"/>
              </a:rPr>
              <a:t>Operación troncal, fase I.</a:t>
            </a:r>
            <a:endParaRPr lang="es-CO" sz="1000">
              <a:solidFill>
                <a:schemeClr val="bg1"/>
              </a:solidFill>
              <a:latin typeface="Arial Nova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039CAD6-8EFF-9330-EAC2-F3A831ACF8C6}"/>
              </a:ext>
            </a:extLst>
          </p:cNvPr>
          <p:cNvSpPr txBox="1"/>
          <p:nvPr/>
        </p:nvSpPr>
        <p:spPr>
          <a:xfrm>
            <a:off x="493624" y="130872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00B0F0"/>
                </a:solidFill>
                <a:latin typeface="Arial Nova" panose="020B0504020202020204" pitchFamily="34" charset="0"/>
              </a:rPr>
              <a:t>1998</a:t>
            </a:r>
            <a:endParaRPr lang="es-CO" sz="1400" b="1">
              <a:solidFill>
                <a:srgbClr val="00B0F0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5C6FD23-D5D4-CFA2-DAC3-935396189CFE}"/>
              </a:ext>
            </a:extLst>
          </p:cNvPr>
          <p:cNvSpPr txBox="1"/>
          <p:nvPr/>
        </p:nvSpPr>
        <p:spPr>
          <a:xfrm>
            <a:off x="1842183" y="1299580"/>
            <a:ext cx="595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>
                <a:solidFill>
                  <a:srgbClr val="00B0F0"/>
                </a:solidFill>
                <a:latin typeface="Arial Nova" panose="020B0504020202020204" pitchFamily="34" charset="0"/>
              </a:rPr>
              <a:t>1999</a:t>
            </a:r>
            <a:endParaRPr lang="es-CO" sz="1400" b="1">
              <a:solidFill>
                <a:srgbClr val="00B0F0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410CB40-1A72-EF19-7F27-E2EDD0831070}"/>
              </a:ext>
            </a:extLst>
          </p:cNvPr>
          <p:cNvSpPr txBox="1"/>
          <p:nvPr/>
        </p:nvSpPr>
        <p:spPr>
          <a:xfrm>
            <a:off x="3183392" y="1299579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00B0F0"/>
                </a:solidFill>
                <a:latin typeface="Arial Nova" panose="020B0504020202020204" pitchFamily="34" charset="0"/>
              </a:rPr>
              <a:t>2001</a:t>
            </a:r>
            <a:endParaRPr lang="es-CO" sz="1400" b="1">
              <a:solidFill>
                <a:srgbClr val="00B0F0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74C6621-2B5D-5BC4-668C-2F4828FE00B0}"/>
              </a:ext>
            </a:extLst>
          </p:cNvPr>
          <p:cNvSpPr txBox="1"/>
          <p:nvPr/>
        </p:nvSpPr>
        <p:spPr>
          <a:xfrm>
            <a:off x="4518186" y="12988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C00000"/>
                </a:solidFill>
                <a:latin typeface="Arial Nova" panose="020B0504020202020204" pitchFamily="34" charset="0"/>
              </a:rPr>
              <a:t>2004</a:t>
            </a:r>
            <a:endParaRPr lang="es-CO" sz="1400" b="1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3E8FAB7-1800-8486-94F4-C509C9C7FF86}"/>
              </a:ext>
            </a:extLst>
          </p:cNvPr>
          <p:cNvSpPr txBox="1"/>
          <p:nvPr/>
        </p:nvSpPr>
        <p:spPr>
          <a:xfrm>
            <a:off x="7146693" y="12988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C00000"/>
                </a:solidFill>
                <a:latin typeface="Arial Nova" panose="020B0504020202020204" pitchFamily="34" charset="0"/>
              </a:rPr>
              <a:t>2007</a:t>
            </a:r>
            <a:endParaRPr lang="es-CO" sz="1400" b="1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6ADFAF8-3B91-D8FB-9F4C-B8F223E73C9A}"/>
              </a:ext>
            </a:extLst>
          </p:cNvPr>
          <p:cNvSpPr txBox="1"/>
          <p:nvPr/>
        </p:nvSpPr>
        <p:spPr>
          <a:xfrm>
            <a:off x="8496101" y="127139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C00000"/>
                </a:solidFill>
                <a:latin typeface="Arial Nova" panose="020B0504020202020204" pitchFamily="34" charset="0"/>
              </a:rPr>
              <a:t>2008</a:t>
            </a:r>
            <a:endParaRPr lang="es-CO" sz="1400" b="1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6CC0CCC-4848-C6D9-6562-C73FF214E882}"/>
              </a:ext>
            </a:extLst>
          </p:cNvPr>
          <p:cNvSpPr txBox="1"/>
          <p:nvPr/>
        </p:nvSpPr>
        <p:spPr>
          <a:xfrm>
            <a:off x="3165104" y="330333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00B0F0"/>
                </a:solidFill>
                <a:latin typeface="Arial Nova" panose="020B0504020202020204" pitchFamily="34" charset="0"/>
              </a:rPr>
              <a:t>2016</a:t>
            </a:r>
            <a:endParaRPr lang="es-CO" sz="1400" b="1">
              <a:solidFill>
                <a:srgbClr val="00B0F0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720DC68-56C8-1CD0-3DB2-C29AF24EF473}"/>
              </a:ext>
            </a:extLst>
          </p:cNvPr>
          <p:cNvSpPr txBox="1"/>
          <p:nvPr/>
        </p:nvSpPr>
        <p:spPr>
          <a:xfrm>
            <a:off x="4490188" y="328373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FFC000"/>
                </a:solidFill>
                <a:latin typeface="Arial Nova" panose="020B0504020202020204" pitchFamily="34" charset="0"/>
              </a:rPr>
              <a:t>2015</a:t>
            </a:r>
            <a:endParaRPr lang="es-CO" sz="1400" b="1">
              <a:solidFill>
                <a:srgbClr val="FFC000"/>
              </a:solidFill>
              <a:latin typeface="Arial Nova" panose="020B0504020202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5540BFF-21DE-8F76-3AEC-E7300E30887C}"/>
              </a:ext>
            </a:extLst>
          </p:cNvPr>
          <p:cNvSpPr txBox="1"/>
          <p:nvPr/>
        </p:nvSpPr>
        <p:spPr>
          <a:xfrm>
            <a:off x="5848457" y="329765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FFC000"/>
                </a:solidFill>
                <a:latin typeface="Arial Nova" panose="020B0504020202020204" pitchFamily="34" charset="0"/>
              </a:rPr>
              <a:t>2013</a:t>
            </a:r>
            <a:endParaRPr lang="es-CO" sz="1400" b="1">
              <a:solidFill>
                <a:srgbClr val="FFC000"/>
              </a:solidFill>
              <a:latin typeface="Arial Nova" panose="020B05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5AC8CAE-8F31-9F0D-DF7F-7AB040AA8E9B}"/>
              </a:ext>
            </a:extLst>
          </p:cNvPr>
          <p:cNvSpPr txBox="1"/>
          <p:nvPr/>
        </p:nvSpPr>
        <p:spPr>
          <a:xfrm>
            <a:off x="7165547" y="328373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FFC000"/>
                </a:solidFill>
                <a:latin typeface="Arial Nova" panose="020B0504020202020204" pitchFamily="34" charset="0"/>
              </a:rPr>
              <a:t>2012</a:t>
            </a:r>
            <a:endParaRPr lang="es-CO" sz="1400" b="1">
              <a:solidFill>
                <a:srgbClr val="FFC000"/>
              </a:solidFill>
              <a:latin typeface="Arial Nova" panose="020B0504020202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77A3A2B-25FD-6791-E92E-1FA15FC8CA89}"/>
              </a:ext>
            </a:extLst>
          </p:cNvPr>
          <p:cNvSpPr txBox="1"/>
          <p:nvPr/>
        </p:nvSpPr>
        <p:spPr>
          <a:xfrm>
            <a:off x="8489456" y="330014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FFC000"/>
                </a:solidFill>
                <a:latin typeface="Arial Nova" panose="020B0504020202020204" pitchFamily="34" charset="0"/>
              </a:rPr>
              <a:t>2009</a:t>
            </a:r>
            <a:endParaRPr lang="es-CO" sz="1400" b="1">
              <a:solidFill>
                <a:srgbClr val="FFC000"/>
              </a:solidFill>
              <a:latin typeface="Arial Nova" panose="020B0504020202020204" pitchFamily="34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7D0F2D3-1D58-CF69-29A9-FC3CCA4140DB}"/>
              </a:ext>
            </a:extLst>
          </p:cNvPr>
          <p:cNvSpPr txBox="1"/>
          <p:nvPr/>
        </p:nvSpPr>
        <p:spPr>
          <a:xfrm>
            <a:off x="3176152" y="529603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00B0F0"/>
                </a:solidFill>
                <a:latin typeface="Arial Nova" panose="020B0504020202020204" pitchFamily="34" charset="0"/>
              </a:rPr>
              <a:t>2017</a:t>
            </a:r>
            <a:endParaRPr lang="es-CO" sz="1400" b="1">
              <a:solidFill>
                <a:srgbClr val="00B0F0"/>
              </a:solidFill>
              <a:latin typeface="Arial Nova" panose="020B05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907BC09-3A8F-EF5E-BFC1-933B0D6E063A}"/>
              </a:ext>
            </a:extLst>
          </p:cNvPr>
          <p:cNvSpPr txBox="1"/>
          <p:nvPr/>
        </p:nvSpPr>
        <p:spPr>
          <a:xfrm>
            <a:off x="4508979" y="5296035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00B0F0"/>
                </a:solidFill>
                <a:latin typeface="Arial Nova" panose="020B0504020202020204" pitchFamily="34" charset="0"/>
              </a:rPr>
              <a:t>2018</a:t>
            </a:r>
            <a:endParaRPr lang="es-CO" sz="1400" b="1">
              <a:solidFill>
                <a:srgbClr val="00B0F0"/>
              </a:solidFill>
              <a:latin typeface="Arial Nova" panose="020B0504020202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EEDF283-63CA-1103-36F5-640F32D5EAAD}"/>
              </a:ext>
            </a:extLst>
          </p:cNvPr>
          <p:cNvSpPr txBox="1"/>
          <p:nvPr/>
        </p:nvSpPr>
        <p:spPr>
          <a:xfrm>
            <a:off x="5814817" y="529528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00B0F0"/>
                </a:solidFill>
                <a:latin typeface="Arial Nova" panose="020B0504020202020204" pitchFamily="34" charset="0"/>
              </a:rPr>
              <a:t>2019</a:t>
            </a:r>
            <a:endParaRPr lang="es-CO" sz="1400" b="1">
              <a:solidFill>
                <a:srgbClr val="00B0F0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F45EA8D-9EDB-2BB6-042C-B8D8414D21A5}"/>
              </a:ext>
            </a:extLst>
          </p:cNvPr>
          <p:cNvSpPr txBox="1"/>
          <p:nvPr/>
        </p:nvSpPr>
        <p:spPr>
          <a:xfrm>
            <a:off x="7164540" y="530921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79B52D"/>
                </a:solidFill>
                <a:latin typeface="Arial Nova" panose="020B0504020202020204" pitchFamily="34" charset="0"/>
              </a:rPr>
              <a:t>2020</a:t>
            </a:r>
            <a:endParaRPr lang="es-CO" sz="1400" b="1">
              <a:solidFill>
                <a:srgbClr val="79B52D"/>
              </a:solidFill>
              <a:latin typeface="Arial Nova" panose="020B05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FA4E37E-B41D-0BFE-9BB9-1DCF668D2B90}"/>
              </a:ext>
            </a:extLst>
          </p:cNvPr>
          <p:cNvSpPr txBox="1"/>
          <p:nvPr/>
        </p:nvSpPr>
        <p:spPr>
          <a:xfrm>
            <a:off x="8507268" y="529528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79B52D"/>
                </a:solidFill>
                <a:latin typeface="Arial Nova" panose="020B0504020202020204" pitchFamily="34" charset="0"/>
              </a:rPr>
              <a:t>2022</a:t>
            </a:r>
            <a:endParaRPr lang="es-CO" sz="1400" b="1">
              <a:solidFill>
                <a:srgbClr val="79B52D"/>
              </a:solidFill>
              <a:latin typeface="Arial Nova" panose="020B050402020202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B57AC04-8FB1-95B3-285B-19C96FC4E892}"/>
              </a:ext>
            </a:extLst>
          </p:cNvPr>
          <p:cNvSpPr txBox="1"/>
          <p:nvPr/>
        </p:nvSpPr>
        <p:spPr>
          <a:xfrm>
            <a:off x="9821045" y="529528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79B52D"/>
                </a:solidFill>
                <a:latin typeface="Arial Nova" panose="020B0504020202020204" pitchFamily="34" charset="0"/>
              </a:rPr>
              <a:t>2023</a:t>
            </a:r>
            <a:endParaRPr lang="es-CO" sz="1400" b="1">
              <a:solidFill>
                <a:srgbClr val="79B52D"/>
              </a:solidFill>
              <a:latin typeface="Arial Nova" panose="020B05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035D11E-C89C-63DD-2C5C-FA465BB2A5D8}"/>
              </a:ext>
            </a:extLst>
          </p:cNvPr>
          <p:cNvSpPr txBox="1"/>
          <p:nvPr/>
        </p:nvSpPr>
        <p:spPr>
          <a:xfrm>
            <a:off x="2175558" y="141547"/>
            <a:ext cx="748562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2400" b="1">
                <a:solidFill>
                  <a:schemeClr val="bg1"/>
                </a:solidFill>
                <a:latin typeface="Arial Nova bold" panose="020B0804020202020204" charset="0"/>
              </a:rPr>
              <a:t>Principales inversiones en CAPEX - SITM Bogotá</a:t>
            </a:r>
          </a:p>
        </p:txBody>
      </p:sp>
      <p:sp>
        <p:nvSpPr>
          <p:cNvPr id="59" name="Flecha: a la derecha 58">
            <a:extLst>
              <a:ext uri="{FF2B5EF4-FFF2-40B4-BE49-F238E27FC236}">
                <a16:creationId xmlns:a16="http://schemas.microsoft.com/office/drawing/2014/main" id="{962F7F7E-7D1D-1937-7DB4-BCF09C17EDFA}"/>
              </a:ext>
            </a:extLst>
          </p:cNvPr>
          <p:cNvSpPr/>
          <p:nvPr/>
        </p:nvSpPr>
        <p:spPr>
          <a:xfrm rot="18061880">
            <a:off x="8628311" y="4706913"/>
            <a:ext cx="714777" cy="120003"/>
          </a:xfrm>
          <a:prstGeom prst="rightArrow">
            <a:avLst/>
          </a:prstGeom>
          <a:solidFill>
            <a:srgbClr val="79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682DE4F-2056-7258-EE97-19E037ECD51E}"/>
              </a:ext>
            </a:extLst>
          </p:cNvPr>
          <p:cNvSpPr txBox="1"/>
          <p:nvPr/>
        </p:nvSpPr>
        <p:spPr>
          <a:xfrm>
            <a:off x="5832439" y="1280435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rgbClr val="C00000"/>
                </a:solidFill>
                <a:latin typeface="Arial Nova" panose="020B0504020202020204" pitchFamily="34" charset="0"/>
              </a:rPr>
              <a:t>2006</a:t>
            </a:r>
            <a:endParaRPr lang="es-CO" sz="1400" b="1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sp>
        <p:nvSpPr>
          <p:cNvPr id="61" name="Triángulo isósceles 60">
            <a:extLst>
              <a:ext uri="{FF2B5EF4-FFF2-40B4-BE49-F238E27FC236}">
                <a16:creationId xmlns:a16="http://schemas.microsoft.com/office/drawing/2014/main" id="{9E9FF017-6A64-C8C3-74DE-554C6B477D86}"/>
              </a:ext>
            </a:extLst>
          </p:cNvPr>
          <p:cNvSpPr/>
          <p:nvPr/>
        </p:nvSpPr>
        <p:spPr>
          <a:xfrm rot="7661985">
            <a:off x="10333313" y="5649338"/>
            <a:ext cx="137475" cy="119156"/>
          </a:xfrm>
          <a:prstGeom prst="triangle">
            <a:avLst/>
          </a:prstGeom>
          <a:solidFill>
            <a:srgbClr val="79B5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6E09FF27-BFE6-FB08-E245-EDAA42005404}"/>
              </a:ext>
            </a:extLst>
          </p:cNvPr>
          <p:cNvSpPr txBox="1"/>
          <p:nvPr/>
        </p:nvSpPr>
        <p:spPr>
          <a:xfrm>
            <a:off x="6554351" y="5900660"/>
            <a:ext cx="1780024" cy="55399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Adjudicación de contrato de construcción troncales Av. 68 y Av. Ciudad de Cali.</a:t>
            </a:r>
            <a:endParaRPr lang="es-CO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6"/>
          <p:cNvSpPr txBox="1">
            <a:spLocks noGrp="1"/>
          </p:cNvSpPr>
          <p:nvPr>
            <p:ph type="subTitle" idx="4294967295"/>
          </p:nvPr>
        </p:nvSpPr>
        <p:spPr>
          <a:xfrm>
            <a:off x="2182065" y="1677914"/>
            <a:ext cx="8463685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Operar 25 Manzanas del Cuidado</a:t>
            </a:r>
            <a:r>
              <a:rPr lang="es-E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S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</a:t>
            </a: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unidades </a:t>
            </a:r>
            <a:r>
              <a:rPr lang="es-ES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móviles</a:t>
            </a: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lang="es-ES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coordinar el</a:t>
            </a:r>
            <a:r>
              <a:rPr lang="es-E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Sistema Distrital de Cuidado</a:t>
            </a:r>
            <a:r>
              <a:rPr lang="es-ES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ES" sz="18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s-ES" sz="18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s-ES" sz="9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 </a:t>
            </a: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1.000 mujeres cuidadoras y </a:t>
            </a:r>
            <a:r>
              <a:rPr lang="es-ES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vincular</a:t>
            </a: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2.000 personas </a:t>
            </a:r>
            <a:r>
              <a:rPr lang="es-E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talleres de transformación cultural</a:t>
            </a:r>
            <a:r>
              <a:rPr lang="es-ES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ES" sz="18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s-ES" sz="1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s-ES" sz="9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SzPts val="2000"/>
              <a:buNone/>
            </a:pPr>
            <a:r>
              <a:rPr lang="es-ES" sz="180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Operar las </a:t>
            </a:r>
            <a:r>
              <a:rPr lang="es-ES" sz="1800" b="1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Casas de Igualdad de Oportunidades</a:t>
            </a:r>
            <a:r>
              <a:rPr lang="es-ES" sz="180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(CIOM) en las 20 localidades.</a:t>
            </a:r>
          </a:p>
          <a:p>
            <a:pPr marL="457200" lvl="1" indent="0">
              <a:lnSpc>
                <a:spcPct val="100000"/>
              </a:lnSpc>
              <a:buSzPts val="2000"/>
              <a:buNone/>
            </a:pPr>
            <a:endParaRPr lang="es-E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Desarrollar acciones de prevención de violencias y acceso a la justicia </a:t>
            </a: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(Línea Púrpura 24/7</a:t>
            </a:r>
            <a:r>
              <a:rPr lang="es-E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atención a mujeres y niñas víctimas de violencias en hospitales, URI, </a:t>
            </a:r>
            <a:r>
              <a:rPr lang="es-ES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seis</a:t>
            </a: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Casas Refugio en operación y </a:t>
            </a:r>
            <a:r>
              <a:rPr lang="es-ES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siete</a:t>
            </a:r>
            <a:r>
              <a:rPr lang="es-ES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Casas de Justicia con ruta integral</a:t>
            </a:r>
            <a:r>
              <a:rPr lang="es-ES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s-ES" sz="2000" b="1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s-ES" sz="20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0" name="Google Shape;460;p26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cxnSp>
        <p:nvCxnSpPr>
          <p:cNvPr id="459" name="Google Shape;459;p26"/>
          <p:cNvCxnSpPr/>
          <p:nvPr/>
        </p:nvCxnSpPr>
        <p:spPr>
          <a:xfrm flipH="1">
            <a:off x="2182065" y="1677914"/>
            <a:ext cx="2" cy="80787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" name="Google Shape;461;p26"/>
          <p:cNvSpPr txBox="1"/>
          <p:nvPr/>
        </p:nvSpPr>
        <p:spPr>
          <a:xfrm>
            <a:off x="1064436" y="1022423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Mujeres</a:t>
            </a:r>
          </a:p>
        </p:txBody>
      </p:sp>
      <p:cxnSp>
        <p:nvCxnSpPr>
          <p:cNvPr id="462" name="Google Shape;462;p26"/>
          <p:cNvCxnSpPr/>
          <p:nvPr/>
        </p:nvCxnSpPr>
        <p:spPr>
          <a:xfrm flipH="1">
            <a:off x="2211771" y="2817924"/>
            <a:ext cx="2" cy="80787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3" name="Google Shape;463;p26"/>
          <p:cNvCxnSpPr>
            <a:cxnSpLocks/>
          </p:cNvCxnSpPr>
          <p:nvPr/>
        </p:nvCxnSpPr>
        <p:spPr>
          <a:xfrm>
            <a:off x="2182067" y="4104936"/>
            <a:ext cx="0" cy="748418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4" name="Google Shape;464;p26" descr="Camión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436" y="1712105"/>
            <a:ext cx="748418" cy="74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6" descr="Casa de reforma con destello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548" y="3987287"/>
            <a:ext cx="748418" cy="74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77;p27" descr="Mujer con relleno sólido">
            <a:extLst>
              <a:ext uri="{FF2B5EF4-FFF2-40B4-BE49-F238E27FC236}">
                <a16:creationId xmlns:a16="http://schemas.microsoft.com/office/drawing/2014/main" id="{FBBBA92C-C7B6-09F6-51E8-CE9E45F198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548" y="2785946"/>
            <a:ext cx="748418" cy="74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65;p26" descr="Centro de llamadas con relleno sólido">
            <a:extLst>
              <a:ext uri="{FF2B5EF4-FFF2-40B4-BE49-F238E27FC236}">
                <a16:creationId xmlns:a16="http://schemas.microsoft.com/office/drawing/2014/main" id="{0F12C5D6-5B6E-C94B-BCA0-75CA4258258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1548" y="5233351"/>
            <a:ext cx="748418" cy="748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63;p26">
            <a:extLst>
              <a:ext uri="{FF2B5EF4-FFF2-40B4-BE49-F238E27FC236}">
                <a16:creationId xmlns:a16="http://schemas.microsoft.com/office/drawing/2014/main" id="{308EF94B-3F5F-3504-8EAD-9B9F8682B2A3}"/>
              </a:ext>
            </a:extLst>
          </p:cNvPr>
          <p:cNvCxnSpPr>
            <a:cxnSpLocks/>
          </p:cNvCxnSpPr>
          <p:nvPr/>
        </p:nvCxnSpPr>
        <p:spPr>
          <a:xfrm>
            <a:off x="2182065" y="5233351"/>
            <a:ext cx="0" cy="748418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50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293;p13">
            <a:extLst>
              <a:ext uri="{FF2B5EF4-FFF2-40B4-BE49-F238E27FC236}">
                <a16:creationId xmlns:a16="http://schemas.microsoft.com/office/drawing/2014/main" id="{FFCADFAB-D886-4F02-3FB2-863AE914FA38}"/>
              </a:ext>
            </a:extLst>
          </p:cNvPr>
          <p:cNvSpPr txBox="1"/>
          <p:nvPr/>
        </p:nvSpPr>
        <p:spPr>
          <a:xfrm>
            <a:off x="8386646" y="2964627"/>
            <a:ext cx="286617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Cultura</a:t>
            </a:r>
          </a:p>
        </p:txBody>
      </p:sp>
      <p:pic>
        <p:nvPicPr>
          <p:cNvPr id="5" name="Imagen 4" descr="Un grupo de person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024F2487-0D9E-F068-6B82-67EC6465A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61" b="7627"/>
          <a:stretch/>
        </p:blipFill>
        <p:spPr>
          <a:xfrm>
            <a:off x="45493" y="1268"/>
            <a:ext cx="6840501" cy="68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83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sp>
        <p:nvSpPr>
          <p:cNvPr id="461" name="Google Shape;461;p26"/>
          <p:cNvSpPr txBox="1"/>
          <p:nvPr/>
        </p:nvSpPr>
        <p:spPr>
          <a:xfrm>
            <a:off x="741550" y="896211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tx1"/>
                </a:solidFill>
              </a:rPr>
              <a:t>C</a:t>
            </a:r>
            <a:r>
              <a:rPr lang="es-CO" sz="2400" b="1" err="1">
                <a:solidFill>
                  <a:schemeClr val="tx1"/>
                </a:solidFill>
              </a:rPr>
              <a:t>ultura</a:t>
            </a:r>
            <a:endParaRPr sz="2400" b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515;p32">
            <a:extLst>
              <a:ext uri="{FF2B5EF4-FFF2-40B4-BE49-F238E27FC236}">
                <a16:creationId xmlns:a16="http://schemas.microsoft.com/office/drawing/2014/main" id="{A1474B3E-645F-4C4D-DD08-E33E084CE297}"/>
              </a:ext>
            </a:extLst>
          </p:cNvPr>
          <p:cNvCxnSpPr>
            <a:cxnSpLocks/>
          </p:cNvCxnSpPr>
          <p:nvPr/>
        </p:nvCxnSpPr>
        <p:spPr>
          <a:xfrm>
            <a:off x="2040482" y="1529316"/>
            <a:ext cx="0" cy="56537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518;p32" descr="Drama con relleno sólido">
            <a:extLst>
              <a:ext uri="{FF2B5EF4-FFF2-40B4-BE49-F238E27FC236}">
                <a16:creationId xmlns:a16="http://schemas.microsoft.com/office/drawing/2014/main" id="{0C1D4F61-B351-9C0C-09F5-112EF75EF8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041" y="1424611"/>
            <a:ext cx="783624" cy="7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14;p32">
            <a:extLst>
              <a:ext uri="{FF2B5EF4-FFF2-40B4-BE49-F238E27FC236}">
                <a16:creationId xmlns:a16="http://schemas.microsoft.com/office/drawing/2014/main" id="{CF148509-FD48-61A0-B078-BFFCF3D33BD9}"/>
              </a:ext>
            </a:extLst>
          </p:cNvPr>
          <p:cNvSpPr txBox="1">
            <a:spLocks/>
          </p:cNvSpPr>
          <p:nvPr/>
        </p:nvSpPr>
        <p:spPr>
          <a:xfrm>
            <a:off x="2050394" y="1426449"/>
            <a:ext cx="8688800" cy="467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s-MX" sz="1700"/>
              <a:t>Ampliar la oferta artística en los territorios para el fortalecimiento y la participación en prácticas artísticas, culturales y patrimoniales.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endParaRPr lang="es-MX" sz="1700"/>
          </a:p>
          <a:p>
            <a:pPr marL="457200" lvl="1" indent="0">
              <a:lnSpc>
                <a:spcPct val="100000"/>
              </a:lnSpc>
              <a:buSzPts val="2000"/>
              <a:buFont typeface="Arial"/>
              <a:buNone/>
            </a:pPr>
            <a:r>
              <a:rPr lang="es-MX" sz="1700"/>
              <a:t>Consolidar el Sistema de Orquestas con eventos de promoción articulados con grupos poblacionales y/o territorios.</a:t>
            </a:r>
          </a:p>
          <a:p>
            <a:pPr marL="457200" lvl="1" indent="0">
              <a:lnSpc>
                <a:spcPct val="100000"/>
              </a:lnSpc>
              <a:buSzPts val="2000"/>
              <a:buFont typeface="Arial"/>
              <a:buNone/>
            </a:pPr>
            <a:endParaRPr lang="es-MX" sz="1700"/>
          </a:p>
          <a:p>
            <a:pPr marL="457200" lvl="1" indent="0">
              <a:lnSpc>
                <a:spcPct val="100000"/>
              </a:lnSpc>
              <a:buSzPts val="2000"/>
              <a:buNone/>
            </a:pPr>
            <a:r>
              <a:rPr lang="es-MX" sz="1700"/>
              <a:t>Generar ingresos para los agentes del sector Cultura a través de los distintos programas de fomento:  Estímulos, Apoyos Concertados y Alianzas Estratégicas y Es Cultura Local/Rural </a:t>
            </a:r>
            <a:r>
              <a:rPr lang="es-MX" sz="1700" b="1"/>
              <a:t>(1.555 estímulos y 34 apoyos).</a:t>
            </a:r>
          </a:p>
          <a:p>
            <a:pPr marL="457200" lvl="1" indent="0">
              <a:lnSpc>
                <a:spcPct val="100000"/>
              </a:lnSpc>
              <a:buSzPts val="2000"/>
              <a:buFont typeface="Arial"/>
              <a:buNone/>
            </a:pPr>
            <a:endParaRPr lang="es-MX" sz="1700" b="1"/>
          </a:p>
          <a:p>
            <a:pPr marL="457200" lvl="1" indent="0">
              <a:lnSpc>
                <a:spcPct val="100000"/>
              </a:lnSpc>
              <a:buSzPts val="2000"/>
              <a:buNone/>
            </a:pPr>
            <a:r>
              <a:rPr lang="es-MX" sz="1700"/>
              <a:t>Fortalecer, consolidar y/o posicionar Distritos Creativos; sostenibilidad de cinco Distritos Creativos y caracterización para cinco nuevos. </a:t>
            </a:r>
          </a:p>
          <a:p>
            <a:pPr marL="457200" lvl="1" indent="0">
              <a:lnSpc>
                <a:spcPct val="100000"/>
              </a:lnSpc>
              <a:buSzPts val="2000"/>
              <a:buNone/>
            </a:pPr>
            <a:endParaRPr lang="es-MX" sz="1700"/>
          </a:p>
          <a:p>
            <a:pPr marL="457200" lvl="1" indent="0">
              <a:lnSpc>
                <a:spcPct val="100000"/>
              </a:lnSpc>
              <a:buNone/>
            </a:pPr>
            <a:r>
              <a:rPr lang="es-MX" sz="1700"/>
              <a:t>Realizar los eventos deportivos distritales, nacionales e internacionales con sede en Bogotá: Mundial de Fútbol Femenino Sub20 y Juegos Distritales de la Juventud.</a:t>
            </a:r>
          </a:p>
        </p:txBody>
      </p:sp>
      <p:cxnSp>
        <p:nvCxnSpPr>
          <p:cNvPr id="4" name="Google Shape;515;p32">
            <a:extLst>
              <a:ext uri="{FF2B5EF4-FFF2-40B4-BE49-F238E27FC236}">
                <a16:creationId xmlns:a16="http://schemas.microsoft.com/office/drawing/2014/main" id="{279AA5BA-E24E-0AB8-76F3-6206A1DCF412}"/>
              </a:ext>
            </a:extLst>
          </p:cNvPr>
          <p:cNvCxnSpPr>
            <a:cxnSpLocks/>
          </p:cNvCxnSpPr>
          <p:nvPr/>
        </p:nvCxnSpPr>
        <p:spPr>
          <a:xfrm>
            <a:off x="2054368" y="2410157"/>
            <a:ext cx="0" cy="56537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515;p32">
            <a:extLst>
              <a:ext uri="{FF2B5EF4-FFF2-40B4-BE49-F238E27FC236}">
                <a16:creationId xmlns:a16="http://schemas.microsoft.com/office/drawing/2014/main" id="{ED0355C9-4AF8-CB1F-6640-C2ED88CF997E}"/>
              </a:ext>
            </a:extLst>
          </p:cNvPr>
          <p:cNvCxnSpPr>
            <a:cxnSpLocks/>
          </p:cNvCxnSpPr>
          <p:nvPr/>
        </p:nvCxnSpPr>
        <p:spPr>
          <a:xfrm>
            <a:off x="2074739" y="3268816"/>
            <a:ext cx="0" cy="86414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515;p32">
            <a:extLst>
              <a:ext uri="{FF2B5EF4-FFF2-40B4-BE49-F238E27FC236}">
                <a16:creationId xmlns:a16="http://schemas.microsoft.com/office/drawing/2014/main" id="{36CFD4E5-B3BB-AD3A-F106-466455753332}"/>
              </a:ext>
            </a:extLst>
          </p:cNvPr>
          <p:cNvCxnSpPr>
            <a:cxnSpLocks/>
          </p:cNvCxnSpPr>
          <p:nvPr/>
        </p:nvCxnSpPr>
        <p:spPr>
          <a:xfrm>
            <a:off x="2074739" y="4357219"/>
            <a:ext cx="0" cy="59084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0FF14B3-D933-2960-6242-913D56B50579}"/>
              </a:ext>
            </a:extLst>
          </p:cNvPr>
          <p:cNvGrpSpPr/>
          <p:nvPr/>
        </p:nvGrpSpPr>
        <p:grpSpPr>
          <a:xfrm>
            <a:off x="1139156" y="2264757"/>
            <a:ext cx="519394" cy="780748"/>
            <a:chOff x="1103012" y="2329607"/>
            <a:chExt cx="519394" cy="780748"/>
          </a:xfrm>
          <a:solidFill>
            <a:srgbClr val="E41F29"/>
          </a:solidFill>
        </p:grpSpPr>
        <p:pic>
          <p:nvPicPr>
            <p:cNvPr id="14" name="Gráfico 13" descr="Batería contorno">
              <a:extLst>
                <a:ext uri="{FF2B5EF4-FFF2-40B4-BE49-F238E27FC236}">
                  <a16:creationId xmlns:a16="http://schemas.microsoft.com/office/drawing/2014/main" id="{B66951EB-F669-D1AB-8CD5-9650D8E13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3012" y="2590961"/>
              <a:ext cx="519394" cy="519394"/>
            </a:xfrm>
            <a:prstGeom prst="rect">
              <a:avLst/>
            </a:prstGeom>
          </p:spPr>
        </p:pic>
        <p:pic>
          <p:nvPicPr>
            <p:cNvPr id="16" name="Gráfico 15" descr="Trompeta contorno">
              <a:extLst>
                <a:ext uri="{FF2B5EF4-FFF2-40B4-BE49-F238E27FC236}">
                  <a16:creationId xmlns:a16="http://schemas.microsoft.com/office/drawing/2014/main" id="{8BDF156C-7E4A-DCF6-B2AF-C30344288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2957" y="2329607"/>
              <a:ext cx="465474" cy="465474"/>
            </a:xfrm>
            <a:prstGeom prst="rect">
              <a:avLst/>
            </a:prstGeom>
          </p:spPr>
        </p:pic>
      </p:grpSp>
      <p:pic>
        <p:nvPicPr>
          <p:cNvPr id="19" name="Gráfico 18" descr="Cuaderno de estrategias contorno">
            <a:extLst>
              <a:ext uri="{FF2B5EF4-FFF2-40B4-BE49-F238E27FC236}">
                <a16:creationId xmlns:a16="http://schemas.microsoft.com/office/drawing/2014/main" id="{98F56394-0E89-6B02-CB0D-CB19EDEBA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53" y="3253466"/>
            <a:ext cx="914400" cy="914400"/>
          </a:xfrm>
          <a:prstGeom prst="rect">
            <a:avLst/>
          </a:prstGeom>
        </p:spPr>
      </p:pic>
      <p:pic>
        <p:nvPicPr>
          <p:cNvPr id="21" name="Gráfico 20" descr="Cabeza con engranajes contorno">
            <a:extLst>
              <a:ext uri="{FF2B5EF4-FFF2-40B4-BE49-F238E27FC236}">
                <a16:creationId xmlns:a16="http://schemas.microsoft.com/office/drawing/2014/main" id="{C72E69F4-FE83-6C74-9883-6AE3268C3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1630" y="4244631"/>
            <a:ext cx="834447" cy="834447"/>
          </a:xfrm>
          <a:prstGeom prst="rect">
            <a:avLst/>
          </a:prstGeom>
        </p:spPr>
      </p:pic>
      <p:cxnSp>
        <p:nvCxnSpPr>
          <p:cNvPr id="7" name="Google Shape;515;p32">
            <a:extLst>
              <a:ext uri="{FF2B5EF4-FFF2-40B4-BE49-F238E27FC236}">
                <a16:creationId xmlns:a16="http://schemas.microsoft.com/office/drawing/2014/main" id="{50732169-F895-9DC4-8279-80EEE20FEEFC}"/>
              </a:ext>
            </a:extLst>
          </p:cNvPr>
          <p:cNvCxnSpPr>
            <a:cxnSpLocks/>
          </p:cNvCxnSpPr>
          <p:nvPr/>
        </p:nvCxnSpPr>
        <p:spPr>
          <a:xfrm>
            <a:off x="2074739" y="5277179"/>
            <a:ext cx="0" cy="59084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024D3296-701F-8FE1-BB07-EA58BFD17971}"/>
              </a:ext>
            </a:extLst>
          </p:cNvPr>
          <p:cNvGrpSpPr/>
          <p:nvPr/>
        </p:nvGrpSpPr>
        <p:grpSpPr>
          <a:xfrm>
            <a:off x="1031607" y="5237132"/>
            <a:ext cx="734493" cy="764192"/>
            <a:chOff x="1079142" y="5237132"/>
            <a:chExt cx="734493" cy="764192"/>
          </a:xfrm>
        </p:grpSpPr>
        <p:pic>
          <p:nvPicPr>
            <p:cNvPr id="12" name="Gráfico 11" descr="Baloncesto contorno">
              <a:extLst>
                <a:ext uri="{FF2B5EF4-FFF2-40B4-BE49-F238E27FC236}">
                  <a16:creationId xmlns:a16="http://schemas.microsoft.com/office/drawing/2014/main" id="{C213E1B7-FD34-4E1C-482F-26C34B91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79142" y="5373033"/>
              <a:ext cx="405454" cy="405454"/>
            </a:xfrm>
            <a:prstGeom prst="rect">
              <a:avLst/>
            </a:prstGeom>
          </p:spPr>
        </p:pic>
        <p:pic>
          <p:nvPicPr>
            <p:cNvPr id="15" name="Gráfico 14" descr="Voleibol contorno">
              <a:extLst>
                <a:ext uri="{FF2B5EF4-FFF2-40B4-BE49-F238E27FC236}">
                  <a16:creationId xmlns:a16="http://schemas.microsoft.com/office/drawing/2014/main" id="{CC1EB138-844F-1CDB-894E-8CA11EB12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408180" y="5237132"/>
              <a:ext cx="405455" cy="405455"/>
            </a:xfrm>
            <a:prstGeom prst="rect">
              <a:avLst/>
            </a:prstGeom>
          </p:spPr>
        </p:pic>
        <p:pic>
          <p:nvPicPr>
            <p:cNvPr id="20" name="Gráfico 19" descr="Balón de fútbol con relleno sólido">
              <a:extLst>
                <a:ext uri="{FF2B5EF4-FFF2-40B4-BE49-F238E27FC236}">
                  <a16:creationId xmlns:a16="http://schemas.microsoft.com/office/drawing/2014/main" id="{6B95FF06-19D0-9BDE-0802-23719350D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41736" y="5595869"/>
              <a:ext cx="405455" cy="405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06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4BC33A-3456-1665-8DCF-2D74B6998C33}"/>
              </a:ext>
            </a:extLst>
          </p:cNvPr>
          <p:cNvSpPr/>
          <p:nvPr/>
        </p:nvSpPr>
        <p:spPr>
          <a:xfrm>
            <a:off x="52168" y="50"/>
            <a:ext cx="12139832" cy="6851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293;p13">
            <a:extLst>
              <a:ext uri="{FF2B5EF4-FFF2-40B4-BE49-F238E27FC236}">
                <a16:creationId xmlns:a16="http://schemas.microsoft.com/office/drawing/2014/main" id="{FFCADFAB-D886-4F02-3FB2-863AE914FA38}"/>
              </a:ext>
            </a:extLst>
          </p:cNvPr>
          <p:cNvSpPr txBox="1"/>
          <p:nvPr/>
        </p:nvSpPr>
        <p:spPr>
          <a:xfrm>
            <a:off x="7833675" y="2551857"/>
            <a:ext cx="384238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Empleo y seguridad</a:t>
            </a:r>
          </a:p>
        </p:txBody>
      </p:sp>
      <p:pic>
        <p:nvPicPr>
          <p:cNvPr id="6" name="Imagen 5" descr="Un grupo de personas sentadas frente a una mesa con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7FE4F54C-EC18-30BB-6428-F43D4E9DE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03" t="-97" r="15592" b="97"/>
          <a:stretch/>
        </p:blipFill>
        <p:spPr>
          <a:xfrm>
            <a:off x="47969" y="0"/>
            <a:ext cx="6840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64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"/>
          <p:cNvSpPr txBox="1">
            <a:spLocks noGrp="1"/>
          </p:cNvSpPr>
          <p:nvPr>
            <p:ph type="subTitle" idx="4294967295"/>
          </p:nvPr>
        </p:nvSpPr>
        <p:spPr>
          <a:xfrm>
            <a:off x="2373553" y="1773238"/>
            <a:ext cx="8508456" cy="442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Generar estrategias de promoción del empleo </a:t>
            </a:r>
            <a:r>
              <a:rPr lang="es-E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37.400 personas 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 formación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para el trabajo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es-E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otras 6.971 personas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 través de la Agencia Pública de Empleo, Empleo Incluyente, Todos a la U y convenios de formación para el trabajo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ES" sz="18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s-E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Continuar la estrategia de intervención integral de la </a:t>
            </a:r>
            <a:r>
              <a:rPr lang="es-ES" sz="1800">
                <a:latin typeface="Arial"/>
                <a:ea typeface="Times New Roman" panose="02020603050405020304" pitchFamily="18" charset="0"/>
                <a:cs typeface="Arial"/>
              </a:rPr>
              <a:t>ruta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 Bogotá Productiva </a:t>
            </a:r>
            <a:r>
              <a:rPr lang="es-ES" sz="1800">
                <a:latin typeface="Arial"/>
                <a:ea typeface="Times New Roman" panose="02020603050405020304" pitchFamily="18" charset="0"/>
                <a:cs typeface="Arial"/>
              </a:rPr>
              <a:t>a fin de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s-ES" sz="1800" b="1">
                <a:effectLst/>
                <a:latin typeface="Arial"/>
                <a:ea typeface="Times New Roman" panose="02020603050405020304" pitchFamily="18" charset="0"/>
                <a:cs typeface="Arial"/>
              </a:rPr>
              <a:t>fortalecer 9.200 unidades productivas</a:t>
            </a:r>
            <a:r>
              <a:rPr lang="es-CO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CO" sz="1800">
              <a:solidFill>
                <a:schemeClr val="dk1"/>
              </a:solidFill>
              <a:latin typeface="Arial"/>
              <a:cs typeface="Arial"/>
            </a:endParaRPr>
          </a:p>
          <a:p>
            <a:pPr marL="457200" lvl="1" indent="0">
              <a:lnSpc>
                <a:spcPct val="100000"/>
              </a:lnSpc>
              <a:buSzPts val="1800"/>
              <a:buFont typeface="Arial" panose="020B0604020202020204" pitchFamily="34" charset="0"/>
              <a:buNone/>
            </a:pPr>
            <a:endParaRPr lang="es-CO" sz="1800">
              <a:solidFill>
                <a:schemeClr val="dk1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800">
                <a:latin typeface="Arial"/>
                <a:ea typeface="Times New Roman" panose="02020603050405020304" pitchFamily="18" charset="0"/>
                <a:cs typeface="Arial"/>
              </a:rPr>
              <a:t>A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 través de líneas de crédito y capitalización, </a:t>
            </a:r>
            <a:r>
              <a:rPr lang="es-ES" sz="1800" b="1">
                <a:effectLst/>
                <a:latin typeface="Arial"/>
                <a:ea typeface="Times New Roman" panose="02020603050405020304" pitchFamily="18" charset="0"/>
                <a:cs typeface="Arial"/>
              </a:rPr>
              <a:t>apoyar 11.745 unidades productivas</a:t>
            </a:r>
            <a:r>
              <a:rPr lang="es-ES" sz="1800" b="1"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endParaRPr lang="es-ES" sz="1800" b="1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endParaRPr lang="es-ES" sz="1800" b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s-ES" sz="1800" b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Apoyar a </a:t>
            </a:r>
            <a:r>
              <a:rPr lang="es-ES" sz="1800" b="1">
                <a:effectLst/>
                <a:latin typeface="Arial"/>
                <a:ea typeface="Times New Roman" panose="02020603050405020304" pitchFamily="18" charset="0"/>
                <a:cs typeface="Arial"/>
              </a:rPr>
              <a:t>50</a:t>
            </a:r>
            <a:r>
              <a:rPr lang="es-ES" sz="1800" b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empresas</a:t>
            </a:r>
            <a:r>
              <a:rPr lang="es-ES" sz="1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mediante</a:t>
            </a:r>
            <a:r>
              <a:rPr lang="es-ES" sz="1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su vinculación a mercados internacionales, fortalecer la 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capacidad innovadora </a:t>
            </a:r>
            <a:r>
              <a:rPr lang="es-ES" sz="1800" b="1">
                <a:effectLst/>
                <a:latin typeface="Arial"/>
                <a:ea typeface="Times New Roman" panose="02020603050405020304" pitchFamily="18" charset="0"/>
                <a:cs typeface="Arial"/>
              </a:rPr>
              <a:t>de 300 unidades productivas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 y </a:t>
            </a:r>
            <a:r>
              <a:rPr lang="es-ES" sz="1800">
                <a:latin typeface="Arial"/>
                <a:ea typeface="Times New Roman" panose="02020603050405020304" pitchFamily="18" charset="0"/>
                <a:cs typeface="Arial"/>
              </a:rPr>
              <a:t>el acceso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 a mecanismos de financiación </a:t>
            </a:r>
            <a:r>
              <a:rPr lang="es-ES" sz="1800" b="1">
                <a:effectLst/>
                <a:latin typeface="Arial"/>
                <a:ea typeface="Times New Roman" panose="02020603050405020304" pitchFamily="18" charset="0"/>
                <a:cs typeface="Arial"/>
              </a:rPr>
              <a:t>para 872</a:t>
            </a:r>
            <a:r>
              <a:rPr lang="es-ES" sz="1800" b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s-ES" sz="1800" b="1">
                <a:effectLst/>
                <a:latin typeface="Arial"/>
                <a:ea typeface="Times New Roman" panose="02020603050405020304" pitchFamily="18" charset="0"/>
                <a:cs typeface="Arial"/>
              </a:rPr>
              <a:t>unidades productivas.</a:t>
            </a:r>
          </a:p>
        </p:txBody>
      </p:sp>
      <p:sp>
        <p:nvSpPr>
          <p:cNvPr id="396" name="Google Shape;396;p22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cxnSp>
        <p:nvCxnSpPr>
          <p:cNvPr id="395" name="Google Shape;395;p22"/>
          <p:cNvCxnSpPr>
            <a:cxnSpLocks/>
          </p:cNvCxnSpPr>
          <p:nvPr/>
        </p:nvCxnSpPr>
        <p:spPr>
          <a:xfrm>
            <a:off x="2182067" y="1773672"/>
            <a:ext cx="0" cy="108207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" name="Google Shape;397;p22"/>
          <p:cNvSpPr txBox="1"/>
          <p:nvPr/>
        </p:nvSpPr>
        <p:spPr>
          <a:xfrm>
            <a:off x="643712" y="1057573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Empleo y seguridad</a:t>
            </a:r>
            <a:endParaRPr sz="2400" b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p22"/>
          <p:cNvCxnSpPr>
            <a:cxnSpLocks/>
          </p:cNvCxnSpPr>
          <p:nvPr/>
        </p:nvCxnSpPr>
        <p:spPr>
          <a:xfrm>
            <a:off x="2182067" y="3271847"/>
            <a:ext cx="0" cy="66608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0" name="Google Shape;400;p22" descr="Préstamo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130" y="4223191"/>
            <a:ext cx="797575" cy="797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398;p22">
            <a:extLst>
              <a:ext uri="{FF2B5EF4-FFF2-40B4-BE49-F238E27FC236}">
                <a16:creationId xmlns:a16="http://schemas.microsoft.com/office/drawing/2014/main" id="{AA7E0F9B-65D0-1EB6-B468-84CEC8068719}"/>
              </a:ext>
            </a:extLst>
          </p:cNvPr>
          <p:cNvCxnSpPr>
            <a:cxnSpLocks/>
          </p:cNvCxnSpPr>
          <p:nvPr/>
        </p:nvCxnSpPr>
        <p:spPr>
          <a:xfrm>
            <a:off x="2182067" y="4223191"/>
            <a:ext cx="0" cy="72084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Gráfico 4" descr="Pared de ladrillo de edificio con relleno sólido">
            <a:extLst>
              <a:ext uri="{FF2B5EF4-FFF2-40B4-BE49-F238E27FC236}">
                <a16:creationId xmlns:a16="http://schemas.microsoft.com/office/drawing/2014/main" id="{FBE60295-38DF-4341-D543-D4A72D95E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504" y="3190662"/>
            <a:ext cx="914400" cy="914400"/>
          </a:xfrm>
          <a:prstGeom prst="rect">
            <a:avLst/>
          </a:prstGeom>
        </p:spPr>
      </p:pic>
      <p:pic>
        <p:nvPicPr>
          <p:cNvPr id="2" name="Gráfico 1" descr="Cuaderno de estrategias contorno">
            <a:extLst>
              <a:ext uri="{FF2B5EF4-FFF2-40B4-BE49-F238E27FC236}">
                <a16:creationId xmlns:a16="http://schemas.microsoft.com/office/drawing/2014/main" id="{124F182F-F1BE-0D9F-170C-B4D03A1E0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305" y="1798999"/>
            <a:ext cx="914400" cy="914400"/>
          </a:xfrm>
          <a:prstGeom prst="rect">
            <a:avLst/>
          </a:prstGeom>
        </p:spPr>
      </p:pic>
      <p:cxnSp>
        <p:nvCxnSpPr>
          <p:cNvPr id="7" name="Google Shape;398;p22">
            <a:extLst>
              <a:ext uri="{FF2B5EF4-FFF2-40B4-BE49-F238E27FC236}">
                <a16:creationId xmlns:a16="http://schemas.microsoft.com/office/drawing/2014/main" id="{8A4D73FF-DB28-CA55-A3D4-465A5A34EC7B}"/>
              </a:ext>
            </a:extLst>
          </p:cNvPr>
          <p:cNvCxnSpPr>
            <a:cxnSpLocks/>
          </p:cNvCxnSpPr>
          <p:nvPr/>
        </p:nvCxnSpPr>
        <p:spPr>
          <a:xfrm>
            <a:off x="2182067" y="5211497"/>
            <a:ext cx="0" cy="982395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Gráfico 9" descr="Globo terrestre contorno">
            <a:extLst>
              <a:ext uri="{FF2B5EF4-FFF2-40B4-BE49-F238E27FC236}">
                <a16:creationId xmlns:a16="http://schemas.microsoft.com/office/drawing/2014/main" id="{D76E26B8-9E5E-2527-7421-A1E1A0BB2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0343" y="51921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270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4"/>
          <p:cNvSpPr txBox="1">
            <a:spLocks noGrp="1"/>
          </p:cNvSpPr>
          <p:nvPr>
            <p:ph type="subTitle" idx="4294967295"/>
          </p:nvPr>
        </p:nvSpPr>
        <p:spPr>
          <a:xfrm>
            <a:off x="2182068" y="1758189"/>
            <a:ext cx="7827864" cy="441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Adquirir </a:t>
            </a:r>
            <a:r>
              <a:rPr lang="es-CO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279</a:t>
            </a:r>
            <a:r>
              <a:rPr lang="es-CO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cámaras LPR y </a:t>
            </a:r>
            <a:r>
              <a:rPr lang="es-CO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multisensor</a:t>
            </a:r>
            <a:r>
              <a:rPr lang="es-C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analítica para la renovación del sistema de video vigilancia de la ciudad</a:t>
            </a:r>
            <a:r>
              <a:rPr lang="es-C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s-C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 </a:t>
            </a:r>
            <a:r>
              <a:rPr lang="es-C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fase.</a:t>
            </a:r>
            <a:endParaRPr lang="es-CO" sz="18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Implementar el modelo de atención con ruta integral para mujeres en </a:t>
            </a:r>
            <a:r>
              <a:rPr lang="es-C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Casas</a:t>
            </a:r>
            <a:r>
              <a:rPr lang="es-C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s-C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Justicia</a:t>
            </a:r>
            <a:r>
              <a:rPr lang="es-C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priorizadas</a:t>
            </a:r>
            <a:r>
              <a:rPr lang="es-C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CO" sz="18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</a:pPr>
            <a:endParaRPr lang="es-ES" sz="1800" i="0" u="none" strike="noStrike" cap="none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SzPts val="1800"/>
              <a:buNone/>
            </a:pPr>
            <a:r>
              <a:rPr lang="es-ES" sz="1800">
                <a:solidFill>
                  <a:srgbClr val="0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Hacer gestión predial, estudios y diseños para la nueva cárcel para Bogotá.</a:t>
            </a:r>
          </a:p>
          <a:p>
            <a:pPr marL="457200" lvl="1" indent="0">
              <a:lnSpc>
                <a:spcPct val="100000"/>
              </a:lnSpc>
              <a:buSzPts val="1800"/>
              <a:buNone/>
            </a:pPr>
            <a:endParaRPr lang="es-E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SzPts val="1800"/>
              <a:buNone/>
            </a:pPr>
            <a:r>
              <a:rPr lang="es-MX" sz="1800">
                <a:solidFill>
                  <a:srgbClr val="0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Hacer los estudios y diseños para la transición del Centro de Comando, Control, Comunicaciones y Cómputo C4 a un C5 para Bogotá.</a:t>
            </a:r>
            <a:endParaRPr lang="es-E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chemeClr val="accen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0" name="Google Shape;420;p24"/>
          <p:cNvSpPr txBox="1">
            <a:spLocks noGrp="1"/>
          </p:cNvSpPr>
          <p:nvPr>
            <p:ph type="title" idx="4294967295"/>
          </p:nvPr>
        </p:nvSpPr>
        <p:spPr>
          <a:xfrm>
            <a:off x="515938" y="225425"/>
            <a:ext cx="8048625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lang="es-CO" sz="2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Algunos proyectos estratégicos, vigencia 2024</a:t>
            </a:r>
            <a:endParaRPr/>
          </a:p>
        </p:txBody>
      </p:sp>
      <p:cxnSp>
        <p:nvCxnSpPr>
          <p:cNvPr id="419" name="Google Shape;419;p24"/>
          <p:cNvCxnSpPr>
            <a:cxnSpLocks/>
          </p:cNvCxnSpPr>
          <p:nvPr/>
        </p:nvCxnSpPr>
        <p:spPr>
          <a:xfrm>
            <a:off x="2182069" y="1986902"/>
            <a:ext cx="0" cy="704417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1" name="Google Shape;421;p24"/>
          <p:cNvSpPr txBox="1"/>
          <p:nvPr/>
        </p:nvSpPr>
        <p:spPr>
          <a:xfrm>
            <a:off x="643712" y="1023275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Empleo y seguridad</a:t>
            </a:r>
            <a:endParaRPr sz="2400" b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p24"/>
          <p:cNvCxnSpPr/>
          <p:nvPr/>
        </p:nvCxnSpPr>
        <p:spPr>
          <a:xfrm>
            <a:off x="2182067" y="3160696"/>
            <a:ext cx="0" cy="536608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3" name="Google Shape;423;p24"/>
          <p:cNvCxnSpPr>
            <a:cxnSpLocks/>
          </p:cNvCxnSpPr>
          <p:nvPr/>
        </p:nvCxnSpPr>
        <p:spPr>
          <a:xfrm>
            <a:off x="2182067" y="4017336"/>
            <a:ext cx="0" cy="63897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7" name="Google Shape;427;p24" descr="Escaneo del ojo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634" y="192605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4" descr="Policía mujer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3356" y="2979592"/>
            <a:ext cx="820678" cy="820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23;p24">
            <a:extLst>
              <a:ext uri="{FF2B5EF4-FFF2-40B4-BE49-F238E27FC236}">
                <a16:creationId xmlns:a16="http://schemas.microsoft.com/office/drawing/2014/main" id="{8B993755-9E3A-25A4-8A71-8CA044A0B2DF}"/>
              </a:ext>
            </a:extLst>
          </p:cNvPr>
          <p:cNvCxnSpPr>
            <a:cxnSpLocks/>
          </p:cNvCxnSpPr>
          <p:nvPr/>
        </p:nvCxnSpPr>
        <p:spPr>
          <a:xfrm flipH="1">
            <a:off x="2182067" y="5048281"/>
            <a:ext cx="6314" cy="7948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Gráfico 7" descr="Cárcel contorno">
            <a:extLst>
              <a:ext uri="{FF2B5EF4-FFF2-40B4-BE49-F238E27FC236}">
                <a16:creationId xmlns:a16="http://schemas.microsoft.com/office/drawing/2014/main" id="{0DF62700-62ED-0C66-0E59-2481EA1E1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634" y="3879621"/>
            <a:ext cx="914400" cy="914400"/>
          </a:xfrm>
          <a:prstGeom prst="rect">
            <a:avLst/>
          </a:prstGeom>
        </p:spPr>
      </p:pic>
      <p:pic>
        <p:nvPicPr>
          <p:cNvPr id="10" name="Gráfico 9" descr="Arquitectura contorno">
            <a:extLst>
              <a:ext uri="{FF2B5EF4-FFF2-40B4-BE49-F238E27FC236}">
                <a16:creationId xmlns:a16="http://schemas.microsoft.com/office/drawing/2014/main" id="{7C9936CA-2AD8-746E-9909-62DA416B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495" y="50482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423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0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ipse 25">
            <a:extLst>
              <a:ext uri="{FF2B5EF4-FFF2-40B4-BE49-F238E27FC236}">
                <a16:creationId xmlns:a16="http://schemas.microsoft.com/office/drawing/2014/main" id="{867EDBA1-C48B-B6BA-65D7-682A1D00C548}"/>
              </a:ext>
            </a:extLst>
          </p:cNvPr>
          <p:cNvSpPr/>
          <p:nvPr/>
        </p:nvSpPr>
        <p:spPr>
          <a:xfrm>
            <a:off x="7085081" y="2420225"/>
            <a:ext cx="1987287" cy="1855603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$85,3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C1591BC-A930-D1D3-B22D-C1F6EA594541}"/>
              </a:ext>
            </a:extLst>
          </p:cNvPr>
          <p:cNvSpPr/>
          <p:nvPr/>
        </p:nvSpPr>
        <p:spPr>
          <a:xfrm>
            <a:off x="4292357" y="2300566"/>
            <a:ext cx="2505643" cy="346905"/>
          </a:xfrm>
          <a:prstGeom prst="rect">
            <a:avLst/>
          </a:prstGeom>
          <a:solidFill>
            <a:srgbClr val="DB4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Gobierno* $4,7 billones</a:t>
            </a:r>
            <a:endParaRPr kumimoji="0" lang="es-CO" sz="1351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5F8A1B5-3668-FF40-3CB7-A77FFF9CB5A5}"/>
              </a:ext>
            </a:extLst>
          </p:cNvPr>
          <p:cNvSpPr/>
          <p:nvPr/>
        </p:nvSpPr>
        <p:spPr>
          <a:xfrm>
            <a:off x="885225" y="58430"/>
            <a:ext cx="102856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/>
              <a:t>La inversión social (Educación, Salud, Integración Social y Hábitat) representa el 53% de la inversión entre 2020 y 2023</a:t>
            </a:r>
            <a:endParaRPr kumimoji="0" lang="es-CO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DF7E6F4-FD1F-429D-28BA-BD8BB532DA8A}"/>
              </a:ext>
            </a:extLst>
          </p:cNvPr>
          <p:cNvSpPr/>
          <p:nvPr/>
        </p:nvSpPr>
        <p:spPr>
          <a:xfrm>
            <a:off x="4784247" y="4596025"/>
            <a:ext cx="2487640" cy="6565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1" b="1" i="0" u="none" strike="noStrike" kern="1200" cap="none" spc="0" normalizeH="0" baseline="0" noProof="0">
              <a:ln>
                <a:noFill/>
              </a:ln>
              <a:solidFill>
                <a:srgbClr val="7CCA6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srgbClr val="7CCA6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Salud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$13 billones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1" b="1" i="0" u="none" strike="noStrike" kern="1200" cap="none" spc="0" normalizeH="0" baseline="0" noProof="0">
              <a:ln>
                <a:noFill/>
              </a:ln>
              <a:solidFill>
                <a:srgbClr val="7CCA6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1" b="1" i="0" u="none" strike="noStrike" kern="1200" cap="none" spc="0" normalizeH="0" baseline="0" noProof="0">
              <a:ln>
                <a:noFill/>
              </a:ln>
              <a:solidFill>
                <a:srgbClr val="7CCA6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9646D41-C2C2-D9FC-DFE0-E228FCF7051C}"/>
              </a:ext>
            </a:extLst>
          </p:cNvPr>
          <p:cNvSpPr/>
          <p:nvPr/>
        </p:nvSpPr>
        <p:spPr>
          <a:xfrm>
            <a:off x="9302162" y="2155895"/>
            <a:ext cx="2327061" cy="8101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Movilidad </a:t>
            </a: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$25,6 billones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AD9AAEA-14D9-77B6-7A49-B298D9D617BD}"/>
              </a:ext>
            </a:extLst>
          </p:cNvPr>
          <p:cNvSpPr/>
          <p:nvPr/>
        </p:nvSpPr>
        <p:spPr>
          <a:xfrm>
            <a:off x="9131563" y="4138606"/>
            <a:ext cx="2497659" cy="810196"/>
          </a:xfrm>
          <a:prstGeom prst="rect">
            <a:avLst/>
          </a:prstGeom>
          <a:solidFill>
            <a:srgbClr val="70A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Educación  </a:t>
            </a: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$20,6 billones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A909D1-1ACF-FC44-2D35-D7A36D8188A4}"/>
              </a:ext>
            </a:extLst>
          </p:cNvPr>
          <p:cNvSpPr/>
          <p:nvPr/>
        </p:nvSpPr>
        <p:spPr>
          <a:xfrm>
            <a:off x="6690181" y="3772232"/>
            <a:ext cx="272259" cy="2627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2F0489D-9C9F-F6F5-61EB-A69483FABD74}"/>
              </a:ext>
            </a:extLst>
          </p:cNvPr>
          <p:cNvSpPr/>
          <p:nvPr/>
        </p:nvSpPr>
        <p:spPr>
          <a:xfrm>
            <a:off x="3580673" y="3655567"/>
            <a:ext cx="3158264" cy="4830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Integración Social $7 billones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63893C8-4AAF-992A-B9C8-3DECFF6F1575}"/>
              </a:ext>
            </a:extLst>
          </p:cNvPr>
          <p:cNvSpPr/>
          <p:nvPr/>
        </p:nvSpPr>
        <p:spPr>
          <a:xfrm>
            <a:off x="4136503" y="3063424"/>
            <a:ext cx="2505643" cy="346905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Hábitat $4,8 billones</a:t>
            </a:r>
            <a:endParaRPr kumimoji="0" lang="es-CO" sz="1351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E949E36-AA8D-2418-2E03-93E943F200E9}"/>
              </a:ext>
            </a:extLst>
          </p:cNvPr>
          <p:cNvSpPr txBox="1"/>
          <p:nvPr/>
        </p:nvSpPr>
        <p:spPr>
          <a:xfrm>
            <a:off x="515939" y="6440564"/>
            <a:ext cx="175694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DDP.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0A28A9F-673D-CFBD-1CFF-547F82457BE5}"/>
              </a:ext>
            </a:extLst>
          </p:cNvPr>
          <p:cNvSpPr txBox="1"/>
          <p:nvPr/>
        </p:nvSpPr>
        <p:spPr>
          <a:xfrm>
            <a:off x="9623029" y="5252607"/>
            <a:ext cx="2157963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Valores en billones de pesos.</a:t>
            </a:r>
            <a:endParaRPr kumimoji="0" lang="es-CO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B8B1813-1009-4265-B5DE-5233CB43D16A}"/>
              </a:ext>
            </a:extLst>
          </p:cNvPr>
          <p:cNvGraphicFramePr>
            <a:graphicFrameLocks/>
          </p:cNvGraphicFramePr>
          <p:nvPr/>
        </p:nvGraphicFramePr>
        <p:xfrm>
          <a:off x="3535769" y="2255429"/>
          <a:ext cx="4498049" cy="355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A127A1CE-E097-FF1D-7213-F51029D6513F}"/>
              </a:ext>
            </a:extLst>
          </p:cNvPr>
          <p:cNvSpPr/>
          <p:nvPr/>
        </p:nvSpPr>
        <p:spPr>
          <a:xfrm>
            <a:off x="5208923" y="1738548"/>
            <a:ext cx="2213995" cy="346905"/>
          </a:xfrm>
          <a:prstGeom prst="rect">
            <a:avLst/>
          </a:prstGeom>
          <a:solidFill>
            <a:srgbClr val="7F7F7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Cultura $3,1 billones</a:t>
            </a:r>
            <a:endParaRPr kumimoji="0" lang="es-CO" sz="1351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60BDD3C-AC90-FE33-FBE6-947B166948A9}"/>
              </a:ext>
            </a:extLst>
          </p:cNvPr>
          <p:cNvSpPr/>
          <p:nvPr/>
        </p:nvSpPr>
        <p:spPr>
          <a:xfrm>
            <a:off x="5085286" y="1235514"/>
            <a:ext cx="2848021" cy="346905"/>
          </a:xfrm>
          <a:prstGeom prst="rect">
            <a:avLst/>
          </a:prstGeom>
          <a:solidFill>
            <a:schemeClr val="accent5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Otros sectores $6,4 billones</a:t>
            </a:r>
            <a:endParaRPr kumimoji="0" lang="es-CO" sz="1351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53E332B-7C12-6CD7-2120-BF3CADD84589}"/>
              </a:ext>
            </a:extLst>
          </p:cNvPr>
          <p:cNvSpPr/>
          <p:nvPr/>
        </p:nvSpPr>
        <p:spPr>
          <a:xfrm>
            <a:off x="7837094" y="1288542"/>
            <a:ext cx="96213" cy="558028"/>
          </a:xfrm>
          <a:prstGeom prst="rect">
            <a:avLst/>
          </a:prstGeom>
          <a:solidFill>
            <a:schemeClr val="accent5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1" name="Conector: angular 60">
            <a:extLst>
              <a:ext uri="{FF2B5EF4-FFF2-40B4-BE49-F238E27FC236}">
                <a16:creationId xmlns:a16="http://schemas.microsoft.com/office/drawing/2014/main" id="{AE28F30F-0B51-7801-9095-C149EFAFA8E8}"/>
              </a:ext>
            </a:extLst>
          </p:cNvPr>
          <p:cNvCxnSpPr>
            <a:cxnSpLocks/>
          </p:cNvCxnSpPr>
          <p:nvPr/>
        </p:nvCxnSpPr>
        <p:spPr>
          <a:xfrm flipV="1">
            <a:off x="1267633" y="1389913"/>
            <a:ext cx="3543063" cy="1715731"/>
          </a:xfrm>
          <a:prstGeom prst="bentConnector3">
            <a:avLst>
              <a:gd name="adj1" fmla="val 678"/>
            </a:avLst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27026DE4-24C0-41BD-A2FA-E1764B564706}"/>
              </a:ext>
            </a:extLst>
          </p:cNvPr>
          <p:cNvGraphicFramePr>
            <a:graphicFrameLocks/>
          </p:cNvGraphicFramePr>
          <p:nvPr/>
        </p:nvGraphicFramePr>
        <p:xfrm>
          <a:off x="6164708" y="1560095"/>
          <a:ext cx="3995304" cy="3727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3AA240C8-A5E9-38A9-8500-5EDEA2CA443C}"/>
              </a:ext>
            </a:extLst>
          </p:cNvPr>
          <p:cNvGraphicFramePr>
            <a:graphicFrameLocks noGrp="1"/>
          </p:cNvGraphicFramePr>
          <p:nvPr/>
        </p:nvGraphicFramePr>
        <p:xfrm>
          <a:off x="523859" y="3236873"/>
          <a:ext cx="2666864" cy="2565400"/>
        </p:xfrm>
        <a:graphic>
          <a:graphicData uri="http://schemas.openxmlformats.org/drawingml/2006/table">
            <a:tbl>
              <a:tblPr/>
              <a:tblGrid>
                <a:gridCol w="1389897">
                  <a:extLst>
                    <a:ext uri="{9D8B030D-6E8A-4147-A177-3AD203B41FA5}">
                      <a16:colId xmlns:a16="http://schemas.microsoft.com/office/drawing/2014/main" val="3259243324"/>
                    </a:ext>
                  </a:extLst>
                </a:gridCol>
                <a:gridCol w="1276967">
                  <a:extLst>
                    <a:ext uri="{9D8B030D-6E8A-4147-A177-3AD203B41FA5}">
                      <a16:colId xmlns:a16="http://schemas.microsoft.com/office/drawing/2014/main" val="3218300932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56017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Económico, Industria y Turismo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09031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Jurídica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61674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Pública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74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Hacienda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73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55261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Planeación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60756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Seguridad, Convivencia y Justicia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11808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Organismos de Control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93438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23F9CD93-A280-5031-CF80-4519DC7A5D81}"/>
              </a:ext>
            </a:extLst>
          </p:cNvPr>
          <p:cNvSpPr txBox="1"/>
          <p:nvPr/>
        </p:nvSpPr>
        <p:spPr>
          <a:xfrm>
            <a:off x="1796652" y="2966091"/>
            <a:ext cx="15660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Miles de millones de $</a:t>
            </a:r>
          </a:p>
        </p:txBody>
      </p:sp>
    </p:spTree>
    <p:extLst>
      <p:ext uri="{BB962C8B-B14F-4D97-AF65-F5344CB8AC3E}">
        <p14:creationId xmlns:p14="http://schemas.microsoft.com/office/powerpoint/2010/main" val="356896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354924-C61F-D594-BFAD-AAD0D1AAA61F}"/>
              </a:ext>
            </a:extLst>
          </p:cNvPr>
          <p:cNvSpPr txBox="1"/>
          <p:nvPr/>
        </p:nvSpPr>
        <p:spPr>
          <a:xfrm>
            <a:off x="2361629" y="544346"/>
            <a:ext cx="74687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67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Saldo de la deuda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B4F269-8078-0955-7673-14CD1CF6A92C}"/>
              </a:ext>
            </a:extLst>
          </p:cNvPr>
          <p:cNvSpPr txBox="1"/>
          <p:nvPr/>
        </p:nvSpPr>
        <p:spPr>
          <a:xfrm>
            <a:off x="389990" y="6445416"/>
            <a:ext cx="1470333" cy="43088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000" dirty="0">
                <a:latin typeface="Arial"/>
                <a:cs typeface="Arial"/>
              </a:rPr>
              <a:t>Fuente: SDH-DDCP.</a:t>
            </a:r>
          </a:p>
          <a:p>
            <a:r>
              <a:rPr lang="es-MX" sz="1000" dirty="0">
                <a:latin typeface="Arial"/>
                <a:cs typeface="Arial"/>
              </a:rPr>
              <a:t>*Precios corrientes.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D533BF-57AF-9C06-1403-C31B9F0C20BF}"/>
              </a:ext>
            </a:extLst>
          </p:cNvPr>
          <p:cNvSpPr txBox="1"/>
          <p:nvPr/>
        </p:nvSpPr>
        <p:spPr>
          <a:xfrm>
            <a:off x="269257" y="1465283"/>
            <a:ext cx="3339520" cy="118494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700" b="1">
                <a:solidFill>
                  <a:srgbClr val="1671B4"/>
                </a:solidFill>
                <a:latin typeface="Arial"/>
                <a:cs typeface="Arial"/>
              </a:rPr>
              <a:t>Primer cupo</a:t>
            </a:r>
            <a:r>
              <a:rPr lang="es-MX" b="1">
                <a:solidFill>
                  <a:srgbClr val="1671B4"/>
                </a:solidFill>
                <a:latin typeface="Arial"/>
                <a:cs typeface="Arial"/>
              </a:rPr>
              <a:t>: </a:t>
            </a:r>
            <a:r>
              <a:rPr lang="es-MX" b="1">
                <a:latin typeface="Arial"/>
                <a:cs typeface="Arial"/>
              </a:rPr>
              <a:t>$10,8 billones </a:t>
            </a:r>
            <a:r>
              <a:rPr lang="es-MX" sz="1700">
                <a:latin typeface="Arial"/>
                <a:cs typeface="Arial"/>
              </a:rPr>
              <a:t>para la reactivación y el rescate social para la recuperación de la ciudad pospandemia.</a:t>
            </a:r>
            <a:endParaRPr lang="es-CO" sz="170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814A20F-7496-3E85-8AAD-CF2A6CBA78FB}"/>
              </a:ext>
            </a:extLst>
          </p:cNvPr>
          <p:cNvGraphicFramePr>
            <a:graphicFrameLocks noGrp="1"/>
          </p:cNvGraphicFramePr>
          <p:nvPr/>
        </p:nvGraphicFramePr>
        <p:xfrm>
          <a:off x="497353" y="2762861"/>
          <a:ext cx="2870384" cy="318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088">
                  <a:extLst>
                    <a:ext uri="{9D8B030D-6E8A-4147-A177-3AD203B41FA5}">
                      <a16:colId xmlns:a16="http://schemas.microsoft.com/office/drawing/2014/main" val="3985151649"/>
                    </a:ext>
                  </a:extLst>
                </a:gridCol>
                <a:gridCol w="2052296">
                  <a:extLst>
                    <a:ext uri="{9D8B030D-6E8A-4147-A177-3AD203B41FA5}">
                      <a16:colId xmlns:a16="http://schemas.microsoft.com/office/drawing/2014/main" val="4228219874"/>
                    </a:ext>
                  </a:extLst>
                </a:gridCol>
              </a:tblGrid>
              <a:tr h="482004">
                <a:tc gridSpan="2"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Proyección cupo 781 de 2020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1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535090"/>
                  </a:ext>
                </a:extLst>
              </a:tr>
              <a:tr h="741288">
                <a:tc>
                  <a:txBody>
                    <a:bodyPr/>
                    <a:lstStyle/>
                    <a:p>
                      <a:pPr marL="263525" lvl="1" indent="0"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Monto aprobado Acuerdo 690 de 2017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384171"/>
                  </a:ext>
                </a:extLst>
              </a:tr>
              <a:tr h="741288">
                <a:tc>
                  <a:txBody>
                    <a:bodyPr/>
                    <a:lstStyle/>
                    <a:p>
                      <a:pPr marL="87313" lvl="1" indent="87313"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Saldos de apropiación para recoger (pesos 2020)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040094"/>
                  </a:ext>
                </a:extLst>
              </a:tr>
              <a:tr h="741288">
                <a:tc>
                  <a:txBody>
                    <a:bodyPr/>
                    <a:lstStyle/>
                    <a:p>
                      <a:pPr marL="457200" lvl="1" indent="-193675"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</a:t>
                      </a:r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Adicionales Acuerdo 781 de 2020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516509"/>
                  </a:ext>
                </a:extLst>
              </a:tr>
              <a:tr h="482004">
                <a:tc>
                  <a:txBody>
                    <a:bodyPr/>
                    <a:lstStyle/>
                    <a:p>
                      <a:pPr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$10,8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(2+3)</a:t>
                      </a:r>
                      <a:r>
                        <a:rPr lang="es-E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Acuerdo 781 de 2020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71089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EE82629-6775-302C-EFE7-6C6A12645833}"/>
              </a:ext>
            </a:extLst>
          </p:cNvPr>
          <p:cNvSpPr txBox="1"/>
          <p:nvPr/>
        </p:nvSpPr>
        <p:spPr>
          <a:xfrm>
            <a:off x="885809" y="35794"/>
            <a:ext cx="10514536" cy="129266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MX" sz="2200" b="1" dirty="0"/>
              <a:t>El aumento en la inversión fue posible por los cupos de endeudamiento aprobados por el Concejo: </a:t>
            </a:r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200" b="1" dirty="0"/>
              <a:t>I. AC 781 de 2020</a:t>
            </a:r>
            <a:endParaRPr lang="es-CO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1CD19B-F11B-60AE-D82A-1AA53D73E220}"/>
              </a:ext>
            </a:extLst>
          </p:cNvPr>
          <p:cNvSpPr txBox="1"/>
          <p:nvPr/>
        </p:nvSpPr>
        <p:spPr>
          <a:xfrm>
            <a:off x="423082" y="6048915"/>
            <a:ext cx="228912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000">
                <a:latin typeface="Arial"/>
                <a:cs typeface="Arial"/>
              </a:rPr>
              <a:t>Cifras en billones de pesos de 2020.</a:t>
            </a:r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F79A6A3-104D-1802-A67F-507C5328DC62}"/>
              </a:ext>
            </a:extLst>
          </p:cNvPr>
          <p:cNvCxnSpPr/>
          <p:nvPr/>
        </p:nvCxnSpPr>
        <p:spPr>
          <a:xfrm>
            <a:off x="3451389" y="1053253"/>
            <a:ext cx="0" cy="5301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Gráfico 4">
            <a:extLst>
              <a:ext uri="{FF2B5EF4-FFF2-40B4-BE49-F238E27FC236}">
                <a16:creationId xmlns:a16="http://schemas.microsoft.com/office/drawing/2014/main" id="{C5293D79-07FC-7BE7-6280-4A86C3ED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4868" y="1529605"/>
            <a:ext cx="5608669" cy="446486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F4960CA-DB1E-C7A3-22FC-617A9D972975}"/>
              </a:ext>
            </a:extLst>
          </p:cNvPr>
          <p:cNvSpPr txBox="1"/>
          <p:nvPr/>
        </p:nvSpPr>
        <p:spPr>
          <a:xfrm>
            <a:off x="3766401" y="6537750"/>
            <a:ext cx="4659197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000" b="1" dirty="0">
                <a:latin typeface="Arial"/>
                <a:cs typeface="Arial"/>
              </a:rPr>
              <a:t>Cifras en miles de millones de pesos de 2023.</a:t>
            </a:r>
            <a:endParaRPr lang="es-CO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BE3443-A86C-B461-AF5F-D01BBC67CB4A}"/>
              </a:ext>
            </a:extLst>
          </p:cNvPr>
          <p:cNvSpPr txBox="1"/>
          <p:nvPr/>
        </p:nvSpPr>
        <p:spPr>
          <a:xfrm>
            <a:off x="5768143" y="3353109"/>
            <a:ext cx="1827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</a:t>
            </a:r>
          </a:p>
          <a:p>
            <a:pPr algn="ctr"/>
            <a:r>
              <a:rPr lang="es-CO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$5.334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AF5AE9-740F-D68E-39F1-E7F7A163A750}"/>
              </a:ext>
            </a:extLst>
          </p:cNvPr>
          <p:cNvSpPr txBox="1"/>
          <p:nvPr/>
        </p:nvSpPr>
        <p:spPr>
          <a:xfrm>
            <a:off x="7041050" y="2280908"/>
            <a:ext cx="9722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FAA4E47-FDDA-F694-143B-B8FE94EB5693}"/>
              </a:ext>
            </a:extLst>
          </p:cNvPr>
          <p:cNvSpPr txBox="1"/>
          <p:nvPr/>
        </p:nvSpPr>
        <p:spPr>
          <a:xfrm>
            <a:off x="6507934" y="5176262"/>
            <a:ext cx="1827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13 %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10C7A8-5C9F-D1B8-4457-DE7EFBCE4A1A}"/>
              </a:ext>
            </a:extLst>
          </p:cNvPr>
          <p:cNvSpPr txBox="1"/>
          <p:nvPr/>
        </p:nvSpPr>
        <p:spPr>
          <a:xfrm>
            <a:off x="7421754" y="4053311"/>
            <a:ext cx="1827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8C4D71F-7ECB-9B87-31C1-68E04A6F23AA}"/>
              </a:ext>
            </a:extLst>
          </p:cNvPr>
          <p:cNvSpPr txBox="1"/>
          <p:nvPr/>
        </p:nvSpPr>
        <p:spPr>
          <a:xfrm>
            <a:off x="4738399" y="4987003"/>
            <a:ext cx="1827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14 %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6DDC223-F215-64BB-D9CC-29243EF17FEA}"/>
              </a:ext>
            </a:extLst>
          </p:cNvPr>
          <p:cNvSpPr txBox="1"/>
          <p:nvPr/>
        </p:nvSpPr>
        <p:spPr>
          <a:xfrm>
            <a:off x="4107464" y="3982379"/>
            <a:ext cx="1827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50AD2AB-2B7B-F5BF-6C38-C91834BE281F}"/>
              </a:ext>
            </a:extLst>
          </p:cNvPr>
          <p:cNvSpPr txBox="1"/>
          <p:nvPr/>
        </p:nvSpPr>
        <p:spPr>
          <a:xfrm>
            <a:off x="4315437" y="2867761"/>
            <a:ext cx="1827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01C05E0-06A0-891F-7E08-5B7FEDE0B0C3}"/>
              </a:ext>
            </a:extLst>
          </p:cNvPr>
          <p:cNvSpPr txBox="1"/>
          <p:nvPr/>
        </p:nvSpPr>
        <p:spPr>
          <a:xfrm>
            <a:off x="5129332" y="1988736"/>
            <a:ext cx="1827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15 %</a:t>
            </a:r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AB944EA9-0468-8AE8-868B-E9B8704368B0}"/>
              </a:ext>
            </a:extLst>
          </p:cNvPr>
          <p:cNvGraphicFramePr>
            <a:graphicFrameLocks noGrp="1"/>
          </p:cNvGraphicFramePr>
          <p:nvPr/>
        </p:nvGraphicFramePr>
        <p:xfrm>
          <a:off x="9644040" y="1691736"/>
          <a:ext cx="2093035" cy="37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057">
                  <a:extLst>
                    <a:ext uri="{9D8B030D-6E8A-4147-A177-3AD203B41FA5}">
                      <a16:colId xmlns:a16="http://schemas.microsoft.com/office/drawing/2014/main" val="2673197602"/>
                    </a:ext>
                  </a:extLst>
                </a:gridCol>
                <a:gridCol w="717978">
                  <a:extLst>
                    <a:ext uri="{9D8B030D-6E8A-4147-A177-3AD203B41FA5}">
                      <a16:colId xmlns:a16="http://schemas.microsoft.com/office/drawing/2014/main" val="11143043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Infraestructura de transporte público</a:t>
                      </a:r>
                      <a:endParaRPr lang="es-CO" sz="1100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952</a:t>
                      </a:r>
                      <a:endParaRPr lang="es-CO" sz="1600" b="1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746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Recursos para el sector Salud</a:t>
                      </a:r>
                      <a:endParaRPr lang="es-MX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1.076</a:t>
                      </a:r>
                      <a:endParaRPr lang="es-CO" sz="1600" b="1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515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Construcción de colegios y Jóvenes a la U</a:t>
                      </a:r>
                      <a:endParaRPr lang="es-MX" sz="1100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709</a:t>
                      </a:r>
                      <a:endParaRPr lang="es-CO" sz="1600" b="1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156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Construcción de vías y cicloinfraestructura</a:t>
                      </a:r>
                      <a:endParaRPr lang="es-MX" sz="1100" err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735</a:t>
                      </a:r>
                      <a:endParaRPr lang="es-CO" sz="1600" b="1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199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Recursos para financiar el Fondo de Estabilización Tarifaria</a:t>
                      </a:r>
                      <a:endParaRPr lang="es-MX" sz="1100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726</a:t>
                      </a:r>
                      <a:endParaRPr lang="es-CO" sz="1600" b="1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911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Transferencias monetarias </a:t>
                      </a:r>
                      <a:endParaRPr lang="es-CO" sz="1100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325</a:t>
                      </a:r>
                      <a:endParaRPr lang="es-CO" sz="1600" b="1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438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Otros</a:t>
                      </a:r>
                      <a:endParaRPr lang="es-CO" sz="1100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810</a:t>
                      </a:r>
                      <a:endParaRPr lang="es-CO" sz="1600" b="1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918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1" i="0" kern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TOTAL</a:t>
                      </a:r>
                      <a:endParaRPr lang="es-CO" sz="1100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71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1" i="0" kern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5.334</a:t>
                      </a:r>
                      <a:endParaRPr lang="es-CO" sz="1600"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108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7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392390"/>
                  </a:ext>
                </a:extLst>
              </a:tr>
            </a:tbl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4237C589-23D2-B3D7-831E-593B1465C440}"/>
              </a:ext>
            </a:extLst>
          </p:cNvPr>
          <p:cNvSpPr/>
          <p:nvPr/>
        </p:nvSpPr>
        <p:spPr>
          <a:xfrm>
            <a:off x="9503066" y="1763807"/>
            <a:ext cx="107504" cy="107504"/>
          </a:xfrm>
          <a:prstGeom prst="rect">
            <a:avLst/>
          </a:prstGeom>
          <a:solidFill>
            <a:srgbClr val="34A5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8D383E6-B3E6-ACDD-0EE3-2FB6F7354293}"/>
              </a:ext>
            </a:extLst>
          </p:cNvPr>
          <p:cNvSpPr/>
          <p:nvPr/>
        </p:nvSpPr>
        <p:spPr>
          <a:xfrm>
            <a:off x="9503066" y="2178133"/>
            <a:ext cx="107504" cy="107504"/>
          </a:xfrm>
          <a:prstGeom prst="rect">
            <a:avLst/>
          </a:prstGeom>
          <a:solidFill>
            <a:srgbClr val="F44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D70EFC1-C45D-B078-9BC8-9FA3FB631673}"/>
              </a:ext>
            </a:extLst>
          </p:cNvPr>
          <p:cNvSpPr/>
          <p:nvPr/>
        </p:nvSpPr>
        <p:spPr>
          <a:xfrm>
            <a:off x="9503066" y="2598941"/>
            <a:ext cx="107504" cy="107504"/>
          </a:xfrm>
          <a:prstGeom prst="rect">
            <a:avLst/>
          </a:prstGeom>
          <a:solidFill>
            <a:srgbClr val="184F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7993CC2-8D9E-108C-9595-987966BCF051}"/>
              </a:ext>
            </a:extLst>
          </p:cNvPr>
          <p:cNvSpPr/>
          <p:nvPr/>
        </p:nvSpPr>
        <p:spPr>
          <a:xfrm>
            <a:off x="9503066" y="3134271"/>
            <a:ext cx="107504" cy="107504"/>
          </a:xfrm>
          <a:prstGeom prst="rect">
            <a:avLst/>
          </a:prstGeom>
          <a:solidFill>
            <a:srgbClr val="A1C5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A493F7D-B5CF-3DF8-8B8A-FD205C02422D}"/>
              </a:ext>
            </a:extLst>
          </p:cNvPr>
          <p:cNvSpPr/>
          <p:nvPr/>
        </p:nvSpPr>
        <p:spPr>
          <a:xfrm>
            <a:off x="9503066" y="3731253"/>
            <a:ext cx="107504" cy="107504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8A8E7F7-8B4E-CFD1-8238-D381A79C3C1F}"/>
              </a:ext>
            </a:extLst>
          </p:cNvPr>
          <p:cNvSpPr/>
          <p:nvPr/>
        </p:nvSpPr>
        <p:spPr>
          <a:xfrm>
            <a:off x="9503066" y="4441087"/>
            <a:ext cx="107504" cy="107504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24E899D-EF25-DF2A-15D1-2E90D376CDEA}"/>
              </a:ext>
            </a:extLst>
          </p:cNvPr>
          <p:cNvSpPr/>
          <p:nvPr/>
        </p:nvSpPr>
        <p:spPr>
          <a:xfrm>
            <a:off x="9503066" y="4931878"/>
            <a:ext cx="107504" cy="107504"/>
          </a:xfrm>
          <a:prstGeom prst="rect">
            <a:avLst/>
          </a:prstGeom>
          <a:solidFill>
            <a:srgbClr val="899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</p:spTree>
    <p:extLst>
      <p:ext uri="{BB962C8B-B14F-4D97-AF65-F5344CB8AC3E}">
        <p14:creationId xmlns:p14="http://schemas.microsoft.com/office/powerpoint/2010/main" val="202360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CB4F269-8078-0955-7673-14CD1CF6A92C}"/>
              </a:ext>
            </a:extLst>
          </p:cNvPr>
          <p:cNvSpPr txBox="1"/>
          <p:nvPr/>
        </p:nvSpPr>
        <p:spPr>
          <a:xfrm>
            <a:off x="474463" y="6408535"/>
            <a:ext cx="1521939" cy="43088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000" dirty="0">
                <a:latin typeface="Arial"/>
                <a:cs typeface="Arial"/>
              </a:rPr>
              <a:t>Fuente: SDH-DDCP.</a:t>
            </a:r>
          </a:p>
          <a:p>
            <a:r>
              <a:rPr lang="es-MX" sz="1000" dirty="0">
                <a:latin typeface="Arial"/>
                <a:cs typeface="Arial"/>
              </a:rPr>
              <a:t>*Precios corrientes.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D533BF-57AF-9C06-1403-C31B9F0C20BF}"/>
              </a:ext>
            </a:extLst>
          </p:cNvPr>
          <p:cNvSpPr txBox="1"/>
          <p:nvPr/>
        </p:nvSpPr>
        <p:spPr>
          <a:xfrm>
            <a:off x="294337" y="1152714"/>
            <a:ext cx="3339520" cy="14311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MX" sz="1700" b="1">
                <a:solidFill>
                  <a:srgbClr val="1671B4"/>
                </a:solidFill>
                <a:latin typeface="Arial"/>
                <a:cs typeface="Arial"/>
              </a:rPr>
              <a:t>Segundo cupo: </a:t>
            </a:r>
            <a:r>
              <a:rPr lang="es-MX" sz="1700" b="1">
                <a:latin typeface="Arial"/>
                <a:cs typeface="Arial"/>
              </a:rPr>
              <a:t>$11,7 billones </a:t>
            </a:r>
            <a:r>
              <a:rPr lang="es-MX" sz="1700">
                <a:latin typeface="Arial"/>
                <a:cs typeface="Arial"/>
              </a:rPr>
              <a:t>para consolidar la recuperación del empleo, financiando nuevas obras del Plan Distrital de Desarrollo </a:t>
            </a:r>
            <a:r>
              <a:rPr lang="es-MX" sz="1700"/>
              <a:t>2020-2024</a:t>
            </a:r>
            <a:r>
              <a:rPr lang="es-MX" sz="1700">
                <a:latin typeface="Arial"/>
                <a:cs typeface="Arial"/>
              </a:rPr>
              <a:t>.</a:t>
            </a:r>
            <a:endParaRPr lang="es-CO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814A20F-7496-3E85-8AAD-CF2A6CBA78FB}"/>
              </a:ext>
            </a:extLst>
          </p:cNvPr>
          <p:cNvGraphicFramePr>
            <a:graphicFrameLocks noGrp="1"/>
          </p:cNvGraphicFramePr>
          <p:nvPr/>
        </p:nvGraphicFramePr>
        <p:xfrm>
          <a:off x="515939" y="2679706"/>
          <a:ext cx="3014846" cy="318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261">
                  <a:extLst>
                    <a:ext uri="{9D8B030D-6E8A-4147-A177-3AD203B41FA5}">
                      <a16:colId xmlns:a16="http://schemas.microsoft.com/office/drawing/2014/main" val="3985151649"/>
                    </a:ext>
                  </a:extLst>
                </a:gridCol>
                <a:gridCol w="2155585">
                  <a:extLst>
                    <a:ext uri="{9D8B030D-6E8A-4147-A177-3AD203B41FA5}">
                      <a16:colId xmlns:a16="http://schemas.microsoft.com/office/drawing/2014/main" val="4228219874"/>
                    </a:ext>
                  </a:extLst>
                </a:gridCol>
              </a:tblGrid>
              <a:tr h="482004">
                <a:tc gridSpan="2"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Proyección cupo 840 de 2022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1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535090"/>
                  </a:ext>
                </a:extLst>
              </a:tr>
              <a:tr h="741288">
                <a:tc>
                  <a:txBody>
                    <a:bodyPr/>
                    <a:lstStyle/>
                    <a:p>
                      <a:pPr marL="263525" lvl="1" indent="0"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Monto aprobado Acuerdo 781 de 2020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384171"/>
                  </a:ext>
                </a:extLst>
              </a:tr>
              <a:tr h="741288">
                <a:tc>
                  <a:txBody>
                    <a:bodyPr/>
                    <a:lstStyle/>
                    <a:p>
                      <a:pPr lvl="1"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Saldos de apropiación para recoger (pesos 2022)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040094"/>
                  </a:ext>
                </a:extLst>
              </a:tr>
              <a:tr h="741288">
                <a:tc>
                  <a:txBody>
                    <a:bodyPr/>
                    <a:lstStyle/>
                    <a:p>
                      <a:pPr lvl="1"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</a:t>
                      </a:r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Adicionales Acuerdo 840 de 2022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516509"/>
                  </a:ext>
                </a:extLst>
              </a:tr>
              <a:tr h="482004">
                <a:tc>
                  <a:txBody>
                    <a:bodyPr/>
                    <a:lstStyle/>
                    <a:p>
                      <a:pPr algn="r"/>
                      <a:r>
                        <a:rPr lang="es-E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$11,7</a:t>
                      </a:r>
                    </a:p>
                  </a:txBody>
                  <a:tcPr marL="0" marR="72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(2+3)</a:t>
                      </a:r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Acuerdo 840 de 2022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71089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51CD19B-F11B-60AE-D82A-1AA53D73E220}"/>
              </a:ext>
            </a:extLst>
          </p:cNvPr>
          <p:cNvSpPr txBox="1"/>
          <p:nvPr/>
        </p:nvSpPr>
        <p:spPr>
          <a:xfrm>
            <a:off x="474463" y="6217075"/>
            <a:ext cx="2340729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900" b="1" dirty="0">
                <a:latin typeface="Arial"/>
                <a:cs typeface="Arial"/>
              </a:rPr>
              <a:t>Cifras en billones de pesos de 2022.</a:t>
            </a:r>
            <a:endParaRPr lang="es-CO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F79A6A3-104D-1802-A67F-507C5328DC62}"/>
              </a:ext>
            </a:extLst>
          </p:cNvPr>
          <p:cNvCxnSpPr/>
          <p:nvPr/>
        </p:nvCxnSpPr>
        <p:spPr>
          <a:xfrm>
            <a:off x="3677605" y="1200530"/>
            <a:ext cx="0" cy="5301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id="{890CA343-7DDA-5F3B-1150-278C76575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9966" y="1372244"/>
            <a:ext cx="3823134" cy="48646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CCD1D4D-C1C4-9FAE-9D1F-77C5F540848F}"/>
              </a:ext>
            </a:extLst>
          </p:cNvPr>
          <p:cNvSpPr txBox="1"/>
          <p:nvPr/>
        </p:nvSpPr>
        <p:spPr>
          <a:xfrm>
            <a:off x="3808575" y="6519133"/>
            <a:ext cx="4501091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900" b="1" dirty="0">
                <a:latin typeface="Arial"/>
                <a:cs typeface="Arial"/>
              </a:rPr>
              <a:t>Cifras en miles de millones de pesos de 2023.</a:t>
            </a:r>
            <a:endParaRPr lang="es-CO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5842B7E-9B0D-AA5B-42B6-D36D35C339BB}"/>
              </a:ext>
            </a:extLst>
          </p:cNvPr>
          <p:cNvSpPr txBox="1"/>
          <p:nvPr/>
        </p:nvSpPr>
        <p:spPr>
          <a:xfrm>
            <a:off x="3888061" y="3136620"/>
            <a:ext cx="17656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Total:</a:t>
            </a:r>
          </a:p>
          <a:p>
            <a:pPr algn="ctr"/>
            <a:r>
              <a:rPr lang="es-CO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$</a:t>
            </a:r>
            <a:r>
              <a:rPr lang="es-CO" sz="2400" b="1">
                <a:solidFill>
                  <a:schemeClr val="bg1"/>
                </a:solidFill>
                <a:latin typeface="Arial Black" panose="020B0A04020102020204" pitchFamily="34" charset="0"/>
              </a:rPr>
              <a:t>11.877</a:t>
            </a:r>
          </a:p>
          <a:p>
            <a:pPr algn="ctr"/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4DC9E9F-2AC4-650A-AE31-EA83A53E0862}"/>
              </a:ext>
            </a:extLst>
          </p:cNvPr>
          <p:cNvSpPr txBox="1"/>
          <p:nvPr/>
        </p:nvSpPr>
        <p:spPr>
          <a:xfrm>
            <a:off x="5141630" y="2035368"/>
            <a:ext cx="17656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48 %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3E9AD25-C1C4-67E2-0128-86CCC650FDD1}"/>
              </a:ext>
            </a:extLst>
          </p:cNvPr>
          <p:cNvSpPr txBox="1"/>
          <p:nvPr/>
        </p:nvSpPr>
        <p:spPr>
          <a:xfrm>
            <a:off x="5522517" y="4422224"/>
            <a:ext cx="17656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11.2 %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87086EE-9E57-ADB4-7C83-8E054541C413}"/>
              </a:ext>
            </a:extLst>
          </p:cNvPr>
          <p:cNvSpPr txBox="1"/>
          <p:nvPr/>
        </p:nvSpPr>
        <p:spPr>
          <a:xfrm>
            <a:off x="5761778" y="3676042"/>
            <a:ext cx="17656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14 %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0CCA288-42D9-1A8A-CE9F-C7524BEB6017}"/>
              </a:ext>
            </a:extLst>
          </p:cNvPr>
          <p:cNvSpPr txBox="1"/>
          <p:nvPr/>
        </p:nvSpPr>
        <p:spPr>
          <a:xfrm>
            <a:off x="5239619" y="5025082"/>
            <a:ext cx="17656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10.7 %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B37EFD1-AC49-D1CC-C6D1-78BA2E1A4B07}"/>
              </a:ext>
            </a:extLst>
          </p:cNvPr>
          <p:cNvSpPr txBox="1"/>
          <p:nvPr/>
        </p:nvSpPr>
        <p:spPr>
          <a:xfrm>
            <a:off x="5389683" y="5416727"/>
            <a:ext cx="973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5 %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547BB1-E1FD-AC4E-8102-1E9E732ACB0F}"/>
              </a:ext>
            </a:extLst>
          </p:cNvPr>
          <p:cNvSpPr txBox="1"/>
          <p:nvPr/>
        </p:nvSpPr>
        <p:spPr>
          <a:xfrm>
            <a:off x="4995163" y="5716981"/>
            <a:ext cx="973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4 %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0E21A15-1FC4-CBFF-3AD9-CC2EEDB937E3}"/>
              </a:ext>
            </a:extLst>
          </p:cNvPr>
          <p:cNvSpPr txBox="1"/>
          <p:nvPr/>
        </p:nvSpPr>
        <p:spPr>
          <a:xfrm>
            <a:off x="4425371" y="5965311"/>
            <a:ext cx="81424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3 %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32D09E7-83B0-E10F-CA88-61EDAA080C20}"/>
              </a:ext>
            </a:extLst>
          </p:cNvPr>
          <p:cNvSpPr txBox="1"/>
          <p:nvPr/>
        </p:nvSpPr>
        <p:spPr>
          <a:xfrm>
            <a:off x="4891033" y="5965311"/>
            <a:ext cx="6235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3 %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AD1FA009-2B87-5D3A-CDE7-5B3930225410}"/>
              </a:ext>
            </a:extLst>
          </p:cNvPr>
          <p:cNvSpPr/>
          <p:nvPr/>
        </p:nvSpPr>
        <p:spPr>
          <a:xfrm>
            <a:off x="7735012" y="2143883"/>
            <a:ext cx="119623" cy="120403"/>
          </a:xfrm>
          <a:prstGeom prst="rect">
            <a:avLst/>
          </a:prstGeom>
          <a:solidFill>
            <a:srgbClr val="0EAA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3C3858F-A484-C311-D3E8-340208904CEB}"/>
              </a:ext>
            </a:extLst>
          </p:cNvPr>
          <p:cNvSpPr/>
          <p:nvPr/>
        </p:nvSpPr>
        <p:spPr>
          <a:xfrm>
            <a:off x="7735012" y="3208604"/>
            <a:ext cx="119623" cy="120403"/>
          </a:xfrm>
          <a:prstGeom prst="rect">
            <a:avLst/>
          </a:prstGeom>
          <a:solidFill>
            <a:srgbClr val="39A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C1BAE78-D44A-355F-A173-F22B2B425604}"/>
              </a:ext>
            </a:extLst>
          </p:cNvPr>
          <p:cNvSpPr/>
          <p:nvPr/>
        </p:nvSpPr>
        <p:spPr>
          <a:xfrm>
            <a:off x="7735012" y="2570775"/>
            <a:ext cx="119623" cy="120403"/>
          </a:xfrm>
          <a:prstGeom prst="rect">
            <a:avLst/>
          </a:prstGeom>
          <a:solidFill>
            <a:srgbClr val="A1C5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39228F7-5F74-F803-C458-D03A130B022C}"/>
              </a:ext>
            </a:extLst>
          </p:cNvPr>
          <p:cNvSpPr/>
          <p:nvPr/>
        </p:nvSpPr>
        <p:spPr>
          <a:xfrm>
            <a:off x="7735012" y="3662265"/>
            <a:ext cx="119623" cy="120403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78D2EAC-26F7-FECF-53E6-326FD523286A}"/>
              </a:ext>
            </a:extLst>
          </p:cNvPr>
          <p:cNvSpPr/>
          <p:nvPr/>
        </p:nvSpPr>
        <p:spPr>
          <a:xfrm>
            <a:off x="7735012" y="4330218"/>
            <a:ext cx="119623" cy="120403"/>
          </a:xfrm>
          <a:prstGeom prst="rect">
            <a:avLst/>
          </a:prstGeom>
          <a:solidFill>
            <a:srgbClr val="E95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BDC0D8D1-D903-40FB-4934-647E0BD93F18}"/>
              </a:ext>
            </a:extLst>
          </p:cNvPr>
          <p:cNvSpPr/>
          <p:nvPr/>
        </p:nvSpPr>
        <p:spPr>
          <a:xfrm>
            <a:off x="7735012" y="5757394"/>
            <a:ext cx="119623" cy="120403"/>
          </a:xfrm>
          <a:prstGeom prst="rect">
            <a:avLst/>
          </a:prstGeom>
          <a:solidFill>
            <a:srgbClr val="167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9D3D318-F6CB-D81F-2DC4-D69F79E745D8}"/>
              </a:ext>
            </a:extLst>
          </p:cNvPr>
          <p:cNvSpPr txBox="1"/>
          <p:nvPr/>
        </p:nvSpPr>
        <p:spPr>
          <a:xfrm>
            <a:off x="7938650" y="1699394"/>
            <a:ext cx="27450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400" b="1">
                <a:solidFill>
                  <a:srgbClr val="35AADD"/>
                </a:solidFill>
                <a:latin typeface="Arial Narrow" panose="020B0606020202030204" pitchFamily="34" charset="0"/>
                <a:cs typeface="Calibri"/>
              </a:rPr>
              <a:t>Metro y troncales alimentadoras</a:t>
            </a:r>
            <a:endParaRPr lang="es-ES" sz="1400" b="1">
              <a:solidFill>
                <a:srgbClr val="35AADD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A9DA3C1-D177-EE3D-1FF2-284DC31F9B55}"/>
              </a:ext>
            </a:extLst>
          </p:cNvPr>
          <p:cNvSpPr txBox="1"/>
          <p:nvPr/>
        </p:nvSpPr>
        <p:spPr>
          <a:xfrm>
            <a:off x="7938650" y="2056495"/>
            <a:ext cx="24745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400" b="1">
                <a:solidFill>
                  <a:srgbClr val="3BB075"/>
                </a:solidFill>
                <a:latin typeface="Arial Narrow" panose="020B0606020202030204" pitchFamily="34" charset="0"/>
                <a:cs typeface="Calibri"/>
              </a:rPr>
              <a:t>Infraestructura educativa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A9EAAE3-C3A1-EC0E-313F-4040C471BFA1}"/>
              </a:ext>
            </a:extLst>
          </p:cNvPr>
          <p:cNvSpPr txBox="1"/>
          <p:nvPr/>
        </p:nvSpPr>
        <p:spPr>
          <a:xfrm>
            <a:off x="7938650" y="2483830"/>
            <a:ext cx="274507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err="1">
                <a:solidFill>
                  <a:srgbClr val="A4C919"/>
                </a:solidFill>
                <a:latin typeface="Arial Narrow"/>
                <a:cs typeface="Calibri"/>
              </a:rPr>
              <a:t>Cicloalameda</a:t>
            </a:r>
            <a:r>
              <a:rPr lang="es-MX" sz="1400" b="1">
                <a:solidFill>
                  <a:srgbClr val="A4C919"/>
                </a:solidFill>
                <a:latin typeface="Arial Narrow"/>
                <a:cs typeface="Calibri"/>
              </a:rPr>
              <a:t>, espacio público y áreas verdes y otra infraestructura vial</a:t>
            </a:r>
            <a:endParaRPr lang="es-ES" sz="1400" b="1">
              <a:solidFill>
                <a:srgbClr val="A4C919"/>
              </a:solidFill>
              <a:latin typeface="Arial Narrow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74A6862-57E7-6403-C0E7-5ACFD601A2F9}"/>
              </a:ext>
            </a:extLst>
          </p:cNvPr>
          <p:cNvSpPr txBox="1"/>
          <p:nvPr/>
        </p:nvSpPr>
        <p:spPr>
          <a:xfrm>
            <a:off x="7938651" y="3114236"/>
            <a:ext cx="30682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400" b="1">
                <a:solidFill>
                  <a:srgbClr val="39AB72"/>
                </a:solidFill>
                <a:latin typeface="Arial Narrow" panose="020B0606020202030204" pitchFamily="34" charset="0"/>
              </a:rPr>
              <a:t>Cupos educación superior</a:t>
            </a:r>
            <a:endParaRPr lang="es-ES" sz="1400" b="1">
              <a:solidFill>
                <a:srgbClr val="39AB72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F7D6B11-7DFD-710F-2B5D-B1A6AF63C995}"/>
              </a:ext>
            </a:extLst>
          </p:cNvPr>
          <p:cNvSpPr txBox="1"/>
          <p:nvPr/>
        </p:nvSpPr>
        <p:spPr>
          <a:xfrm>
            <a:off x="7938651" y="4158455"/>
            <a:ext cx="26283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E95C2A"/>
                </a:solidFill>
                <a:latin typeface="Arial Narrow" panose="020B0606020202030204" pitchFamily="34" charset="0"/>
                <a:cs typeface="Calibri"/>
              </a:rPr>
              <a:t>Otra infraestructura social, cultural y recreación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87C5A3E-111C-0B67-BD4A-BB458776F175}"/>
              </a:ext>
            </a:extLst>
          </p:cNvPr>
          <p:cNvSpPr txBox="1"/>
          <p:nvPr/>
        </p:nvSpPr>
        <p:spPr>
          <a:xfrm>
            <a:off x="7926306" y="5657534"/>
            <a:ext cx="742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>
                <a:solidFill>
                  <a:srgbClr val="1671B4"/>
                </a:solidFill>
                <a:latin typeface="Arial Narrow" panose="020B0606020202030204" pitchFamily="34" charset="0"/>
              </a:rPr>
              <a:t>TOTAL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D7C94D5-04FE-FF03-D4A9-8A6F30F8F8E2}"/>
              </a:ext>
            </a:extLst>
          </p:cNvPr>
          <p:cNvSpPr txBox="1"/>
          <p:nvPr/>
        </p:nvSpPr>
        <p:spPr>
          <a:xfrm rot="11400">
            <a:off x="9940599" y="1622673"/>
            <a:ext cx="1771438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35AADD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</a:rPr>
              <a:t>$5.754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E3200E5-996B-571C-C687-79BEE9F914EF}"/>
              </a:ext>
            </a:extLst>
          </p:cNvPr>
          <p:cNvSpPr txBox="1"/>
          <p:nvPr/>
        </p:nvSpPr>
        <p:spPr>
          <a:xfrm>
            <a:off x="9876139" y="2051970"/>
            <a:ext cx="1836607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39AB72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</a:rPr>
              <a:t>$1.644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4A24E32-618C-ED00-6F84-6EE210D79612}"/>
              </a:ext>
            </a:extLst>
          </p:cNvPr>
          <p:cNvSpPr txBox="1"/>
          <p:nvPr/>
        </p:nvSpPr>
        <p:spPr>
          <a:xfrm>
            <a:off x="9966215" y="2475413"/>
            <a:ext cx="174653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A1C518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</a:rPr>
              <a:t>$1.333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3A7E6FF-9BAF-C8F3-321B-14DC39F1DD35}"/>
              </a:ext>
            </a:extLst>
          </p:cNvPr>
          <p:cNvSpPr txBox="1"/>
          <p:nvPr/>
        </p:nvSpPr>
        <p:spPr>
          <a:xfrm>
            <a:off x="10089615" y="3032956"/>
            <a:ext cx="1623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39AB72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  <a:rtl val="0"/>
              </a:rPr>
              <a:t>$1.270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139D885-C94B-24D7-F7DE-2E9AB02C00FF}"/>
              </a:ext>
            </a:extLst>
          </p:cNvPr>
          <p:cNvSpPr txBox="1"/>
          <p:nvPr/>
        </p:nvSpPr>
        <p:spPr>
          <a:xfrm>
            <a:off x="9966215" y="4129247"/>
            <a:ext cx="174653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E95C2A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</a:rPr>
              <a:t>$530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39B643A-B36E-83EC-AA90-234FCD9CB501}"/>
              </a:ext>
            </a:extLst>
          </p:cNvPr>
          <p:cNvSpPr txBox="1"/>
          <p:nvPr/>
        </p:nvSpPr>
        <p:spPr>
          <a:xfrm>
            <a:off x="10413165" y="5616893"/>
            <a:ext cx="1299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200" b="1">
                <a:ln/>
                <a:solidFill>
                  <a:srgbClr val="1871B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$11.877</a:t>
            </a: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7FD74A9D-1DC4-0642-9DD9-ACD0764D62B5}"/>
              </a:ext>
            </a:extLst>
          </p:cNvPr>
          <p:cNvCxnSpPr>
            <a:cxnSpLocks/>
          </p:cNvCxnSpPr>
          <p:nvPr/>
        </p:nvCxnSpPr>
        <p:spPr>
          <a:xfrm>
            <a:off x="7707230" y="5607427"/>
            <a:ext cx="3968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ángulo 57">
            <a:extLst>
              <a:ext uri="{FF2B5EF4-FFF2-40B4-BE49-F238E27FC236}">
                <a16:creationId xmlns:a16="http://schemas.microsoft.com/office/drawing/2014/main" id="{1BCA5B29-71BA-DCAA-0839-DD30C2AE4F61}"/>
              </a:ext>
            </a:extLst>
          </p:cNvPr>
          <p:cNvSpPr/>
          <p:nvPr/>
        </p:nvSpPr>
        <p:spPr>
          <a:xfrm>
            <a:off x="7735012" y="1793762"/>
            <a:ext cx="119623" cy="120403"/>
          </a:xfrm>
          <a:prstGeom prst="rect">
            <a:avLst/>
          </a:prstGeom>
          <a:solidFill>
            <a:srgbClr val="35AA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73043950-1240-3FA7-CB6F-2DA31F3C2413}"/>
              </a:ext>
            </a:extLst>
          </p:cNvPr>
          <p:cNvSpPr txBox="1"/>
          <p:nvPr/>
        </p:nvSpPr>
        <p:spPr>
          <a:xfrm>
            <a:off x="7938650" y="3492747"/>
            <a:ext cx="29019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>
                <a:solidFill>
                  <a:srgbClr val="FBB03B"/>
                </a:solidFill>
                <a:latin typeface="Arial Narrow" panose="020B0606020202030204" pitchFamily="34" charset="0"/>
                <a:cs typeface="Calibri"/>
              </a:rPr>
              <a:t>Fortalecimiento de la infraestructura del sector Salud, hospitales y centros biológicos</a:t>
            </a:r>
            <a:endParaRPr lang="es-CO" sz="1400" b="1">
              <a:solidFill>
                <a:srgbClr val="FBB03B"/>
              </a:solidFill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D767A1FF-4350-BF9F-B19A-191E115134C7}"/>
              </a:ext>
            </a:extLst>
          </p:cNvPr>
          <p:cNvSpPr txBox="1"/>
          <p:nvPr/>
        </p:nvSpPr>
        <p:spPr>
          <a:xfrm>
            <a:off x="7938651" y="5193460"/>
            <a:ext cx="74203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400" b="1">
                <a:solidFill>
                  <a:srgbClr val="AD2DE8"/>
                </a:solidFill>
                <a:latin typeface="Arial Narrow" panose="020B0606020202030204" pitchFamily="34" charset="0"/>
                <a:cs typeface="Calibri"/>
              </a:rPr>
              <a:t>Otros</a:t>
            </a:r>
            <a:endParaRPr lang="es-ES" sz="1400" b="1">
              <a:solidFill>
                <a:srgbClr val="AD2DE8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25C299E4-FCC4-81C7-7B27-82407FE781A2}"/>
              </a:ext>
            </a:extLst>
          </p:cNvPr>
          <p:cNvSpPr/>
          <p:nvPr/>
        </p:nvSpPr>
        <p:spPr>
          <a:xfrm>
            <a:off x="7745211" y="5278067"/>
            <a:ext cx="119623" cy="120403"/>
          </a:xfrm>
          <a:prstGeom prst="rect">
            <a:avLst/>
          </a:prstGeom>
          <a:solidFill>
            <a:srgbClr val="AD2D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solidFill>
                <a:srgbClr val="B3B3B3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3415C99-7C62-D478-ACD6-7C099017F9A2}"/>
              </a:ext>
            </a:extLst>
          </p:cNvPr>
          <p:cNvSpPr txBox="1"/>
          <p:nvPr/>
        </p:nvSpPr>
        <p:spPr>
          <a:xfrm>
            <a:off x="9966215" y="4673765"/>
            <a:ext cx="174653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</a:rPr>
              <a:t>$381</a:t>
            </a:r>
          </a:p>
        </p:txBody>
      </p:sp>
      <p:sp>
        <p:nvSpPr>
          <p:cNvPr id="63" name="CuadroTexto 18">
            <a:extLst>
              <a:ext uri="{FF2B5EF4-FFF2-40B4-BE49-F238E27FC236}">
                <a16:creationId xmlns:a16="http://schemas.microsoft.com/office/drawing/2014/main" id="{0EA7D068-DD81-8178-ED2E-08EF09C3B129}"/>
              </a:ext>
            </a:extLst>
          </p:cNvPr>
          <p:cNvSpPr txBox="1"/>
          <p:nvPr/>
        </p:nvSpPr>
        <p:spPr>
          <a:xfrm>
            <a:off x="7938651" y="4749617"/>
            <a:ext cx="283156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400" b="1">
                <a:solidFill>
                  <a:srgbClr val="FF00FF"/>
                </a:solidFill>
                <a:latin typeface="Arial Narrow"/>
                <a:cs typeface="Calibri"/>
              </a:rPr>
              <a:t>Sector Hábitat y Servicios Públicos</a:t>
            </a:r>
            <a:endParaRPr lang="es-ES" sz="1400" b="1">
              <a:solidFill>
                <a:srgbClr val="FF00FF"/>
              </a:solidFill>
              <a:latin typeface="Arial Narrow"/>
            </a:endParaRPr>
          </a:p>
        </p:txBody>
      </p:sp>
      <p:sp>
        <p:nvSpPr>
          <p:cNvPr id="64" name="Rectángulo 20">
            <a:extLst>
              <a:ext uri="{FF2B5EF4-FFF2-40B4-BE49-F238E27FC236}">
                <a16:creationId xmlns:a16="http://schemas.microsoft.com/office/drawing/2014/main" id="{15728AED-3774-B85A-1F49-B084252A06F5}"/>
              </a:ext>
            </a:extLst>
          </p:cNvPr>
          <p:cNvSpPr/>
          <p:nvPr/>
        </p:nvSpPr>
        <p:spPr>
          <a:xfrm>
            <a:off x="7745211" y="4868805"/>
            <a:ext cx="119623" cy="120403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Arial Narrow" panose="020B0606020202030204" pitchFamily="34" charset="0"/>
            </a:endParaRPr>
          </a:p>
        </p:txBody>
      </p:sp>
      <p:sp>
        <p:nvSpPr>
          <p:cNvPr id="65" name="CuadroTexto 22">
            <a:extLst>
              <a:ext uri="{FF2B5EF4-FFF2-40B4-BE49-F238E27FC236}">
                <a16:creationId xmlns:a16="http://schemas.microsoft.com/office/drawing/2014/main" id="{ACA419D2-4590-42D6-58B5-395A8DA07D4A}"/>
              </a:ext>
            </a:extLst>
          </p:cNvPr>
          <p:cNvSpPr txBox="1"/>
          <p:nvPr/>
        </p:nvSpPr>
        <p:spPr>
          <a:xfrm>
            <a:off x="9966215" y="5113955"/>
            <a:ext cx="174653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AD2DE8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</a:rPr>
              <a:t>$323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5855609-4250-6C1E-BBF1-2B1AE28D69F4}"/>
              </a:ext>
            </a:extLst>
          </p:cNvPr>
          <p:cNvSpPr txBox="1"/>
          <p:nvPr/>
        </p:nvSpPr>
        <p:spPr>
          <a:xfrm>
            <a:off x="10089615" y="3530063"/>
            <a:ext cx="1623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200" b="1" spc="79">
                <a:ln/>
                <a:solidFill>
                  <a:srgbClr val="FBB03B"/>
                </a:solidFill>
                <a:latin typeface="Arial" panose="020B0604020202020204" pitchFamily="34" charset="0"/>
                <a:cs typeface="Arial" panose="020B0604020202020204" pitchFamily="34" charset="0"/>
                <a:sym typeface="MuseoSansCond-900"/>
                <a:rtl val="0"/>
              </a:rPr>
              <a:t>$638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052B42-47CF-6B61-5855-E00EB2B52A75}"/>
              </a:ext>
            </a:extLst>
          </p:cNvPr>
          <p:cNvSpPr txBox="1"/>
          <p:nvPr/>
        </p:nvSpPr>
        <p:spPr>
          <a:xfrm>
            <a:off x="940236" y="633"/>
            <a:ext cx="10514536" cy="129266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MX" sz="2200" b="1" dirty="0"/>
              <a:t>El aumento en la inversión fue posible por los cupos de endeudamiento aprobados por el Concejo: </a:t>
            </a:r>
            <a:endParaRPr lang="es-CO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200" b="1" dirty="0"/>
              <a:t>II. AC 840 de 2022</a:t>
            </a:r>
            <a:endParaRPr lang="es-CO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4521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iseño personalizado">
  <a:themeElements>
    <a:clrScheme name="SDH2">
      <a:dk1>
        <a:srgbClr val="000000"/>
      </a:dk1>
      <a:lt1>
        <a:srgbClr val="FFFFFF"/>
      </a:lt1>
      <a:dk2>
        <a:srgbClr val="636468"/>
      </a:dk2>
      <a:lt2>
        <a:srgbClr val="E7E6E6"/>
      </a:lt2>
      <a:accent1>
        <a:srgbClr val="A91B2E"/>
      </a:accent1>
      <a:accent2>
        <a:srgbClr val="CA1D25"/>
      </a:accent2>
      <a:accent3>
        <a:srgbClr val="A5A5A5"/>
      </a:accent3>
      <a:accent4>
        <a:srgbClr val="E9422D"/>
      </a:accent4>
      <a:accent5>
        <a:srgbClr val="F6AF35"/>
      </a:accent5>
      <a:accent6>
        <a:srgbClr val="FADD2A"/>
      </a:accent6>
      <a:hlink>
        <a:srgbClr val="FF9200"/>
      </a:hlink>
      <a:folHlink>
        <a:srgbClr val="9092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074DE872-84C4-614C-AF4C-007116604675}" vid="{BD2377D4-CF1C-3945-9E9A-8AA03AB905FE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SDH2">
    <a:dk1>
      <a:srgbClr val="000000"/>
    </a:dk1>
    <a:lt1>
      <a:srgbClr val="FFFFFF"/>
    </a:lt1>
    <a:dk2>
      <a:srgbClr val="636468"/>
    </a:dk2>
    <a:lt2>
      <a:srgbClr val="E7E6E6"/>
    </a:lt2>
    <a:accent1>
      <a:srgbClr val="A91B2E"/>
    </a:accent1>
    <a:accent2>
      <a:srgbClr val="CA1D25"/>
    </a:accent2>
    <a:accent3>
      <a:srgbClr val="A5A5A5"/>
    </a:accent3>
    <a:accent4>
      <a:srgbClr val="E9422D"/>
    </a:accent4>
    <a:accent5>
      <a:srgbClr val="F6AF35"/>
    </a:accent5>
    <a:accent6>
      <a:srgbClr val="FADD2A"/>
    </a:accent6>
    <a:hlink>
      <a:srgbClr val="FF9200"/>
    </a:hlink>
    <a:folHlink>
      <a:srgbClr val="90929B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SDH2">
    <a:dk1>
      <a:srgbClr val="000000"/>
    </a:dk1>
    <a:lt1>
      <a:srgbClr val="FFFFFF"/>
    </a:lt1>
    <a:dk2>
      <a:srgbClr val="636468"/>
    </a:dk2>
    <a:lt2>
      <a:srgbClr val="E7E6E6"/>
    </a:lt2>
    <a:accent1>
      <a:srgbClr val="A91B2E"/>
    </a:accent1>
    <a:accent2>
      <a:srgbClr val="CA1D25"/>
    </a:accent2>
    <a:accent3>
      <a:srgbClr val="A5A5A5"/>
    </a:accent3>
    <a:accent4>
      <a:srgbClr val="E9422D"/>
    </a:accent4>
    <a:accent5>
      <a:srgbClr val="F6AF35"/>
    </a:accent5>
    <a:accent6>
      <a:srgbClr val="FADD2A"/>
    </a:accent6>
    <a:hlink>
      <a:srgbClr val="FF9200"/>
    </a:hlink>
    <a:folHlink>
      <a:srgbClr val="90929B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SDH2">
    <a:dk1>
      <a:srgbClr val="000000"/>
    </a:dk1>
    <a:lt1>
      <a:srgbClr val="FFFFFF"/>
    </a:lt1>
    <a:dk2>
      <a:srgbClr val="636468"/>
    </a:dk2>
    <a:lt2>
      <a:srgbClr val="E7E6E6"/>
    </a:lt2>
    <a:accent1>
      <a:srgbClr val="A91B2E"/>
    </a:accent1>
    <a:accent2>
      <a:srgbClr val="CA1D25"/>
    </a:accent2>
    <a:accent3>
      <a:srgbClr val="A5A5A5"/>
    </a:accent3>
    <a:accent4>
      <a:srgbClr val="E9422D"/>
    </a:accent4>
    <a:accent5>
      <a:srgbClr val="F6AF35"/>
    </a:accent5>
    <a:accent6>
      <a:srgbClr val="FADD2A"/>
    </a:accent6>
    <a:hlink>
      <a:srgbClr val="FF9200"/>
    </a:hlink>
    <a:folHlink>
      <a:srgbClr val="90929B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SDH2">
    <a:dk1>
      <a:srgbClr val="000000"/>
    </a:dk1>
    <a:lt1>
      <a:srgbClr val="FFFFFF"/>
    </a:lt1>
    <a:dk2>
      <a:srgbClr val="636468"/>
    </a:dk2>
    <a:lt2>
      <a:srgbClr val="E7E6E6"/>
    </a:lt2>
    <a:accent1>
      <a:srgbClr val="A91B2E"/>
    </a:accent1>
    <a:accent2>
      <a:srgbClr val="CA1D25"/>
    </a:accent2>
    <a:accent3>
      <a:srgbClr val="A5A5A5"/>
    </a:accent3>
    <a:accent4>
      <a:srgbClr val="E9422D"/>
    </a:accent4>
    <a:accent5>
      <a:srgbClr val="F6AF35"/>
    </a:accent5>
    <a:accent6>
      <a:srgbClr val="FADD2A"/>
    </a:accent6>
    <a:hlink>
      <a:srgbClr val="FF9200"/>
    </a:hlink>
    <a:folHlink>
      <a:srgbClr val="90929B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Publicaci_x00f3_n xmlns="52bb130b-5e97-471f-b564-2dec67d38b5d" xsi:nil="true"/>
    <lcf76f155ced4ddcb4097134ff3c332f xmlns="52bb130b-5e97-471f-b564-2dec67d38b5d">
      <Terms xmlns="http://schemas.microsoft.com/office/infopath/2007/PartnerControls"/>
    </lcf76f155ced4ddcb4097134ff3c332f>
    <Tem_x00e1_tica xmlns="52bb130b-5e97-471f-b564-2dec67d38b5d" xsi:nil="true"/>
    <Tipolog_x00ed_a xmlns="52bb130b-5e97-471f-b564-2dec67d38b5d" xsi:nil="true"/>
    <MediodeDivulgaci_x00f3_n xmlns="52bb130b-5e97-471f-b564-2dec67d38b5d" xsi:nil="true"/>
    <TaxCatchAll xmlns="1df76daa-fa4c-4c26-aee6-0f3ec3407db7" xsi:nil="true"/>
    <Tareas xmlns="52bb130b-5e97-471f-b564-2dec67d38b5d">
      <Url xsi:nil="true"/>
      <Description xsi:nil="true"/>
    </Tarea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396C36BB8C35E41B987215A6AE48DB4" ma:contentTypeVersion="22" ma:contentTypeDescription="Crear nuevo documento." ma:contentTypeScope="" ma:versionID="f8f5e21fe449bdc350d073fe67c76978">
  <xsd:schema xmlns:xsd="http://www.w3.org/2001/XMLSchema" xmlns:xs="http://www.w3.org/2001/XMLSchema" xmlns:p="http://schemas.microsoft.com/office/2006/metadata/properties" xmlns:ns2="52bb130b-5e97-471f-b564-2dec67d38b5d" xmlns:ns3="1d125ab3-83f6-44bb-92de-57fdfa34ba27" xmlns:ns4="1df76daa-fa4c-4c26-aee6-0f3ec3407db7" targetNamespace="http://schemas.microsoft.com/office/2006/metadata/properties" ma:root="true" ma:fieldsID="4253d7d768dd32b47ea5c972e5211088" ns2:_="" ns3:_="" ns4:_="">
    <xsd:import namespace="52bb130b-5e97-471f-b564-2dec67d38b5d"/>
    <xsd:import namespace="1d125ab3-83f6-44bb-92de-57fdfa34ba27"/>
    <xsd:import namespace="1df76daa-fa4c-4c26-aee6-0f3ec3407d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Tipolog_x00ed_a" minOccurs="0"/>
                <xsd:element ref="ns2:Tem_x00e1_tica" minOccurs="0"/>
                <xsd:element ref="ns2:FechaPublicaci_x00f3_n" minOccurs="0"/>
                <xsd:element ref="ns2:MediodeDivulgaci_x00f3_n" minOccurs="0"/>
                <xsd:element ref="ns2:Tarea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b130b-5e97-471f-b564-2dec67d38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ipolog_x00ed_a" ma:index="20" nillable="true" ma:displayName="Tipología" ma:format="Dropdown" ma:internalName="Tipolog_x00ed_a">
      <xsd:simpleType>
        <xsd:restriction base="dms:Choice">
          <xsd:enumeration value="Recursos"/>
          <xsd:enumeration value="Insumos"/>
          <xsd:enumeration value="Editables"/>
          <xsd:enumeration value="Finales"/>
        </xsd:restriction>
      </xsd:simpleType>
    </xsd:element>
    <xsd:element name="Tem_x00e1_tica" ma:index="21" nillable="true" ma:displayName="Descripción" ma:format="Dropdown" ma:internalName="Tem_x00e1_tica">
      <xsd:simpleType>
        <xsd:restriction base="dms:Text">
          <xsd:maxLength value="255"/>
        </xsd:restriction>
      </xsd:simpleType>
    </xsd:element>
    <xsd:element name="FechaPublicaci_x00f3_n" ma:index="22" nillable="true" ma:displayName="Fecha Publicación" ma:format="DateOnly" ma:internalName="FechaPublicaci_x00f3_n">
      <xsd:simpleType>
        <xsd:restriction base="dms:DateTime"/>
      </xsd:simpleType>
    </xsd:element>
    <xsd:element name="MediodeDivulgaci_x00f3_n" ma:index="23" nillable="true" ma:displayName="Medio de Divulgación" ma:format="Dropdown" ma:internalName="MediodeDivulgaci_x00f3_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Youtube"/>
                    <xsd:enumeration value="Twitter"/>
                    <xsd:enumeration value="Facebook / Instagram"/>
                    <xsd:enumeration value="Rotativo Portal / Intranet"/>
                    <xsd:enumeration value="Portada Twitter"/>
                    <xsd:enumeration value="Portada Yotube"/>
                    <xsd:enumeration value="Portada Facebook"/>
                    <xsd:enumeration value="Portada Libros"/>
                    <xsd:enumeration value="Prensa (Periódico / Revista)"/>
                    <xsd:enumeration value="Fidelización DIB"/>
                    <xsd:enumeration value="Libro (Impreso / Digital)"/>
                    <xsd:enumeration value="Web"/>
                  </xsd:restriction>
                </xsd:simpleType>
              </xsd:element>
            </xsd:sequence>
          </xsd:extension>
        </xsd:complexContent>
      </xsd:complexType>
    </xsd:element>
    <xsd:element name="Tareas" ma:index="24" nillable="true" ma:displayName="Tareas" ma:format="Hyperlink" ma:internalName="Tarea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e9abf263-b4e3-4425-8647-6b83a887c9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25ab3-83f6-44bb-92de-57fdfa34ba2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f76daa-fa4c-4c26-aee6-0f3ec3407db7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853bce61-134a-4066-8111-77d9601f713f}" ma:internalName="TaxCatchAll" ma:showField="CatchAllData" ma:web="1df76daa-fa4c-4c26-aee6-0f3ec3407d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2ACE09-8601-49D8-95F0-A77AD851826D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1d125ab3-83f6-44bb-92de-57fdfa34ba27"/>
    <ds:schemaRef ds:uri="http://schemas.microsoft.com/office/infopath/2007/PartnerControls"/>
    <ds:schemaRef ds:uri="http://schemas.openxmlformats.org/package/2006/metadata/core-properties"/>
    <ds:schemaRef ds:uri="1df76daa-fa4c-4c26-aee6-0f3ec3407db7"/>
    <ds:schemaRef ds:uri="52bb130b-5e97-471f-b564-2dec67d38b5d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4EE7A3A-55EB-4A4B-8421-0303B5D5F2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5C8ADB-10AA-4E9A-83BB-C2303B269871}">
  <ds:schemaRefs>
    <ds:schemaRef ds:uri="1d125ab3-83f6-44bb-92de-57fdfa34ba27"/>
    <ds:schemaRef ds:uri="1df76daa-fa4c-4c26-aee6-0f3ec3407db7"/>
    <ds:schemaRef ds:uri="52bb130b-5e97-471f-b564-2dec67d38b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7229</Words>
  <Application>Microsoft Office PowerPoint</Application>
  <PresentationFormat>Panorámica</PresentationFormat>
  <Paragraphs>1786</Paragraphs>
  <Slides>66</Slides>
  <Notes>55</Notes>
  <HiddenSlides>5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66</vt:i4>
      </vt:variant>
    </vt:vector>
  </HeadingPairs>
  <TitlesOfParts>
    <vt:vector size="77" baseType="lpstr">
      <vt:lpstr>Calibri</vt:lpstr>
      <vt:lpstr>Arial </vt:lpstr>
      <vt:lpstr>Arial</vt:lpstr>
      <vt:lpstr>Times</vt:lpstr>
      <vt:lpstr>Arial Narrow</vt:lpstr>
      <vt:lpstr>Arial Nova bold</vt:lpstr>
      <vt:lpstr>Arial Nova</vt:lpstr>
      <vt:lpstr>Calibri Light</vt:lpstr>
      <vt:lpstr>Arial Black</vt:lpstr>
      <vt:lpstr>Diseño personalizado</vt:lpstr>
      <vt:lpstr>4_Diseño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Algunos proyectos y programas estratégicos, vigencia 2024</vt:lpstr>
      <vt:lpstr>Presentación de PowerPoint</vt:lpstr>
      <vt:lpstr>Algunos proyectos estratégicos, vigencia 2024</vt:lpstr>
      <vt:lpstr>Algunos proyectos estratégicos, vigencia 2024</vt:lpstr>
      <vt:lpstr>Presentación de PowerPoint</vt:lpstr>
      <vt:lpstr>Algunos proyectos estratégicos, vigencia 2024</vt:lpstr>
      <vt:lpstr>Algunos proyectos estratégicos, vigencia 2024</vt:lpstr>
      <vt:lpstr>Algunos proyectos estratégicos, vigencia 2024</vt:lpstr>
      <vt:lpstr>Presentación de PowerPoint</vt:lpstr>
      <vt:lpstr>Algunos proyectos estratégicos, vigencia 2024</vt:lpstr>
      <vt:lpstr>Presentación de PowerPoint</vt:lpstr>
      <vt:lpstr>Algunos proyectos estratégicos, vigencia 2024</vt:lpstr>
      <vt:lpstr>Presentación de PowerPoint</vt:lpstr>
      <vt:lpstr>Algunos proyectos estratégicos, vigencia 2024</vt:lpstr>
      <vt:lpstr>Algunos proyectos estratégicos, vigencia 2024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nuevo contrato social para el siglo XXI</dc:title>
  <dc:creator>Oswaldo Andres Martinez Forero</dc:creator>
  <cp:lastModifiedBy>John Javier Sarmiento Santana</cp:lastModifiedBy>
  <cp:revision>7</cp:revision>
  <dcterms:created xsi:type="dcterms:W3CDTF">2016-01-04T19:00:25Z</dcterms:created>
  <dcterms:modified xsi:type="dcterms:W3CDTF">2023-11-16T17:14:52Z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0x010100B396C36BB8C35E41B987215A6AE48DB4</vt:lpwstr>
  </property>
  <property fmtid="{D5CDD505-2E9C-101B-9397-08002B2CF9AE}" pid="3" name="MediaServiceImageTags">
    <vt:lpwstr/>
  </property>
</Properties>
</file>