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4.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notesSlides/notesSlide1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notesSlides/notesSlide1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8.xml" ContentType="application/vnd.openxmlformats-officedocument.themeOverride+xml"/>
  <Override PartName="/ppt/notesSlides/notesSlide1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9.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0.xml" ContentType="application/vnd.openxmlformats-officedocument.themeOverr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6"/>
  </p:notesMasterIdLst>
  <p:sldIdLst>
    <p:sldId id="257" r:id="rId5"/>
    <p:sldId id="2147471279" r:id="rId6"/>
    <p:sldId id="2147471274" r:id="rId7"/>
    <p:sldId id="2142533507" r:id="rId8"/>
    <p:sldId id="2147474951" r:id="rId9"/>
    <p:sldId id="2147474953" r:id="rId10"/>
    <p:sldId id="2147474952" r:id="rId11"/>
    <p:sldId id="2147474962" r:id="rId12"/>
    <p:sldId id="2147480886" r:id="rId13"/>
    <p:sldId id="2147474957" r:id="rId14"/>
    <p:sldId id="2147474958" r:id="rId15"/>
    <p:sldId id="2147480906" r:id="rId16"/>
    <p:sldId id="2142533494" r:id="rId17"/>
    <p:sldId id="2142533491" r:id="rId18"/>
    <p:sldId id="2142533496" r:id="rId19"/>
    <p:sldId id="2147480907" r:id="rId20"/>
    <p:sldId id="2147480902" r:id="rId21"/>
    <p:sldId id="2147480926" r:id="rId22"/>
    <p:sldId id="2147480863" r:id="rId23"/>
    <p:sldId id="1769" r:id="rId24"/>
    <p:sldId id="2147480857" r:id="rId25"/>
    <p:sldId id="1767" r:id="rId26"/>
    <p:sldId id="2147480908" r:id="rId27"/>
    <p:sldId id="2147480927" r:id="rId28"/>
    <p:sldId id="2147471341" r:id="rId29"/>
    <p:sldId id="2147480888" r:id="rId30"/>
    <p:sldId id="2147480916" r:id="rId31"/>
    <p:sldId id="2147480915" r:id="rId32"/>
    <p:sldId id="2147480851" r:id="rId33"/>
    <p:sldId id="2147471248" r:id="rId34"/>
    <p:sldId id="2147480868" r:id="rId35"/>
    <p:sldId id="2147480858" r:id="rId36"/>
    <p:sldId id="2147471347" r:id="rId37"/>
    <p:sldId id="2147480952" r:id="rId38"/>
    <p:sldId id="2147480923" r:id="rId39"/>
    <p:sldId id="2147471321" r:id="rId40"/>
    <p:sldId id="2147480928" r:id="rId41"/>
    <p:sldId id="2147480929" r:id="rId42"/>
    <p:sldId id="2147480930" r:id="rId43"/>
    <p:sldId id="2147471252" r:id="rId44"/>
    <p:sldId id="2147480940" r:id="rId45"/>
    <p:sldId id="2147480931" r:id="rId46"/>
    <p:sldId id="2147480932" r:id="rId47"/>
    <p:sldId id="2147480933" r:id="rId48"/>
    <p:sldId id="2147480934" r:id="rId49"/>
    <p:sldId id="2147480935" r:id="rId50"/>
    <p:sldId id="2147480936" r:id="rId51"/>
    <p:sldId id="2147471230" r:id="rId52"/>
    <p:sldId id="2147480937" r:id="rId53"/>
    <p:sldId id="2147480938" r:id="rId54"/>
    <p:sldId id="269" r:id="rId55"/>
  </p:sldIdLst>
  <p:sldSz cx="12192000" cy="6858000"/>
  <p:notesSz cx="701040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797" userDrawn="1">
          <p15:clr>
            <a:srgbClr val="A4A3A4"/>
          </p15:clr>
        </p15:guide>
        <p15:guide id="2" pos="3001"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78"/>
    <a:srgbClr val="CA1D25"/>
    <a:srgbClr val="FFB71B"/>
    <a:srgbClr val="FFC000"/>
    <a:srgbClr val="156082"/>
    <a:srgbClr val="D31E27"/>
    <a:srgbClr val="F3F3F3"/>
    <a:srgbClr val="D71F27"/>
    <a:srgbClr val="F6CA70"/>
    <a:srgbClr val="E317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761D6F-7A13-A3DE-D2DA-23F4124124E0}" v="6" dt="2026-04-09T20:03:39.49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62" autoAdjust="0"/>
  </p:normalViewPr>
  <p:slideViewPr>
    <p:cSldViewPr snapToGrid="0">
      <p:cViewPr varScale="1">
        <p:scale>
          <a:sx n="103" d="100"/>
          <a:sy n="103" d="100"/>
        </p:scale>
        <p:origin x="876" y="108"/>
      </p:cViewPr>
      <p:guideLst>
        <p:guide pos="2797"/>
        <p:guide pos="3001"/>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https://shdgov.sharepoint.com/sites/SDH_Inicio/deef/sas1/Documentos%20compartidos/Subdirecci&#243;n%20de%20An&#225;lisis%20Sectorial/Presentaciones/20250903_Coyuntura/20250903%20Consolidado%20DEEF.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5.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6.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7.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8.xlsx"/></Relationships>
</file>

<file path=ppt/charts/_rels/chart19.xml.rels><?xml version="1.0" encoding="UTF-8" standalone="yes"?>
<Relationships xmlns="http://schemas.openxmlformats.org/package/2006/relationships"><Relationship Id="rId3" Type="http://schemas.openxmlformats.org/officeDocument/2006/relationships/oleObject" Target="file:///C:\Users\mamezquita\Downloads\ReporteRecaudoOIT_25oct2024_vs_25oct2023_NEW.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shdgov-my.sharepoint.com/personal/jprieto_shd_gov_co/Documents/20251105_Presupuesto/20251105_Diapos_v1.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mamezquita\Downloads\ReporteRecaudoOIT_25oct2024_vs_25oct2023_NEW.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shdgov-my.sharepoint.com/personal/hymahecha_shd_gov_co/Documents/Hammer%20M/5.%20Reportes/3.%20Subsecretar&#237;a/2025/20251020%20Intertemporalidad%20de%20los%20Giros%20Cuadro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shdgov.sharepoint.com/sites/SDH_Inicio/deef/deef1/Documentos%20compartidos/DEEF/Documentos/2025/11.%20Noviembre/Deuda%20ciudades%20principales/2025-11-22%20Comparativo%20ciudade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C:\Users\GERM&#193;N%20ARBEL&#193;EZ\Downloads\Datos%20tarifa%20usuario.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shdgov-my.sharepoint.com/personal/jprieto_shd_gov_co/Documents/20251105_Presupuesto/20251105_Diapos_v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oleObject" Target="https://shdgov-my.sharepoint.com/personal/jprieto_shd_gov_co/Documents/20251105_Presupuesto/Tasas%20de%20inter&#233;s%20de%20pol&#237;tica%20monetari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prieto\Desktop\Ptt_inflaci&#243;n%20octubre%20202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986354350542451"/>
          <c:y val="5.2910418675254874E-2"/>
          <c:w val="0.42528950150121653"/>
          <c:h val="0.92167416666666657"/>
        </c:manualLayout>
      </c:layout>
      <c:barChart>
        <c:barDir val="bar"/>
        <c:grouping val="clustered"/>
        <c:varyColors val="0"/>
        <c:ser>
          <c:idx val="0"/>
          <c:order val="0"/>
          <c:tx>
            <c:strRef>
              <c:f>'6.2'!$G$2</c:f>
              <c:strCache>
                <c:ptCount val="1"/>
                <c:pt idx="0">
                  <c:v>Bogotá</c:v>
                </c:pt>
              </c:strCache>
            </c:strRef>
          </c:tx>
          <c:spPr>
            <a:solidFill>
              <a:srgbClr val="C00000"/>
            </a:solidFill>
            <a:ln>
              <a:solidFill>
                <a:srgbClr val="C00000"/>
              </a:solidFill>
            </a:ln>
            <a:effectLst/>
          </c:spPr>
          <c:invertIfNegative val="0"/>
          <c:dPt>
            <c:idx val="5"/>
            <c:invertIfNegative val="0"/>
            <c:bubble3D val="0"/>
            <c:spPr>
              <a:solidFill>
                <a:srgbClr val="C00000"/>
              </a:solidFill>
              <a:ln>
                <a:solidFill>
                  <a:srgbClr val="C00000"/>
                </a:solidFill>
              </a:ln>
              <a:effectLst/>
            </c:spPr>
            <c:extLst>
              <c:ext xmlns:c16="http://schemas.microsoft.com/office/drawing/2014/chart" uri="{C3380CC4-5D6E-409C-BE32-E72D297353CC}">
                <c16:uniqueId val="{00000001-4E79-48E8-B3DD-7FE7DFAE9EF8}"/>
              </c:ext>
            </c:extLst>
          </c:dPt>
          <c:dPt>
            <c:idx val="7"/>
            <c:invertIfNegative val="0"/>
            <c:bubble3D val="0"/>
            <c:spPr>
              <a:solidFill>
                <a:srgbClr val="C00000"/>
              </a:solidFill>
              <a:ln>
                <a:solidFill>
                  <a:srgbClr val="C00000"/>
                </a:solidFill>
              </a:ln>
              <a:effectLst/>
            </c:spPr>
            <c:extLst>
              <c:ext xmlns:c16="http://schemas.microsoft.com/office/drawing/2014/chart" uri="{C3380CC4-5D6E-409C-BE32-E72D297353CC}">
                <c16:uniqueId val="{00000003-4E79-48E8-B3DD-7FE7DFAE9EF8}"/>
              </c:ext>
            </c:extLst>
          </c:dPt>
          <c:dLbls>
            <c:dLbl>
              <c:idx val="12"/>
              <c:layout>
                <c:manualLayout>
                  <c:x val="0"/>
                  <c:y val="-2.8656998092268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E79-48E8-B3DD-7FE7DFAE9EF8}"/>
                </c:ext>
              </c:extLst>
            </c:dLbl>
            <c:spPr>
              <a:noFill/>
              <a:ln>
                <a:noFill/>
              </a:ln>
              <a:effectLst/>
            </c:spPr>
            <c:txPr>
              <a:bodyPr rot="0" spcFirstLastPara="1" vertOverflow="ellipsis" vert="horz" wrap="square" anchor="ctr" anchorCtr="1"/>
              <a:lstStyle/>
              <a:p>
                <a:pPr>
                  <a:defRPr sz="1000" b="0"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'6.2'!$F$3:$F$15</c:f>
              <c:strCache>
                <c:ptCount val="13"/>
                <c:pt idx="0">
                  <c:v>Industria</c:v>
                </c:pt>
                <c:pt idx="1">
                  <c:v>Servicios públicos</c:v>
                </c:pt>
                <c:pt idx="2">
                  <c:v>Información y comunicaciones</c:v>
                </c:pt>
                <c:pt idx="3">
                  <c:v>Actividades financieras</c:v>
                </c:pt>
                <c:pt idx="4">
                  <c:v>Actividades profesionales</c:v>
                </c:pt>
                <c:pt idx="5">
                  <c:v>Actividades inmobiliarias</c:v>
                </c:pt>
                <c:pt idx="6">
                  <c:v>Comercio, transporte y alojamiento y servicios de comida</c:v>
                </c:pt>
                <c:pt idx="7">
                  <c:v>PIB</c:v>
                </c:pt>
                <c:pt idx="8">
                  <c:v>Administración pública, defensa, educación y salud</c:v>
                </c:pt>
                <c:pt idx="9">
                  <c:v>Agricultura</c:v>
                </c:pt>
                <c:pt idx="10">
                  <c:v>Minas y canteras</c:v>
                </c:pt>
                <c:pt idx="11">
                  <c:v>Actividades artísticas</c:v>
                </c:pt>
                <c:pt idx="12">
                  <c:v>Construcción</c:v>
                </c:pt>
              </c:strCache>
            </c:strRef>
          </c:cat>
          <c:val>
            <c:numRef>
              <c:f>'6.2'!$G$3:$G$15</c:f>
              <c:numCache>
                <c:formatCode>0.0</c:formatCode>
                <c:ptCount val="13"/>
                <c:pt idx="0">
                  <c:v>-2.4</c:v>
                </c:pt>
                <c:pt idx="1">
                  <c:v>-2</c:v>
                </c:pt>
                <c:pt idx="2">
                  <c:v>-0.2</c:v>
                </c:pt>
                <c:pt idx="3">
                  <c:v>0.1</c:v>
                </c:pt>
                <c:pt idx="4">
                  <c:v>0.3</c:v>
                </c:pt>
                <c:pt idx="5">
                  <c:v>1.6</c:v>
                </c:pt>
                <c:pt idx="6">
                  <c:v>1.8</c:v>
                </c:pt>
                <c:pt idx="7">
                  <c:v>1.9</c:v>
                </c:pt>
                <c:pt idx="8">
                  <c:v>4</c:v>
                </c:pt>
                <c:pt idx="9">
                  <c:v>4</c:v>
                </c:pt>
                <c:pt idx="10">
                  <c:v>5.4</c:v>
                </c:pt>
                <c:pt idx="11">
                  <c:v>8.4</c:v>
                </c:pt>
                <c:pt idx="12">
                  <c:v>10.8</c:v>
                </c:pt>
              </c:numCache>
            </c:numRef>
          </c:val>
          <c:extLst>
            <c:ext xmlns:c16="http://schemas.microsoft.com/office/drawing/2014/chart" uri="{C3380CC4-5D6E-409C-BE32-E72D297353CC}">
              <c16:uniqueId val="{00000005-4E79-48E8-B3DD-7FE7DFAE9EF8}"/>
            </c:ext>
          </c:extLst>
        </c:ser>
        <c:ser>
          <c:idx val="1"/>
          <c:order val="1"/>
          <c:tx>
            <c:strRef>
              <c:f>'6.2'!$H$2</c:f>
              <c:strCache>
                <c:ptCount val="1"/>
                <c:pt idx="0">
                  <c:v>Colombia</c:v>
                </c:pt>
              </c:strCache>
            </c:strRef>
          </c:tx>
          <c:spPr>
            <a:solidFill>
              <a:srgbClr val="F6CA70"/>
            </a:solidFill>
            <a:ln>
              <a:noFill/>
            </a:ln>
            <a:effectLst/>
          </c:spPr>
          <c:invertIfNegative val="0"/>
          <c:dPt>
            <c:idx val="5"/>
            <c:invertIfNegative val="0"/>
            <c:bubble3D val="0"/>
            <c:spPr>
              <a:solidFill>
                <a:srgbClr val="F6CA70"/>
              </a:solidFill>
              <a:ln>
                <a:noFill/>
              </a:ln>
              <a:effectLst/>
            </c:spPr>
            <c:extLst>
              <c:ext xmlns:c16="http://schemas.microsoft.com/office/drawing/2014/chart" uri="{C3380CC4-5D6E-409C-BE32-E72D297353CC}">
                <c16:uniqueId val="{00000007-4E79-48E8-B3DD-7FE7DFAE9EF8}"/>
              </c:ext>
            </c:extLst>
          </c:dPt>
          <c:dPt>
            <c:idx val="7"/>
            <c:invertIfNegative val="0"/>
            <c:bubble3D val="0"/>
            <c:spPr>
              <a:solidFill>
                <a:srgbClr val="F6CA70"/>
              </a:solidFill>
              <a:ln>
                <a:noFill/>
              </a:ln>
              <a:effectLst/>
            </c:spPr>
            <c:extLst>
              <c:ext xmlns:c16="http://schemas.microsoft.com/office/drawing/2014/chart" uri="{C3380CC4-5D6E-409C-BE32-E72D297353CC}">
                <c16:uniqueId val="{00000009-4E79-48E8-B3DD-7FE7DFAE9EF8}"/>
              </c:ext>
            </c:extLst>
          </c:dPt>
          <c:dLbls>
            <c:spPr>
              <a:noFill/>
              <a:ln>
                <a:noFill/>
              </a:ln>
              <a:effectLst/>
            </c:spPr>
            <c:txPr>
              <a:bodyPr rot="0" spcFirstLastPara="1" vertOverflow="ellipsis" vert="horz" wrap="square" anchor="ctr" anchorCtr="1"/>
              <a:lstStyle/>
              <a:p>
                <a:pPr>
                  <a:defRPr sz="1000" b="0"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'6.2'!$F$3:$F$15</c:f>
              <c:strCache>
                <c:ptCount val="13"/>
                <c:pt idx="0">
                  <c:v>Industria</c:v>
                </c:pt>
                <c:pt idx="1">
                  <c:v>Servicios públicos</c:v>
                </c:pt>
                <c:pt idx="2">
                  <c:v>Información y comunicaciones</c:v>
                </c:pt>
                <c:pt idx="3">
                  <c:v>Actividades financieras</c:v>
                </c:pt>
                <c:pt idx="4">
                  <c:v>Actividades profesionales</c:v>
                </c:pt>
                <c:pt idx="5">
                  <c:v>Actividades inmobiliarias</c:v>
                </c:pt>
                <c:pt idx="6">
                  <c:v>Comercio, transporte y alojamiento y servicios de comida</c:v>
                </c:pt>
                <c:pt idx="7">
                  <c:v>PIB</c:v>
                </c:pt>
                <c:pt idx="8">
                  <c:v>Administración pública, defensa, educación y salud</c:v>
                </c:pt>
                <c:pt idx="9">
                  <c:v>Agricultura</c:v>
                </c:pt>
                <c:pt idx="10">
                  <c:v>Minas y canteras</c:v>
                </c:pt>
                <c:pt idx="11">
                  <c:v>Actividades artísticas</c:v>
                </c:pt>
                <c:pt idx="12">
                  <c:v>Construcción</c:v>
                </c:pt>
              </c:strCache>
            </c:strRef>
          </c:cat>
          <c:val>
            <c:numRef>
              <c:f>'6.2'!$H$3:$H$15</c:f>
              <c:numCache>
                <c:formatCode>0.0</c:formatCode>
                <c:ptCount val="13"/>
                <c:pt idx="0">
                  <c:v>-2.1</c:v>
                </c:pt>
                <c:pt idx="1">
                  <c:v>1.9</c:v>
                </c:pt>
                <c:pt idx="2">
                  <c:v>-0.8</c:v>
                </c:pt>
                <c:pt idx="3">
                  <c:v>0.4</c:v>
                </c:pt>
                <c:pt idx="4">
                  <c:v>-0.1</c:v>
                </c:pt>
                <c:pt idx="5">
                  <c:v>1.9</c:v>
                </c:pt>
                <c:pt idx="6">
                  <c:v>1.4</c:v>
                </c:pt>
                <c:pt idx="7">
                  <c:v>1.6</c:v>
                </c:pt>
                <c:pt idx="8">
                  <c:v>3.3</c:v>
                </c:pt>
                <c:pt idx="9">
                  <c:v>8</c:v>
                </c:pt>
                <c:pt idx="10">
                  <c:v>-5</c:v>
                </c:pt>
                <c:pt idx="11">
                  <c:v>8.1999999999999993</c:v>
                </c:pt>
                <c:pt idx="12">
                  <c:v>1.9</c:v>
                </c:pt>
              </c:numCache>
            </c:numRef>
          </c:val>
          <c:extLst>
            <c:ext xmlns:c16="http://schemas.microsoft.com/office/drawing/2014/chart" uri="{C3380CC4-5D6E-409C-BE32-E72D297353CC}">
              <c16:uniqueId val="{0000000A-4E79-48E8-B3DD-7FE7DFAE9EF8}"/>
            </c:ext>
          </c:extLst>
        </c:ser>
        <c:dLbls>
          <c:dLblPos val="outEnd"/>
          <c:showLegendKey val="0"/>
          <c:showVal val="1"/>
          <c:showCatName val="0"/>
          <c:showSerName val="0"/>
          <c:showPercent val="0"/>
          <c:showBubbleSize val="0"/>
        </c:dLbls>
        <c:gapWidth val="182"/>
        <c:axId val="2113435807"/>
        <c:axId val="2113433407"/>
      </c:barChart>
      <c:catAx>
        <c:axId val="2113435807"/>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crossAx val="2113433407"/>
        <c:crosses val="autoZero"/>
        <c:auto val="1"/>
        <c:lblAlgn val="ctr"/>
        <c:lblOffset val="100"/>
        <c:noMultiLvlLbl val="0"/>
      </c:catAx>
      <c:valAx>
        <c:axId val="2113433407"/>
        <c:scaling>
          <c:orientation val="minMax"/>
          <c:min val="-13"/>
        </c:scaling>
        <c:delete val="1"/>
        <c:axPos val="b"/>
        <c:numFmt formatCode="0.0" sourceLinked="1"/>
        <c:majorTickMark val="out"/>
        <c:minorTickMark val="none"/>
        <c:tickLblPos val="nextTo"/>
        <c:crossAx val="2113435807"/>
        <c:crosses val="autoZero"/>
        <c:crossBetween val="between"/>
      </c:valAx>
      <c:spPr>
        <a:noFill/>
        <a:ln>
          <a:noFill/>
        </a:ln>
        <a:effectLst/>
      </c:spPr>
    </c:plotArea>
    <c:legend>
      <c:legendPos val="b"/>
      <c:layout>
        <c:manualLayout>
          <c:xMode val="edge"/>
          <c:yMode val="edge"/>
          <c:x val="0.84586543792731073"/>
          <c:y val="0.65495046052226713"/>
          <c:w val="0.15190272714412115"/>
          <c:h val="0.171498902541590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circle"/>
            <c:size val="7"/>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SOSTENIBILIDAD!$R$5:$AC$5</c:f>
              <c:numCache>
                <c:formatCode>General</c:formatCode>
                <c:ptCount val="12"/>
                <c:pt idx="0">
                  <c:v>2025</c:v>
                </c:pt>
                <c:pt idx="1">
                  <c:v>2026</c:v>
                </c:pt>
                <c:pt idx="2">
                  <c:v>2027</c:v>
                </c:pt>
                <c:pt idx="3">
                  <c:v>2028</c:v>
                </c:pt>
                <c:pt idx="4">
                  <c:v>2029</c:v>
                </c:pt>
                <c:pt idx="5">
                  <c:v>2030</c:v>
                </c:pt>
                <c:pt idx="6">
                  <c:v>2031</c:v>
                </c:pt>
                <c:pt idx="7">
                  <c:v>2032</c:v>
                </c:pt>
                <c:pt idx="8">
                  <c:v>2033</c:v>
                </c:pt>
                <c:pt idx="9">
                  <c:v>2034</c:v>
                </c:pt>
                <c:pt idx="10">
                  <c:v>2035</c:v>
                </c:pt>
                <c:pt idx="11">
                  <c:v>2036</c:v>
                </c:pt>
              </c:numCache>
            </c:numRef>
          </c:cat>
          <c:val>
            <c:numRef>
              <c:f>SOSTENIBILIDAD!$R$40:$AC$40</c:f>
              <c:numCache>
                <c:formatCode>0.0%</c:formatCode>
                <c:ptCount val="12"/>
                <c:pt idx="0">
                  <c:v>7.0696948863016446E-2</c:v>
                </c:pt>
                <c:pt idx="1">
                  <c:v>0.12779686540465682</c:v>
                </c:pt>
                <c:pt idx="2">
                  <c:v>9.9409362598678552E-2</c:v>
                </c:pt>
                <c:pt idx="3">
                  <c:v>9.3704623505080784E-2</c:v>
                </c:pt>
                <c:pt idx="4">
                  <c:v>9.8537406190592605E-2</c:v>
                </c:pt>
                <c:pt idx="5">
                  <c:v>8.8905164813289028E-2</c:v>
                </c:pt>
                <c:pt idx="6">
                  <c:v>8.31022005594792E-2</c:v>
                </c:pt>
                <c:pt idx="7">
                  <c:v>7.5203102031417848E-2</c:v>
                </c:pt>
                <c:pt idx="8">
                  <c:v>6.8886246516045122E-2</c:v>
                </c:pt>
                <c:pt idx="9">
                  <c:v>6.4847612191338153E-2</c:v>
                </c:pt>
                <c:pt idx="10">
                  <c:v>4.5552657483118063E-2</c:v>
                </c:pt>
                <c:pt idx="11">
                  <c:v>3.1043524826200208E-2</c:v>
                </c:pt>
              </c:numCache>
            </c:numRef>
          </c:val>
          <c:smooth val="0"/>
          <c:extLst>
            <c:ext xmlns:c16="http://schemas.microsoft.com/office/drawing/2014/chart" uri="{C3380CC4-5D6E-409C-BE32-E72D297353CC}">
              <c16:uniqueId val="{00000000-95A0-4A0C-B4C9-7B51C572778C}"/>
            </c:ext>
          </c:extLst>
        </c:ser>
        <c:ser>
          <c:idx val="1"/>
          <c:order val="1"/>
          <c:spPr>
            <a:ln w="28575" cap="rnd">
              <a:solidFill>
                <a:schemeClr val="accent5">
                  <a:lumMod val="50000"/>
                </a:schemeClr>
              </a:solidFill>
              <a:prstDash val="sysDash"/>
              <a:round/>
            </a:ln>
            <a:effectLst/>
          </c:spPr>
          <c:marker>
            <c:symbol val="none"/>
          </c:marker>
          <c:cat>
            <c:numRef>
              <c:f>SOSTENIBILIDAD!$R$5:$AC$5</c:f>
              <c:numCache>
                <c:formatCode>General</c:formatCode>
                <c:ptCount val="12"/>
                <c:pt idx="0">
                  <c:v>2025</c:v>
                </c:pt>
                <c:pt idx="1">
                  <c:v>2026</c:v>
                </c:pt>
                <c:pt idx="2">
                  <c:v>2027</c:v>
                </c:pt>
                <c:pt idx="3">
                  <c:v>2028</c:v>
                </c:pt>
                <c:pt idx="4">
                  <c:v>2029</c:v>
                </c:pt>
                <c:pt idx="5">
                  <c:v>2030</c:v>
                </c:pt>
                <c:pt idx="6">
                  <c:v>2031</c:v>
                </c:pt>
                <c:pt idx="7">
                  <c:v>2032</c:v>
                </c:pt>
                <c:pt idx="8">
                  <c:v>2033</c:v>
                </c:pt>
                <c:pt idx="9">
                  <c:v>2034</c:v>
                </c:pt>
                <c:pt idx="10">
                  <c:v>2035</c:v>
                </c:pt>
                <c:pt idx="11">
                  <c:v>2036</c:v>
                </c:pt>
              </c:numCache>
            </c:numRef>
          </c:cat>
          <c:val>
            <c:numRef>
              <c:f>SOSTENIBILIDAD!$R$42:$AC$42</c:f>
              <c:numCache>
                <c:formatCode>0%</c:formatCode>
                <c:ptCount val="12"/>
                <c:pt idx="0">
                  <c:v>0.6</c:v>
                </c:pt>
                <c:pt idx="1">
                  <c:v>0.6</c:v>
                </c:pt>
                <c:pt idx="2">
                  <c:v>0.6</c:v>
                </c:pt>
                <c:pt idx="3">
                  <c:v>0.6</c:v>
                </c:pt>
                <c:pt idx="4">
                  <c:v>0.6</c:v>
                </c:pt>
                <c:pt idx="5">
                  <c:v>0.6</c:v>
                </c:pt>
                <c:pt idx="6">
                  <c:v>0.6</c:v>
                </c:pt>
                <c:pt idx="7">
                  <c:v>0.6</c:v>
                </c:pt>
                <c:pt idx="8">
                  <c:v>0.6</c:v>
                </c:pt>
                <c:pt idx="9">
                  <c:v>0.6</c:v>
                </c:pt>
                <c:pt idx="10">
                  <c:v>0.6</c:v>
                </c:pt>
                <c:pt idx="11">
                  <c:v>0.6</c:v>
                </c:pt>
              </c:numCache>
            </c:numRef>
          </c:val>
          <c:smooth val="0"/>
          <c:extLst>
            <c:ext xmlns:c16="http://schemas.microsoft.com/office/drawing/2014/chart" uri="{C3380CC4-5D6E-409C-BE32-E72D297353CC}">
              <c16:uniqueId val="{00000001-95A0-4A0C-B4C9-7B51C572778C}"/>
            </c:ext>
          </c:extLst>
        </c:ser>
        <c:dLbls>
          <c:showLegendKey val="0"/>
          <c:showVal val="0"/>
          <c:showCatName val="0"/>
          <c:showSerName val="0"/>
          <c:showPercent val="0"/>
          <c:showBubbleSize val="0"/>
        </c:dLbls>
        <c:marker val="1"/>
        <c:smooth val="0"/>
        <c:axId val="294831328"/>
        <c:axId val="294830848"/>
      </c:lineChart>
      <c:catAx>
        <c:axId val="29483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294830848"/>
        <c:crosses val="autoZero"/>
        <c:auto val="1"/>
        <c:lblAlgn val="ctr"/>
        <c:lblOffset val="100"/>
        <c:noMultiLvlLbl val="0"/>
      </c:catAx>
      <c:valAx>
        <c:axId val="29483084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2948313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circle"/>
            <c:size val="7"/>
            <c:spPr>
              <a:solidFill>
                <a:schemeClr val="accent1"/>
              </a:solidFill>
              <a:ln w="9525">
                <a:solidFill>
                  <a:schemeClr val="accent1"/>
                </a:solidFill>
              </a:ln>
              <a:effectLst/>
            </c:spPr>
          </c:marker>
          <c:dLbls>
            <c:dLbl>
              <c:idx val="1"/>
              <c:layout>
                <c:manualLayout>
                  <c:x val="-8.5861583953578804E-2"/>
                  <c:y val="-1.44238982358794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67-43F7-90C4-CCD03B7AD85C}"/>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SOSTENIBILIDAD!$R$5:$AC$5</c:f>
              <c:numCache>
                <c:formatCode>General</c:formatCode>
                <c:ptCount val="12"/>
                <c:pt idx="0">
                  <c:v>2025</c:v>
                </c:pt>
                <c:pt idx="1">
                  <c:v>2026</c:v>
                </c:pt>
                <c:pt idx="2">
                  <c:v>2027</c:v>
                </c:pt>
                <c:pt idx="3">
                  <c:v>2028</c:v>
                </c:pt>
                <c:pt idx="4">
                  <c:v>2029</c:v>
                </c:pt>
                <c:pt idx="5">
                  <c:v>2030</c:v>
                </c:pt>
                <c:pt idx="6">
                  <c:v>2031</c:v>
                </c:pt>
                <c:pt idx="7">
                  <c:v>2032</c:v>
                </c:pt>
                <c:pt idx="8">
                  <c:v>2033</c:v>
                </c:pt>
                <c:pt idx="9">
                  <c:v>2034</c:v>
                </c:pt>
                <c:pt idx="10">
                  <c:v>2035</c:v>
                </c:pt>
                <c:pt idx="11">
                  <c:v>2036</c:v>
                </c:pt>
              </c:numCache>
            </c:numRef>
          </c:cat>
          <c:val>
            <c:numRef>
              <c:f>SOSTENIBILIDAD!$R$45:$AC$45</c:f>
              <c:numCache>
                <c:formatCode>0.0%</c:formatCode>
                <c:ptCount val="12"/>
                <c:pt idx="0">
                  <c:v>0.68948159226921768</c:v>
                </c:pt>
                <c:pt idx="1">
                  <c:v>0.91661898606099124</c:v>
                </c:pt>
                <c:pt idx="2">
                  <c:v>0.86115525576553109</c:v>
                </c:pt>
                <c:pt idx="3">
                  <c:v>0.82491596960022939</c:v>
                </c:pt>
                <c:pt idx="4">
                  <c:v>0.84501038120723593</c:v>
                </c:pt>
                <c:pt idx="5">
                  <c:v>0.82099630028772486</c:v>
                </c:pt>
                <c:pt idx="6">
                  <c:v>0.76414400244198888</c:v>
                </c:pt>
                <c:pt idx="7">
                  <c:v>0.70347972370237066</c:v>
                </c:pt>
                <c:pt idx="8">
                  <c:v>0.61323402261535964</c:v>
                </c:pt>
                <c:pt idx="9">
                  <c:v>0.51256596945844712</c:v>
                </c:pt>
                <c:pt idx="10">
                  <c:v>0.40155392936412543</c:v>
                </c:pt>
                <c:pt idx="11">
                  <c:v>0.29617833959678647</c:v>
                </c:pt>
              </c:numCache>
            </c:numRef>
          </c:val>
          <c:smooth val="0"/>
          <c:extLst>
            <c:ext xmlns:c16="http://schemas.microsoft.com/office/drawing/2014/chart" uri="{C3380CC4-5D6E-409C-BE32-E72D297353CC}">
              <c16:uniqueId val="{00000000-A515-479C-A929-CE9927CE9A06}"/>
            </c:ext>
          </c:extLst>
        </c:ser>
        <c:ser>
          <c:idx val="1"/>
          <c:order val="1"/>
          <c:spPr>
            <a:ln w="28575" cap="rnd">
              <a:solidFill>
                <a:schemeClr val="accent5">
                  <a:lumMod val="50000"/>
                </a:schemeClr>
              </a:solidFill>
              <a:prstDash val="sysDash"/>
              <a:round/>
            </a:ln>
            <a:effectLst/>
          </c:spPr>
          <c:marker>
            <c:symbol val="none"/>
          </c:marker>
          <c:cat>
            <c:numRef>
              <c:f>SOSTENIBILIDAD!$R$5:$AC$5</c:f>
              <c:numCache>
                <c:formatCode>General</c:formatCode>
                <c:ptCount val="12"/>
                <c:pt idx="0">
                  <c:v>2025</c:v>
                </c:pt>
                <c:pt idx="1">
                  <c:v>2026</c:v>
                </c:pt>
                <c:pt idx="2">
                  <c:v>2027</c:v>
                </c:pt>
                <c:pt idx="3">
                  <c:v>2028</c:v>
                </c:pt>
                <c:pt idx="4">
                  <c:v>2029</c:v>
                </c:pt>
                <c:pt idx="5">
                  <c:v>2030</c:v>
                </c:pt>
                <c:pt idx="6">
                  <c:v>2031</c:v>
                </c:pt>
                <c:pt idx="7">
                  <c:v>2032</c:v>
                </c:pt>
                <c:pt idx="8">
                  <c:v>2033</c:v>
                </c:pt>
                <c:pt idx="9">
                  <c:v>2034</c:v>
                </c:pt>
                <c:pt idx="10">
                  <c:v>2035</c:v>
                </c:pt>
                <c:pt idx="11">
                  <c:v>2036</c:v>
                </c:pt>
              </c:numCache>
            </c:numRef>
          </c:cat>
          <c:val>
            <c:numRef>
              <c:f>SOSTENIBILIDAD!$R$47:$AC$47</c:f>
              <c:numCache>
                <c:formatCode>0%</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smooth val="0"/>
          <c:extLst>
            <c:ext xmlns:c16="http://schemas.microsoft.com/office/drawing/2014/chart" uri="{C3380CC4-5D6E-409C-BE32-E72D297353CC}">
              <c16:uniqueId val="{00000001-A515-479C-A929-CE9927CE9A06}"/>
            </c:ext>
          </c:extLst>
        </c:ser>
        <c:dLbls>
          <c:showLegendKey val="0"/>
          <c:showVal val="0"/>
          <c:showCatName val="0"/>
          <c:showSerName val="0"/>
          <c:showPercent val="0"/>
          <c:showBubbleSize val="0"/>
        </c:dLbls>
        <c:marker val="1"/>
        <c:smooth val="0"/>
        <c:axId val="294831328"/>
        <c:axId val="294830848"/>
      </c:lineChart>
      <c:catAx>
        <c:axId val="29483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294830848"/>
        <c:crosses val="autoZero"/>
        <c:auto val="1"/>
        <c:lblAlgn val="ctr"/>
        <c:lblOffset val="100"/>
        <c:noMultiLvlLbl val="0"/>
      </c:catAx>
      <c:valAx>
        <c:axId val="29483084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2948313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555555555555555E-2"/>
          <c:y val="5.0925925925925923E-2"/>
          <c:w val="0.94645363079615052"/>
          <c:h val="0.7054314044077824"/>
        </c:manualLayout>
      </c:layout>
      <c:barChart>
        <c:barDir val="col"/>
        <c:grouping val="clustered"/>
        <c:varyColors val="0"/>
        <c:ser>
          <c:idx val="0"/>
          <c:order val="0"/>
          <c:tx>
            <c:strRef>
              <c:f>Acumulado!$J$6</c:f>
              <c:strCache>
                <c:ptCount val="1"/>
                <c:pt idx="0">
                  <c:v>Compromisos</c:v>
                </c:pt>
              </c:strCache>
            </c:strRef>
          </c:tx>
          <c:spPr>
            <a:solidFill>
              <a:srgbClr val="F6CA7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baseline="0">
                    <a:solidFill>
                      <a:schemeClr val="tx1">
                        <a:lumMod val="65000"/>
                        <a:lumOff val="3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Acumulado!$I$7:$I$13</c:f>
              <c:strCache>
                <c:ptCount val="7"/>
                <c:pt idx="0">
                  <c:v>Galán *
2024-2025/Oct</c:v>
                </c:pt>
                <c:pt idx="2">
                  <c:v>López
2020-2021/Oct</c:v>
                </c:pt>
                <c:pt idx="4">
                  <c:v>Peñalosa
2016-2017/Oct</c:v>
                </c:pt>
                <c:pt idx="6">
                  <c:v>Petro
2012-2013/Oct</c:v>
                </c:pt>
              </c:strCache>
            </c:strRef>
          </c:cat>
          <c:val>
            <c:numRef>
              <c:f>Acumulado!$J$7:$J$13</c:f>
              <c:numCache>
                <c:formatCode>General</c:formatCode>
                <c:ptCount val="7"/>
                <c:pt idx="0" formatCode="0.0%">
                  <c:v>0.8248799109989895</c:v>
                </c:pt>
                <c:pt idx="2" formatCode="0.0%">
                  <c:v>0.78353659225665495</c:v>
                </c:pt>
                <c:pt idx="4" formatCode="0.0%">
                  <c:v>0.73546920952969652</c:v>
                </c:pt>
                <c:pt idx="6" formatCode="0.0%">
                  <c:v>0.69726426297744748</c:v>
                </c:pt>
              </c:numCache>
            </c:numRef>
          </c:val>
          <c:extLst>
            <c:ext xmlns:c16="http://schemas.microsoft.com/office/drawing/2014/chart" uri="{C3380CC4-5D6E-409C-BE32-E72D297353CC}">
              <c16:uniqueId val="{00000000-E14F-49C6-A920-9EE554FACF1C}"/>
            </c:ext>
          </c:extLst>
        </c:ser>
        <c:ser>
          <c:idx val="1"/>
          <c:order val="1"/>
          <c:tx>
            <c:strRef>
              <c:f>Acumulado!$K$6</c:f>
              <c:strCache>
                <c:ptCount val="1"/>
                <c:pt idx="0">
                  <c:v>Giros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baseline="0">
                    <a:solidFill>
                      <a:schemeClr val="tx1">
                        <a:lumMod val="65000"/>
                        <a:lumOff val="3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Acumulado!$I$7:$I$13</c:f>
              <c:strCache>
                <c:ptCount val="7"/>
                <c:pt idx="0">
                  <c:v>Galán *
2024-2025/Oct</c:v>
                </c:pt>
                <c:pt idx="2">
                  <c:v>López
2020-2021/Oct</c:v>
                </c:pt>
                <c:pt idx="4">
                  <c:v>Peñalosa
2016-2017/Oct</c:v>
                </c:pt>
                <c:pt idx="6">
                  <c:v>Petro
2012-2013/Oct</c:v>
                </c:pt>
              </c:strCache>
            </c:strRef>
          </c:cat>
          <c:val>
            <c:numRef>
              <c:f>Acumulado!$K$7:$K$13</c:f>
              <c:numCache>
                <c:formatCode>General</c:formatCode>
                <c:ptCount val="7"/>
                <c:pt idx="0" formatCode="0.0%">
                  <c:v>0.71794691734920557</c:v>
                </c:pt>
                <c:pt idx="2" formatCode="0.0%">
                  <c:v>0.66605433144766202</c:v>
                </c:pt>
                <c:pt idx="4" formatCode="0.0%">
                  <c:v>0.60028173812329666</c:v>
                </c:pt>
                <c:pt idx="6" formatCode="0.0%">
                  <c:v>0.5488275290336978</c:v>
                </c:pt>
              </c:numCache>
            </c:numRef>
          </c:val>
          <c:extLst>
            <c:ext xmlns:c16="http://schemas.microsoft.com/office/drawing/2014/chart" uri="{C3380CC4-5D6E-409C-BE32-E72D297353CC}">
              <c16:uniqueId val="{00000001-E14F-49C6-A920-9EE554FACF1C}"/>
            </c:ext>
          </c:extLst>
        </c:ser>
        <c:dLbls>
          <c:showLegendKey val="0"/>
          <c:showVal val="0"/>
          <c:showCatName val="0"/>
          <c:showSerName val="0"/>
          <c:showPercent val="0"/>
          <c:showBubbleSize val="0"/>
        </c:dLbls>
        <c:gapWidth val="0"/>
        <c:overlap val="-11"/>
        <c:axId val="1072412015"/>
        <c:axId val="1072410095"/>
      </c:barChart>
      <c:catAx>
        <c:axId val="1072412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baseline="0">
                <a:solidFill>
                  <a:schemeClr val="tx1">
                    <a:lumMod val="65000"/>
                    <a:lumOff val="35000"/>
                  </a:schemeClr>
                </a:solidFill>
                <a:latin typeface="+mn-lt"/>
                <a:ea typeface="+mn-ea"/>
                <a:cs typeface="+mn-cs"/>
              </a:defRPr>
            </a:pPr>
            <a:endParaRPr lang="es-CO"/>
          </a:p>
        </c:txPr>
        <c:crossAx val="1072410095"/>
        <c:crosses val="autoZero"/>
        <c:auto val="1"/>
        <c:lblAlgn val="ctr"/>
        <c:lblOffset val="100"/>
        <c:noMultiLvlLbl val="0"/>
      </c:catAx>
      <c:valAx>
        <c:axId val="1072410095"/>
        <c:scaling>
          <c:orientation val="minMax"/>
          <c:min val="0.4"/>
        </c:scaling>
        <c:delete val="1"/>
        <c:axPos val="l"/>
        <c:numFmt formatCode="0.0%" sourceLinked="1"/>
        <c:majorTickMark val="none"/>
        <c:minorTickMark val="none"/>
        <c:tickLblPos val="nextTo"/>
        <c:crossAx val="1072412015"/>
        <c:crosses val="autoZero"/>
        <c:crossBetween val="between"/>
      </c:valAx>
      <c:spPr>
        <a:noFill/>
        <a:ln>
          <a:noFill/>
        </a:ln>
        <a:effectLst/>
      </c:spPr>
    </c:plotArea>
    <c:legend>
      <c:legendPos val="r"/>
      <c:layout>
        <c:manualLayout>
          <c:xMode val="edge"/>
          <c:yMode val="edge"/>
          <c:x val="6.034251968503937E-2"/>
          <c:y val="0.84317074948964732"/>
          <c:w val="0.77299081364829392"/>
          <c:h val="0.15625109361329836"/>
        </c:manualLayout>
      </c:layout>
      <c:overlay val="0"/>
      <c:spPr>
        <a:noFill/>
        <a:ln>
          <a:noFill/>
        </a:ln>
        <a:effectLst/>
      </c:spPr>
      <c:txPr>
        <a:bodyPr rot="0" spcFirstLastPara="1" vertOverflow="ellipsis" vert="horz" wrap="square" anchor="ctr" anchorCtr="1"/>
        <a:lstStyle/>
        <a:p>
          <a:pPr>
            <a:defRPr sz="1800" b="1" i="0" u="none" strike="noStrike" baseline="0">
              <a:solidFill>
                <a:schemeClr val="tx1">
                  <a:lumMod val="65000"/>
                  <a:lumOff val="35000"/>
                </a:schemeClr>
              </a:solidFill>
              <a:latin typeface="+mn-lt"/>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'Pto Neto'!$B$88</c:f>
              <c:strCache>
                <c:ptCount val="1"/>
                <c:pt idx="0">
                  <c:v> Apropiación </c:v>
                </c:pt>
              </c:strCache>
            </c:strRef>
          </c:tx>
          <c:spPr>
            <a:solidFill>
              <a:srgbClr val="FFB71B"/>
            </a:solidFill>
            <a:ln>
              <a:noFill/>
            </a:ln>
            <a:effectLst/>
          </c:spPr>
          <c:invertIfNegative val="0"/>
          <c:dLbls>
            <c:numFmt formatCode="&quot;$&quot;#,##0.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ptos" panose="020B0004020202020204" pitchFamily="34" charset="0"/>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'Pto Neto'!$A$89:$A$91</c:f>
              <c:strCache>
                <c:ptCount val="3"/>
                <c:pt idx="0">
                  <c:v> Inversión </c:v>
                </c:pt>
                <c:pt idx="1">
                  <c:v> Funcionamiento </c:v>
                </c:pt>
                <c:pt idx="2">
                  <c:v> Servicio de la deuda </c:v>
                </c:pt>
              </c:strCache>
            </c:strRef>
          </c:cat>
          <c:val>
            <c:numRef>
              <c:f>'Pto Neto'!$B$89:$B$91</c:f>
              <c:numCache>
                <c:formatCode>"$"#,##0.0,,,,</c:formatCode>
                <c:ptCount val="3"/>
                <c:pt idx="0">
                  <c:v>31586719713471</c:v>
                </c:pt>
                <c:pt idx="1">
                  <c:v>5211799211096</c:v>
                </c:pt>
                <c:pt idx="2">
                  <c:v>2013134816000</c:v>
                </c:pt>
              </c:numCache>
            </c:numRef>
          </c:val>
          <c:extLst>
            <c:ext xmlns:c16="http://schemas.microsoft.com/office/drawing/2014/chart" uri="{C3380CC4-5D6E-409C-BE32-E72D297353CC}">
              <c16:uniqueId val="{00000000-28AA-41E5-BA6D-77E991DE5CB2}"/>
            </c:ext>
          </c:extLst>
        </c:ser>
        <c:ser>
          <c:idx val="1"/>
          <c:order val="1"/>
          <c:tx>
            <c:strRef>
              <c:f>'Pto Neto'!$C$88</c:f>
              <c:strCache>
                <c:ptCount val="1"/>
                <c:pt idx="0">
                  <c:v> Compromisos </c:v>
                </c:pt>
              </c:strCache>
            </c:strRef>
          </c:tx>
          <c:spPr>
            <a:solidFill>
              <a:srgbClr val="CA1D25"/>
            </a:solidFill>
            <a:ln>
              <a:noFill/>
            </a:ln>
            <a:effectLst/>
          </c:spPr>
          <c:invertIfNegative val="0"/>
          <c:dLbls>
            <c:numFmt formatCode="&quot;$&quot;#,##0.0,,,,"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ptos" panose="020B0004020202020204" pitchFamily="34" charset="0"/>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'Pto Neto'!$A$89:$A$91</c:f>
              <c:strCache>
                <c:ptCount val="3"/>
                <c:pt idx="0">
                  <c:v> Inversión </c:v>
                </c:pt>
                <c:pt idx="1">
                  <c:v> Funcionamiento </c:v>
                </c:pt>
                <c:pt idx="2">
                  <c:v> Servicio de la deuda </c:v>
                </c:pt>
              </c:strCache>
            </c:strRef>
          </c:cat>
          <c:val>
            <c:numRef>
              <c:f>'Pto Neto'!$C$89:$C$91</c:f>
              <c:numCache>
                <c:formatCode>"$"#,##0.0,,,,</c:formatCode>
                <c:ptCount val="3"/>
                <c:pt idx="0">
                  <c:v>24597230554063</c:v>
                </c:pt>
                <c:pt idx="1">
                  <c:v>3852177824078</c:v>
                </c:pt>
                <c:pt idx="2">
                  <c:v>1589764247648</c:v>
                </c:pt>
              </c:numCache>
            </c:numRef>
          </c:val>
          <c:extLst>
            <c:ext xmlns:c16="http://schemas.microsoft.com/office/drawing/2014/chart" uri="{C3380CC4-5D6E-409C-BE32-E72D297353CC}">
              <c16:uniqueId val="{00000001-28AA-41E5-BA6D-77E991DE5CB2}"/>
            </c:ext>
          </c:extLst>
        </c:ser>
        <c:ser>
          <c:idx val="2"/>
          <c:order val="2"/>
          <c:tx>
            <c:strRef>
              <c:f>'Pto Neto'!$D$88</c:f>
              <c:strCache>
                <c:ptCount val="1"/>
                <c:pt idx="0">
                  <c:v> Giros </c:v>
                </c:pt>
              </c:strCache>
            </c:strRef>
          </c:tx>
          <c:spPr>
            <a:solidFill>
              <a:srgbClr val="005878"/>
            </a:solidFill>
            <a:ln>
              <a:noFill/>
            </a:ln>
            <a:effectLst/>
          </c:spPr>
          <c:invertIfNegative val="0"/>
          <c:dLbls>
            <c:numFmt formatCode="&quot;$&quot;#,##0.0,,,,"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ptos" panose="020B0004020202020204" pitchFamily="34" charset="0"/>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'Pto Neto'!$A$89:$A$91</c:f>
              <c:strCache>
                <c:ptCount val="3"/>
                <c:pt idx="0">
                  <c:v> Inversión </c:v>
                </c:pt>
                <c:pt idx="1">
                  <c:v> Funcionamiento </c:v>
                </c:pt>
                <c:pt idx="2">
                  <c:v> Servicio de la deuda </c:v>
                </c:pt>
              </c:strCache>
            </c:strRef>
          </c:cat>
          <c:val>
            <c:numRef>
              <c:f>'Pto Neto'!$D$89:$D$91</c:f>
              <c:numCache>
                <c:formatCode>"$"#,##0.0,,,,</c:formatCode>
                <c:ptCount val="3"/>
                <c:pt idx="0">
                  <c:v>20000235382672</c:v>
                </c:pt>
                <c:pt idx="1">
                  <c:v>3415545417839</c:v>
                </c:pt>
                <c:pt idx="2">
                  <c:v>1577264061905</c:v>
                </c:pt>
              </c:numCache>
            </c:numRef>
          </c:val>
          <c:extLst>
            <c:ext xmlns:c16="http://schemas.microsoft.com/office/drawing/2014/chart" uri="{C3380CC4-5D6E-409C-BE32-E72D297353CC}">
              <c16:uniqueId val="{00000002-28AA-41E5-BA6D-77E991DE5CB2}"/>
            </c:ext>
          </c:extLst>
        </c:ser>
        <c:dLbls>
          <c:showLegendKey val="0"/>
          <c:showVal val="0"/>
          <c:showCatName val="0"/>
          <c:showSerName val="0"/>
          <c:showPercent val="0"/>
          <c:showBubbleSize val="0"/>
        </c:dLbls>
        <c:gapWidth val="43"/>
        <c:axId val="265088160"/>
        <c:axId val="265090560"/>
      </c:barChart>
      <c:catAx>
        <c:axId val="26508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ptos" panose="020B0004020202020204" pitchFamily="34" charset="0"/>
                <a:ea typeface="+mn-ea"/>
                <a:cs typeface="+mn-cs"/>
              </a:defRPr>
            </a:pPr>
            <a:endParaRPr lang="es-CO"/>
          </a:p>
        </c:txPr>
        <c:crossAx val="265090560"/>
        <c:crosses val="autoZero"/>
        <c:auto val="1"/>
        <c:lblAlgn val="ctr"/>
        <c:lblOffset val="100"/>
        <c:noMultiLvlLbl val="0"/>
      </c:catAx>
      <c:valAx>
        <c:axId val="265090560"/>
        <c:scaling>
          <c:orientation val="minMax"/>
        </c:scaling>
        <c:delete val="1"/>
        <c:axPos val="l"/>
        <c:numFmt formatCode="&quot;$&quot;#,##0.0,,,," sourceLinked="1"/>
        <c:majorTickMark val="none"/>
        <c:minorTickMark val="none"/>
        <c:tickLblPos val="nextTo"/>
        <c:crossAx val="265088160"/>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ptos" panose="020B0004020202020204" pitchFamily="34" charset="0"/>
        </a:defRPr>
      </a:pPr>
      <a:endParaRPr lang="es-CO"/>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ptos" panose="020B0004020202020204" pitchFamily="34" charset="0"/>
                <a:ea typeface="+mn-ea"/>
                <a:cs typeface="+mn-cs"/>
              </a:defRPr>
            </a:pPr>
            <a:r>
              <a:rPr lang="es-CO" sz="1600" b="1">
                <a:latin typeface="Aptos" panose="020B0004020202020204" pitchFamily="34" charset="0"/>
              </a:rPr>
              <a:t>Presupuesto Anual</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ptos" panose="020B0004020202020204" pitchFamily="34" charset="0"/>
              <a:ea typeface="+mn-ea"/>
              <a:cs typeface="+mn-cs"/>
            </a:defRPr>
          </a:pPr>
          <a:endParaRPr lang="es-CO"/>
        </a:p>
      </c:txPr>
    </c:title>
    <c:autoTitleDeleted val="0"/>
    <c:plotArea>
      <c:layout/>
      <c:barChart>
        <c:barDir val="bar"/>
        <c:grouping val="clustered"/>
        <c:varyColors val="0"/>
        <c:ser>
          <c:idx val="0"/>
          <c:order val="0"/>
          <c:tx>
            <c:v>% Compromisos</c:v>
          </c:tx>
          <c:spPr>
            <a:solidFill>
              <a:srgbClr val="FFB71B"/>
            </a:solidFill>
            <a:ln>
              <a:solidFill>
                <a:schemeClr val="tx1"/>
              </a:solidFill>
            </a:ln>
            <a:effectLst/>
          </c:spPr>
          <c:invertIfNegative val="0"/>
          <c:dPt>
            <c:idx val="0"/>
            <c:invertIfNegative val="0"/>
            <c:bubble3D val="0"/>
            <c:spPr>
              <a:solidFill>
                <a:srgbClr val="005878"/>
              </a:solidFill>
              <a:ln>
                <a:solidFill>
                  <a:schemeClr val="tx1"/>
                </a:solidFill>
              </a:ln>
              <a:effectLst/>
            </c:spPr>
            <c:extLst>
              <c:ext xmlns:c16="http://schemas.microsoft.com/office/drawing/2014/chart" uri="{C3380CC4-5D6E-409C-BE32-E72D297353CC}">
                <c16:uniqueId val="{00000001-B736-47F0-A870-0BF89FD2B17C}"/>
              </c:ext>
            </c:extLst>
          </c:dPt>
          <c:dPt>
            <c:idx val="1"/>
            <c:invertIfNegative val="0"/>
            <c:bubble3D val="0"/>
            <c:spPr>
              <a:solidFill>
                <a:srgbClr val="CA1D25"/>
              </a:solidFill>
              <a:ln>
                <a:solidFill>
                  <a:schemeClr val="tx1"/>
                </a:solidFill>
              </a:ln>
              <a:effectLst/>
            </c:spPr>
            <c:extLst>
              <c:ext xmlns:c16="http://schemas.microsoft.com/office/drawing/2014/chart" uri="{C3380CC4-5D6E-409C-BE32-E72D297353CC}">
                <c16:uniqueId val="{00000003-B736-47F0-A870-0BF89FD2B17C}"/>
              </c:ext>
            </c:extLst>
          </c:dPt>
          <c:dPt>
            <c:idx val="2"/>
            <c:invertIfNegative val="0"/>
            <c:bubble3D val="0"/>
            <c:spPr>
              <a:solidFill>
                <a:srgbClr val="FFB71B"/>
              </a:solidFill>
              <a:ln>
                <a:solidFill>
                  <a:schemeClr val="tx1"/>
                </a:solidFill>
              </a:ln>
              <a:effectLst/>
            </c:spPr>
            <c:extLst>
              <c:ext xmlns:c16="http://schemas.microsoft.com/office/drawing/2014/chart" uri="{C3380CC4-5D6E-409C-BE32-E72D297353CC}">
                <c16:uniqueId val="{00000005-B736-47F0-A870-0BF89FD2B17C}"/>
              </c:ext>
            </c:extLst>
          </c:dPt>
          <c:dLbls>
            <c:dLbl>
              <c:idx val="0"/>
              <c:numFmt formatCode="&quot;$&quot;#,##0.0,,,," sourceLinked="0"/>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Aptos" panose="020B0004020202020204" pitchFamily="34" charset="0"/>
                      <a:ea typeface="+mn-ea"/>
                      <a:cs typeface="+mn-cs"/>
                    </a:defRPr>
                  </a:pPr>
                  <a:endParaRPr lang="es-CO"/>
                </a:p>
              </c:txPr>
              <c:dLblPos val="inBase"/>
              <c:showLegendKey val="0"/>
              <c:showVal val="1"/>
              <c:showCatName val="0"/>
              <c:showSerName val="0"/>
              <c:showPercent val="0"/>
              <c:showBubbleSize val="0"/>
              <c:extLst>
                <c:ext xmlns:c15="http://schemas.microsoft.com/office/drawing/2012/chart" uri="{CE6537A1-D6FC-4f65-9D91-7224C49458BB}">
                  <c15:layout>
                    <c:manualLayout>
                      <c:w val="0.18262298498609231"/>
                      <c:h val="5.3164145012245929E-2"/>
                    </c:manualLayout>
                  </c15:layout>
                </c:ext>
                <c:ext xmlns:c16="http://schemas.microsoft.com/office/drawing/2014/chart" uri="{C3380CC4-5D6E-409C-BE32-E72D297353CC}">
                  <c16:uniqueId val="{00000001-B736-47F0-A870-0BF89FD2B17C}"/>
                </c:ext>
              </c:extLst>
            </c:dLbl>
            <c:dLbl>
              <c:idx val="1"/>
              <c:layout>
                <c:manualLayout>
                  <c:x val="-0.32804373926737895"/>
                  <c:y val="4.8397583912029966E-3"/>
                </c:manualLayout>
              </c:layout>
              <c:numFmt formatCode="&quot;$&quot;#,##0.0,,,," sourceLinked="0"/>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Aptos" panose="020B0004020202020204" pitchFamily="34" charset="0"/>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15:layout>
                    <c:manualLayout>
                      <c:w val="0.2014150665350212"/>
                      <c:h val="0.12575958424839576"/>
                    </c:manualLayout>
                  </c15:layout>
                </c:ext>
                <c:ext xmlns:c16="http://schemas.microsoft.com/office/drawing/2014/chart" uri="{C3380CC4-5D6E-409C-BE32-E72D297353CC}">
                  <c16:uniqueId val="{00000003-B736-47F0-A870-0BF89FD2B17C}"/>
                </c:ext>
              </c:extLst>
            </c:dLbl>
            <c:dLbl>
              <c:idx val="2"/>
              <c:numFmt formatCode="&quot;$&quot;#,##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ptos" panose="020B0004020202020204" pitchFamily="34" charset="0"/>
                      <a:ea typeface="+mn-ea"/>
                      <a:cs typeface="+mn-cs"/>
                    </a:defRPr>
                  </a:pPr>
                  <a:endParaRPr lang="es-CO"/>
                </a:p>
              </c:txPr>
              <c:dLblPos val="inBase"/>
              <c:showLegendKey val="0"/>
              <c:showVal val="1"/>
              <c:showCatName val="0"/>
              <c:showSerName val="0"/>
              <c:showPercent val="0"/>
              <c:showBubbleSize val="0"/>
              <c:extLst>
                <c:ext xmlns:c15="http://schemas.microsoft.com/office/drawing/2012/chart" uri="{CE6537A1-D6FC-4f65-9D91-7224C49458BB}">
                  <c15:layout>
                    <c:manualLayout>
                      <c:w val="0.19646362310084139"/>
                      <c:h val="0.11217862897818578"/>
                    </c:manualLayout>
                  </c15:layout>
                </c:ext>
                <c:ext xmlns:c16="http://schemas.microsoft.com/office/drawing/2014/chart" uri="{C3380CC4-5D6E-409C-BE32-E72D297353CC}">
                  <c16:uniqueId val="{00000005-B736-47F0-A870-0BF89FD2B17C}"/>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ptos" panose="020B0004020202020204" pitchFamily="34" charset="0"/>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'Pto Neto'!$C$95:$E$95</c:f>
              <c:strCache>
                <c:ptCount val="3"/>
                <c:pt idx="0">
                  <c:v> Giro </c:v>
                </c:pt>
                <c:pt idx="1">
                  <c:v> Compromiso </c:v>
                </c:pt>
                <c:pt idx="2">
                  <c:v> Apropiación </c:v>
                </c:pt>
              </c:strCache>
            </c:strRef>
          </c:cat>
          <c:val>
            <c:numRef>
              <c:f>'Pto Neto'!$C$96:$E$96</c:f>
              <c:numCache>
                <c:formatCode>"$"#,##0.0,,,,</c:formatCode>
                <c:ptCount val="3"/>
                <c:pt idx="0">
                  <c:v>24993044862416</c:v>
                </c:pt>
                <c:pt idx="1">
                  <c:v>30039172625789</c:v>
                </c:pt>
                <c:pt idx="2">
                  <c:v>38811653740567</c:v>
                </c:pt>
              </c:numCache>
            </c:numRef>
          </c:val>
          <c:extLst>
            <c:ext xmlns:c16="http://schemas.microsoft.com/office/drawing/2014/chart" uri="{C3380CC4-5D6E-409C-BE32-E72D297353CC}">
              <c16:uniqueId val="{00000006-B736-47F0-A870-0BF89FD2B17C}"/>
            </c:ext>
          </c:extLst>
        </c:ser>
        <c:dLbls>
          <c:showLegendKey val="0"/>
          <c:showVal val="0"/>
          <c:showCatName val="0"/>
          <c:showSerName val="0"/>
          <c:showPercent val="0"/>
          <c:showBubbleSize val="0"/>
        </c:dLbls>
        <c:gapWidth val="77"/>
        <c:overlap val="18"/>
        <c:axId val="556868752"/>
        <c:axId val="556889392"/>
      </c:barChart>
      <c:catAx>
        <c:axId val="556868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ptos" panose="020B0004020202020204" pitchFamily="34" charset="0"/>
                <a:ea typeface="+mn-ea"/>
                <a:cs typeface="+mn-cs"/>
              </a:defRPr>
            </a:pPr>
            <a:endParaRPr lang="es-CO"/>
          </a:p>
        </c:txPr>
        <c:crossAx val="556889392"/>
        <c:crosses val="autoZero"/>
        <c:auto val="1"/>
        <c:lblAlgn val="ctr"/>
        <c:lblOffset val="100"/>
        <c:noMultiLvlLbl val="0"/>
      </c:catAx>
      <c:valAx>
        <c:axId val="556889392"/>
        <c:scaling>
          <c:orientation val="minMax"/>
        </c:scaling>
        <c:delete val="1"/>
        <c:axPos val="b"/>
        <c:majorGridlines>
          <c:spPr>
            <a:ln w="9525" cap="flat" cmpd="sng" algn="ctr">
              <a:solidFill>
                <a:schemeClr val="tx1">
                  <a:lumMod val="15000"/>
                  <a:lumOff val="85000"/>
                </a:schemeClr>
              </a:solidFill>
              <a:round/>
            </a:ln>
            <a:effectLst/>
          </c:spPr>
        </c:majorGridlines>
        <c:numFmt formatCode="&quot;$&quot;#,##0.0,,,," sourceLinked="1"/>
        <c:majorTickMark val="none"/>
        <c:minorTickMark val="none"/>
        <c:tickLblPos val="nextTo"/>
        <c:crossAx val="556868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15"/>
            <c:invertIfNegative val="0"/>
            <c:bubble3D val="0"/>
            <c:spPr>
              <a:solidFill>
                <a:srgbClr val="F5C157"/>
              </a:solidFill>
              <a:ln>
                <a:noFill/>
              </a:ln>
              <a:effectLst/>
            </c:spPr>
            <c:extLst>
              <c:ext xmlns:c16="http://schemas.microsoft.com/office/drawing/2014/chart" uri="{C3380CC4-5D6E-409C-BE32-E72D297353CC}">
                <c16:uniqueId val="{00000000-85E4-4BEB-A68E-E0E1B06C2F29}"/>
              </c:ext>
            </c:extLst>
          </c:dPt>
          <c:dPt>
            <c:idx val="16"/>
            <c:invertIfNegative val="0"/>
            <c:bubble3D val="0"/>
            <c:spPr>
              <a:solidFill>
                <a:srgbClr val="F5C157"/>
              </a:solidFill>
              <a:ln>
                <a:noFill/>
              </a:ln>
              <a:effectLst/>
            </c:spPr>
            <c:extLst>
              <c:ext xmlns:c16="http://schemas.microsoft.com/office/drawing/2014/chart" uri="{C3380CC4-5D6E-409C-BE32-E72D297353CC}">
                <c16:uniqueId val="{00000001-85E4-4BEB-A68E-E0E1B06C2F29}"/>
              </c:ext>
            </c:extLst>
          </c:dPt>
          <c:dPt>
            <c:idx val="17"/>
            <c:invertIfNegative val="0"/>
            <c:bubble3D val="0"/>
            <c:spPr>
              <a:solidFill>
                <a:srgbClr val="F5C157"/>
              </a:solidFill>
              <a:ln>
                <a:noFill/>
              </a:ln>
              <a:effectLst/>
            </c:spPr>
            <c:extLst>
              <c:ext xmlns:c16="http://schemas.microsoft.com/office/drawing/2014/chart" uri="{C3380CC4-5D6E-409C-BE32-E72D297353CC}">
                <c16:uniqueId val="{00000002-85E4-4BEB-A68E-E0E1B06C2F29}"/>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'GASTOS TOTALES'!$D$206:$AD$206</c:f>
              <c:strCache>
                <c:ptCount val="18"/>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strCache>
              <c:extLst/>
            </c:strRef>
          </c:cat>
          <c:val>
            <c:numRef>
              <c:f>BALANCE!$C$235:$AC$235</c:f>
              <c:numCache>
                <c:formatCode>General</c:formatCode>
                <c:ptCount val="18"/>
                <c:pt idx="0">
                  <c:v>5.2712957421783857</c:v>
                </c:pt>
                <c:pt idx="1">
                  <c:v>4.9920031555879172</c:v>
                </c:pt>
                <c:pt idx="2">
                  <c:v>4.895081371267235</c:v>
                </c:pt>
                <c:pt idx="3">
                  <c:v>5.5555826526300045</c:v>
                </c:pt>
                <c:pt idx="4">
                  <c:v>5.5861373159821559</c:v>
                </c:pt>
                <c:pt idx="5">
                  <c:v>5.844279423298099</c:v>
                </c:pt>
                <c:pt idx="6">
                  <c:v>5.4342132558628391</c:v>
                </c:pt>
                <c:pt idx="7">
                  <c:v>6.1255088043575903</c:v>
                </c:pt>
                <c:pt idx="8">
                  <c:v>6.4954297216139141</c:v>
                </c:pt>
                <c:pt idx="9">
                  <c:v>6.252050205009513</c:v>
                </c:pt>
                <c:pt idx="10">
                  <c:v>6.3004659372286111</c:v>
                </c:pt>
                <c:pt idx="11">
                  <c:v>6.8026629996377226</c:v>
                </c:pt>
                <c:pt idx="12">
                  <c:v>6.7848334155209074</c:v>
                </c:pt>
                <c:pt idx="13">
                  <c:v>6.6850824707470409</c:v>
                </c:pt>
                <c:pt idx="14">
                  <c:v>6.384378046864529</c:v>
                </c:pt>
                <c:pt idx="15">
                  <c:v>7.2497680340909625</c:v>
                </c:pt>
                <c:pt idx="16">
                  <c:v>7.1015775488549124</c:v>
                </c:pt>
                <c:pt idx="17">
                  <c:v>6.4236916924056224</c:v>
                </c:pt>
              </c:numCache>
              <c:extLst/>
            </c:numRef>
          </c:val>
          <c:extLst>
            <c:ext xmlns:c16="http://schemas.microsoft.com/office/drawing/2014/chart" uri="{C3380CC4-5D6E-409C-BE32-E72D297353CC}">
              <c16:uniqueId val="{00000000-D136-433F-BF4E-E2B307AD006C}"/>
            </c:ext>
          </c:extLst>
        </c:ser>
        <c:dLbls>
          <c:showLegendKey val="0"/>
          <c:showVal val="0"/>
          <c:showCatName val="0"/>
          <c:showSerName val="0"/>
          <c:showPercent val="0"/>
          <c:showBubbleSize val="0"/>
        </c:dLbls>
        <c:gapWidth val="50"/>
        <c:overlap val="-27"/>
        <c:axId val="683138240"/>
        <c:axId val="683138720"/>
      </c:barChart>
      <c:catAx>
        <c:axId val="68313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683138720"/>
        <c:crosses val="autoZero"/>
        <c:auto val="1"/>
        <c:lblAlgn val="ctr"/>
        <c:lblOffset val="100"/>
        <c:noMultiLvlLbl val="0"/>
      </c:catAx>
      <c:valAx>
        <c:axId val="683138720"/>
        <c:scaling>
          <c:orientation val="minMax"/>
        </c:scaling>
        <c:delete val="1"/>
        <c:axPos val="l"/>
        <c:numFmt formatCode="General" sourceLinked="1"/>
        <c:majorTickMark val="none"/>
        <c:minorTickMark val="none"/>
        <c:tickLblPos val="nextTo"/>
        <c:crossAx val="683138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s-CO"/>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Hoja1!$A$4</c:f>
              <c:strCache>
                <c:ptCount val="1"/>
                <c:pt idx="0">
                  <c:v>Inversión (% del PIB)</c:v>
                </c:pt>
              </c:strCache>
            </c:strRef>
          </c:tx>
          <c:spPr>
            <a:solidFill>
              <a:schemeClr val="accent1"/>
            </a:solidFill>
            <a:ln>
              <a:noFill/>
            </a:ln>
            <a:effectLst/>
          </c:spPr>
          <c:invertIfNegative val="0"/>
          <c:dPt>
            <c:idx val="15"/>
            <c:invertIfNegative val="0"/>
            <c:bubble3D val="0"/>
            <c:spPr>
              <a:solidFill>
                <a:srgbClr val="F5C157"/>
              </a:solidFill>
              <a:ln>
                <a:noFill/>
              </a:ln>
              <a:effectLst/>
            </c:spPr>
            <c:extLst>
              <c:ext xmlns:c16="http://schemas.microsoft.com/office/drawing/2014/chart" uri="{C3380CC4-5D6E-409C-BE32-E72D297353CC}">
                <c16:uniqueId val="{00000000-D02D-4705-82DE-EAA1A1482F83}"/>
              </c:ext>
            </c:extLst>
          </c:dPt>
          <c:dPt>
            <c:idx val="16"/>
            <c:invertIfNegative val="0"/>
            <c:bubble3D val="0"/>
            <c:spPr>
              <a:solidFill>
                <a:srgbClr val="F5C157"/>
              </a:solidFill>
              <a:ln>
                <a:noFill/>
              </a:ln>
              <a:effectLst/>
            </c:spPr>
            <c:extLst>
              <c:ext xmlns:c16="http://schemas.microsoft.com/office/drawing/2014/chart" uri="{C3380CC4-5D6E-409C-BE32-E72D297353CC}">
                <c16:uniqueId val="{00000001-D02D-4705-82DE-EAA1A1482F83}"/>
              </c:ext>
            </c:extLst>
          </c:dPt>
          <c:dPt>
            <c:idx val="17"/>
            <c:invertIfNegative val="0"/>
            <c:bubble3D val="0"/>
            <c:spPr>
              <a:solidFill>
                <a:srgbClr val="F5C157"/>
              </a:solidFill>
              <a:ln>
                <a:noFill/>
              </a:ln>
              <a:effectLst/>
            </c:spPr>
            <c:extLst>
              <c:ext xmlns:c16="http://schemas.microsoft.com/office/drawing/2014/chart" uri="{C3380CC4-5D6E-409C-BE32-E72D297353CC}">
                <c16:uniqueId val="{00000002-D02D-4705-82DE-EAA1A1482F83}"/>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Hoja1!$B$3:$AB$3</c:f>
              <c:strCache>
                <c:ptCount val="18"/>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strCache>
              <c:extLst/>
            </c:strRef>
          </c:cat>
          <c:val>
            <c:numRef>
              <c:f>Hoja1!$B$6:$AB$6</c:f>
              <c:numCache>
                <c:formatCode>0.0</c:formatCode>
                <c:ptCount val="18"/>
                <c:pt idx="0">
                  <c:v>4.1664346009009048</c:v>
                </c:pt>
                <c:pt idx="1">
                  <c:v>3.9122140300011465</c:v>
                </c:pt>
                <c:pt idx="2">
                  <c:v>3.8072541692960469</c:v>
                </c:pt>
                <c:pt idx="3">
                  <c:v>4.5061878072604298</c:v>
                </c:pt>
                <c:pt idx="4">
                  <c:v>4.4206070322247148</c:v>
                </c:pt>
                <c:pt idx="5">
                  <c:v>4.8313005463292136</c:v>
                </c:pt>
                <c:pt idx="6">
                  <c:v>4.2686972312917097</c:v>
                </c:pt>
                <c:pt idx="7">
                  <c:v>5.0129563056184097</c:v>
                </c:pt>
                <c:pt idx="8">
                  <c:v>5.5392690057260312</c:v>
                </c:pt>
                <c:pt idx="9">
                  <c:v>5.2399748994769597</c:v>
                </c:pt>
                <c:pt idx="10">
                  <c:v>5.2403325566734278</c:v>
                </c:pt>
                <c:pt idx="11">
                  <c:v>5.8590612587023108</c:v>
                </c:pt>
                <c:pt idx="12">
                  <c:v>5.7323321594517953</c:v>
                </c:pt>
                <c:pt idx="13">
                  <c:v>5.5372537026814062</c:v>
                </c:pt>
                <c:pt idx="14">
                  <c:v>5.2187103702171358</c:v>
                </c:pt>
                <c:pt idx="15">
                  <c:v>5.9651168380003705</c:v>
                </c:pt>
                <c:pt idx="16">
                  <c:v>5.7787621059847529</c:v>
                </c:pt>
                <c:pt idx="17">
                  <c:v>5.1657790067198288</c:v>
                </c:pt>
              </c:numCache>
              <c:extLst/>
            </c:numRef>
          </c:val>
          <c:extLst>
            <c:ext xmlns:c16="http://schemas.microsoft.com/office/drawing/2014/chart" uri="{C3380CC4-5D6E-409C-BE32-E72D297353CC}">
              <c16:uniqueId val="{00000000-E099-4D3A-8339-CEF4E85E9B95}"/>
            </c:ext>
          </c:extLst>
        </c:ser>
        <c:dLbls>
          <c:showLegendKey val="0"/>
          <c:showVal val="0"/>
          <c:showCatName val="0"/>
          <c:showSerName val="0"/>
          <c:showPercent val="0"/>
          <c:showBubbleSize val="0"/>
        </c:dLbls>
        <c:gapWidth val="50"/>
        <c:overlap val="-27"/>
        <c:axId val="394428688"/>
        <c:axId val="394427248"/>
      </c:barChart>
      <c:dateAx>
        <c:axId val="39442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1"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crossAx val="394427248"/>
        <c:crosses val="autoZero"/>
        <c:auto val="0"/>
        <c:lblOffset val="100"/>
        <c:baseTimeUnit val="days"/>
      </c:dateAx>
      <c:valAx>
        <c:axId val="394427248"/>
        <c:scaling>
          <c:orientation val="minMax"/>
          <c:min val="2"/>
        </c:scaling>
        <c:delete val="1"/>
        <c:axPos val="l"/>
        <c:numFmt formatCode="0.0" sourceLinked="1"/>
        <c:majorTickMark val="none"/>
        <c:minorTickMark val="none"/>
        <c:tickLblPos val="nextTo"/>
        <c:crossAx val="394428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b="1">
          <a:solidFill>
            <a:schemeClr val="tx1"/>
          </a:solidFill>
          <a:latin typeface="Aptos" panose="020B0004020202020204" pitchFamily="34" charset="0"/>
          <a:cs typeface="Arial" panose="020B0604020202020204" pitchFamily="34" charset="0"/>
        </a:defRPr>
      </a:pPr>
      <a:endParaRPr lang="es-CO"/>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9866660529944331E-2"/>
          <c:y val="8.3764869977875397E-2"/>
          <c:w val="0.95306666666666662"/>
          <c:h val="0.74979016520835418"/>
        </c:manualLayout>
      </c:layout>
      <c:barChart>
        <c:barDir val="col"/>
        <c:grouping val="clustered"/>
        <c:varyColors val="0"/>
        <c:ser>
          <c:idx val="0"/>
          <c:order val="0"/>
          <c:spPr>
            <a:solidFill>
              <a:schemeClr val="accent1"/>
            </a:solidFill>
            <a:ln>
              <a:noFill/>
            </a:ln>
            <a:effectLst/>
          </c:spPr>
          <c:invertIfNegative val="0"/>
          <c:dPt>
            <c:idx val="15"/>
            <c:invertIfNegative val="0"/>
            <c:bubble3D val="0"/>
            <c:spPr>
              <a:solidFill>
                <a:srgbClr val="FFC000"/>
              </a:solidFill>
              <a:ln>
                <a:noFill/>
              </a:ln>
              <a:effectLst/>
            </c:spPr>
            <c:extLst>
              <c:ext xmlns:c16="http://schemas.microsoft.com/office/drawing/2014/chart" uri="{C3380CC4-5D6E-409C-BE32-E72D297353CC}">
                <c16:uniqueId val="{00000001-A502-4A9C-A859-72E33E318670}"/>
              </c:ext>
            </c:extLst>
          </c:dPt>
          <c:dPt>
            <c:idx val="16"/>
            <c:invertIfNegative val="0"/>
            <c:bubble3D val="0"/>
            <c:spPr>
              <a:solidFill>
                <a:srgbClr val="FFC000"/>
              </a:solidFill>
              <a:ln>
                <a:noFill/>
              </a:ln>
              <a:effectLst/>
            </c:spPr>
            <c:extLst>
              <c:ext xmlns:c16="http://schemas.microsoft.com/office/drawing/2014/chart" uri="{C3380CC4-5D6E-409C-BE32-E72D297353CC}">
                <c16:uniqueId val="{00000003-A502-4A9C-A859-72E33E318670}"/>
              </c:ext>
            </c:extLst>
          </c:dPt>
          <c:dPt>
            <c:idx val="17"/>
            <c:invertIfNegative val="0"/>
            <c:bubble3D val="0"/>
            <c:spPr>
              <a:solidFill>
                <a:srgbClr val="FFC000"/>
              </a:solidFill>
              <a:ln>
                <a:noFill/>
              </a:ln>
              <a:effectLst/>
            </c:spPr>
            <c:extLst>
              <c:ext xmlns:c16="http://schemas.microsoft.com/office/drawing/2014/chart" uri="{C3380CC4-5D6E-409C-BE32-E72D297353CC}">
                <c16:uniqueId val="{00000005-A502-4A9C-A859-72E33E318670}"/>
              </c:ext>
            </c:extLst>
          </c:dPt>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'Serie de Gastos a 2026 Dispo'!$A$56:$A$73</c:f>
              <c:strCache>
                <c:ptCount val="18"/>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 2026</c:v>
                </c:pt>
                <c:pt idx="17">
                  <c:v> 2027</c:v>
                </c:pt>
              </c:strCache>
            </c:strRef>
          </c:cat>
          <c:val>
            <c:numRef>
              <c:f>'Serie de Gastos a 2026 Dispo'!$D$56:$D$73</c:f>
              <c:numCache>
                <c:formatCode>#,##0,,</c:formatCode>
                <c:ptCount val="18"/>
                <c:pt idx="0">
                  <c:v>23042123193664.305</c:v>
                </c:pt>
                <c:pt idx="1">
                  <c:v>22261217371905.242</c:v>
                </c:pt>
                <c:pt idx="2">
                  <c:v>22587654134532.949</c:v>
                </c:pt>
                <c:pt idx="3">
                  <c:v>25026443151224.641</c:v>
                </c:pt>
                <c:pt idx="4">
                  <c:v>26427622123766.922</c:v>
                </c:pt>
                <c:pt idx="5">
                  <c:v>28409264041065.48</c:v>
                </c:pt>
                <c:pt idx="6">
                  <c:v>24992595540217.316</c:v>
                </c:pt>
                <c:pt idx="7">
                  <c:v>27567383657700.434</c:v>
                </c:pt>
                <c:pt idx="8">
                  <c:v>31884638497277.477</c:v>
                </c:pt>
                <c:pt idx="9">
                  <c:v>33314764636555.766</c:v>
                </c:pt>
                <c:pt idx="10">
                  <c:v>30644258708282.801</c:v>
                </c:pt>
                <c:pt idx="11">
                  <c:v>34598567946798.539</c:v>
                </c:pt>
                <c:pt idx="12">
                  <c:v>35961741716509.695</c:v>
                </c:pt>
                <c:pt idx="13">
                  <c:v>35586858002621.57</c:v>
                </c:pt>
                <c:pt idx="14">
                  <c:v>36272139430791.242</c:v>
                </c:pt>
                <c:pt idx="15">
                  <c:v>40015861964553.898</c:v>
                </c:pt>
                <c:pt idx="16">
                  <c:v>40400133108000</c:v>
                </c:pt>
                <c:pt idx="17">
                  <c:v>37534852305323.297</c:v>
                </c:pt>
              </c:numCache>
            </c:numRef>
          </c:val>
          <c:extLst>
            <c:ext xmlns:c16="http://schemas.microsoft.com/office/drawing/2014/chart" uri="{C3380CC4-5D6E-409C-BE32-E72D297353CC}">
              <c16:uniqueId val="{00000006-A502-4A9C-A859-72E33E318670}"/>
            </c:ext>
          </c:extLst>
        </c:ser>
        <c:dLbls>
          <c:showLegendKey val="0"/>
          <c:showVal val="0"/>
          <c:showCatName val="0"/>
          <c:showSerName val="0"/>
          <c:showPercent val="0"/>
          <c:showBubbleSize val="0"/>
        </c:dLbls>
        <c:gapWidth val="50"/>
        <c:overlap val="-27"/>
        <c:axId val="1980436511"/>
        <c:axId val="1980440831"/>
      </c:barChart>
      <c:catAx>
        <c:axId val="1980436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1" i="0" u="none" strike="noStrike" kern="1200" baseline="0">
                <a:solidFill>
                  <a:sysClr val="windowText" lastClr="000000"/>
                </a:solidFill>
                <a:latin typeface="+mn-lt"/>
                <a:ea typeface="+mn-ea"/>
                <a:cs typeface="+mn-cs"/>
              </a:defRPr>
            </a:pPr>
            <a:endParaRPr lang="es-CO"/>
          </a:p>
        </c:txPr>
        <c:crossAx val="1980440831"/>
        <c:crosses val="autoZero"/>
        <c:auto val="1"/>
        <c:lblAlgn val="ctr"/>
        <c:lblOffset val="100"/>
        <c:noMultiLvlLbl val="0"/>
      </c:catAx>
      <c:valAx>
        <c:axId val="1980440831"/>
        <c:scaling>
          <c:orientation val="minMax"/>
        </c:scaling>
        <c:delete val="1"/>
        <c:axPos val="l"/>
        <c:numFmt formatCode="#,##0,," sourceLinked="1"/>
        <c:majorTickMark val="none"/>
        <c:minorTickMark val="none"/>
        <c:tickLblPos val="nextTo"/>
        <c:crossAx val="19804365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ysClr val="windowText" lastClr="000000"/>
          </a:solidFill>
        </a:defRPr>
      </a:pPr>
      <a:endParaRPr lang="es-CO"/>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9866660529944331E-2"/>
          <c:y val="8.3764869977875397E-2"/>
          <c:w val="0.95306666666666662"/>
          <c:h val="0.74979016520835418"/>
        </c:manualLayout>
      </c:layout>
      <c:barChart>
        <c:barDir val="col"/>
        <c:grouping val="clustered"/>
        <c:varyColors val="0"/>
        <c:ser>
          <c:idx val="0"/>
          <c:order val="0"/>
          <c:spPr>
            <a:solidFill>
              <a:schemeClr val="accent1"/>
            </a:solidFill>
            <a:ln>
              <a:noFill/>
            </a:ln>
            <a:effectLst/>
          </c:spPr>
          <c:invertIfNegative val="0"/>
          <c:dPt>
            <c:idx val="15"/>
            <c:invertIfNegative val="0"/>
            <c:bubble3D val="0"/>
            <c:spPr>
              <a:solidFill>
                <a:srgbClr val="FFC000"/>
              </a:solidFill>
              <a:ln>
                <a:noFill/>
              </a:ln>
              <a:effectLst/>
            </c:spPr>
            <c:extLst>
              <c:ext xmlns:c16="http://schemas.microsoft.com/office/drawing/2014/chart" uri="{C3380CC4-5D6E-409C-BE32-E72D297353CC}">
                <c16:uniqueId val="{00000001-84F5-4DB8-A587-4960B02F636E}"/>
              </c:ext>
            </c:extLst>
          </c:dPt>
          <c:dPt>
            <c:idx val="16"/>
            <c:invertIfNegative val="0"/>
            <c:bubble3D val="0"/>
            <c:spPr>
              <a:solidFill>
                <a:srgbClr val="FFC000"/>
              </a:solidFill>
              <a:ln>
                <a:noFill/>
              </a:ln>
              <a:effectLst/>
            </c:spPr>
            <c:extLst>
              <c:ext xmlns:c16="http://schemas.microsoft.com/office/drawing/2014/chart" uri="{C3380CC4-5D6E-409C-BE32-E72D297353CC}">
                <c16:uniqueId val="{00000003-84F5-4DB8-A587-4960B02F636E}"/>
              </c:ext>
            </c:extLst>
          </c:dPt>
          <c:dPt>
            <c:idx val="17"/>
            <c:invertIfNegative val="0"/>
            <c:bubble3D val="0"/>
            <c:spPr>
              <a:solidFill>
                <a:srgbClr val="FFC000"/>
              </a:solidFill>
              <a:ln>
                <a:noFill/>
              </a:ln>
              <a:effectLst/>
            </c:spPr>
            <c:extLst>
              <c:ext xmlns:c16="http://schemas.microsoft.com/office/drawing/2014/chart" uri="{C3380CC4-5D6E-409C-BE32-E72D297353CC}">
                <c16:uniqueId val="{00000005-84F5-4DB8-A587-4960B02F636E}"/>
              </c:ext>
            </c:extLst>
          </c:dPt>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'Serie de Gastos a 2026 Dispo'!$A$29:$A$46</c:f>
              <c:strCache>
                <c:ptCount val="18"/>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 2026</c:v>
                </c:pt>
                <c:pt idx="17">
                  <c:v> 2027</c:v>
                </c:pt>
              </c:strCache>
            </c:strRef>
          </c:cat>
          <c:val>
            <c:numRef>
              <c:f>'Serie de Gastos a 2026 Dispo'!$D$29:$D$46</c:f>
              <c:numCache>
                <c:formatCode>#,##0,,</c:formatCode>
                <c:ptCount val="18"/>
                <c:pt idx="0">
                  <c:v>18583214698916.41</c:v>
                </c:pt>
                <c:pt idx="1">
                  <c:v>18147026465730.441</c:v>
                </c:pt>
                <c:pt idx="2">
                  <c:v>17896692151574.547</c:v>
                </c:pt>
                <c:pt idx="3">
                  <c:v>20413952011794.012</c:v>
                </c:pt>
                <c:pt idx="4">
                  <c:v>21042969988105.695</c:v>
                </c:pt>
                <c:pt idx="5">
                  <c:v>23090176688411.055</c:v>
                </c:pt>
                <c:pt idx="6">
                  <c:v>19721068155541.613</c:v>
                </c:pt>
                <c:pt idx="7">
                  <c:v>22230948390220.641</c:v>
                </c:pt>
                <c:pt idx="8">
                  <c:v>27054439657890.379</c:v>
                </c:pt>
                <c:pt idx="9">
                  <c:v>27741381589645.395</c:v>
                </c:pt>
                <c:pt idx="10">
                  <c:v>25185572857174.641</c:v>
                </c:pt>
                <c:pt idx="11">
                  <c:v>29626153792370.996</c:v>
                </c:pt>
                <c:pt idx="12">
                  <c:v>30532795396869.883</c:v>
                </c:pt>
                <c:pt idx="13">
                  <c:v>29349738285876.629</c:v>
                </c:pt>
                <c:pt idx="14">
                  <c:v>29094947472726.645</c:v>
                </c:pt>
                <c:pt idx="15">
                  <c:v>32563407069928.645</c:v>
                </c:pt>
                <c:pt idx="16">
                  <c:v>32562392802000</c:v>
                </c:pt>
                <c:pt idx="17">
                  <c:v>29645669156310.68</c:v>
                </c:pt>
              </c:numCache>
            </c:numRef>
          </c:val>
          <c:extLst>
            <c:ext xmlns:c16="http://schemas.microsoft.com/office/drawing/2014/chart" uri="{C3380CC4-5D6E-409C-BE32-E72D297353CC}">
              <c16:uniqueId val="{00000006-84F5-4DB8-A587-4960B02F636E}"/>
            </c:ext>
          </c:extLst>
        </c:ser>
        <c:dLbls>
          <c:showLegendKey val="0"/>
          <c:showVal val="0"/>
          <c:showCatName val="0"/>
          <c:showSerName val="0"/>
          <c:showPercent val="0"/>
          <c:showBubbleSize val="0"/>
        </c:dLbls>
        <c:gapWidth val="50"/>
        <c:overlap val="-27"/>
        <c:axId val="1980436511"/>
        <c:axId val="1980440831"/>
      </c:barChart>
      <c:catAx>
        <c:axId val="1980436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1" i="0" u="none" strike="noStrike" kern="1200" baseline="0">
                <a:solidFill>
                  <a:sysClr val="windowText" lastClr="000000"/>
                </a:solidFill>
                <a:latin typeface="+mn-lt"/>
                <a:ea typeface="+mn-ea"/>
                <a:cs typeface="+mn-cs"/>
              </a:defRPr>
            </a:pPr>
            <a:endParaRPr lang="es-CO"/>
          </a:p>
        </c:txPr>
        <c:crossAx val="1980440831"/>
        <c:crosses val="autoZero"/>
        <c:auto val="1"/>
        <c:lblAlgn val="ctr"/>
        <c:lblOffset val="100"/>
        <c:noMultiLvlLbl val="0"/>
      </c:catAx>
      <c:valAx>
        <c:axId val="1980440831"/>
        <c:scaling>
          <c:orientation val="minMax"/>
        </c:scaling>
        <c:delete val="1"/>
        <c:axPos val="l"/>
        <c:numFmt formatCode="#,##0,," sourceLinked="1"/>
        <c:majorTickMark val="none"/>
        <c:minorTickMark val="none"/>
        <c:tickLblPos val="nextTo"/>
        <c:crossAx val="19804365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ysClr val="windowText" lastClr="000000"/>
          </a:solidFill>
        </a:defRPr>
      </a:pPr>
      <a:endParaRPr lang="es-CO"/>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5846561250371152"/>
          <c:y val="0"/>
          <c:w val="0.84130309627252742"/>
          <c:h val="1"/>
        </c:manualLayout>
      </c:layout>
      <c:barChart>
        <c:barDir val="bar"/>
        <c:grouping val="percentStacked"/>
        <c:varyColors val="0"/>
        <c:ser>
          <c:idx val="0"/>
          <c:order val="0"/>
          <c:tx>
            <c:strRef>
              <c:f>'Soportes Tributarios'!$A$47</c:f>
              <c:strCache>
                <c:ptCount val="1"/>
                <c:pt idx="0">
                  <c:v>ICA</c:v>
                </c:pt>
              </c:strCache>
            </c:strRef>
          </c:tx>
          <c:spPr>
            <a:solidFill>
              <a:schemeClr val="accent2">
                <a:shade val="58000"/>
              </a:schemeClr>
            </a:solidFill>
            <a:ln>
              <a:noFill/>
            </a:ln>
            <a:effectLst/>
          </c:spPr>
          <c:invertIfNegative val="0"/>
          <c:dLbls>
            <c:dLbl>
              <c:idx val="0"/>
              <c:tx>
                <c:rich>
                  <a:bodyPr/>
                  <a:lstStyle/>
                  <a:p>
                    <a:fld id="{79981BEB-D262-44A1-AC17-FB6BAA228115}" type="SERIESNAME">
                      <a:rPr lang="en-US"/>
                      <a:pPr/>
                      <a:t>[NOMBRE DE LA SERIE]</a:t>
                    </a:fld>
                    <a:r>
                      <a:rPr lang="en-US" baseline="0"/>
                      <a:t>
46,3%</a:t>
                    </a:r>
                  </a:p>
                </c:rich>
              </c:tx>
              <c:dLblPos val="ct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D84C-4A8E-8D05-84258CB7A9C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ptos" panose="020B0004020202020204" pitchFamily="34" charset="0"/>
                    <a:ea typeface="+mn-ea"/>
                    <a:cs typeface="+mn-cs"/>
                  </a:defRPr>
                </a:pPr>
                <a:endParaRPr lang="es-CO"/>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'Soportes Tributarios'!$C$47</c:f>
              <c:numCache>
                <c:formatCode>0%</c:formatCode>
                <c:ptCount val="1"/>
                <c:pt idx="0">
                  <c:v>0.47437073215253184</c:v>
                </c:pt>
              </c:numCache>
            </c:numRef>
          </c:val>
          <c:extLst>
            <c:ext xmlns:c16="http://schemas.microsoft.com/office/drawing/2014/chart" uri="{C3380CC4-5D6E-409C-BE32-E72D297353CC}">
              <c16:uniqueId val="{00000000-7196-4826-AD40-F295AEF027FB}"/>
            </c:ext>
          </c:extLst>
        </c:ser>
        <c:ser>
          <c:idx val="1"/>
          <c:order val="1"/>
          <c:tx>
            <c:strRef>
              <c:f>'Soportes Tributarios'!$A$48</c:f>
              <c:strCache>
                <c:ptCount val="1"/>
                <c:pt idx="0">
                  <c:v>Predial </c:v>
                </c:pt>
              </c:strCache>
            </c:strRef>
          </c:tx>
          <c:spPr>
            <a:solidFill>
              <a:schemeClr val="accent2">
                <a:shade val="86000"/>
              </a:schemeClr>
            </a:solidFill>
            <a:ln>
              <a:noFill/>
            </a:ln>
            <a:effectLst/>
          </c:spPr>
          <c:invertIfNegative val="0"/>
          <c:dLbls>
            <c:dLbl>
              <c:idx val="0"/>
              <c:tx>
                <c:rich>
                  <a:bodyPr/>
                  <a:lstStyle/>
                  <a:p>
                    <a:fld id="{02AC0D6E-AA36-4EE7-8A9C-22F3D6841E08}" type="SERIESNAME">
                      <a:rPr lang="en-US"/>
                      <a:pPr/>
                      <a:t>[NOMBRE DE LA SERIE]</a:t>
                    </a:fld>
                    <a:r>
                      <a:rPr lang="en-US" baseline="0"/>
                      <a:t>
32,6%</a:t>
                    </a:r>
                  </a:p>
                </c:rich>
              </c:tx>
              <c:dLblPos val="ct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84C-4A8E-8D05-84258CB7A9C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ptos" panose="020B0004020202020204" pitchFamily="34" charset="0"/>
                    <a:ea typeface="+mn-ea"/>
                    <a:cs typeface="+mn-cs"/>
                  </a:defRPr>
                </a:pPr>
                <a:endParaRPr lang="es-CO"/>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'Soportes Tributarios'!$C$48</c:f>
              <c:numCache>
                <c:formatCode>0%</c:formatCode>
                <c:ptCount val="1"/>
                <c:pt idx="0">
                  <c:v>0.31567548324330313</c:v>
                </c:pt>
              </c:numCache>
            </c:numRef>
          </c:val>
          <c:extLst>
            <c:ext xmlns:c16="http://schemas.microsoft.com/office/drawing/2014/chart" uri="{C3380CC4-5D6E-409C-BE32-E72D297353CC}">
              <c16:uniqueId val="{00000001-7196-4826-AD40-F295AEF027FB}"/>
            </c:ext>
          </c:extLst>
        </c:ser>
        <c:ser>
          <c:idx val="2"/>
          <c:order val="2"/>
          <c:tx>
            <c:strRef>
              <c:f>'Soportes Tributarios'!$A$49</c:f>
              <c:strCache>
                <c:ptCount val="1"/>
                <c:pt idx="0">
                  <c:v>Vehículos </c:v>
                </c:pt>
              </c:strCache>
            </c:strRef>
          </c:tx>
          <c:spPr>
            <a:solidFill>
              <a:schemeClr val="accent2">
                <a:tint val="86000"/>
              </a:schemeClr>
            </a:solidFill>
            <a:ln>
              <a:noFill/>
            </a:ln>
            <a:effectLst/>
          </c:spPr>
          <c:invertIfNegative val="0"/>
          <c:dLbls>
            <c:dLbl>
              <c:idx val="0"/>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7196-4826-AD40-F295AEF027F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Aptos" panose="020B0004020202020204" pitchFamily="34" charset="0"/>
                    <a:ea typeface="+mn-ea"/>
                    <a:cs typeface="+mn-cs"/>
                  </a:defRPr>
                </a:pPr>
                <a:endParaRPr lang="es-CO"/>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'Soportes Tributarios'!$C$49</c:f>
              <c:numCache>
                <c:formatCode>0%</c:formatCode>
                <c:ptCount val="1"/>
                <c:pt idx="0">
                  <c:v>9.6306969669878173E-2</c:v>
                </c:pt>
              </c:numCache>
            </c:numRef>
          </c:val>
          <c:extLst>
            <c:ext xmlns:c16="http://schemas.microsoft.com/office/drawing/2014/chart" uri="{C3380CC4-5D6E-409C-BE32-E72D297353CC}">
              <c16:uniqueId val="{00000002-7196-4826-AD40-F295AEF027FB}"/>
            </c:ext>
          </c:extLst>
        </c:ser>
        <c:ser>
          <c:idx val="3"/>
          <c:order val="3"/>
          <c:tx>
            <c:strRef>
              <c:f>'Soportes Tributarios'!$A$50</c:f>
              <c:strCache>
                <c:ptCount val="1"/>
                <c:pt idx="0">
                  <c:v>Otros</c:v>
                </c:pt>
              </c:strCache>
            </c:strRef>
          </c:tx>
          <c:spPr>
            <a:solidFill>
              <a:schemeClr val="accent2">
                <a:tint val="58000"/>
              </a:schemeClr>
            </a:solidFill>
            <a:ln>
              <a:noFill/>
            </a:ln>
            <a:effectLst/>
          </c:spPr>
          <c:invertIfNegative val="0"/>
          <c:dLbls>
            <c:dLbl>
              <c:idx val="0"/>
              <c:tx>
                <c:rich>
                  <a:bodyPr/>
                  <a:lstStyle/>
                  <a:p>
                    <a:fld id="{7F37C306-FC29-40DE-A9EF-18A0DB3AA55A}" type="SERIESNAME">
                      <a:rPr lang="en-US"/>
                      <a:pPr/>
                      <a:t>[NOMBRE DE LA SERIE]</a:t>
                    </a:fld>
                    <a:r>
                      <a:rPr lang="en-US" baseline="0"/>
                      <a:t>
11,1%</a:t>
                    </a:r>
                  </a:p>
                </c:rich>
              </c:tx>
              <c:dLblPos val="ct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D84C-4A8E-8D05-84258CB7A9C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Aptos" panose="020B0004020202020204" pitchFamily="34" charset="0"/>
                    <a:ea typeface="+mn-ea"/>
                    <a:cs typeface="+mn-cs"/>
                  </a:defRPr>
                </a:pPr>
                <a:endParaRPr lang="es-CO"/>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'Soportes Tributarios'!$C$50</c:f>
              <c:numCache>
                <c:formatCode>0%</c:formatCode>
                <c:ptCount val="1"/>
                <c:pt idx="0">
                  <c:v>0.11364681493428684</c:v>
                </c:pt>
              </c:numCache>
            </c:numRef>
          </c:val>
          <c:extLst>
            <c:ext xmlns:c16="http://schemas.microsoft.com/office/drawing/2014/chart" uri="{C3380CC4-5D6E-409C-BE32-E72D297353CC}">
              <c16:uniqueId val="{00000003-7196-4826-AD40-F295AEF027FB}"/>
            </c:ext>
          </c:extLst>
        </c:ser>
        <c:dLbls>
          <c:dLblPos val="ctr"/>
          <c:showLegendKey val="0"/>
          <c:showVal val="1"/>
          <c:showCatName val="0"/>
          <c:showSerName val="0"/>
          <c:showPercent val="0"/>
          <c:showBubbleSize val="0"/>
        </c:dLbls>
        <c:gapWidth val="79"/>
        <c:overlap val="100"/>
        <c:axId val="2010163295"/>
        <c:axId val="2010164735"/>
      </c:barChart>
      <c:catAx>
        <c:axId val="2010163295"/>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10164735"/>
        <c:crosses val="autoZero"/>
        <c:auto val="1"/>
        <c:lblAlgn val="ctr"/>
        <c:lblOffset val="100"/>
        <c:noMultiLvlLbl val="0"/>
      </c:catAx>
      <c:valAx>
        <c:axId val="2010164735"/>
        <c:scaling>
          <c:orientation val="minMax"/>
        </c:scaling>
        <c:delete val="1"/>
        <c:axPos val="b"/>
        <c:numFmt formatCode="0%" sourceLinked="1"/>
        <c:majorTickMark val="none"/>
        <c:minorTickMark val="none"/>
        <c:tickLblPos val="nextTo"/>
        <c:crossAx val="20101632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PIB!$C$2</c:f>
              <c:strCache>
                <c:ptCount val="1"/>
                <c:pt idx="0">
                  <c:v>Colombia</c:v>
                </c:pt>
              </c:strCache>
            </c:strRef>
          </c:tx>
          <c:spPr>
            <a:ln w="28575" cap="rnd">
              <a:solidFill>
                <a:schemeClr val="accent1"/>
              </a:solidFill>
              <a:round/>
            </a:ln>
            <a:effectLst/>
          </c:spPr>
          <c:marker>
            <c:symbol val="none"/>
          </c:marker>
          <c:dLbls>
            <c:dLbl>
              <c:idx val="0"/>
              <c:layout>
                <c:manualLayout>
                  <c:x val="-1.3324450366422385E-2"/>
                  <c:y val="4.65116279069767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96E-4FE5-8F9A-D898052F0495}"/>
                </c:ext>
              </c:extLst>
            </c:dLbl>
            <c:dLbl>
              <c:idx val="1"/>
              <c:layout>
                <c:manualLayout>
                  <c:x val="-2.3984010659560316E-2"/>
                  <c:y val="4.2283298097251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6E-4FE5-8F9A-D898052F0495}"/>
                </c:ext>
              </c:extLst>
            </c:dLbl>
            <c:dLbl>
              <c:idx val="2"/>
              <c:layout>
                <c:manualLayout>
                  <c:x val="0"/>
                  <c:y val="2.5369978858350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6E-4FE5-8F9A-D898052F0495}"/>
                </c:ext>
              </c:extLst>
            </c:dLbl>
            <c:dLbl>
              <c:idx val="3"/>
              <c:layout>
                <c:manualLayout>
                  <c:x val="2.6648900732844281E-3"/>
                  <c:y val="2.11416490486257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6E-4FE5-8F9A-D898052F0495}"/>
                </c:ext>
              </c:extLst>
            </c:dLbl>
            <c:dLbl>
              <c:idx val="5"/>
              <c:layout>
                <c:manualLayout>
                  <c:x val="-3.4643570952698204E-2"/>
                  <c:y val="4.65116279069765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96E-4FE5-8F9A-D898052F0495}"/>
                </c:ext>
              </c:extLst>
            </c:dLbl>
            <c:dLbl>
              <c:idx val="6"/>
              <c:layout>
                <c:manualLayout>
                  <c:x val="-1.598934043970696E-2"/>
                  <c:y val="6.34249471458773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96E-4FE5-8F9A-D898052F0495}"/>
                </c:ext>
              </c:extLst>
            </c:dLbl>
            <c:dLbl>
              <c:idx val="7"/>
              <c:layout>
                <c:manualLayout>
                  <c:x val="-4.2638241172551633E-2"/>
                  <c:y val="8.0338266384778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96E-4FE5-8F9A-D898052F0495}"/>
                </c:ext>
              </c:extLst>
            </c:dLbl>
            <c:dLbl>
              <c:idx val="8"/>
              <c:layout>
                <c:manualLayout>
                  <c:x val="-1.0659560293138005E-2"/>
                  <c:y val="-3.80549682875264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96E-4FE5-8F9A-D898052F049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PIB!$B$3:$B$12</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PIB!$C$3:$C$12</c:f>
              <c:numCache>
                <c:formatCode>0.0</c:formatCode>
                <c:ptCount val="10"/>
                <c:pt idx="0">
                  <c:v>2.9559013752752596</c:v>
                </c:pt>
                <c:pt idx="1">
                  <c:v>2.0873825016279657</c:v>
                </c:pt>
                <c:pt idx="2">
                  <c:v>1.359360867887438</c:v>
                </c:pt>
                <c:pt idx="3">
                  <c:v>2.5643242827770418</c:v>
                </c:pt>
                <c:pt idx="4">
                  <c:v>3.1868553924553344</c:v>
                </c:pt>
                <c:pt idx="5">
                  <c:v>-7.1859141376086288</c:v>
                </c:pt>
                <c:pt idx="6">
                  <c:v>10.80119819048786</c:v>
                </c:pt>
                <c:pt idx="7">
                  <c:v>7.3282772942797836</c:v>
                </c:pt>
                <c:pt idx="8">
                  <c:v>0.71238003197431343</c:v>
                </c:pt>
                <c:pt idx="9">
                  <c:v>1.5982818520544173</c:v>
                </c:pt>
              </c:numCache>
            </c:numRef>
          </c:val>
          <c:smooth val="1"/>
          <c:extLst>
            <c:ext xmlns:c16="http://schemas.microsoft.com/office/drawing/2014/chart" uri="{C3380CC4-5D6E-409C-BE32-E72D297353CC}">
              <c16:uniqueId val="{00000008-096E-4FE5-8F9A-D898052F0495}"/>
            </c:ext>
          </c:extLst>
        </c:ser>
        <c:ser>
          <c:idx val="1"/>
          <c:order val="1"/>
          <c:tx>
            <c:strRef>
              <c:f>PIB!$D$2</c:f>
              <c:strCache>
                <c:ptCount val="1"/>
                <c:pt idx="0">
                  <c:v>Bogotá</c:v>
                </c:pt>
              </c:strCache>
            </c:strRef>
          </c:tx>
          <c:spPr>
            <a:ln w="28575" cap="rnd">
              <a:solidFill>
                <a:srgbClr val="C00000"/>
              </a:solidFill>
              <a:round/>
            </a:ln>
            <a:effectLst/>
          </c:spPr>
          <c:marker>
            <c:symbol val="none"/>
          </c:marker>
          <c:dLbls>
            <c:dLbl>
              <c:idx val="0"/>
              <c:layout>
                <c:manualLayout>
                  <c:x val="0"/>
                  <c:y val="-2.9598308668076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96E-4FE5-8F9A-D898052F0495}"/>
                </c:ext>
              </c:extLst>
            </c:dLbl>
            <c:dLbl>
              <c:idx val="1"/>
              <c:layout>
                <c:manualLayout>
                  <c:x val="-4.8855753624380521E-17"/>
                  <c:y val="-3.80549682875264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96E-4FE5-8F9A-D898052F0495}"/>
                </c:ext>
              </c:extLst>
            </c:dLbl>
            <c:dLbl>
              <c:idx val="2"/>
              <c:layout>
                <c:manualLayout>
                  <c:x val="-5.3297801465690027E-3"/>
                  <c:y val="-8.4566596194503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96E-4FE5-8F9A-D898052F0495}"/>
                </c:ext>
              </c:extLst>
            </c:dLbl>
            <c:dLbl>
              <c:idx val="3"/>
              <c:layout>
                <c:manualLayout>
                  <c:x val="-5.3297801465689541E-3"/>
                  <c:y val="-8.03382663847779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96E-4FE5-8F9A-D898052F0495}"/>
                </c:ext>
              </c:extLst>
            </c:dLbl>
            <c:dLbl>
              <c:idx val="4"/>
              <c:layout>
                <c:manualLayout>
                  <c:x val="-7.9946702198534312E-3"/>
                  <c:y val="-5.91966173361522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96E-4FE5-8F9A-D898052F0495}"/>
                </c:ext>
              </c:extLst>
            </c:dLbl>
            <c:dLbl>
              <c:idx val="6"/>
              <c:layout>
                <c:manualLayout>
                  <c:x val="0"/>
                  <c:y val="-7.18816067653277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96E-4FE5-8F9A-D898052F0495}"/>
                </c:ext>
              </c:extLst>
            </c:dLbl>
            <c:dLbl>
              <c:idx val="8"/>
              <c:layout>
                <c:manualLayout>
                  <c:x val="-6.9249652101886605E-2"/>
                  <c:y val="8.23482240812384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96E-4FE5-8F9A-D898052F0495}"/>
                </c:ext>
              </c:extLst>
            </c:dLbl>
            <c:dLbl>
              <c:idx val="9"/>
              <c:layout>
                <c:manualLayout>
                  <c:x val="-7.9946702198534312E-3"/>
                  <c:y val="-5.49682875264271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96E-4FE5-8F9A-D898052F049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PIB!$B$3:$B$12</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PIB!$D$3:$D$12</c:f>
              <c:numCache>
                <c:formatCode>0.0</c:formatCode>
                <c:ptCount val="10"/>
                <c:pt idx="0">
                  <c:v>3.8</c:v>
                </c:pt>
                <c:pt idx="1">
                  <c:v>2</c:v>
                </c:pt>
                <c:pt idx="2">
                  <c:v>1.8000000000000003</c:v>
                </c:pt>
                <c:pt idx="3">
                  <c:v>3.3000000000000003</c:v>
                </c:pt>
                <c:pt idx="4">
                  <c:v>3.4566681282509699</c:v>
                </c:pt>
                <c:pt idx="5">
                  <c:v>-6.6835103510213409</c:v>
                </c:pt>
                <c:pt idx="6">
                  <c:v>11.049081266112301</c:v>
                </c:pt>
                <c:pt idx="7">
                  <c:v>9.57796238505078</c:v>
                </c:pt>
                <c:pt idx="8">
                  <c:v>0.60733319482399406</c:v>
                </c:pt>
                <c:pt idx="9">
                  <c:v>1.93855359359611</c:v>
                </c:pt>
              </c:numCache>
            </c:numRef>
          </c:val>
          <c:smooth val="1"/>
          <c:extLst>
            <c:ext xmlns:c16="http://schemas.microsoft.com/office/drawing/2014/chart" uri="{C3380CC4-5D6E-409C-BE32-E72D297353CC}">
              <c16:uniqueId val="{00000011-096E-4FE5-8F9A-D898052F0495}"/>
            </c:ext>
          </c:extLst>
        </c:ser>
        <c:dLbls>
          <c:showLegendKey val="0"/>
          <c:showVal val="0"/>
          <c:showCatName val="0"/>
          <c:showSerName val="0"/>
          <c:showPercent val="0"/>
          <c:showBubbleSize val="0"/>
        </c:dLbls>
        <c:smooth val="0"/>
        <c:axId val="1766289711"/>
        <c:axId val="1766290191"/>
      </c:lineChart>
      <c:catAx>
        <c:axId val="1766289711"/>
        <c:scaling>
          <c:orientation val="minMax"/>
        </c:scaling>
        <c:delete val="0"/>
        <c:axPos val="b"/>
        <c:numFmt formatCode="0"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crossAx val="1766290191"/>
        <c:crosses val="autoZero"/>
        <c:auto val="1"/>
        <c:lblAlgn val="ctr"/>
        <c:lblOffset val="100"/>
        <c:noMultiLvlLbl val="0"/>
      </c:catAx>
      <c:valAx>
        <c:axId val="176629019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766289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sz="1800" b="1">
                <a:latin typeface="Aptos" panose="020B0004020202020204" pitchFamily="34" charset="0"/>
              </a:rPr>
              <a:t>Avance</a:t>
            </a:r>
            <a:r>
              <a:rPr lang="es-CO" sz="1800" b="1" baseline="0">
                <a:latin typeface="Aptos" panose="020B0004020202020204" pitchFamily="34" charset="0"/>
              </a:rPr>
              <a:t> Recaudo 2025</a:t>
            </a:r>
            <a:endParaRPr lang="es-CO" sz="1800" b="1">
              <a:latin typeface="Aptos" panose="020B0004020202020204" pitchFamily="34" charset="0"/>
            </a:endParaRPr>
          </a:p>
        </c:rich>
      </c:tx>
      <c:layout>
        <c:manualLayout>
          <c:xMode val="edge"/>
          <c:yMode val="edge"/>
          <c:x val="0.19107397637108281"/>
          <c:y val="5.38173447793361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9.5784920392201531E-2"/>
          <c:y val="0.17746820051032378"/>
          <c:w val="0.83944196697404849"/>
          <c:h val="0.82082976282232334"/>
        </c:manualLayout>
      </c:layout>
      <c:doughnutChart>
        <c:varyColors val="1"/>
        <c:ser>
          <c:idx val="0"/>
          <c:order val="0"/>
          <c:spPr>
            <a:effectLst>
              <a:outerShdw blurRad="50800" dist="38100" dir="2700000" algn="tl" rotWithShape="0">
                <a:prstClr val="black">
                  <a:alpha val="40000"/>
                </a:prstClr>
              </a:outerShdw>
            </a:effectLst>
          </c:spPr>
          <c:dPt>
            <c:idx val="0"/>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D29E-4EE9-8F7A-C6B5534FC033}"/>
              </c:ext>
            </c:extLst>
          </c:dPt>
          <c:dPt>
            <c:idx val="1"/>
            <c:bubble3D val="0"/>
            <c:spPr>
              <a:solidFill>
                <a:schemeClr val="accent2"/>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D29E-4EE9-8F7A-C6B5534FC033}"/>
              </c:ext>
            </c:extLst>
          </c:dPt>
          <c:dPt>
            <c:idx val="2"/>
            <c:bubble3D val="0"/>
            <c:spPr>
              <a:noFill/>
              <a:ln w="19050">
                <a:noFill/>
              </a:ln>
              <a:effectLst/>
            </c:spPr>
            <c:extLst>
              <c:ext xmlns:c16="http://schemas.microsoft.com/office/drawing/2014/chart" uri="{C3380CC4-5D6E-409C-BE32-E72D297353CC}">
                <c16:uniqueId val="{00000005-D29E-4EE9-8F7A-C6B5534FC033}"/>
              </c:ext>
            </c:extLst>
          </c:dPt>
          <c:val>
            <c:numRef>
              <c:f>'Soportes Tributarios'!$D$36:$D$38</c:f>
              <c:numCache>
                <c:formatCode>General</c:formatCode>
                <c:ptCount val="3"/>
                <c:pt idx="0">
                  <c:v>84</c:v>
                </c:pt>
                <c:pt idx="1">
                  <c:v>16</c:v>
                </c:pt>
                <c:pt idx="2">
                  <c:v>100</c:v>
                </c:pt>
              </c:numCache>
            </c:numRef>
          </c:val>
          <c:extLst>
            <c:ext xmlns:c16="http://schemas.microsoft.com/office/drawing/2014/chart" uri="{C3380CC4-5D6E-409C-BE32-E72D297353CC}">
              <c16:uniqueId val="{00000006-D29E-4EE9-8F7A-C6B5534FC033}"/>
            </c:ext>
          </c:extLst>
        </c:ser>
        <c:dLbls>
          <c:showLegendKey val="0"/>
          <c:showVal val="0"/>
          <c:showCatName val="0"/>
          <c:showSerName val="0"/>
          <c:showPercent val="0"/>
          <c:showBubbleSize val="0"/>
          <c:showLeaderLines val="1"/>
        </c:dLbls>
        <c:firstSliceAng val="270"/>
        <c:holeSize val="5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Agregado!$C$46</c:f>
              <c:strCache>
                <c:ptCount val="1"/>
                <c:pt idx="0">
                  <c:v>Giros 
Presupuestales</c:v>
                </c:pt>
              </c:strCache>
            </c:strRef>
          </c:tx>
          <c:spPr>
            <a:solidFill>
              <a:srgbClr val="C00000"/>
            </a:solidFill>
            <a:ln>
              <a:noFill/>
            </a:ln>
            <a:effectLst/>
          </c:spPr>
          <c:invertIfNegative val="0"/>
          <c:cat>
            <c:strRef>
              <c:f>Agregado!$B$48:$B$53</c:f>
              <c:strCache>
                <c:ptCount val="6"/>
                <c:pt idx="0">
                  <c:v>2020</c:v>
                </c:pt>
                <c:pt idx="1">
                  <c:v>2021</c:v>
                </c:pt>
                <c:pt idx="2">
                  <c:v>2022</c:v>
                </c:pt>
                <c:pt idx="3">
                  <c:v>2023</c:v>
                </c:pt>
                <c:pt idx="4">
                  <c:v>2024</c:v>
                </c:pt>
                <c:pt idx="5">
                  <c:v>2025*</c:v>
                </c:pt>
              </c:strCache>
            </c:strRef>
          </c:cat>
          <c:val>
            <c:numRef>
              <c:f>Agregado!$C$48:$C$53</c:f>
              <c:numCache>
                <c:formatCode>_-* #,##0.0_-;\-* #,##0.0_-;_-* "-"??_-;_-@_-</c:formatCode>
                <c:ptCount val="6"/>
                <c:pt idx="0">
                  <c:v>356.48694260999997</c:v>
                </c:pt>
                <c:pt idx="1">
                  <c:v>3038.2473312239999</c:v>
                </c:pt>
                <c:pt idx="2">
                  <c:v>3960.7459631030001</c:v>
                </c:pt>
                <c:pt idx="3">
                  <c:v>2895.9553726929998</c:v>
                </c:pt>
                <c:pt idx="4">
                  <c:v>1799.5726165579999</c:v>
                </c:pt>
                <c:pt idx="5">
                  <c:v>3777.7346072800001</c:v>
                </c:pt>
              </c:numCache>
            </c:numRef>
          </c:val>
          <c:extLst>
            <c:ext xmlns:c16="http://schemas.microsoft.com/office/drawing/2014/chart" uri="{C3380CC4-5D6E-409C-BE32-E72D297353CC}">
              <c16:uniqueId val="{00000000-B9B3-44CC-9895-872DCDAD7BD2}"/>
            </c:ext>
          </c:extLst>
        </c:ser>
        <c:ser>
          <c:idx val="1"/>
          <c:order val="1"/>
          <c:tx>
            <c:strRef>
              <c:f>Agregado!$D$46</c:f>
              <c:strCache>
                <c:ptCount val="1"/>
                <c:pt idx="0">
                  <c:v> Desembolsos </c:v>
                </c:pt>
              </c:strCache>
            </c:strRef>
          </c:tx>
          <c:spPr>
            <a:solidFill>
              <a:srgbClr val="FFC000"/>
            </a:solidFill>
            <a:ln>
              <a:noFill/>
            </a:ln>
            <a:effectLst/>
          </c:spPr>
          <c:invertIfNegative val="0"/>
          <c:cat>
            <c:strRef>
              <c:f>Agregado!$B$48:$B$53</c:f>
              <c:strCache>
                <c:ptCount val="6"/>
                <c:pt idx="0">
                  <c:v>2020</c:v>
                </c:pt>
                <c:pt idx="1">
                  <c:v>2021</c:v>
                </c:pt>
                <c:pt idx="2">
                  <c:v>2022</c:v>
                </c:pt>
                <c:pt idx="3">
                  <c:v>2023</c:v>
                </c:pt>
                <c:pt idx="4">
                  <c:v>2024</c:v>
                </c:pt>
                <c:pt idx="5">
                  <c:v>2025*</c:v>
                </c:pt>
              </c:strCache>
            </c:strRef>
          </c:cat>
          <c:val>
            <c:numRef>
              <c:f>Agregado!$D$48:$D$53</c:f>
              <c:numCache>
                <c:formatCode>_-* #,##0.0_-;\-* #,##0.0_-;_-* "-"??_-;_-@_-</c:formatCode>
                <c:ptCount val="6"/>
                <c:pt idx="0">
                  <c:v>885.77754625099999</c:v>
                </c:pt>
                <c:pt idx="1">
                  <c:v>2270.2633035200001</c:v>
                </c:pt>
                <c:pt idx="2">
                  <c:v>1989.8649</c:v>
                </c:pt>
                <c:pt idx="3">
                  <c:v>1561.95</c:v>
                </c:pt>
                <c:pt idx="4">
                  <c:v>2114.4499999999998</c:v>
                </c:pt>
                <c:pt idx="5">
                  <c:v>4500</c:v>
                </c:pt>
              </c:numCache>
            </c:numRef>
          </c:val>
          <c:extLst>
            <c:ext xmlns:c16="http://schemas.microsoft.com/office/drawing/2014/chart" uri="{C3380CC4-5D6E-409C-BE32-E72D297353CC}">
              <c16:uniqueId val="{00000001-B9B3-44CC-9895-872DCDAD7BD2}"/>
            </c:ext>
          </c:extLst>
        </c:ser>
        <c:dLbls>
          <c:showLegendKey val="0"/>
          <c:showVal val="0"/>
          <c:showCatName val="0"/>
          <c:showSerName val="0"/>
          <c:showPercent val="0"/>
          <c:showBubbleSize val="0"/>
        </c:dLbls>
        <c:gapWidth val="150"/>
        <c:axId val="140975664"/>
        <c:axId val="140976624"/>
      </c:barChart>
      <c:lineChart>
        <c:grouping val="standard"/>
        <c:varyColors val="0"/>
        <c:ser>
          <c:idx val="2"/>
          <c:order val="2"/>
          <c:tx>
            <c:strRef>
              <c:f>Agregado!$E$46</c:f>
              <c:strCache>
                <c:ptCount val="1"/>
                <c:pt idx="0">
                  <c:v>Diferencias
Acumuladas</c:v>
                </c:pt>
              </c:strCache>
            </c:strRef>
          </c:tx>
          <c:spPr>
            <a:ln w="28575" cap="rnd">
              <a:solidFill>
                <a:srgbClr val="C00000"/>
              </a:solidFill>
              <a:round/>
            </a:ln>
            <a:effectLst/>
          </c:spPr>
          <c:marker>
            <c:symbol val="none"/>
          </c:marker>
          <c:dLbls>
            <c:dLbl>
              <c:idx val="0"/>
              <c:layout>
                <c:manualLayout>
                  <c:x val="-4.1086134571101017E-2"/>
                  <c:y val="-1.9631003828662605E-2"/>
                </c:manualLayout>
              </c:layout>
              <c:spPr>
                <a:solidFill>
                  <a:schemeClr val="tx2">
                    <a:lumMod val="10000"/>
                    <a:lumOff val="90000"/>
                  </a:schemeClr>
                </a:solid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B3-44CC-9895-872DCDAD7BD2}"/>
                </c:ext>
              </c:extLst>
            </c:dLbl>
            <c:dLbl>
              <c:idx val="1"/>
              <c:layout>
                <c:manualLayout>
                  <c:x val="-3.0524244544525802E-2"/>
                  <c:y val="-3.8765636103686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B3-44CC-9895-872DCDAD7BD2}"/>
                </c:ext>
              </c:extLst>
            </c:dLbl>
            <c:dLbl>
              <c:idx val="2"/>
              <c:layout>
                <c:manualLayout>
                  <c:x val="-3.1633242340326981E-2"/>
                  <c:y val="-4.0494142107543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9B3-44CC-9895-872DCDAD7BD2}"/>
                </c:ext>
              </c:extLst>
            </c:dLbl>
            <c:dLbl>
              <c:idx val="3"/>
              <c:layout>
                <c:manualLayout>
                  <c:x val="-6.6666666666666763E-2"/>
                  <c:y val="4.6296296296296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9B3-44CC-9895-872DCDAD7BD2}"/>
                </c:ext>
              </c:extLst>
            </c:dLbl>
            <c:dLbl>
              <c:idx val="4"/>
              <c:layout>
                <c:manualLayout>
                  <c:x val="-5.7265961613787698E-2"/>
                  <c:y val="3.1615839089447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9B3-44CC-9895-872DCDAD7BD2}"/>
                </c:ext>
              </c:extLst>
            </c:dLbl>
            <c:dLbl>
              <c:idx val="5"/>
              <c:layout>
                <c:manualLayout>
                  <c:x val="-3.6111111111111108E-2"/>
                  <c:y val="4.6296296296296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9B3-44CC-9895-872DCDAD7BD2}"/>
                </c:ext>
              </c:extLst>
            </c:dLbl>
            <c:spPr>
              <a:solidFill>
                <a:schemeClr val="tx2">
                  <a:lumMod val="75000"/>
                  <a:lumOff val="25000"/>
                </a:schemeClr>
              </a:solid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Agregado!$E$48:$E$53</c:f>
              <c:numCache>
                <c:formatCode>_-* #,##0.0_-;\-* #,##0.0_-;_-* "-"??_-;_-@_-</c:formatCode>
                <c:ptCount val="6"/>
                <c:pt idx="0">
                  <c:v>-529.29060364099996</c:v>
                </c:pt>
                <c:pt idx="1">
                  <c:v>238.69342406299984</c:v>
                </c:pt>
                <c:pt idx="2">
                  <c:v>2209.5744871659999</c:v>
                </c:pt>
                <c:pt idx="3">
                  <c:v>3543.579859859</c:v>
                </c:pt>
                <c:pt idx="4">
                  <c:v>3228.7024764170001</c:v>
                </c:pt>
                <c:pt idx="5">
                  <c:v>2506.4370836970011</c:v>
                </c:pt>
              </c:numCache>
            </c:numRef>
          </c:val>
          <c:smooth val="0"/>
          <c:extLst>
            <c:ext xmlns:c16="http://schemas.microsoft.com/office/drawing/2014/chart" uri="{C3380CC4-5D6E-409C-BE32-E72D297353CC}">
              <c16:uniqueId val="{00000008-B9B3-44CC-9895-872DCDAD7BD2}"/>
            </c:ext>
          </c:extLst>
        </c:ser>
        <c:dLbls>
          <c:showLegendKey val="0"/>
          <c:showVal val="0"/>
          <c:showCatName val="0"/>
          <c:showSerName val="0"/>
          <c:showPercent val="0"/>
          <c:showBubbleSize val="0"/>
        </c:dLbls>
        <c:marker val="1"/>
        <c:smooth val="0"/>
        <c:axId val="1587397263"/>
        <c:axId val="1244077855"/>
      </c:lineChart>
      <c:catAx>
        <c:axId val="14097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ptos" panose="020B0004020202020204" pitchFamily="34" charset="0"/>
                <a:ea typeface="+mn-ea"/>
                <a:cs typeface="+mn-cs"/>
              </a:defRPr>
            </a:pPr>
            <a:endParaRPr lang="es-CO"/>
          </a:p>
        </c:txPr>
        <c:crossAx val="140976624"/>
        <c:crosses val="autoZero"/>
        <c:auto val="1"/>
        <c:lblAlgn val="ctr"/>
        <c:lblOffset val="100"/>
        <c:noMultiLvlLbl val="0"/>
      </c:catAx>
      <c:valAx>
        <c:axId val="140976624"/>
        <c:scaling>
          <c:orientation val="minMax"/>
          <c:max val="5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mn-cs"/>
              </a:defRPr>
            </a:pPr>
            <a:endParaRPr lang="es-CO"/>
          </a:p>
        </c:txPr>
        <c:crossAx val="140975664"/>
        <c:crosses val="autoZero"/>
        <c:crossBetween val="between"/>
      </c:valAx>
      <c:valAx>
        <c:axId val="1244077855"/>
        <c:scaling>
          <c:orientation val="minMax"/>
        </c:scaling>
        <c:delete val="0"/>
        <c:axPos val="r"/>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s-CO"/>
          </a:p>
        </c:txPr>
        <c:crossAx val="1587397263"/>
        <c:crosses val="max"/>
        <c:crossBetween val="between"/>
      </c:valAx>
      <c:catAx>
        <c:axId val="1587397263"/>
        <c:scaling>
          <c:orientation val="minMax"/>
        </c:scaling>
        <c:delete val="1"/>
        <c:axPos val="b"/>
        <c:majorTickMark val="none"/>
        <c:minorTickMark val="none"/>
        <c:tickLblPos val="nextTo"/>
        <c:crossAx val="124407785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300" b="1" i="0" u="none" strike="noStrike" kern="1200" baseline="0">
              <a:solidFill>
                <a:schemeClr val="tx1"/>
              </a:solidFill>
              <a:latin typeface="Aptos" panose="020B0004020202020204" pitchFamily="34" charset="0"/>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pPr>
      <a:endParaRPr lang="es-C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'Servicio de la deuda'!$B$10:$F$10</c:f>
              <c:strCache>
                <c:ptCount val="5"/>
                <c:pt idx="0">
                  <c:v>Barranquilla</c:v>
                </c:pt>
                <c:pt idx="1">
                  <c:v>Bogotá</c:v>
                </c:pt>
                <c:pt idx="2">
                  <c:v>Cali</c:v>
                </c:pt>
                <c:pt idx="3">
                  <c:v>Medellín</c:v>
                </c:pt>
                <c:pt idx="4">
                  <c:v>Nación</c:v>
                </c:pt>
              </c:strCache>
            </c:strRef>
          </c:cat>
          <c:val>
            <c:numRef>
              <c:f>'Servicio de la deuda'!$B$11:$F$11</c:f>
              <c:numCache>
                <c:formatCode>0.0%</c:formatCode>
                <c:ptCount val="5"/>
                <c:pt idx="0">
                  <c:v>0.14410621580337304</c:v>
                </c:pt>
                <c:pt idx="1">
                  <c:v>6.3872568580981573E-2</c:v>
                </c:pt>
                <c:pt idx="2">
                  <c:v>3.7084938192648464E-2</c:v>
                </c:pt>
                <c:pt idx="3">
                  <c:v>5.7938055974024918E-2</c:v>
                </c:pt>
                <c:pt idx="4">
                  <c:v>0.21412282414264067</c:v>
                </c:pt>
              </c:numCache>
            </c:numRef>
          </c:val>
          <c:extLst>
            <c:ext xmlns:c16="http://schemas.microsoft.com/office/drawing/2014/chart" uri="{C3380CC4-5D6E-409C-BE32-E72D297353CC}">
              <c16:uniqueId val="{00000000-F5F3-47CB-99AA-72D4AB8B1598}"/>
            </c:ext>
          </c:extLst>
        </c:ser>
        <c:dLbls>
          <c:showLegendKey val="0"/>
          <c:showVal val="0"/>
          <c:showCatName val="0"/>
          <c:showSerName val="0"/>
          <c:showPercent val="0"/>
          <c:showBubbleSize val="0"/>
        </c:dLbls>
        <c:gapWidth val="100"/>
        <c:overlap val="-27"/>
        <c:axId val="1555351887"/>
        <c:axId val="1555368687"/>
      </c:barChart>
      <c:catAx>
        <c:axId val="1555351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CO"/>
          </a:p>
        </c:txPr>
        <c:crossAx val="1555368687"/>
        <c:crosses val="autoZero"/>
        <c:auto val="1"/>
        <c:lblAlgn val="ctr"/>
        <c:lblOffset val="100"/>
        <c:noMultiLvlLbl val="0"/>
      </c:catAx>
      <c:valAx>
        <c:axId val="1555368687"/>
        <c:scaling>
          <c:orientation val="minMax"/>
        </c:scaling>
        <c:delete val="1"/>
        <c:axPos val="l"/>
        <c:numFmt formatCode="0.0%" sourceLinked="1"/>
        <c:majorTickMark val="none"/>
        <c:minorTickMark val="none"/>
        <c:tickLblPos val="nextTo"/>
        <c:crossAx val="15553518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es-C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Hoja1!$J$1</c:f>
              <c:strCache>
                <c:ptCount val="1"/>
                <c:pt idx="0">
                  <c:v>% Aumento T. Troncal</c:v>
                </c:pt>
              </c:strCache>
            </c:strRef>
          </c:tx>
          <c:spPr>
            <a:solidFill>
              <a:srgbClr val="C00000"/>
            </a:solidFill>
            <a:ln>
              <a:solidFill>
                <a:srgbClr val="C00000"/>
              </a:solidFill>
            </a:ln>
            <a:effectLst/>
          </c:spPr>
          <c:invertIfNegative val="0"/>
          <c:cat>
            <c:strRef>
              <c:f>Hoja1!$H$4:$H$12</c:f>
              <c:strCache>
                <c:ptCount val="9"/>
                <c:pt idx="0">
                  <c:v>2018</c:v>
                </c:pt>
                <c:pt idx="1">
                  <c:v>2019</c:v>
                </c:pt>
                <c:pt idx="2">
                  <c:v>2020</c:v>
                </c:pt>
                <c:pt idx="3">
                  <c:v>2021</c:v>
                </c:pt>
                <c:pt idx="4">
                  <c:v>2022</c:v>
                </c:pt>
                <c:pt idx="5">
                  <c:v>2023</c:v>
                </c:pt>
                <c:pt idx="6">
                  <c:v>2024</c:v>
                </c:pt>
                <c:pt idx="7">
                  <c:v>2025</c:v>
                </c:pt>
                <c:pt idx="8">
                  <c:v>2026*</c:v>
                </c:pt>
              </c:strCache>
            </c:strRef>
          </c:cat>
          <c:val>
            <c:numRef>
              <c:f>Hoja1!$J$4:$J$12</c:f>
              <c:numCache>
                <c:formatCode>0.00%</c:formatCode>
                <c:ptCount val="9"/>
                <c:pt idx="0">
                  <c:v>4.5454545454545414E-2</c:v>
                </c:pt>
                <c:pt idx="1">
                  <c:v>4.3478260869565188E-2</c:v>
                </c:pt>
                <c:pt idx="2">
                  <c:v>4.1666666666666741E-2</c:v>
                </c:pt>
                <c:pt idx="3">
                  <c:v>0</c:v>
                </c:pt>
                <c:pt idx="4">
                  <c:v>6.0000000000000053E-2</c:v>
                </c:pt>
                <c:pt idx="5">
                  <c:v>0.1132075471698113</c:v>
                </c:pt>
                <c:pt idx="6">
                  <c:v>0</c:v>
                </c:pt>
                <c:pt idx="7">
                  <c:v>8.4745762711864403E-2</c:v>
                </c:pt>
                <c:pt idx="8">
                  <c:v>7.8125E-2</c:v>
                </c:pt>
              </c:numCache>
            </c:numRef>
          </c:val>
          <c:extLst>
            <c:ext xmlns:c16="http://schemas.microsoft.com/office/drawing/2014/chart" uri="{C3380CC4-5D6E-409C-BE32-E72D297353CC}">
              <c16:uniqueId val="{00000000-B94A-44F7-9414-2D4402B7C718}"/>
            </c:ext>
          </c:extLst>
        </c:ser>
        <c:ser>
          <c:idx val="1"/>
          <c:order val="1"/>
          <c:tx>
            <c:strRef>
              <c:f>Hoja1!$L$1</c:f>
              <c:strCache>
                <c:ptCount val="1"/>
                <c:pt idx="0">
                  <c:v>%Aumento T. Zonal</c:v>
                </c:pt>
              </c:strCache>
            </c:strRef>
          </c:tx>
          <c:spPr>
            <a:solidFill>
              <a:schemeClr val="accent1"/>
            </a:solidFill>
            <a:ln>
              <a:solidFill>
                <a:schemeClr val="accent1"/>
              </a:solidFill>
            </a:ln>
            <a:effectLst/>
          </c:spPr>
          <c:invertIfNegative val="0"/>
          <c:cat>
            <c:strRef>
              <c:f>Hoja1!$H$4:$H$12</c:f>
              <c:strCache>
                <c:ptCount val="9"/>
                <c:pt idx="0">
                  <c:v>2018</c:v>
                </c:pt>
                <c:pt idx="1">
                  <c:v>2019</c:v>
                </c:pt>
                <c:pt idx="2">
                  <c:v>2020</c:v>
                </c:pt>
                <c:pt idx="3">
                  <c:v>2021</c:v>
                </c:pt>
                <c:pt idx="4">
                  <c:v>2022</c:v>
                </c:pt>
                <c:pt idx="5">
                  <c:v>2023</c:v>
                </c:pt>
                <c:pt idx="6">
                  <c:v>2024</c:v>
                </c:pt>
                <c:pt idx="7">
                  <c:v>2025</c:v>
                </c:pt>
                <c:pt idx="8">
                  <c:v>2026*</c:v>
                </c:pt>
              </c:strCache>
            </c:strRef>
          </c:cat>
          <c:val>
            <c:numRef>
              <c:f>Hoja1!$L$4:$L$12</c:f>
              <c:numCache>
                <c:formatCode>0.00%</c:formatCode>
                <c:ptCount val="9"/>
                <c:pt idx="0">
                  <c:v>5.0000000000000044E-2</c:v>
                </c:pt>
                <c:pt idx="1">
                  <c:v>4.7619047619047672E-2</c:v>
                </c:pt>
                <c:pt idx="2">
                  <c:v>4.5454545454545414E-2</c:v>
                </c:pt>
                <c:pt idx="3">
                  <c:v>0</c:v>
                </c:pt>
                <c:pt idx="4">
                  <c:v>6.5217391304347894E-2</c:v>
                </c:pt>
                <c:pt idx="5">
                  <c:v>0.12244897959183665</c:v>
                </c:pt>
                <c:pt idx="6">
                  <c:v>7.2727272727272751E-2</c:v>
                </c:pt>
                <c:pt idx="7">
                  <c:v>8.4745762711864403E-2</c:v>
                </c:pt>
                <c:pt idx="8">
                  <c:v>7.8125E-2</c:v>
                </c:pt>
              </c:numCache>
            </c:numRef>
          </c:val>
          <c:extLst>
            <c:ext xmlns:c16="http://schemas.microsoft.com/office/drawing/2014/chart" uri="{C3380CC4-5D6E-409C-BE32-E72D297353CC}">
              <c16:uniqueId val="{00000001-B94A-44F7-9414-2D4402B7C718}"/>
            </c:ext>
          </c:extLst>
        </c:ser>
        <c:dLbls>
          <c:showLegendKey val="0"/>
          <c:showVal val="0"/>
          <c:showCatName val="0"/>
          <c:showSerName val="0"/>
          <c:showPercent val="0"/>
          <c:showBubbleSize val="0"/>
        </c:dLbls>
        <c:gapWidth val="219"/>
        <c:overlap val="-27"/>
        <c:axId val="871565615"/>
        <c:axId val="871566575"/>
      </c:barChart>
      <c:scatterChart>
        <c:scatterStyle val="smoothMarker"/>
        <c:varyColors val="0"/>
        <c:ser>
          <c:idx val="2"/>
          <c:order val="2"/>
          <c:tx>
            <c:strRef>
              <c:f>Hoja1!$N$1</c:f>
              <c:strCache>
                <c:ptCount val="1"/>
                <c:pt idx="0">
                  <c:v>% Aumento SMMLV</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xVal>
            <c:strRef>
              <c:f>Hoja1!$H$4:$H$12</c:f>
              <c:strCache>
                <c:ptCount val="9"/>
                <c:pt idx="0">
                  <c:v>2018</c:v>
                </c:pt>
                <c:pt idx="1">
                  <c:v>2019</c:v>
                </c:pt>
                <c:pt idx="2">
                  <c:v>2020</c:v>
                </c:pt>
                <c:pt idx="3">
                  <c:v>2021</c:v>
                </c:pt>
                <c:pt idx="4">
                  <c:v>2022</c:v>
                </c:pt>
                <c:pt idx="5">
                  <c:v>2023</c:v>
                </c:pt>
                <c:pt idx="6">
                  <c:v>2024</c:v>
                </c:pt>
                <c:pt idx="7">
                  <c:v>2025</c:v>
                </c:pt>
                <c:pt idx="8">
                  <c:v>2026*</c:v>
                </c:pt>
              </c:strCache>
            </c:strRef>
          </c:xVal>
          <c:yVal>
            <c:numRef>
              <c:f>Hoja1!$N$4:$N$12</c:f>
              <c:numCache>
                <c:formatCode>0.00%</c:formatCode>
                <c:ptCount val="9"/>
                <c:pt idx="0">
                  <c:v>5.8999589273393438E-2</c:v>
                </c:pt>
                <c:pt idx="1">
                  <c:v>5.9999334393184167E-2</c:v>
                </c:pt>
                <c:pt idx="2">
                  <c:v>6.0000048302411679E-2</c:v>
                </c:pt>
                <c:pt idx="3">
                  <c:v>3.4999880383183912E-2</c:v>
                </c:pt>
                <c:pt idx="4">
                  <c:v>0.10068396501586085</c:v>
                </c:pt>
                <c:pt idx="5">
                  <c:v>0.15999999999999992</c:v>
                </c:pt>
                <c:pt idx="6">
                  <c:v>0.1206896551724137</c:v>
                </c:pt>
                <c:pt idx="7">
                  <c:v>9.4999999999999973E-2</c:v>
                </c:pt>
                <c:pt idx="8">
                  <c:v>0.1100000000000001</c:v>
                </c:pt>
              </c:numCache>
            </c:numRef>
          </c:yVal>
          <c:smooth val="1"/>
          <c:extLst>
            <c:ext xmlns:c16="http://schemas.microsoft.com/office/drawing/2014/chart" uri="{C3380CC4-5D6E-409C-BE32-E72D297353CC}">
              <c16:uniqueId val="{00000002-B94A-44F7-9414-2D4402B7C718}"/>
            </c:ext>
          </c:extLst>
        </c:ser>
        <c:dLbls>
          <c:showLegendKey val="0"/>
          <c:showVal val="0"/>
          <c:showCatName val="0"/>
          <c:showSerName val="0"/>
          <c:showPercent val="0"/>
          <c:showBubbleSize val="0"/>
        </c:dLbls>
        <c:axId val="871565615"/>
        <c:axId val="871566575"/>
      </c:scatterChart>
      <c:catAx>
        <c:axId val="87156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Calibri Light" panose="020F0302020204030204" pitchFamily="34" charset="0"/>
                <a:cs typeface="Calibri Light" panose="020F0302020204030204" pitchFamily="34" charset="0"/>
              </a:defRPr>
            </a:pPr>
            <a:endParaRPr lang="es-CO"/>
          </a:p>
        </c:txPr>
        <c:crossAx val="871566575"/>
        <c:crosses val="autoZero"/>
        <c:auto val="1"/>
        <c:lblAlgn val="ctr"/>
        <c:lblOffset val="100"/>
        <c:noMultiLvlLbl val="0"/>
      </c:catAx>
      <c:valAx>
        <c:axId val="87156657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Calibri Light" panose="020F0302020204030204" pitchFamily="34" charset="0"/>
                <a:cs typeface="Calibri Light" panose="020F0302020204030204" pitchFamily="34" charset="0"/>
              </a:defRPr>
            </a:pPr>
            <a:endParaRPr lang="es-CO"/>
          </a:p>
        </c:txPr>
        <c:crossAx val="87156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Calibri Light" panose="020F0302020204030204" pitchFamily="34" charset="0"/>
              <a:cs typeface="Calibri Light" panose="020F0302020204030204"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FFFFFF">
          <a:lumMod val="75000"/>
        </a:srgbClr>
      </a:solidFill>
    </a:ln>
    <a:effectLst/>
  </c:spPr>
  <c:txPr>
    <a:bodyPr/>
    <a:lstStyle/>
    <a:p>
      <a:pPr>
        <a:defRPr sz="1400">
          <a:latin typeface="Aptos" panose="020B0004020202020204" pitchFamily="34" charset="0"/>
          <a:ea typeface="Calibri Light" panose="020F0302020204030204" pitchFamily="34" charset="0"/>
          <a:cs typeface="Calibri Light" panose="020F0302020204030204" pitchFamily="34" charset="0"/>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ObCiv!$G$3</c:f>
              <c:strCache>
                <c:ptCount val="1"/>
                <c:pt idx="0">
                  <c:v>Colombia</c:v>
                </c:pt>
              </c:strCache>
            </c:strRef>
          </c:tx>
          <c:spPr>
            <a:ln w="28575" cap="rnd">
              <a:solidFill>
                <a:schemeClr val="accent1"/>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6F-4C7E-AF6D-ED461C62541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ObCiv!$B$4:$B$13</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ObCiv!$G$4:$G$13</c:f>
              <c:numCache>
                <c:formatCode>0.0</c:formatCode>
                <c:ptCount val="10"/>
                <c:pt idx="0">
                  <c:v>100</c:v>
                </c:pt>
                <c:pt idx="1">
                  <c:v>97.397208600528103</c:v>
                </c:pt>
                <c:pt idx="2">
                  <c:v>103.76587451276248</c:v>
                </c:pt>
                <c:pt idx="3">
                  <c:v>101.25738714950333</c:v>
                </c:pt>
                <c:pt idx="4">
                  <c:v>114.73657739217904</c:v>
                </c:pt>
                <c:pt idx="5">
                  <c:v>83.553376084496421</c:v>
                </c:pt>
                <c:pt idx="6">
                  <c:v>77.442474537910229</c:v>
                </c:pt>
                <c:pt idx="7">
                  <c:v>74.141833270463977</c:v>
                </c:pt>
                <c:pt idx="8">
                  <c:v>64.830881428391805</c:v>
                </c:pt>
                <c:pt idx="9">
                  <c:v>72.398804004175645</c:v>
                </c:pt>
              </c:numCache>
            </c:numRef>
          </c:val>
          <c:smooth val="1"/>
          <c:extLst>
            <c:ext xmlns:c16="http://schemas.microsoft.com/office/drawing/2014/chart" uri="{C3380CC4-5D6E-409C-BE32-E72D297353CC}">
              <c16:uniqueId val="{00000001-C16F-4C7E-AF6D-ED461C625415}"/>
            </c:ext>
          </c:extLst>
        </c:ser>
        <c:ser>
          <c:idx val="1"/>
          <c:order val="1"/>
          <c:tx>
            <c:strRef>
              <c:f>ObCiv!$H$3</c:f>
              <c:strCache>
                <c:ptCount val="1"/>
                <c:pt idx="0">
                  <c:v>Bogotá</c:v>
                </c:pt>
              </c:strCache>
            </c:strRef>
          </c:tx>
          <c:spPr>
            <a:ln w="28575" cap="rnd">
              <a:solidFill>
                <a:srgbClr val="C00000"/>
              </a:solidFill>
              <a:round/>
            </a:ln>
            <a:effectLst/>
          </c:spPr>
          <c:marker>
            <c:symbol val="none"/>
          </c:marker>
          <c:dLbls>
            <c:dLbl>
              <c:idx val="9"/>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6F-4C7E-AF6D-ED461C62541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ObCiv!$B$4:$B$13</c:f>
              <c:numCache>
                <c:formatCode>0</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ObCiv!$H$4:$H$13</c:f>
              <c:numCache>
                <c:formatCode>0.0</c:formatCode>
                <c:ptCount val="10"/>
                <c:pt idx="0">
                  <c:v>100</c:v>
                </c:pt>
                <c:pt idx="1">
                  <c:v>183.27162908455801</c:v>
                </c:pt>
                <c:pt idx="2">
                  <c:v>223.07704617245724</c:v>
                </c:pt>
                <c:pt idx="3">
                  <c:v>234.7137474487418</c:v>
                </c:pt>
                <c:pt idx="4">
                  <c:v>271.87569182373352</c:v>
                </c:pt>
                <c:pt idx="5">
                  <c:v>211.92590421021217</c:v>
                </c:pt>
                <c:pt idx="6">
                  <c:v>142.01632825426253</c:v>
                </c:pt>
                <c:pt idx="7">
                  <c:v>277.44465258618828</c:v>
                </c:pt>
                <c:pt idx="8">
                  <c:v>235.964649845266</c:v>
                </c:pt>
                <c:pt idx="9">
                  <c:v>285.15566322279943</c:v>
                </c:pt>
              </c:numCache>
            </c:numRef>
          </c:val>
          <c:smooth val="1"/>
          <c:extLst>
            <c:ext xmlns:c16="http://schemas.microsoft.com/office/drawing/2014/chart" uri="{C3380CC4-5D6E-409C-BE32-E72D297353CC}">
              <c16:uniqueId val="{00000003-C16F-4C7E-AF6D-ED461C625415}"/>
            </c:ext>
          </c:extLst>
        </c:ser>
        <c:dLbls>
          <c:showLegendKey val="0"/>
          <c:showVal val="0"/>
          <c:showCatName val="0"/>
          <c:showSerName val="0"/>
          <c:showPercent val="0"/>
          <c:showBubbleSize val="0"/>
        </c:dLbls>
        <c:smooth val="0"/>
        <c:axId val="1746888319"/>
        <c:axId val="1746886399"/>
      </c:lineChart>
      <c:catAx>
        <c:axId val="1746888319"/>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746886399"/>
        <c:crosses val="autoZero"/>
        <c:auto val="1"/>
        <c:lblAlgn val="ctr"/>
        <c:lblOffset val="100"/>
        <c:noMultiLvlLbl val="0"/>
      </c:catAx>
      <c:valAx>
        <c:axId val="174688639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crossAx val="17468883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861101663750295E-2"/>
          <c:y val="2.5645051200451803E-2"/>
          <c:w val="0.91148422130846807"/>
          <c:h val="0.76511608669515851"/>
        </c:manualLayout>
      </c:layout>
      <c:lineChart>
        <c:grouping val="standard"/>
        <c:varyColors val="0"/>
        <c:ser>
          <c:idx val="1"/>
          <c:order val="0"/>
          <c:tx>
            <c:strRef>
              <c:f>VA!$E$4</c:f>
              <c:strCache>
                <c:ptCount val="1"/>
                <c:pt idx="0">
                  <c:v>Colombia</c:v>
                </c:pt>
              </c:strCache>
            </c:strRef>
          </c:tx>
          <c:spPr>
            <a:ln w="28575" cap="rnd">
              <a:solidFill>
                <a:srgbClr val="F5C157"/>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FF-4BFA-ACCC-53CD36BE1701}"/>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FF-4BFA-ACCC-53CD36BE1701}"/>
                </c:ext>
              </c:extLst>
            </c:dLbl>
            <c:dLbl>
              <c:idx val="3"/>
              <c:layout>
                <c:manualLayout>
                  <c:x val="-1.6666666666666666E-2"/>
                  <c:y val="-2.3148148148148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FF-4BFA-ACCC-53CD36BE1701}"/>
                </c:ext>
              </c:extLst>
            </c:dLbl>
            <c:dLbl>
              <c:idx val="4"/>
              <c:layout>
                <c:manualLayout>
                  <c:x val="-2.7777777777777779E-3"/>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FF-4BFA-ACCC-53CD36BE1701}"/>
                </c:ext>
              </c:extLst>
            </c:dLbl>
            <c:dLbl>
              <c:idx val="5"/>
              <c:layout>
                <c:manualLayout>
                  <c:x val="-2.7777777777777779E-3"/>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FF-4BFA-ACCC-53CD36BE1701}"/>
                </c:ext>
              </c:extLst>
            </c:dLbl>
            <c:dLbl>
              <c:idx val="7"/>
              <c:layout>
                <c:manualLayout>
                  <c:x val="-1.0185067526415994E-16"/>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4FF-4BFA-ACCC-53CD36BE1701}"/>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4FF-4BFA-ACCC-53CD36BE170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VA!$B$5:$C$14</c:f>
              <c:multiLvlStrCache>
                <c:ptCount val="10"/>
                <c:lvl>
                  <c:pt idx="0">
                    <c:v>I</c:v>
                  </c:pt>
                  <c:pt idx="1">
                    <c:v>II</c:v>
                  </c:pt>
                  <c:pt idx="2">
                    <c:v>III</c:v>
                  </c:pt>
                  <c:pt idx="3">
                    <c:v>IV</c:v>
                  </c:pt>
                  <c:pt idx="4">
                    <c:v>I</c:v>
                  </c:pt>
                  <c:pt idx="5">
                    <c:v>II</c:v>
                  </c:pt>
                  <c:pt idx="6">
                    <c:v>III</c:v>
                  </c:pt>
                  <c:pt idx="7">
                    <c:v>IV</c:v>
                  </c:pt>
                  <c:pt idx="8">
                    <c:v>I</c:v>
                  </c:pt>
                  <c:pt idx="9">
                    <c:v>II</c:v>
                  </c:pt>
                </c:lvl>
                <c:lvl>
                  <c:pt idx="0">
                    <c:v>2023</c:v>
                  </c:pt>
                  <c:pt idx="4">
                    <c:v>2024</c:v>
                  </c:pt>
                  <c:pt idx="8">
                    <c:v>2025</c:v>
                  </c:pt>
                </c:lvl>
              </c:multiLvlStrCache>
            </c:multiLvlStrRef>
          </c:cat>
          <c:val>
            <c:numRef>
              <c:f>VA!$E$5:$E$14</c:f>
              <c:numCache>
                <c:formatCode>#,##0.0</c:formatCode>
                <c:ptCount val="10"/>
                <c:pt idx="0">
                  <c:v>2.5049185247737</c:v>
                </c:pt>
                <c:pt idx="1">
                  <c:v>0.65723838799920031</c:v>
                </c:pt>
                <c:pt idx="2">
                  <c:v>3.0511339481350319E-2</c:v>
                </c:pt>
                <c:pt idx="3">
                  <c:v>1.1974358241428007</c:v>
                </c:pt>
                <c:pt idx="4">
                  <c:v>0.43684936141019648</c:v>
                </c:pt>
                <c:pt idx="5">
                  <c:v>1.8590336257407358</c:v>
                </c:pt>
                <c:pt idx="6">
                  <c:v>1.7755406936584563</c:v>
                </c:pt>
                <c:pt idx="7">
                  <c:v>2.4655435548212523</c:v>
                </c:pt>
                <c:pt idx="8">
                  <c:v>2.7505552948157828</c:v>
                </c:pt>
                <c:pt idx="9">
                  <c:v>2.0961318361774772</c:v>
                </c:pt>
              </c:numCache>
            </c:numRef>
          </c:val>
          <c:smooth val="1"/>
          <c:extLst>
            <c:ext xmlns:c16="http://schemas.microsoft.com/office/drawing/2014/chart" uri="{C3380CC4-5D6E-409C-BE32-E72D297353CC}">
              <c16:uniqueId val="{00000007-E4FF-4BFA-ACCC-53CD36BE1701}"/>
            </c:ext>
          </c:extLst>
        </c:ser>
        <c:ser>
          <c:idx val="0"/>
          <c:order val="1"/>
          <c:tx>
            <c:strRef>
              <c:f>VA!$D$4</c:f>
              <c:strCache>
                <c:ptCount val="1"/>
                <c:pt idx="0">
                  <c:v>Bogotá</c:v>
                </c:pt>
              </c:strCache>
            </c:strRef>
          </c:tx>
          <c:spPr>
            <a:ln w="28575" cap="rnd">
              <a:solidFill>
                <a:srgbClr val="C00000"/>
              </a:solidFill>
              <a:round/>
            </a:ln>
            <a:effectLst/>
          </c:spPr>
          <c:marker>
            <c:symbol val="none"/>
          </c:marker>
          <c:dLbls>
            <c:dLbl>
              <c:idx val="1"/>
              <c:layout>
                <c:manualLayout>
                  <c:x val="-6.6666666666666666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4FF-4BFA-ACCC-53CD36BE1701}"/>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66-4BF2-A2DD-C14BA661DE33}"/>
                </c:ext>
              </c:extLst>
            </c:dLbl>
            <c:dLbl>
              <c:idx val="5"/>
              <c:layout>
                <c:manualLayout>
                  <c:x val="-1.388888888888899E-2"/>
                  <c:y val="-6.48148148148148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4FF-4BFA-ACCC-53CD36BE1701}"/>
                </c:ext>
              </c:extLst>
            </c:dLbl>
            <c:dLbl>
              <c:idx val="6"/>
              <c:layout>
                <c:manualLayout>
                  <c:x val="-2.7777777777777776E-2"/>
                  <c:y val="-6.0185185185185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4FF-4BFA-ACCC-53CD36BE1701}"/>
                </c:ext>
              </c:extLst>
            </c:dLbl>
            <c:dLbl>
              <c:idx val="7"/>
              <c:layout>
                <c:manualLayout>
                  <c:x val="-1.6666666666666767E-2"/>
                  <c:y val="-7.4074074074074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4FF-4BFA-ACCC-53CD36BE1701}"/>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66-4BF2-A2DD-C14BA661DE3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VA!$B$5:$C$14</c:f>
              <c:multiLvlStrCache>
                <c:ptCount val="10"/>
                <c:lvl>
                  <c:pt idx="0">
                    <c:v>I</c:v>
                  </c:pt>
                  <c:pt idx="1">
                    <c:v>II</c:v>
                  </c:pt>
                  <c:pt idx="2">
                    <c:v>III</c:v>
                  </c:pt>
                  <c:pt idx="3">
                    <c:v>IV</c:v>
                  </c:pt>
                  <c:pt idx="4">
                    <c:v>I</c:v>
                  </c:pt>
                  <c:pt idx="5">
                    <c:v>II</c:v>
                  </c:pt>
                  <c:pt idx="6">
                    <c:v>III</c:v>
                  </c:pt>
                  <c:pt idx="7">
                    <c:v>IV</c:v>
                  </c:pt>
                  <c:pt idx="8">
                    <c:v>I</c:v>
                  </c:pt>
                  <c:pt idx="9">
                    <c:v>II</c:v>
                  </c:pt>
                </c:lvl>
                <c:lvl>
                  <c:pt idx="0">
                    <c:v>2023</c:v>
                  </c:pt>
                  <c:pt idx="4">
                    <c:v>2024</c:v>
                  </c:pt>
                  <c:pt idx="8">
                    <c:v>2025</c:v>
                  </c:pt>
                </c:lvl>
              </c:multiLvlStrCache>
            </c:multiLvlStrRef>
          </c:cat>
          <c:val>
            <c:numRef>
              <c:f>VA!$D$5:$D$14</c:f>
              <c:numCache>
                <c:formatCode>#,##0.0</c:formatCode>
                <c:ptCount val="10"/>
                <c:pt idx="0">
                  <c:v>2.6</c:v>
                </c:pt>
                <c:pt idx="1">
                  <c:v>-0.2</c:v>
                </c:pt>
                <c:pt idx="2">
                  <c:v>-0.6</c:v>
                </c:pt>
                <c:pt idx="3">
                  <c:v>2.4</c:v>
                </c:pt>
                <c:pt idx="4">
                  <c:v>0.5</c:v>
                </c:pt>
                <c:pt idx="5">
                  <c:v>2.1</c:v>
                </c:pt>
                <c:pt idx="6">
                  <c:v>2.4</c:v>
                </c:pt>
                <c:pt idx="7">
                  <c:v>2.9</c:v>
                </c:pt>
                <c:pt idx="8">
                  <c:v>3.9</c:v>
                </c:pt>
                <c:pt idx="9">
                  <c:v>3</c:v>
                </c:pt>
              </c:numCache>
            </c:numRef>
          </c:val>
          <c:smooth val="1"/>
          <c:extLst>
            <c:ext xmlns:c16="http://schemas.microsoft.com/office/drawing/2014/chart" uri="{C3380CC4-5D6E-409C-BE32-E72D297353CC}">
              <c16:uniqueId val="{0000000C-E4FF-4BFA-ACCC-53CD36BE1701}"/>
            </c:ext>
          </c:extLst>
        </c:ser>
        <c:dLbls>
          <c:showLegendKey val="0"/>
          <c:showVal val="0"/>
          <c:showCatName val="0"/>
          <c:showSerName val="0"/>
          <c:showPercent val="0"/>
          <c:showBubbleSize val="0"/>
        </c:dLbls>
        <c:smooth val="0"/>
        <c:axId val="1767007695"/>
        <c:axId val="1767008175"/>
      </c:lineChart>
      <c:catAx>
        <c:axId val="1767007695"/>
        <c:scaling>
          <c:orientation val="minMax"/>
        </c:scaling>
        <c:delete val="0"/>
        <c:axPos val="b"/>
        <c:numFmt formatCode="General" sourceLinked="1"/>
        <c:majorTickMark val="none"/>
        <c:minorTickMark val="none"/>
        <c:tickLblPos val="low"/>
        <c:spPr>
          <a:noFill/>
          <a:ln w="9525" cap="flat" cmpd="sng" algn="ctr">
            <a:solidFill>
              <a:srgbClr val="232A34"/>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767008175"/>
        <c:crosses val="autoZero"/>
        <c:auto val="1"/>
        <c:lblAlgn val="ctr"/>
        <c:lblOffset val="100"/>
        <c:noMultiLvlLbl val="0"/>
      </c:catAx>
      <c:valAx>
        <c:axId val="176700817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crossAx val="1767007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000000000000002E-2"/>
          <c:y val="0.14036208383835072"/>
          <c:w val="0.84135627940721436"/>
          <c:h val="0.68657035848047088"/>
        </c:manualLayout>
      </c:layout>
      <c:lineChart>
        <c:grouping val="standard"/>
        <c:varyColors val="0"/>
        <c:ser>
          <c:idx val="1"/>
          <c:order val="0"/>
          <c:tx>
            <c:strRef>
              <c:f>'Gráf. 2a'!$C$7</c:f>
              <c:strCache>
                <c:ptCount val="1"/>
                <c:pt idx="0">
                  <c:v>Total nacional</c:v>
                </c:pt>
              </c:strCache>
            </c:strRef>
          </c:tx>
          <c:spPr>
            <a:ln w="19050" cap="rnd">
              <a:solidFill>
                <a:srgbClr val="F5C157"/>
              </a:solidFill>
              <a:round/>
            </a:ln>
            <a:effectLst/>
          </c:spPr>
          <c:marker>
            <c:symbol val="none"/>
          </c:marker>
          <c:dLbls>
            <c:dLbl>
              <c:idx val="222"/>
              <c:layout>
                <c:manualLayout>
                  <c:x val="0"/>
                  <c:y val="-1.81430709719078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01-4D7A-B37B-EB51F560290E}"/>
                </c:ext>
              </c:extLst>
            </c:dLbl>
            <c:spPr>
              <a:noFill/>
              <a:ln>
                <a:noFill/>
              </a:ln>
              <a:effectLst/>
            </c:spPr>
            <c:txPr>
              <a:bodyPr rot="0" spcFirstLastPara="1" vertOverflow="ellipsis" vert="horz" wrap="square" anchor="ctr" anchorCtr="1"/>
              <a:lstStyle/>
              <a:p>
                <a:pPr>
                  <a:defRPr sz="105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'Gráf. 2a'!$A$8:$A$230</c:f>
              <c:numCache>
                <c:formatCode>mmm\-yy</c:formatCode>
                <c:ptCount val="223"/>
                <c:pt idx="0">
                  <c:v>39142</c:v>
                </c:pt>
                <c:pt idx="1">
                  <c:v>39173</c:v>
                </c:pt>
                <c:pt idx="2">
                  <c:v>39203</c:v>
                </c:pt>
                <c:pt idx="3">
                  <c:v>39234</c:v>
                </c:pt>
                <c:pt idx="4">
                  <c:v>39264</c:v>
                </c:pt>
                <c:pt idx="5">
                  <c:v>39295</c:v>
                </c:pt>
                <c:pt idx="6">
                  <c:v>39326</c:v>
                </c:pt>
                <c:pt idx="7">
                  <c:v>39356</c:v>
                </c:pt>
                <c:pt idx="8">
                  <c:v>39387</c:v>
                </c:pt>
                <c:pt idx="9">
                  <c:v>39417</c:v>
                </c:pt>
                <c:pt idx="10">
                  <c:v>39448</c:v>
                </c:pt>
                <c:pt idx="11">
                  <c:v>39479</c:v>
                </c:pt>
                <c:pt idx="12">
                  <c:v>39508</c:v>
                </c:pt>
                <c:pt idx="13">
                  <c:v>39539</c:v>
                </c:pt>
                <c:pt idx="14">
                  <c:v>39569</c:v>
                </c:pt>
                <c:pt idx="15">
                  <c:v>39600</c:v>
                </c:pt>
                <c:pt idx="16">
                  <c:v>39630</c:v>
                </c:pt>
                <c:pt idx="17">
                  <c:v>39661</c:v>
                </c:pt>
                <c:pt idx="18">
                  <c:v>39692</c:v>
                </c:pt>
                <c:pt idx="19">
                  <c:v>39722</c:v>
                </c:pt>
                <c:pt idx="20">
                  <c:v>39753</c:v>
                </c:pt>
                <c:pt idx="21">
                  <c:v>39783</c:v>
                </c:pt>
                <c:pt idx="22">
                  <c:v>39814</c:v>
                </c:pt>
                <c:pt idx="23">
                  <c:v>39845</c:v>
                </c:pt>
                <c:pt idx="24">
                  <c:v>39873</c:v>
                </c:pt>
                <c:pt idx="25">
                  <c:v>39904</c:v>
                </c:pt>
                <c:pt idx="26">
                  <c:v>39934</c:v>
                </c:pt>
                <c:pt idx="27">
                  <c:v>39965</c:v>
                </c:pt>
                <c:pt idx="28">
                  <c:v>39995</c:v>
                </c:pt>
                <c:pt idx="29">
                  <c:v>40026</c:v>
                </c:pt>
                <c:pt idx="30">
                  <c:v>40057</c:v>
                </c:pt>
                <c:pt idx="31">
                  <c:v>40087</c:v>
                </c:pt>
                <c:pt idx="32">
                  <c:v>40118</c:v>
                </c:pt>
                <c:pt idx="33">
                  <c:v>40148</c:v>
                </c:pt>
                <c:pt idx="34">
                  <c:v>40179</c:v>
                </c:pt>
                <c:pt idx="35">
                  <c:v>40210</c:v>
                </c:pt>
                <c:pt idx="36">
                  <c:v>40238</c:v>
                </c:pt>
                <c:pt idx="37">
                  <c:v>40269</c:v>
                </c:pt>
                <c:pt idx="38">
                  <c:v>40299</c:v>
                </c:pt>
                <c:pt idx="39">
                  <c:v>40330</c:v>
                </c:pt>
                <c:pt idx="40">
                  <c:v>40360</c:v>
                </c:pt>
                <c:pt idx="41">
                  <c:v>40391</c:v>
                </c:pt>
                <c:pt idx="42">
                  <c:v>40422</c:v>
                </c:pt>
                <c:pt idx="43">
                  <c:v>40452</c:v>
                </c:pt>
                <c:pt idx="44">
                  <c:v>40483</c:v>
                </c:pt>
                <c:pt idx="45">
                  <c:v>40513</c:v>
                </c:pt>
                <c:pt idx="46">
                  <c:v>40544</c:v>
                </c:pt>
                <c:pt idx="47">
                  <c:v>40575</c:v>
                </c:pt>
                <c:pt idx="48">
                  <c:v>40603</c:v>
                </c:pt>
                <c:pt idx="49">
                  <c:v>40634</c:v>
                </c:pt>
                <c:pt idx="50">
                  <c:v>40664</c:v>
                </c:pt>
                <c:pt idx="51">
                  <c:v>40695</c:v>
                </c:pt>
                <c:pt idx="52">
                  <c:v>40725</c:v>
                </c:pt>
                <c:pt idx="53">
                  <c:v>40756</c:v>
                </c:pt>
                <c:pt idx="54">
                  <c:v>40787</c:v>
                </c:pt>
                <c:pt idx="55">
                  <c:v>40817</c:v>
                </c:pt>
                <c:pt idx="56">
                  <c:v>40848</c:v>
                </c:pt>
                <c:pt idx="57">
                  <c:v>40878</c:v>
                </c:pt>
                <c:pt idx="58">
                  <c:v>40909</c:v>
                </c:pt>
                <c:pt idx="59">
                  <c:v>40940</c:v>
                </c:pt>
                <c:pt idx="60">
                  <c:v>40969</c:v>
                </c:pt>
                <c:pt idx="61">
                  <c:v>41000</c:v>
                </c:pt>
                <c:pt idx="62">
                  <c:v>41030</c:v>
                </c:pt>
                <c:pt idx="63">
                  <c:v>41061</c:v>
                </c:pt>
                <c:pt idx="64">
                  <c:v>41091</c:v>
                </c:pt>
                <c:pt idx="65">
                  <c:v>41122</c:v>
                </c:pt>
                <c:pt idx="66">
                  <c:v>41153</c:v>
                </c:pt>
                <c:pt idx="67">
                  <c:v>41183</c:v>
                </c:pt>
                <c:pt idx="68">
                  <c:v>41214</c:v>
                </c:pt>
                <c:pt idx="69">
                  <c:v>41244</c:v>
                </c:pt>
                <c:pt idx="70">
                  <c:v>41275</c:v>
                </c:pt>
                <c:pt idx="71">
                  <c:v>41306</c:v>
                </c:pt>
                <c:pt idx="72">
                  <c:v>41334</c:v>
                </c:pt>
                <c:pt idx="73">
                  <c:v>41365</c:v>
                </c:pt>
                <c:pt idx="74">
                  <c:v>41395</c:v>
                </c:pt>
                <c:pt idx="75">
                  <c:v>41426</c:v>
                </c:pt>
                <c:pt idx="76">
                  <c:v>41456</c:v>
                </c:pt>
                <c:pt idx="77">
                  <c:v>41487</c:v>
                </c:pt>
                <c:pt idx="78">
                  <c:v>41518</c:v>
                </c:pt>
                <c:pt idx="79">
                  <c:v>41548</c:v>
                </c:pt>
                <c:pt idx="80">
                  <c:v>41579</c:v>
                </c:pt>
                <c:pt idx="81">
                  <c:v>41609</c:v>
                </c:pt>
                <c:pt idx="82">
                  <c:v>41640</c:v>
                </c:pt>
                <c:pt idx="83">
                  <c:v>41671</c:v>
                </c:pt>
                <c:pt idx="84">
                  <c:v>41699</c:v>
                </c:pt>
                <c:pt idx="85">
                  <c:v>41730</c:v>
                </c:pt>
                <c:pt idx="86">
                  <c:v>41760</c:v>
                </c:pt>
                <c:pt idx="87">
                  <c:v>41791</c:v>
                </c:pt>
                <c:pt idx="88">
                  <c:v>41821</c:v>
                </c:pt>
                <c:pt idx="89">
                  <c:v>41852</c:v>
                </c:pt>
                <c:pt idx="90">
                  <c:v>41883</c:v>
                </c:pt>
                <c:pt idx="91">
                  <c:v>41913</c:v>
                </c:pt>
                <c:pt idx="92">
                  <c:v>41944</c:v>
                </c:pt>
                <c:pt idx="93">
                  <c:v>41974</c:v>
                </c:pt>
                <c:pt idx="94">
                  <c:v>42005</c:v>
                </c:pt>
                <c:pt idx="95">
                  <c:v>42036</c:v>
                </c:pt>
                <c:pt idx="96">
                  <c:v>42064</c:v>
                </c:pt>
                <c:pt idx="97">
                  <c:v>42095</c:v>
                </c:pt>
                <c:pt idx="98">
                  <c:v>42125</c:v>
                </c:pt>
                <c:pt idx="99">
                  <c:v>42156</c:v>
                </c:pt>
                <c:pt idx="100">
                  <c:v>42186</c:v>
                </c:pt>
                <c:pt idx="101">
                  <c:v>42217</c:v>
                </c:pt>
                <c:pt idx="102">
                  <c:v>42248</c:v>
                </c:pt>
                <c:pt idx="103">
                  <c:v>42278</c:v>
                </c:pt>
                <c:pt idx="104">
                  <c:v>42309</c:v>
                </c:pt>
                <c:pt idx="105">
                  <c:v>42339</c:v>
                </c:pt>
                <c:pt idx="106">
                  <c:v>42370</c:v>
                </c:pt>
                <c:pt idx="107">
                  <c:v>42401</c:v>
                </c:pt>
                <c:pt idx="108">
                  <c:v>42430</c:v>
                </c:pt>
                <c:pt idx="109">
                  <c:v>42461</c:v>
                </c:pt>
                <c:pt idx="110">
                  <c:v>42491</c:v>
                </c:pt>
                <c:pt idx="111">
                  <c:v>42522</c:v>
                </c:pt>
                <c:pt idx="112">
                  <c:v>42552</c:v>
                </c:pt>
                <c:pt idx="113">
                  <c:v>42583</c:v>
                </c:pt>
                <c:pt idx="114">
                  <c:v>42614</c:v>
                </c:pt>
                <c:pt idx="115">
                  <c:v>42644</c:v>
                </c:pt>
                <c:pt idx="116">
                  <c:v>42675</c:v>
                </c:pt>
                <c:pt idx="117">
                  <c:v>42705</c:v>
                </c:pt>
                <c:pt idx="118">
                  <c:v>42736</c:v>
                </c:pt>
                <c:pt idx="119">
                  <c:v>42767</c:v>
                </c:pt>
                <c:pt idx="120">
                  <c:v>42795</c:v>
                </c:pt>
                <c:pt idx="121">
                  <c:v>42826</c:v>
                </c:pt>
                <c:pt idx="122">
                  <c:v>42856</c:v>
                </c:pt>
                <c:pt idx="123">
                  <c:v>42887</c:v>
                </c:pt>
                <c:pt idx="124">
                  <c:v>42917</c:v>
                </c:pt>
                <c:pt idx="125">
                  <c:v>42948</c:v>
                </c:pt>
                <c:pt idx="126">
                  <c:v>42979</c:v>
                </c:pt>
                <c:pt idx="127">
                  <c:v>43009</c:v>
                </c:pt>
                <c:pt idx="128">
                  <c:v>43040</c:v>
                </c:pt>
                <c:pt idx="129">
                  <c:v>43070</c:v>
                </c:pt>
                <c:pt idx="130">
                  <c:v>43101</c:v>
                </c:pt>
                <c:pt idx="131">
                  <c:v>43132</c:v>
                </c:pt>
                <c:pt idx="132">
                  <c:v>43160</c:v>
                </c:pt>
                <c:pt idx="133">
                  <c:v>43191</c:v>
                </c:pt>
                <c:pt idx="134">
                  <c:v>43221</c:v>
                </c:pt>
                <c:pt idx="135">
                  <c:v>43252</c:v>
                </c:pt>
                <c:pt idx="136">
                  <c:v>43282</c:v>
                </c:pt>
                <c:pt idx="137">
                  <c:v>43313</c:v>
                </c:pt>
                <c:pt idx="138">
                  <c:v>43344</c:v>
                </c:pt>
                <c:pt idx="139">
                  <c:v>43374</c:v>
                </c:pt>
                <c:pt idx="140">
                  <c:v>43405</c:v>
                </c:pt>
                <c:pt idx="141">
                  <c:v>43435</c:v>
                </c:pt>
                <c:pt idx="142">
                  <c:v>43466</c:v>
                </c:pt>
                <c:pt idx="143">
                  <c:v>43497</c:v>
                </c:pt>
                <c:pt idx="144">
                  <c:v>43525</c:v>
                </c:pt>
                <c:pt idx="145">
                  <c:v>43556</c:v>
                </c:pt>
                <c:pt idx="146">
                  <c:v>43586</c:v>
                </c:pt>
                <c:pt idx="147">
                  <c:v>43617</c:v>
                </c:pt>
                <c:pt idx="148">
                  <c:v>43647</c:v>
                </c:pt>
                <c:pt idx="149">
                  <c:v>43678</c:v>
                </c:pt>
                <c:pt idx="150">
                  <c:v>43709</c:v>
                </c:pt>
                <c:pt idx="151">
                  <c:v>43739</c:v>
                </c:pt>
                <c:pt idx="152">
                  <c:v>43770</c:v>
                </c:pt>
                <c:pt idx="153">
                  <c:v>43800</c:v>
                </c:pt>
                <c:pt idx="154">
                  <c:v>43831</c:v>
                </c:pt>
                <c:pt idx="155">
                  <c:v>43862</c:v>
                </c:pt>
                <c:pt idx="156">
                  <c:v>43891</c:v>
                </c:pt>
                <c:pt idx="157">
                  <c:v>43922</c:v>
                </c:pt>
                <c:pt idx="158">
                  <c:v>43952</c:v>
                </c:pt>
                <c:pt idx="159">
                  <c:v>43983</c:v>
                </c:pt>
                <c:pt idx="160">
                  <c:v>44013</c:v>
                </c:pt>
                <c:pt idx="161">
                  <c:v>44044</c:v>
                </c:pt>
                <c:pt idx="162">
                  <c:v>44075</c:v>
                </c:pt>
                <c:pt idx="163">
                  <c:v>44105</c:v>
                </c:pt>
                <c:pt idx="164">
                  <c:v>44136</c:v>
                </c:pt>
                <c:pt idx="165">
                  <c:v>44166</c:v>
                </c:pt>
                <c:pt idx="166">
                  <c:v>44197</c:v>
                </c:pt>
                <c:pt idx="167">
                  <c:v>44228</c:v>
                </c:pt>
                <c:pt idx="168">
                  <c:v>44256</c:v>
                </c:pt>
                <c:pt idx="169">
                  <c:v>44287</c:v>
                </c:pt>
                <c:pt idx="170">
                  <c:v>44317</c:v>
                </c:pt>
                <c:pt idx="171">
                  <c:v>44348</c:v>
                </c:pt>
                <c:pt idx="172">
                  <c:v>44378</c:v>
                </c:pt>
                <c:pt idx="173">
                  <c:v>44409</c:v>
                </c:pt>
                <c:pt idx="174">
                  <c:v>44440</c:v>
                </c:pt>
                <c:pt idx="175">
                  <c:v>44470</c:v>
                </c:pt>
                <c:pt idx="176">
                  <c:v>44501</c:v>
                </c:pt>
                <c:pt idx="177">
                  <c:v>44531</c:v>
                </c:pt>
                <c:pt idx="178">
                  <c:v>44562</c:v>
                </c:pt>
                <c:pt idx="179">
                  <c:v>44593</c:v>
                </c:pt>
                <c:pt idx="180">
                  <c:v>44621</c:v>
                </c:pt>
                <c:pt idx="181">
                  <c:v>44652</c:v>
                </c:pt>
                <c:pt idx="182">
                  <c:v>44682</c:v>
                </c:pt>
                <c:pt idx="183">
                  <c:v>44713</c:v>
                </c:pt>
                <c:pt idx="184">
                  <c:v>44743</c:v>
                </c:pt>
                <c:pt idx="185">
                  <c:v>44774</c:v>
                </c:pt>
                <c:pt idx="186">
                  <c:v>44805</c:v>
                </c:pt>
                <c:pt idx="187">
                  <c:v>44835</c:v>
                </c:pt>
                <c:pt idx="188">
                  <c:v>44866</c:v>
                </c:pt>
                <c:pt idx="189">
                  <c:v>44896</c:v>
                </c:pt>
                <c:pt idx="190">
                  <c:v>44927</c:v>
                </c:pt>
                <c:pt idx="191">
                  <c:v>44958</c:v>
                </c:pt>
                <c:pt idx="192">
                  <c:v>44986</c:v>
                </c:pt>
                <c:pt idx="193">
                  <c:v>45017</c:v>
                </c:pt>
                <c:pt idx="194">
                  <c:v>45047</c:v>
                </c:pt>
                <c:pt idx="195">
                  <c:v>45078</c:v>
                </c:pt>
                <c:pt idx="196">
                  <c:v>45108</c:v>
                </c:pt>
                <c:pt idx="197">
                  <c:v>45139</c:v>
                </c:pt>
                <c:pt idx="198">
                  <c:v>45170</c:v>
                </c:pt>
                <c:pt idx="199">
                  <c:v>45200</c:v>
                </c:pt>
                <c:pt idx="200">
                  <c:v>45231</c:v>
                </c:pt>
                <c:pt idx="201">
                  <c:v>45261</c:v>
                </c:pt>
                <c:pt idx="202">
                  <c:v>45292</c:v>
                </c:pt>
                <c:pt idx="203">
                  <c:v>45323</c:v>
                </c:pt>
                <c:pt idx="204">
                  <c:v>45352</c:v>
                </c:pt>
                <c:pt idx="205">
                  <c:v>45383</c:v>
                </c:pt>
                <c:pt idx="206">
                  <c:v>45413</c:v>
                </c:pt>
                <c:pt idx="207">
                  <c:v>45444</c:v>
                </c:pt>
                <c:pt idx="208">
                  <c:v>45474</c:v>
                </c:pt>
                <c:pt idx="209">
                  <c:v>45505</c:v>
                </c:pt>
                <c:pt idx="210">
                  <c:v>45536</c:v>
                </c:pt>
                <c:pt idx="211">
                  <c:v>45566</c:v>
                </c:pt>
                <c:pt idx="212">
                  <c:v>45597</c:v>
                </c:pt>
                <c:pt idx="213">
                  <c:v>45627</c:v>
                </c:pt>
                <c:pt idx="214">
                  <c:v>45658</c:v>
                </c:pt>
                <c:pt idx="215">
                  <c:v>45689</c:v>
                </c:pt>
                <c:pt idx="216">
                  <c:v>45717</c:v>
                </c:pt>
                <c:pt idx="217">
                  <c:v>45748</c:v>
                </c:pt>
                <c:pt idx="218">
                  <c:v>45778</c:v>
                </c:pt>
                <c:pt idx="219">
                  <c:v>45809</c:v>
                </c:pt>
                <c:pt idx="220">
                  <c:v>45839</c:v>
                </c:pt>
                <c:pt idx="221">
                  <c:v>45870</c:v>
                </c:pt>
                <c:pt idx="222">
                  <c:v>45901</c:v>
                </c:pt>
              </c:numCache>
            </c:numRef>
          </c:cat>
          <c:val>
            <c:numRef>
              <c:f>'Gráf. 2a'!$C$8:$C$230</c:f>
              <c:numCache>
                <c:formatCode>0.0</c:formatCode>
                <c:ptCount val="223"/>
                <c:pt idx="0">
                  <c:v>13.050369105049583</c:v>
                </c:pt>
                <c:pt idx="1">
                  <c:v>11.894714171829703</c:v>
                </c:pt>
                <c:pt idx="2">
                  <c:v>11.508424720530613</c:v>
                </c:pt>
                <c:pt idx="3">
                  <c:v>11.234132586409661</c:v>
                </c:pt>
                <c:pt idx="4">
                  <c:v>11.418110857065166</c:v>
                </c:pt>
                <c:pt idx="5">
                  <c:v>11.13846978686257</c:v>
                </c:pt>
                <c:pt idx="6">
                  <c:v>11.028629220667128</c:v>
                </c:pt>
                <c:pt idx="7">
                  <c:v>10.641488734343174</c:v>
                </c:pt>
                <c:pt idx="8">
                  <c:v>10.186163603710074</c:v>
                </c:pt>
                <c:pt idx="9">
                  <c:v>9.8765097434916207</c:v>
                </c:pt>
                <c:pt idx="10">
                  <c:v>10.89156753412874</c:v>
                </c:pt>
                <c:pt idx="11">
                  <c:v>11.808235924613131</c:v>
                </c:pt>
                <c:pt idx="12">
                  <c:v>12.266901468111339</c:v>
                </c:pt>
                <c:pt idx="13">
                  <c:v>11.535088010154707</c:v>
                </c:pt>
                <c:pt idx="14">
                  <c:v>11.076459998579725</c:v>
                </c:pt>
                <c:pt idx="15">
                  <c:v>11.098364985867621</c:v>
                </c:pt>
                <c:pt idx="16">
                  <c:v>11.478661163823521</c:v>
                </c:pt>
                <c:pt idx="17">
                  <c:v>11.686643081507036</c:v>
                </c:pt>
                <c:pt idx="18">
                  <c:v>11.561405423877959</c:v>
                </c:pt>
                <c:pt idx="19">
                  <c:v>10.884129559164379</c:v>
                </c:pt>
                <c:pt idx="20">
                  <c:v>10.712701153903751</c:v>
                </c:pt>
                <c:pt idx="21">
                  <c:v>10.620998813491568</c:v>
                </c:pt>
                <c:pt idx="22">
                  <c:v>12.062645594433359</c:v>
                </c:pt>
                <c:pt idx="23">
                  <c:v>12.673664815708459</c:v>
                </c:pt>
                <c:pt idx="24">
                  <c:v>13.12976994204532</c:v>
                </c:pt>
                <c:pt idx="25">
                  <c:v>12.355151193998976</c:v>
                </c:pt>
                <c:pt idx="26">
                  <c:v>12.019584949512092</c:v>
                </c:pt>
                <c:pt idx="27">
                  <c:v>11.824712570786685</c:v>
                </c:pt>
                <c:pt idx="28">
                  <c:v>12.067892274130958</c:v>
                </c:pt>
                <c:pt idx="29">
                  <c:v>12.128547060513409</c:v>
                </c:pt>
                <c:pt idx="30">
                  <c:v>12.409954061691947</c:v>
                </c:pt>
                <c:pt idx="31">
                  <c:v>12.04047886097797</c:v>
                </c:pt>
                <c:pt idx="32">
                  <c:v>11.854704203543157</c:v>
                </c:pt>
                <c:pt idx="33">
                  <c:v>11.486481216560971</c:v>
                </c:pt>
                <c:pt idx="34">
                  <c:v>12.521449603975624</c:v>
                </c:pt>
                <c:pt idx="35">
                  <c:v>12.959401768211009</c:v>
                </c:pt>
                <c:pt idx="36">
                  <c:v>13.179849241277619</c:v>
                </c:pt>
                <c:pt idx="37">
                  <c:v>12.36674049234426</c:v>
                </c:pt>
                <c:pt idx="38">
                  <c:v>12.223032555064856</c:v>
                </c:pt>
                <c:pt idx="39">
                  <c:v>12.228198924402436</c:v>
                </c:pt>
                <c:pt idx="40">
                  <c:v>12.367573885022539</c:v>
                </c:pt>
                <c:pt idx="41">
                  <c:v>12.072968692545057</c:v>
                </c:pt>
                <c:pt idx="42">
                  <c:v>11.698135666893752</c:v>
                </c:pt>
                <c:pt idx="43">
                  <c:v>10.895433550220494</c:v>
                </c:pt>
                <c:pt idx="44">
                  <c:v>10.7509298122832</c:v>
                </c:pt>
                <c:pt idx="45">
                  <c:v>10.869513443626762</c:v>
                </c:pt>
                <c:pt idx="46">
                  <c:v>12.017254654702656</c:v>
                </c:pt>
                <c:pt idx="47">
                  <c:v>12.754905482040105</c:v>
                </c:pt>
                <c:pt idx="48">
                  <c:v>12.662516434025909</c:v>
                </c:pt>
                <c:pt idx="49">
                  <c:v>11.785600494122225</c:v>
                </c:pt>
                <c:pt idx="50">
                  <c:v>11.260138528230911</c:v>
                </c:pt>
                <c:pt idx="51">
                  <c:v>11.288608274839092</c:v>
                </c:pt>
                <c:pt idx="52">
                  <c:v>11.432021669533416</c:v>
                </c:pt>
                <c:pt idx="53">
                  <c:v>11.05449733914649</c:v>
                </c:pt>
                <c:pt idx="54">
                  <c:v>10.681471472881697</c:v>
                </c:pt>
                <c:pt idx="55">
                  <c:v>9.8910218497087339</c:v>
                </c:pt>
                <c:pt idx="56">
                  <c:v>9.5901360378288238</c:v>
                </c:pt>
                <c:pt idx="57">
                  <c:v>9.6370376130356963</c:v>
                </c:pt>
                <c:pt idx="58">
                  <c:v>10.778380634864956</c:v>
                </c:pt>
                <c:pt idx="59">
                  <c:v>11.645588247887479</c:v>
                </c:pt>
                <c:pt idx="60">
                  <c:v>11.786848568991818</c:v>
                </c:pt>
                <c:pt idx="61">
                  <c:v>11.221182115706521</c:v>
                </c:pt>
                <c:pt idx="62">
                  <c:v>10.861964583200255</c:v>
                </c:pt>
                <c:pt idx="63">
                  <c:v>10.773451222422302</c:v>
                </c:pt>
                <c:pt idx="64">
                  <c:v>10.795537794788091</c:v>
                </c:pt>
                <c:pt idx="65">
                  <c:v>10.460727435049197</c:v>
                </c:pt>
                <c:pt idx="66">
                  <c:v>10.429501905637423</c:v>
                </c:pt>
                <c:pt idx="67">
                  <c:v>9.7638231912073277</c:v>
                </c:pt>
                <c:pt idx="68">
                  <c:v>9.588181357882597</c:v>
                </c:pt>
                <c:pt idx="69">
                  <c:v>9.5229009781148868</c:v>
                </c:pt>
                <c:pt idx="70">
                  <c:v>10.579216688322109</c:v>
                </c:pt>
                <c:pt idx="71">
                  <c:v>11.427065449804008</c:v>
                </c:pt>
                <c:pt idx="72">
                  <c:v>11.583401767155244</c:v>
                </c:pt>
                <c:pt idx="73">
                  <c:v>10.950212694709844</c:v>
                </c:pt>
                <c:pt idx="74">
                  <c:v>10.215791270785752</c:v>
                </c:pt>
                <c:pt idx="75">
                  <c:v>9.9266478763397554</c:v>
                </c:pt>
                <c:pt idx="76">
                  <c:v>9.8320483331454582</c:v>
                </c:pt>
                <c:pt idx="77">
                  <c:v>9.7788147053349217</c:v>
                </c:pt>
                <c:pt idx="78">
                  <c:v>9.6651123617558756</c:v>
                </c:pt>
                <c:pt idx="79">
                  <c:v>8.9812532690515656</c:v>
                </c:pt>
                <c:pt idx="80">
                  <c:v>8.6377746610426573</c:v>
                </c:pt>
                <c:pt idx="81">
                  <c:v>8.465843854203424</c:v>
                </c:pt>
                <c:pt idx="82">
                  <c:v>9.6028051142854345</c:v>
                </c:pt>
                <c:pt idx="83">
                  <c:v>10.422283066113476</c:v>
                </c:pt>
                <c:pt idx="84">
                  <c:v>10.822740900611619</c:v>
                </c:pt>
                <c:pt idx="85">
                  <c:v>10.07694474169009</c:v>
                </c:pt>
                <c:pt idx="86">
                  <c:v>9.4046976717622641</c:v>
                </c:pt>
                <c:pt idx="87">
                  <c:v>9.2595219687145143</c:v>
                </c:pt>
                <c:pt idx="88">
                  <c:v>9.3847799151463622</c:v>
                </c:pt>
                <c:pt idx="89">
                  <c:v>9.4148733589301266</c:v>
                </c:pt>
                <c:pt idx="90">
                  <c:v>9.1483778652319678</c:v>
                </c:pt>
                <c:pt idx="91">
                  <c:v>8.615950288136327</c:v>
                </c:pt>
                <c:pt idx="92">
                  <c:v>8.2523989535214355</c:v>
                </c:pt>
                <c:pt idx="93">
                  <c:v>8.3935266398501422</c:v>
                </c:pt>
                <c:pt idx="94">
                  <c:v>9.4081715801365089</c:v>
                </c:pt>
                <c:pt idx="95">
                  <c:v>10.137721120347475</c:v>
                </c:pt>
                <c:pt idx="96">
                  <c:v>10.165345553491841</c:v>
                </c:pt>
                <c:pt idx="97">
                  <c:v>9.6958472773171209</c:v>
                </c:pt>
                <c:pt idx="98">
                  <c:v>9.362346130253945</c:v>
                </c:pt>
                <c:pt idx="99">
                  <c:v>9.1542284358001442</c:v>
                </c:pt>
                <c:pt idx="100">
                  <c:v>8.9812893959800544</c:v>
                </c:pt>
                <c:pt idx="101">
                  <c:v>9.0089202191051072</c:v>
                </c:pt>
                <c:pt idx="102">
                  <c:v>9.1984364748288048</c:v>
                </c:pt>
                <c:pt idx="103">
                  <c:v>8.9322775167733806</c:v>
                </c:pt>
                <c:pt idx="104">
                  <c:v>8.3539185164890828</c:v>
                </c:pt>
                <c:pt idx="105">
                  <c:v>8.2741274771906639</c:v>
                </c:pt>
                <c:pt idx="106">
                  <c:v>9.5131783546194555</c:v>
                </c:pt>
                <c:pt idx="107">
                  <c:v>10.454453353716477</c:v>
                </c:pt>
                <c:pt idx="108">
                  <c:v>11.00658468242546</c:v>
                </c:pt>
                <c:pt idx="109">
                  <c:v>10.046306816691599</c:v>
                </c:pt>
                <c:pt idx="110">
                  <c:v>9.6703080583894163</c:v>
                </c:pt>
                <c:pt idx="111">
                  <c:v>9.2490514761657519</c:v>
                </c:pt>
                <c:pt idx="112">
                  <c:v>9.5405621452240705</c:v>
                </c:pt>
                <c:pt idx="113">
                  <c:v>9.5380545429902739</c:v>
                </c:pt>
                <c:pt idx="114">
                  <c:v>9.4268764822162456</c:v>
                </c:pt>
                <c:pt idx="115">
                  <c:v>8.9024802305638957</c:v>
                </c:pt>
                <c:pt idx="116">
                  <c:v>8.4168458271722297</c:v>
                </c:pt>
                <c:pt idx="117">
                  <c:v>8.499001009080013</c:v>
                </c:pt>
                <c:pt idx="118">
                  <c:v>9.6005891527219127</c:v>
                </c:pt>
                <c:pt idx="119">
                  <c:v>10.638937780621607</c:v>
                </c:pt>
                <c:pt idx="120">
                  <c:v>10.912904740193717</c:v>
                </c:pt>
                <c:pt idx="121">
                  <c:v>9.967795099395218</c:v>
                </c:pt>
                <c:pt idx="122">
                  <c:v>9.6237287426755191</c:v>
                </c:pt>
                <c:pt idx="123">
                  <c:v>9.3147268776322729</c:v>
                </c:pt>
                <c:pt idx="124">
                  <c:v>9.5815487357858373</c:v>
                </c:pt>
                <c:pt idx="125">
                  <c:v>9.4750552076991923</c:v>
                </c:pt>
                <c:pt idx="126">
                  <c:v>9.6674627205158483</c:v>
                </c:pt>
                <c:pt idx="127">
                  <c:v>9.2647278673965285</c:v>
                </c:pt>
                <c:pt idx="128">
                  <c:v>9.0145062228011064</c:v>
                </c:pt>
                <c:pt idx="129">
                  <c:v>8.8052896725974232</c:v>
                </c:pt>
                <c:pt idx="130">
                  <c:v>9.929356930363026</c:v>
                </c:pt>
                <c:pt idx="131">
                  <c:v>10.73951915512386</c:v>
                </c:pt>
                <c:pt idx="132">
                  <c:v>11.032257457294492</c:v>
                </c:pt>
                <c:pt idx="133">
                  <c:v>10.225899144228585</c:v>
                </c:pt>
                <c:pt idx="134">
                  <c:v>9.8268996296419768</c:v>
                </c:pt>
                <c:pt idx="135">
                  <c:v>9.6718582124578116</c:v>
                </c:pt>
                <c:pt idx="136">
                  <c:v>9.7757897068304676</c:v>
                </c:pt>
                <c:pt idx="137">
                  <c:v>9.5922818057235943</c:v>
                </c:pt>
                <c:pt idx="138">
                  <c:v>9.7132174151302966</c:v>
                </c:pt>
                <c:pt idx="139">
                  <c:v>9.4868132393636309</c:v>
                </c:pt>
                <c:pt idx="140">
                  <c:v>9.342631654447251</c:v>
                </c:pt>
                <c:pt idx="141">
                  <c:v>9.4517522131007325</c:v>
                </c:pt>
                <c:pt idx="142">
                  <c:v>10.685958453150096</c:v>
                </c:pt>
                <c:pt idx="143">
                  <c:v>11.708805079530075</c:v>
                </c:pt>
                <c:pt idx="144">
                  <c:v>12.115065796163636</c:v>
                </c:pt>
                <c:pt idx="145">
                  <c:v>11.313951548192327</c:v>
                </c:pt>
                <c:pt idx="146">
                  <c:v>10.930891362919283</c:v>
                </c:pt>
                <c:pt idx="147">
                  <c:v>10.440873487803266</c:v>
                </c:pt>
                <c:pt idx="148">
                  <c:v>10.648824493442287</c:v>
                </c:pt>
                <c:pt idx="149">
                  <c:v>10.729848343504532</c:v>
                </c:pt>
                <c:pt idx="150">
                  <c:v>11.092326707856188</c:v>
                </c:pt>
                <c:pt idx="151">
                  <c:v>10.702088973652337</c:v>
                </c:pt>
                <c:pt idx="152">
                  <c:v>10.177739755508751</c:v>
                </c:pt>
                <c:pt idx="153">
                  <c:v>9.8976717791265081</c:v>
                </c:pt>
                <c:pt idx="154">
                  <c:v>10.999943371006257</c:v>
                </c:pt>
                <c:pt idx="155">
                  <c:v>12.069462380579091</c:v>
                </c:pt>
                <c:pt idx="156">
                  <c:v>13.147957335120294</c:v>
                </c:pt>
                <c:pt idx="157">
                  <c:v>15.241863960785521</c:v>
                </c:pt>
                <c:pt idx="158">
                  <c:v>18.395429987457344</c:v>
                </c:pt>
                <c:pt idx="159">
                  <c:v>20.939892729193975</c:v>
                </c:pt>
                <c:pt idx="160">
                  <c:v>21.070875473109744</c:v>
                </c:pt>
                <c:pt idx="161">
                  <c:v>19.548443283848449</c:v>
                </c:pt>
                <c:pt idx="162">
                  <c:v>18.173895138214753</c:v>
                </c:pt>
                <c:pt idx="163">
                  <c:v>16.319920277988409</c:v>
                </c:pt>
                <c:pt idx="164">
                  <c:v>15.154697671463849</c:v>
                </c:pt>
                <c:pt idx="165">
                  <c:v>14.373789177263415</c:v>
                </c:pt>
                <c:pt idx="166">
                  <c:v>15.111248612408387</c:v>
                </c:pt>
                <c:pt idx="167">
                  <c:v>15.67135707114633</c:v>
                </c:pt>
                <c:pt idx="168">
                  <c:v>15.947484479703242</c:v>
                </c:pt>
                <c:pt idx="169">
                  <c:v>15.267107358393501</c:v>
                </c:pt>
                <c:pt idx="170">
                  <c:v>15.138338219718353</c:v>
                </c:pt>
                <c:pt idx="171">
                  <c:v>15.112269271531401</c:v>
                </c:pt>
                <c:pt idx="172">
                  <c:v>14.304409120314986</c:v>
                </c:pt>
                <c:pt idx="173">
                  <c:v>13.521489826973454</c:v>
                </c:pt>
                <c:pt idx="174">
                  <c:v>12.627435635915043</c:v>
                </c:pt>
                <c:pt idx="175">
                  <c:v>12.271837459685031</c:v>
                </c:pt>
                <c:pt idx="176">
                  <c:v>11.828670056576536</c:v>
                </c:pt>
                <c:pt idx="177">
                  <c:v>11.540230873698439</c:v>
                </c:pt>
                <c:pt idx="178">
                  <c:v>12.429427141989374</c:v>
                </c:pt>
                <c:pt idx="179">
                  <c:v>12.884850618321442</c:v>
                </c:pt>
                <c:pt idx="180">
                  <c:v>13.215435780383606</c:v>
                </c:pt>
                <c:pt idx="181">
                  <c:v>12.066904233680257</c:v>
                </c:pt>
                <c:pt idx="182">
                  <c:v>11.311140983973054</c:v>
                </c:pt>
                <c:pt idx="183">
                  <c:v>11.025727706086274</c:v>
                </c:pt>
                <c:pt idx="184">
                  <c:v>10.966068320310077</c:v>
                </c:pt>
                <c:pt idx="185">
                  <c:v>10.96054568702602</c:v>
                </c:pt>
                <c:pt idx="186">
                  <c:v>10.78933831558491</c:v>
                </c:pt>
                <c:pt idx="187">
                  <c:v>10.366285253639127</c:v>
                </c:pt>
                <c:pt idx="188">
                  <c:v>9.9917974237772427</c:v>
                </c:pt>
                <c:pt idx="189">
                  <c:v>9.8323439273399007</c:v>
                </c:pt>
                <c:pt idx="190">
                  <c:v>11.15893323266657</c:v>
                </c:pt>
                <c:pt idx="191">
                  <c:v>11.773006318057288</c:v>
                </c:pt>
                <c:pt idx="192">
                  <c:v>11.686356001437812</c:v>
                </c:pt>
                <c:pt idx="193">
                  <c:v>10.701309237462807</c:v>
                </c:pt>
                <c:pt idx="194">
                  <c:v>10.411246887639978</c:v>
                </c:pt>
                <c:pt idx="195">
                  <c:v>10.18018419761076</c:v>
                </c:pt>
                <c:pt idx="196">
                  <c:v>9.7941890500794564</c:v>
                </c:pt>
                <c:pt idx="197">
                  <c:v>9.3978274109469524</c:v>
                </c:pt>
                <c:pt idx="198">
                  <c:v>9.3680176861760778</c:v>
                </c:pt>
                <c:pt idx="199">
                  <c:v>9.2536841890800829</c:v>
                </c:pt>
                <c:pt idx="200">
                  <c:v>9.1635924524633658</c:v>
                </c:pt>
                <c:pt idx="201">
                  <c:v>9.4169019061249717</c:v>
                </c:pt>
                <c:pt idx="202">
                  <c:v>10.554167961438136</c:v>
                </c:pt>
                <c:pt idx="203">
                  <c:v>11.444273483294584</c:v>
                </c:pt>
                <c:pt idx="204">
                  <c:v>11.868136514026746</c:v>
                </c:pt>
                <c:pt idx="205">
                  <c:v>11.198690976684169</c:v>
                </c:pt>
                <c:pt idx="206">
                  <c:v>10.745158002330344</c:v>
                </c:pt>
                <c:pt idx="207">
                  <c:v>10.407023241554633</c:v>
                </c:pt>
                <c:pt idx="208">
                  <c:v>10.163763761097819</c:v>
                </c:pt>
                <c:pt idx="209">
                  <c:v>9.948306347266449</c:v>
                </c:pt>
                <c:pt idx="210">
                  <c:v>9.5731475264421988</c:v>
                </c:pt>
                <c:pt idx="211">
                  <c:v>9.3115613432872859</c:v>
                </c:pt>
                <c:pt idx="212">
                  <c:v>8.8118367358310632</c:v>
                </c:pt>
                <c:pt idx="213">
                  <c:v>8.8106118942587095</c:v>
                </c:pt>
                <c:pt idx="214">
                  <c:v>9.6469324358688926</c:v>
                </c:pt>
                <c:pt idx="215">
                  <c:v>10.362651552822966</c:v>
                </c:pt>
                <c:pt idx="216">
                  <c:v>10.52342789644324</c:v>
                </c:pt>
                <c:pt idx="217">
                  <c:v>9.5797930706253123</c:v>
                </c:pt>
                <c:pt idx="218">
                  <c:v>9.1472024380118349</c:v>
                </c:pt>
                <c:pt idx="219">
                  <c:v>8.7909918062269057</c:v>
                </c:pt>
                <c:pt idx="220">
                  <c:v>8.8108733259521763</c:v>
                </c:pt>
                <c:pt idx="221">
                  <c:v>8.6654179120017112</c:v>
                </c:pt>
                <c:pt idx="222">
                  <c:v>8.538830551440471</c:v>
                </c:pt>
              </c:numCache>
            </c:numRef>
          </c:val>
          <c:smooth val="1"/>
          <c:extLst>
            <c:ext xmlns:c16="http://schemas.microsoft.com/office/drawing/2014/chart" uri="{C3380CC4-5D6E-409C-BE32-E72D297353CC}">
              <c16:uniqueId val="{00000001-1801-4D7A-B37B-EB51F560290E}"/>
            </c:ext>
          </c:extLst>
        </c:ser>
        <c:ser>
          <c:idx val="0"/>
          <c:order val="1"/>
          <c:tx>
            <c:strRef>
              <c:f>'Gráf. 2a'!$B$7</c:f>
              <c:strCache>
                <c:ptCount val="1"/>
                <c:pt idx="0">
                  <c:v>Bogotá</c:v>
                </c:pt>
              </c:strCache>
            </c:strRef>
          </c:tx>
          <c:spPr>
            <a:ln w="19050" cap="rnd">
              <a:solidFill>
                <a:srgbClr val="C00000"/>
              </a:solidFill>
              <a:round/>
            </a:ln>
            <a:effectLst/>
          </c:spPr>
          <c:marker>
            <c:symbol val="none"/>
          </c:marker>
          <c:dLbls>
            <c:dLbl>
              <c:idx val="186"/>
              <c:delete val="1"/>
              <c:extLst>
                <c:ext xmlns:c15="http://schemas.microsoft.com/office/drawing/2012/chart" uri="{CE6537A1-D6FC-4f65-9D91-7224C49458BB}"/>
                <c:ext xmlns:c16="http://schemas.microsoft.com/office/drawing/2014/chart" uri="{C3380CC4-5D6E-409C-BE32-E72D297353CC}">
                  <c16:uniqueId val="{00000002-1801-4D7A-B37B-EB51F560290E}"/>
                </c:ext>
              </c:extLst>
            </c:dLbl>
            <c:dLbl>
              <c:idx val="187"/>
              <c:delete val="1"/>
              <c:extLst>
                <c:ext xmlns:c15="http://schemas.microsoft.com/office/drawing/2012/chart" uri="{CE6537A1-D6FC-4f65-9D91-7224C49458BB}"/>
                <c:ext xmlns:c16="http://schemas.microsoft.com/office/drawing/2014/chart" uri="{C3380CC4-5D6E-409C-BE32-E72D297353CC}">
                  <c16:uniqueId val="{00000003-1801-4D7A-B37B-EB51F560290E}"/>
                </c:ext>
              </c:extLst>
            </c:dLbl>
            <c:dLbl>
              <c:idx val="188"/>
              <c:delete val="1"/>
              <c:extLst>
                <c:ext xmlns:c15="http://schemas.microsoft.com/office/drawing/2012/chart" uri="{CE6537A1-D6FC-4f65-9D91-7224C49458BB}"/>
                <c:ext xmlns:c16="http://schemas.microsoft.com/office/drawing/2014/chart" uri="{C3380CC4-5D6E-409C-BE32-E72D297353CC}">
                  <c16:uniqueId val="{00000004-1801-4D7A-B37B-EB51F560290E}"/>
                </c:ext>
              </c:extLst>
            </c:dLbl>
            <c:dLbl>
              <c:idx val="189"/>
              <c:delete val="1"/>
              <c:extLst>
                <c:ext xmlns:c15="http://schemas.microsoft.com/office/drawing/2012/chart" uri="{CE6537A1-D6FC-4f65-9D91-7224C49458BB}"/>
                <c:ext xmlns:c16="http://schemas.microsoft.com/office/drawing/2014/chart" uri="{C3380CC4-5D6E-409C-BE32-E72D297353CC}">
                  <c16:uniqueId val="{00000005-1801-4D7A-B37B-EB51F560290E}"/>
                </c:ext>
              </c:extLst>
            </c:dLbl>
            <c:dLbl>
              <c:idx val="190"/>
              <c:delete val="1"/>
              <c:extLst>
                <c:ext xmlns:c15="http://schemas.microsoft.com/office/drawing/2012/chart" uri="{CE6537A1-D6FC-4f65-9D91-7224C49458BB}"/>
                <c:ext xmlns:c16="http://schemas.microsoft.com/office/drawing/2014/chart" uri="{C3380CC4-5D6E-409C-BE32-E72D297353CC}">
                  <c16:uniqueId val="{00000006-1801-4D7A-B37B-EB51F560290E}"/>
                </c:ext>
              </c:extLst>
            </c:dLbl>
            <c:dLbl>
              <c:idx val="191"/>
              <c:delete val="1"/>
              <c:extLst>
                <c:ext xmlns:c15="http://schemas.microsoft.com/office/drawing/2012/chart" uri="{CE6537A1-D6FC-4f65-9D91-7224C49458BB}"/>
                <c:ext xmlns:c16="http://schemas.microsoft.com/office/drawing/2014/chart" uri="{C3380CC4-5D6E-409C-BE32-E72D297353CC}">
                  <c16:uniqueId val="{00000026-1801-4D7A-B37B-EB51F560290E}"/>
                </c:ext>
              </c:extLst>
            </c:dLbl>
            <c:dLbl>
              <c:idx val="192"/>
              <c:delete val="1"/>
              <c:extLst>
                <c:ext xmlns:c15="http://schemas.microsoft.com/office/drawing/2012/chart" uri="{CE6537A1-D6FC-4f65-9D91-7224C49458BB}"/>
                <c:ext xmlns:c16="http://schemas.microsoft.com/office/drawing/2014/chart" uri="{C3380CC4-5D6E-409C-BE32-E72D297353CC}">
                  <c16:uniqueId val="{00000027-1801-4D7A-B37B-EB51F560290E}"/>
                </c:ext>
              </c:extLst>
            </c:dLbl>
            <c:dLbl>
              <c:idx val="193"/>
              <c:delete val="1"/>
              <c:extLst>
                <c:ext xmlns:c15="http://schemas.microsoft.com/office/drawing/2012/chart" uri="{CE6537A1-D6FC-4f65-9D91-7224C49458BB}"/>
                <c:ext xmlns:c16="http://schemas.microsoft.com/office/drawing/2014/chart" uri="{C3380CC4-5D6E-409C-BE32-E72D297353CC}">
                  <c16:uniqueId val="{00000007-1801-4D7A-B37B-EB51F560290E}"/>
                </c:ext>
              </c:extLst>
            </c:dLbl>
            <c:dLbl>
              <c:idx val="194"/>
              <c:delete val="1"/>
              <c:extLst>
                <c:ext xmlns:c15="http://schemas.microsoft.com/office/drawing/2012/chart" uri="{CE6537A1-D6FC-4f65-9D91-7224C49458BB}"/>
                <c:ext xmlns:c16="http://schemas.microsoft.com/office/drawing/2014/chart" uri="{C3380CC4-5D6E-409C-BE32-E72D297353CC}">
                  <c16:uniqueId val="{00000008-1801-4D7A-B37B-EB51F560290E}"/>
                </c:ext>
              </c:extLst>
            </c:dLbl>
            <c:dLbl>
              <c:idx val="195"/>
              <c:delete val="1"/>
              <c:extLst>
                <c:ext xmlns:c15="http://schemas.microsoft.com/office/drawing/2012/chart" uri="{CE6537A1-D6FC-4f65-9D91-7224C49458BB}"/>
                <c:ext xmlns:c16="http://schemas.microsoft.com/office/drawing/2014/chart" uri="{C3380CC4-5D6E-409C-BE32-E72D297353CC}">
                  <c16:uniqueId val="{00000009-1801-4D7A-B37B-EB51F560290E}"/>
                </c:ext>
              </c:extLst>
            </c:dLbl>
            <c:dLbl>
              <c:idx val="196"/>
              <c:delete val="1"/>
              <c:extLst>
                <c:ext xmlns:c15="http://schemas.microsoft.com/office/drawing/2012/chart" uri="{CE6537A1-D6FC-4f65-9D91-7224C49458BB}"/>
                <c:ext xmlns:c16="http://schemas.microsoft.com/office/drawing/2014/chart" uri="{C3380CC4-5D6E-409C-BE32-E72D297353CC}">
                  <c16:uniqueId val="{0000000A-1801-4D7A-B37B-EB51F560290E}"/>
                </c:ext>
              </c:extLst>
            </c:dLbl>
            <c:dLbl>
              <c:idx val="197"/>
              <c:delete val="1"/>
              <c:extLst>
                <c:ext xmlns:c15="http://schemas.microsoft.com/office/drawing/2012/chart" uri="{CE6537A1-D6FC-4f65-9D91-7224C49458BB}"/>
                <c:ext xmlns:c16="http://schemas.microsoft.com/office/drawing/2014/chart" uri="{C3380CC4-5D6E-409C-BE32-E72D297353CC}">
                  <c16:uniqueId val="{0000000B-1801-4D7A-B37B-EB51F560290E}"/>
                </c:ext>
              </c:extLst>
            </c:dLbl>
            <c:dLbl>
              <c:idx val="198"/>
              <c:delete val="1"/>
              <c:extLst>
                <c:ext xmlns:c15="http://schemas.microsoft.com/office/drawing/2012/chart" uri="{CE6537A1-D6FC-4f65-9D91-7224C49458BB}"/>
                <c:ext xmlns:c16="http://schemas.microsoft.com/office/drawing/2014/chart" uri="{C3380CC4-5D6E-409C-BE32-E72D297353CC}">
                  <c16:uniqueId val="{0000000C-1801-4D7A-B37B-EB51F560290E}"/>
                </c:ext>
              </c:extLst>
            </c:dLbl>
            <c:dLbl>
              <c:idx val="199"/>
              <c:delete val="1"/>
              <c:extLst>
                <c:ext xmlns:c15="http://schemas.microsoft.com/office/drawing/2012/chart" uri="{CE6537A1-D6FC-4f65-9D91-7224C49458BB}"/>
                <c:ext xmlns:c16="http://schemas.microsoft.com/office/drawing/2014/chart" uri="{C3380CC4-5D6E-409C-BE32-E72D297353CC}">
                  <c16:uniqueId val="{0000000D-1801-4D7A-B37B-EB51F560290E}"/>
                </c:ext>
              </c:extLst>
            </c:dLbl>
            <c:dLbl>
              <c:idx val="200"/>
              <c:delete val="1"/>
              <c:extLst>
                <c:ext xmlns:c15="http://schemas.microsoft.com/office/drawing/2012/chart" uri="{CE6537A1-D6FC-4f65-9D91-7224C49458BB}"/>
                <c:ext xmlns:c16="http://schemas.microsoft.com/office/drawing/2014/chart" uri="{C3380CC4-5D6E-409C-BE32-E72D297353CC}">
                  <c16:uniqueId val="{0000000E-1801-4D7A-B37B-EB51F560290E}"/>
                </c:ext>
              </c:extLst>
            </c:dLbl>
            <c:dLbl>
              <c:idx val="201"/>
              <c:delete val="1"/>
              <c:extLst>
                <c:ext xmlns:c15="http://schemas.microsoft.com/office/drawing/2012/chart" uri="{CE6537A1-D6FC-4f65-9D91-7224C49458BB}"/>
                <c:ext xmlns:c16="http://schemas.microsoft.com/office/drawing/2014/chart" uri="{C3380CC4-5D6E-409C-BE32-E72D297353CC}">
                  <c16:uniqueId val="{0000000F-1801-4D7A-B37B-EB51F560290E}"/>
                </c:ext>
              </c:extLst>
            </c:dLbl>
            <c:dLbl>
              <c:idx val="202"/>
              <c:delete val="1"/>
              <c:extLst>
                <c:ext xmlns:c15="http://schemas.microsoft.com/office/drawing/2012/chart" uri="{CE6537A1-D6FC-4f65-9D91-7224C49458BB}"/>
                <c:ext xmlns:c16="http://schemas.microsoft.com/office/drawing/2014/chart" uri="{C3380CC4-5D6E-409C-BE32-E72D297353CC}">
                  <c16:uniqueId val="{00000010-1801-4D7A-B37B-EB51F560290E}"/>
                </c:ext>
              </c:extLst>
            </c:dLbl>
            <c:dLbl>
              <c:idx val="203"/>
              <c:delete val="1"/>
              <c:extLst>
                <c:ext xmlns:c15="http://schemas.microsoft.com/office/drawing/2012/chart" uri="{CE6537A1-D6FC-4f65-9D91-7224C49458BB}"/>
                <c:ext xmlns:c16="http://schemas.microsoft.com/office/drawing/2014/chart" uri="{C3380CC4-5D6E-409C-BE32-E72D297353CC}">
                  <c16:uniqueId val="{00000011-1801-4D7A-B37B-EB51F560290E}"/>
                </c:ext>
              </c:extLst>
            </c:dLbl>
            <c:dLbl>
              <c:idx val="204"/>
              <c:delete val="1"/>
              <c:extLst>
                <c:ext xmlns:c15="http://schemas.microsoft.com/office/drawing/2012/chart" uri="{CE6537A1-D6FC-4f65-9D91-7224C49458BB}"/>
                <c:ext xmlns:c16="http://schemas.microsoft.com/office/drawing/2014/chart" uri="{C3380CC4-5D6E-409C-BE32-E72D297353CC}">
                  <c16:uniqueId val="{00000012-1801-4D7A-B37B-EB51F560290E}"/>
                </c:ext>
              </c:extLst>
            </c:dLbl>
            <c:dLbl>
              <c:idx val="205"/>
              <c:delete val="1"/>
              <c:extLst>
                <c:ext xmlns:c15="http://schemas.microsoft.com/office/drawing/2012/chart" uri="{CE6537A1-D6FC-4f65-9D91-7224C49458BB}"/>
                <c:ext xmlns:c16="http://schemas.microsoft.com/office/drawing/2014/chart" uri="{C3380CC4-5D6E-409C-BE32-E72D297353CC}">
                  <c16:uniqueId val="{00000013-1801-4D7A-B37B-EB51F560290E}"/>
                </c:ext>
              </c:extLst>
            </c:dLbl>
            <c:dLbl>
              <c:idx val="206"/>
              <c:delete val="1"/>
              <c:extLst>
                <c:ext xmlns:c15="http://schemas.microsoft.com/office/drawing/2012/chart" uri="{CE6537A1-D6FC-4f65-9D91-7224C49458BB}"/>
                <c:ext xmlns:c16="http://schemas.microsoft.com/office/drawing/2014/chart" uri="{C3380CC4-5D6E-409C-BE32-E72D297353CC}">
                  <c16:uniqueId val="{00000014-1801-4D7A-B37B-EB51F560290E}"/>
                </c:ext>
              </c:extLst>
            </c:dLbl>
            <c:dLbl>
              <c:idx val="207"/>
              <c:delete val="1"/>
              <c:extLst>
                <c:ext xmlns:c15="http://schemas.microsoft.com/office/drawing/2012/chart" uri="{CE6537A1-D6FC-4f65-9D91-7224C49458BB}"/>
                <c:ext xmlns:c16="http://schemas.microsoft.com/office/drawing/2014/chart" uri="{C3380CC4-5D6E-409C-BE32-E72D297353CC}">
                  <c16:uniqueId val="{00000015-1801-4D7A-B37B-EB51F560290E}"/>
                </c:ext>
              </c:extLst>
            </c:dLbl>
            <c:dLbl>
              <c:idx val="208"/>
              <c:delete val="1"/>
              <c:extLst>
                <c:ext xmlns:c15="http://schemas.microsoft.com/office/drawing/2012/chart" uri="{CE6537A1-D6FC-4f65-9D91-7224C49458BB}"/>
                <c:ext xmlns:c16="http://schemas.microsoft.com/office/drawing/2014/chart" uri="{C3380CC4-5D6E-409C-BE32-E72D297353CC}">
                  <c16:uniqueId val="{00000016-1801-4D7A-B37B-EB51F560290E}"/>
                </c:ext>
              </c:extLst>
            </c:dLbl>
            <c:dLbl>
              <c:idx val="209"/>
              <c:delete val="1"/>
              <c:extLst>
                <c:ext xmlns:c15="http://schemas.microsoft.com/office/drawing/2012/chart" uri="{CE6537A1-D6FC-4f65-9D91-7224C49458BB}"/>
                <c:ext xmlns:c16="http://schemas.microsoft.com/office/drawing/2014/chart" uri="{C3380CC4-5D6E-409C-BE32-E72D297353CC}">
                  <c16:uniqueId val="{00000017-1801-4D7A-B37B-EB51F560290E}"/>
                </c:ext>
              </c:extLst>
            </c:dLbl>
            <c:dLbl>
              <c:idx val="210"/>
              <c:delete val="1"/>
              <c:extLst>
                <c:ext xmlns:c15="http://schemas.microsoft.com/office/drawing/2012/chart" uri="{CE6537A1-D6FC-4f65-9D91-7224C49458BB}"/>
                <c:ext xmlns:c16="http://schemas.microsoft.com/office/drawing/2014/chart" uri="{C3380CC4-5D6E-409C-BE32-E72D297353CC}">
                  <c16:uniqueId val="{00000018-1801-4D7A-B37B-EB51F560290E}"/>
                </c:ext>
              </c:extLst>
            </c:dLbl>
            <c:dLbl>
              <c:idx val="211"/>
              <c:delete val="1"/>
              <c:extLst>
                <c:ext xmlns:c15="http://schemas.microsoft.com/office/drawing/2012/chart" uri="{CE6537A1-D6FC-4f65-9D91-7224C49458BB}"/>
                <c:ext xmlns:c16="http://schemas.microsoft.com/office/drawing/2014/chart" uri="{C3380CC4-5D6E-409C-BE32-E72D297353CC}">
                  <c16:uniqueId val="{00000019-1801-4D7A-B37B-EB51F560290E}"/>
                </c:ext>
              </c:extLst>
            </c:dLbl>
            <c:dLbl>
              <c:idx val="212"/>
              <c:delete val="1"/>
              <c:extLst>
                <c:ext xmlns:c15="http://schemas.microsoft.com/office/drawing/2012/chart" uri="{CE6537A1-D6FC-4f65-9D91-7224C49458BB}"/>
                <c:ext xmlns:c16="http://schemas.microsoft.com/office/drawing/2014/chart" uri="{C3380CC4-5D6E-409C-BE32-E72D297353CC}">
                  <c16:uniqueId val="{0000001A-1801-4D7A-B37B-EB51F560290E}"/>
                </c:ext>
              </c:extLst>
            </c:dLbl>
            <c:dLbl>
              <c:idx val="213"/>
              <c:delete val="1"/>
              <c:extLst>
                <c:ext xmlns:c15="http://schemas.microsoft.com/office/drawing/2012/chart" uri="{CE6537A1-D6FC-4f65-9D91-7224C49458BB}"/>
                <c:ext xmlns:c16="http://schemas.microsoft.com/office/drawing/2014/chart" uri="{C3380CC4-5D6E-409C-BE32-E72D297353CC}">
                  <c16:uniqueId val="{0000001B-1801-4D7A-B37B-EB51F560290E}"/>
                </c:ext>
              </c:extLst>
            </c:dLbl>
            <c:dLbl>
              <c:idx val="214"/>
              <c:delete val="1"/>
              <c:extLst>
                <c:ext xmlns:c15="http://schemas.microsoft.com/office/drawing/2012/chart" uri="{CE6537A1-D6FC-4f65-9D91-7224C49458BB}"/>
                <c:ext xmlns:c16="http://schemas.microsoft.com/office/drawing/2014/chart" uri="{C3380CC4-5D6E-409C-BE32-E72D297353CC}">
                  <c16:uniqueId val="{0000001C-1801-4D7A-B37B-EB51F560290E}"/>
                </c:ext>
              </c:extLst>
            </c:dLbl>
            <c:dLbl>
              <c:idx val="215"/>
              <c:delete val="1"/>
              <c:extLst>
                <c:ext xmlns:c15="http://schemas.microsoft.com/office/drawing/2012/chart" uri="{CE6537A1-D6FC-4f65-9D91-7224C49458BB}"/>
                <c:ext xmlns:c16="http://schemas.microsoft.com/office/drawing/2014/chart" uri="{C3380CC4-5D6E-409C-BE32-E72D297353CC}">
                  <c16:uniqueId val="{0000001D-1801-4D7A-B37B-EB51F560290E}"/>
                </c:ext>
              </c:extLst>
            </c:dLbl>
            <c:dLbl>
              <c:idx val="216"/>
              <c:delete val="1"/>
              <c:extLst>
                <c:ext xmlns:c15="http://schemas.microsoft.com/office/drawing/2012/chart" uri="{CE6537A1-D6FC-4f65-9D91-7224C49458BB}"/>
                <c:ext xmlns:c16="http://schemas.microsoft.com/office/drawing/2014/chart" uri="{C3380CC4-5D6E-409C-BE32-E72D297353CC}">
                  <c16:uniqueId val="{0000001E-1801-4D7A-B37B-EB51F560290E}"/>
                </c:ext>
              </c:extLst>
            </c:dLbl>
            <c:dLbl>
              <c:idx val="217"/>
              <c:delete val="1"/>
              <c:extLst>
                <c:ext xmlns:c15="http://schemas.microsoft.com/office/drawing/2012/chart" uri="{CE6537A1-D6FC-4f65-9D91-7224C49458BB}"/>
                <c:ext xmlns:c16="http://schemas.microsoft.com/office/drawing/2014/chart" uri="{C3380CC4-5D6E-409C-BE32-E72D297353CC}">
                  <c16:uniqueId val="{0000001F-1801-4D7A-B37B-EB51F560290E}"/>
                </c:ext>
              </c:extLst>
            </c:dLbl>
            <c:dLbl>
              <c:idx val="218"/>
              <c:delete val="1"/>
              <c:extLst>
                <c:ext xmlns:c15="http://schemas.microsoft.com/office/drawing/2012/chart" uri="{CE6537A1-D6FC-4f65-9D91-7224C49458BB}"/>
                <c:ext xmlns:c16="http://schemas.microsoft.com/office/drawing/2014/chart" uri="{C3380CC4-5D6E-409C-BE32-E72D297353CC}">
                  <c16:uniqueId val="{00000020-1801-4D7A-B37B-EB51F560290E}"/>
                </c:ext>
              </c:extLst>
            </c:dLbl>
            <c:dLbl>
              <c:idx val="219"/>
              <c:delete val="1"/>
              <c:extLst>
                <c:ext xmlns:c15="http://schemas.microsoft.com/office/drawing/2012/chart" uri="{CE6537A1-D6FC-4f65-9D91-7224C49458BB}"/>
                <c:ext xmlns:c16="http://schemas.microsoft.com/office/drawing/2014/chart" uri="{C3380CC4-5D6E-409C-BE32-E72D297353CC}">
                  <c16:uniqueId val="{00000021-1801-4D7A-B37B-EB51F560290E}"/>
                </c:ext>
              </c:extLst>
            </c:dLbl>
            <c:dLbl>
              <c:idx val="220"/>
              <c:delete val="1"/>
              <c:extLst>
                <c:ext xmlns:c15="http://schemas.microsoft.com/office/drawing/2012/chart" uri="{CE6537A1-D6FC-4f65-9D91-7224C49458BB}"/>
                <c:ext xmlns:c16="http://schemas.microsoft.com/office/drawing/2014/chart" uri="{C3380CC4-5D6E-409C-BE32-E72D297353CC}">
                  <c16:uniqueId val="{00000022-1801-4D7A-B37B-EB51F560290E}"/>
                </c:ext>
              </c:extLst>
            </c:dLbl>
            <c:dLbl>
              <c:idx val="221"/>
              <c:delete val="1"/>
              <c:extLst>
                <c:ext xmlns:c15="http://schemas.microsoft.com/office/drawing/2012/chart" uri="{CE6537A1-D6FC-4f65-9D91-7224C49458BB}"/>
                <c:ext xmlns:c16="http://schemas.microsoft.com/office/drawing/2014/chart" uri="{C3380CC4-5D6E-409C-BE32-E72D297353CC}">
                  <c16:uniqueId val="{00000023-1801-4D7A-B37B-EB51F560290E}"/>
                </c:ext>
              </c:extLst>
            </c:dLbl>
            <c:dLbl>
              <c:idx val="222"/>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1801-4D7A-B37B-EB51F560290E}"/>
                </c:ext>
              </c:extLst>
            </c:dLbl>
            <c:spPr>
              <a:noFill/>
              <a:ln>
                <a:noFill/>
              </a:ln>
              <a:effectLst/>
            </c:spPr>
            <c:txPr>
              <a:bodyPr rot="0" spcFirstLastPara="1" vertOverflow="ellipsis" vert="horz" wrap="square" anchor="ctr" anchorCtr="1"/>
              <a:lstStyle/>
              <a:p>
                <a:pPr>
                  <a:defRPr sz="105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'Gráf. 2a'!$A$8:$A$230</c:f>
              <c:numCache>
                <c:formatCode>mmm\-yy</c:formatCode>
                <c:ptCount val="223"/>
                <c:pt idx="0">
                  <c:v>39142</c:v>
                </c:pt>
                <c:pt idx="1">
                  <c:v>39173</c:v>
                </c:pt>
                <c:pt idx="2">
                  <c:v>39203</c:v>
                </c:pt>
                <c:pt idx="3">
                  <c:v>39234</c:v>
                </c:pt>
                <c:pt idx="4">
                  <c:v>39264</c:v>
                </c:pt>
                <c:pt idx="5">
                  <c:v>39295</c:v>
                </c:pt>
                <c:pt idx="6">
                  <c:v>39326</c:v>
                </c:pt>
                <c:pt idx="7">
                  <c:v>39356</c:v>
                </c:pt>
                <c:pt idx="8">
                  <c:v>39387</c:v>
                </c:pt>
                <c:pt idx="9">
                  <c:v>39417</c:v>
                </c:pt>
                <c:pt idx="10">
                  <c:v>39448</c:v>
                </c:pt>
                <c:pt idx="11">
                  <c:v>39479</c:v>
                </c:pt>
                <c:pt idx="12">
                  <c:v>39508</c:v>
                </c:pt>
                <c:pt idx="13">
                  <c:v>39539</c:v>
                </c:pt>
                <c:pt idx="14">
                  <c:v>39569</c:v>
                </c:pt>
                <c:pt idx="15">
                  <c:v>39600</c:v>
                </c:pt>
                <c:pt idx="16">
                  <c:v>39630</c:v>
                </c:pt>
                <c:pt idx="17">
                  <c:v>39661</c:v>
                </c:pt>
                <c:pt idx="18">
                  <c:v>39692</c:v>
                </c:pt>
                <c:pt idx="19">
                  <c:v>39722</c:v>
                </c:pt>
                <c:pt idx="20">
                  <c:v>39753</c:v>
                </c:pt>
                <c:pt idx="21">
                  <c:v>39783</c:v>
                </c:pt>
                <c:pt idx="22">
                  <c:v>39814</c:v>
                </c:pt>
                <c:pt idx="23">
                  <c:v>39845</c:v>
                </c:pt>
                <c:pt idx="24">
                  <c:v>39873</c:v>
                </c:pt>
                <c:pt idx="25">
                  <c:v>39904</c:v>
                </c:pt>
                <c:pt idx="26">
                  <c:v>39934</c:v>
                </c:pt>
                <c:pt idx="27">
                  <c:v>39965</c:v>
                </c:pt>
                <c:pt idx="28">
                  <c:v>39995</c:v>
                </c:pt>
                <c:pt idx="29">
                  <c:v>40026</c:v>
                </c:pt>
                <c:pt idx="30">
                  <c:v>40057</c:v>
                </c:pt>
                <c:pt idx="31">
                  <c:v>40087</c:v>
                </c:pt>
                <c:pt idx="32">
                  <c:v>40118</c:v>
                </c:pt>
                <c:pt idx="33">
                  <c:v>40148</c:v>
                </c:pt>
                <c:pt idx="34">
                  <c:v>40179</c:v>
                </c:pt>
                <c:pt idx="35">
                  <c:v>40210</c:v>
                </c:pt>
                <c:pt idx="36">
                  <c:v>40238</c:v>
                </c:pt>
                <c:pt idx="37">
                  <c:v>40269</c:v>
                </c:pt>
                <c:pt idx="38">
                  <c:v>40299</c:v>
                </c:pt>
                <c:pt idx="39">
                  <c:v>40330</c:v>
                </c:pt>
                <c:pt idx="40">
                  <c:v>40360</c:v>
                </c:pt>
                <c:pt idx="41">
                  <c:v>40391</c:v>
                </c:pt>
                <c:pt idx="42">
                  <c:v>40422</c:v>
                </c:pt>
                <c:pt idx="43">
                  <c:v>40452</c:v>
                </c:pt>
                <c:pt idx="44">
                  <c:v>40483</c:v>
                </c:pt>
                <c:pt idx="45">
                  <c:v>40513</c:v>
                </c:pt>
                <c:pt idx="46">
                  <c:v>40544</c:v>
                </c:pt>
                <c:pt idx="47">
                  <c:v>40575</c:v>
                </c:pt>
                <c:pt idx="48">
                  <c:v>40603</c:v>
                </c:pt>
                <c:pt idx="49">
                  <c:v>40634</c:v>
                </c:pt>
                <c:pt idx="50">
                  <c:v>40664</c:v>
                </c:pt>
                <c:pt idx="51">
                  <c:v>40695</c:v>
                </c:pt>
                <c:pt idx="52">
                  <c:v>40725</c:v>
                </c:pt>
                <c:pt idx="53">
                  <c:v>40756</c:v>
                </c:pt>
                <c:pt idx="54">
                  <c:v>40787</c:v>
                </c:pt>
                <c:pt idx="55">
                  <c:v>40817</c:v>
                </c:pt>
                <c:pt idx="56">
                  <c:v>40848</c:v>
                </c:pt>
                <c:pt idx="57">
                  <c:v>40878</c:v>
                </c:pt>
                <c:pt idx="58">
                  <c:v>40909</c:v>
                </c:pt>
                <c:pt idx="59">
                  <c:v>40940</c:v>
                </c:pt>
                <c:pt idx="60">
                  <c:v>40969</c:v>
                </c:pt>
                <c:pt idx="61">
                  <c:v>41000</c:v>
                </c:pt>
                <c:pt idx="62">
                  <c:v>41030</c:v>
                </c:pt>
                <c:pt idx="63">
                  <c:v>41061</c:v>
                </c:pt>
                <c:pt idx="64">
                  <c:v>41091</c:v>
                </c:pt>
                <c:pt idx="65">
                  <c:v>41122</c:v>
                </c:pt>
                <c:pt idx="66">
                  <c:v>41153</c:v>
                </c:pt>
                <c:pt idx="67">
                  <c:v>41183</c:v>
                </c:pt>
                <c:pt idx="68">
                  <c:v>41214</c:v>
                </c:pt>
                <c:pt idx="69">
                  <c:v>41244</c:v>
                </c:pt>
                <c:pt idx="70">
                  <c:v>41275</c:v>
                </c:pt>
                <c:pt idx="71">
                  <c:v>41306</c:v>
                </c:pt>
                <c:pt idx="72">
                  <c:v>41334</c:v>
                </c:pt>
                <c:pt idx="73">
                  <c:v>41365</c:v>
                </c:pt>
                <c:pt idx="74">
                  <c:v>41395</c:v>
                </c:pt>
                <c:pt idx="75">
                  <c:v>41426</c:v>
                </c:pt>
                <c:pt idx="76">
                  <c:v>41456</c:v>
                </c:pt>
                <c:pt idx="77">
                  <c:v>41487</c:v>
                </c:pt>
                <c:pt idx="78">
                  <c:v>41518</c:v>
                </c:pt>
                <c:pt idx="79">
                  <c:v>41548</c:v>
                </c:pt>
                <c:pt idx="80">
                  <c:v>41579</c:v>
                </c:pt>
                <c:pt idx="81">
                  <c:v>41609</c:v>
                </c:pt>
                <c:pt idx="82">
                  <c:v>41640</c:v>
                </c:pt>
                <c:pt idx="83">
                  <c:v>41671</c:v>
                </c:pt>
                <c:pt idx="84">
                  <c:v>41699</c:v>
                </c:pt>
                <c:pt idx="85">
                  <c:v>41730</c:v>
                </c:pt>
                <c:pt idx="86">
                  <c:v>41760</c:v>
                </c:pt>
                <c:pt idx="87">
                  <c:v>41791</c:v>
                </c:pt>
                <c:pt idx="88">
                  <c:v>41821</c:v>
                </c:pt>
                <c:pt idx="89">
                  <c:v>41852</c:v>
                </c:pt>
                <c:pt idx="90">
                  <c:v>41883</c:v>
                </c:pt>
                <c:pt idx="91">
                  <c:v>41913</c:v>
                </c:pt>
                <c:pt idx="92">
                  <c:v>41944</c:v>
                </c:pt>
                <c:pt idx="93">
                  <c:v>41974</c:v>
                </c:pt>
                <c:pt idx="94">
                  <c:v>42005</c:v>
                </c:pt>
                <c:pt idx="95">
                  <c:v>42036</c:v>
                </c:pt>
                <c:pt idx="96">
                  <c:v>42064</c:v>
                </c:pt>
                <c:pt idx="97">
                  <c:v>42095</c:v>
                </c:pt>
                <c:pt idx="98">
                  <c:v>42125</c:v>
                </c:pt>
                <c:pt idx="99">
                  <c:v>42156</c:v>
                </c:pt>
                <c:pt idx="100">
                  <c:v>42186</c:v>
                </c:pt>
                <c:pt idx="101">
                  <c:v>42217</c:v>
                </c:pt>
                <c:pt idx="102">
                  <c:v>42248</c:v>
                </c:pt>
                <c:pt idx="103">
                  <c:v>42278</c:v>
                </c:pt>
                <c:pt idx="104">
                  <c:v>42309</c:v>
                </c:pt>
                <c:pt idx="105">
                  <c:v>42339</c:v>
                </c:pt>
                <c:pt idx="106">
                  <c:v>42370</c:v>
                </c:pt>
                <c:pt idx="107">
                  <c:v>42401</c:v>
                </c:pt>
                <c:pt idx="108">
                  <c:v>42430</c:v>
                </c:pt>
                <c:pt idx="109">
                  <c:v>42461</c:v>
                </c:pt>
                <c:pt idx="110">
                  <c:v>42491</c:v>
                </c:pt>
                <c:pt idx="111">
                  <c:v>42522</c:v>
                </c:pt>
                <c:pt idx="112">
                  <c:v>42552</c:v>
                </c:pt>
                <c:pt idx="113">
                  <c:v>42583</c:v>
                </c:pt>
                <c:pt idx="114">
                  <c:v>42614</c:v>
                </c:pt>
                <c:pt idx="115">
                  <c:v>42644</c:v>
                </c:pt>
                <c:pt idx="116">
                  <c:v>42675</c:v>
                </c:pt>
                <c:pt idx="117">
                  <c:v>42705</c:v>
                </c:pt>
                <c:pt idx="118">
                  <c:v>42736</c:v>
                </c:pt>
                <c:pt idx="119">
                  <c:v>42767</c:v>
                </c:pt>
                <c:pt idx="120">
                  <c:v>42795</c:v>
                </c:pt>
                <c:pt idx="121">
                  <c:v>42826</c:v>
                </c:pt>
                <c:pt idx="122">
                  <c:v>42856</c:v>
                </c:pt>
                <c:pt idx="123">
                  <c:v>42887</c:v>
                </c:pt>
                <c:pt idx="124">
                  <c:v>42917</c:v>
                </c:pt>
                <c:pt idx="125">
                  <c:v>42948</c:v>
                </c:pt>
                <c:pt idx="126">
                  <c:v>42979</c:v>
                </c:pt>
                <c:pt idx="127">
                  <c:v>43009</c:v>
                </c:pt>
                <c:pt idx="128">
                  <c:v>43040</c:v>
                </c:pt>
                <c:pt idx="129">
                  <c:v>43070</c:v>
                </c:pt>
                <c:pt idx="130">
                  <c:v>43101</c:v>
                </c:pt>
                <c:pt idx="131">
                  <c:v>43132</c:v>
                </c:pt>
                <c:pt idx="132">
                  <c:v>43160</c:v>
                </c:pt>
                <c:pt idx="133">
                  <c:v>43191</c:v>
                </c:pt>
                <c:pt idx="134">
                  <c:v>43221</c:v>
                </c:pt>
                <c:pt idx="135">
                  <c:v>43252</c:v>
                </c:pt>
                <c:pt idx="136">
                  <c:v>43282</c:v>
                </c:pt>
                <c:pt idx="137">
                  <c:v>43313</c:v>
                </c:pt>
                <c:pt idx="138">
                  <c:v>43344</c:v>
                </c:pt>
                <c:pt idx="139">
                  <c:v>43374</c:v>
                </c:pt>
                <c:pt idx="140">
                  <c:v>43405</c:v>
                </c:pt>
                <c:pt idx="141">
                  <c:v>43435</c:v>
                </c:pt>
                <c:pt idx="142">
                  <c:v>43466</c:v>
                </c:pt>
                <c:pt idx="143">
                  <c:v>43497</c:v>
                </c:pt>
                <c:pt idx="144">
                  <c:v>43525</c:v>
                </c:pt>
                <c:pt idx="145">
                  <c:v>43556</c:v>
                </c:pt>
                <c:pt idx="146">
                  <c:v>43586</c:v>
                </c:pt>
                <c:pt idx="147">
                  <c:v>43617</c:v>
                </c:pt>
                <c:pt idx="148">
                  <c:v>43647</c:v>
                </c:pt>
                <c:pt idx="149">
                  <c:v>43678</c:v>
                </c:pt>
                <c:pt idx="150">
                  <c:v>43709</c:v>
                </c:pt>
                <c:pt idx="151">
                  <c:v>43739</c:v>
                </c:pt>
                <c:pt idx="152">
                  <c:v>43770</c:v>
                </c:pt>
                <c:pt idx="153">
                  <c:v>43800</c:v>
                </c:pt>
                <c:pt idx="154">
                  <c:v>43831</c:v>
                </c:pt>
                <c:pt idx="155">
                  <c:v>43862</c:v>
                </c:pt>
                <c:pt idx="156">
                  <c:v>43891</c:v>
                </c:pt>
                <c:pt idx="157">
                  <c:v>43922</c:v>
                </c:pt>
                <c:pt idx="158">
                  <c:v>43952</c:v>
                </c:pt>
                <c:pt idx="159">
                  <c:v>43983</c:v>
                </c:pt>
                <c:pt idx="160">
                  <c:v>44013</c:v>
                </c:pt>
                <c:pt idx="161">
                  <c:v>44044</c:v>
                </c:pt>
                <c:pt idx="162">
                  <c:v>44075</c:v>
                </c:pt>
                <c:pt idx="163">
                  <c:v>44105</c:v>
                </c:pt>
                <c:pt idx="164">
                  <c:v>44136</c:v>
                </c:pt>
                <c:pt idx="165">
                  <c:v>44166</c:v>
                </c:pt>
                <c:pt idx="166">
                  <c:v>44197</c:v>
                </c:pt>
                <c:pt idx="167">
                  <c:v>44228</c:v>
                </c:pt>
                <c:pt idx="168">
                  <c:v>44256</c:v>
                </c:pt>
                <c:pt idx="169">
                  <c:v>44287</c:v>
                </c:pt>
                <c:pt idx="170">
                  <c:v>44317</c:v>
                </c:pt>
                <c:pt idx="171">
                  <c:v>44348</c:v>
                </c:pt>
                <c:pt idx="172">
                  <c:v>44378</c:v>
                </c:pt>
                <c:pt idx="173">
                  <c:v>44409</c:v>
                </c:pt>
                <c:pt idx="174">
                  <c:v>44440</c:v>
                </c:pt>
                <c:pt idx="175">
                  <c:v>44470</c:v>
                </c:pt>
                <c:pt idx="176">
                  <c:v>44501</c:v>
                </c:pt>
                <c:pt idx="177">
                  <c:v>44531</c:v>
                </c:pt>
                <c:pt idx="178">
                  <c:v>44562</c:v>
                </c:pt>
                <c:pt idx="179">
                  <c:v>44593</c:v>
                </c:pt>
                <c:pt idx="180">
                  <c:v>44621</c:v>
                </c:pt>
                <c:pt idx="181">
                  <c:v>44652</c:v>
                </c:pt>
                <c:pt idx="182">
                  <c:v>44682</c:v>
                </c:pt>
                <c:pt idx="183">
                  <c:v>44713</c:v>
                </c:pt>
                <c:pt idx="184">
                  <c:v>44743</c:v>
                </c:pt>
                <c:pt idx="185">
                  <c:v>44774</c:v>
                </c:pt>
                <c:pt idx="186">
                  <c:v>44805</c:v>
                </c:pt>
                <c:pt idx="187">
                  <c:v>44835</c:v>
                </c:pt>
                <c:pt idx="188">
                  <c:v>44866</c:v>
                </c:pt>
                <c:pt idx="189">
                  <c:v>44896</c:v>
                </c:pt>
                <c:pt idx="190">
                  <c:v>44927</c:v>
                </c:pt>
                <c:pt idx="191">
                  <c:v>44958</c:v>
                </c:pt>
                <c:pt idx="192">
                  <c:v>44986</c:v>
                </c:pt>
                <c:pt idx="193">
                  <c:v>45017</c:v>
                </c:pt>
                <c:pt idx="194">
                  <c:v>45047</c:v>
                </c:pt>
                <c:pt idx="195">
                  <c:v>45078</c:v>
                </c:pt>
                <c:pt idx="196">
                  <c:v>45108</c:v>
                </c:pt>
                <c:pt idx="197">
                  <c:v>45139</c:v>
                </c:pt>
                <c:pt idx="198">
                  <c:v>45170</c:v>
                </c:pt>
                <c:pt idx="199">
                  <c:v>45200</c:v>
                </c:pt>
                <c:pt idx="200">
                  <c:v>45231</c:v>
                </c:pt>
                <c:pt idx="201">
                  <c:v>45261</c:v>
                </c:pt>
                <c:pt idx="202">
                  <c:v>45292</c:v>
                </c:pt>
                <c:pt idx="203">
                  <c:v>45323</c:v>
                </c:pt>
                <c:pt idx="204">
                  <c:v>45352</c:v>
                </c:pt>
                <c:pt idx="205">
                  <c:v>45383</c:v>
                </c:pt>
                <c:pt idx="206">
                  <c:v>45413</c:v>
                </c:pt>
                <c:pt idx="207">
                  <c:v>45444</c:v>
                </c:pt>
                <c:pt idx="208">
                  <c:v>45474</c:v>
                </c:pt>
                <c:pt idx="209">
                  <c:v>45505</c:v>
                </c:pt>
                <c:pt idx="210">
                  <c:v>45536</c:v>
                </c:pt>
                <c:pt idx="211">
                  <c:v>45566</c:v>
                </c:pt>
                <c:pt idx="212">
                  <c:v>45597</c:v>
                </c:pt>
                <c:pt idx="213">
                  <c:v>45627</c:v>
                </c:pt>
                <c:pt idx="214">
                  <c:v>45658</c:v>
                </c:pt>
                <c:pt idx="215">
                  <c:v>45689</c:v>
                </c:pt>
                <c:pt idx="216">
                  <c:v>45717</c:v>
                </c:pt>
                <c:pt idx="217">
                  <c:v>45748</c:v>
                </c:pt>
                <c:pt idx="218">
                  <c:v>45778</c:v>
                </c:pt>
                <c:pt idx="219">
                  <c:v>45809</c:v>
                </c:pt>
                <c:pt idx="220">
                  <c:v>45839</c:v>
                </c:pt>
                <c:pt idx="221">
                  <c:v>45870</c:v>
                </c:pt>
                <c:pt idx="222">
                  <c:v>45901</c:v>
                </c:pt>
              </c:numCache>
            </c:numRef>
          </c:cat>
          <c:val>
            <c:numRef>
              <c:f>'Gráf. 2a'!$B$8:$B$230</c:f>
              <c:numCache>
                <c:formatCode>0.0</c:formatCode>
                <c:ptCount val="223"/>
                <c:pt idx="0">
                  <c:v>11.420758516957425</c:v>
                </c:pt>
                <c:pt idx="1">
                  <c:v>10.292426980149134</c:v>
                </c:pt>
                <c:pt idx="2">
                  <c:v>10.522260166741212</c:v>
                </c:pt>
                <c:pt idx="3">
                  <c:v>10.671415576556367</c:v>
                </c:pt>
                <c:pt idx="4">
                  <c:v>11.241869351956549</c:v>
                </c:pt>
                <c:pt idx="5">
                  <c:v>11.105123809278563</c:v>
                </c:pt>
                <c:pt idx="6">
                  <c:v>10.642622312408026</c:v>
                </c:pt>
                <c:pt idx="7">
                  <c:v>10.21955305122367</c:v>
                </c:pt>
                <c:pt idx="8">
                  <c:v>9.0764290597364887</c:v>
                </c:pt>
                <c:pt idx="9">
                  <c:v>8.9841960429370626</c:v>
                </c:pt>
                <c:pt idx="10">
                  <c:v>9.3666663671824484</c:v>
                </c:pt>
                <c:pt idx="11">
                  <c:v>10.843557264285094</c:v>
                </c:pt>
                <c:pt idx="12">
                  <c:v>11.37673543848447</c:v>
                </c:pt>
                <c:pt idx="13">
                  <c:v>10.916201581042708</c:v>
                </c:pt>
                <c:pt idx="14">
                  <c:v>10.213029357938233</c:v>
                </c:pt>
                <c:pt idx="15">
                  <c:v>9.8157477331412064</c:v>
                </c:pt>
                <c:pt idx="16">
                  <c:v>10.011579647853171</c:v>
                </c:pt>
                <c:pt idx="17">
                  <c:v>10.261019575876135</c:v>
                </c:pt>
                <c:pt idx="18">
                  <c:v>10.061877590497513</c:v>
                </c:pt>
                <c:pt idx="19">
                  <c:v>10.036511095677646</c:v>
                </c:pt>
                <c:pt idx="20">
                  <c:v>9.256013752523323</c:v>
                </c:pt>
                <c:pt idx="21">
                  <c:v>9.0700907703651659</c:v>
                </c:pt>
                <c:pt idx="22">
                  <c:v>10.041083595086496</c:v>
                </c:pt>
                <c:pt idx="23">
                  <c:v>11.399133105221976</c:v>
                </c:pt>
                <c:pt idx="24">
                  <c:v>12.500601301820225</c:v>
                </c:pt>
                <c:pt idx="25">
                  <c:v>11.893039373591636</c:v>
                </c:pt>
                <c:pt idx="26">
                  <c:v>11.65628078583415</c:v>
                </c:pt>
                <c:pt idx="27">
                  <c:v>11.373173940297612</c:v>
                </c:pt>
                <c:pt idx="28">
                  <c:v>11.519538724455975</c:v>
                </c:pt>
                <c:pt idx="29">
                  <c:v>11.583767491440545</c:v>
                </c:pt>
                <c:pt idx="30">
                  <c:v>11.527055289201488</c:v>
                </c:pt>
                <c:pt idx="31">
                  <c:v>11.449758297780557</c:v>
                </c:pt>
                <c:pt idx="32">
                  <c:v>11.224840820575158</c:v>
                </c:pt>
                <c:pt idx="33">
                  <c:v>11.151475656523523</c:v>
                </c:pt>
                <c:pt idx="34">
                  <c:v>12.378647977111241</c:v>
                </c:pt>
                <c:pt idx="35">
                  <c:v>12.968440187104303</c:v>
                </c:pt>
                <c:pt idx="36">
                  <c:v>12.967136617975914</c:v>
                </c:pt>
                <c:pt idx="37">
                  <c:v>11.484057238715382</c:v>
                </c:pt>
                <c:pt idx="38">
                  <c:v>11.160021241416274</c:v>
                </c:pt>
                <c:pt idx="39">
                  <c:v>11.412338315496156</c:v>
                </c:pt>
                <c:pt idx="40">
                  <c:v>11.787501646905667</c:v>
                </c:pt>
                <c:pt idx="41">
                  <c:v>11.037733854372499</c:v>
                </c:pt>
                <c:pt idx="42">
                  <c:v>10.369317720429407</c:v>
                </c:pt>
                <c:pt idx="43">
                  <c:v>9.2192321815179827</c:v>
                </c:pt>
                <c:pt idx="44">
                  <c:v>8.7320115485096679</c:v>
                </c:pt>
                <c:pt idx="45">
                  <c:v>8.6983580593013627</c:v>
                </c:pt>
                <c:pt idx="46">
                  <c:v>9.938216618948065</c:v>
                </c:pt>
                <c:pt idx="47">
                  <c:v>11.322226566645348</c:v>
                </c:pt>
                <c:pt idx="48">
                  <c:v>11.796556690947842</c:v>
                </c:pt>
                <c:pt idx="49">
                  <c:v>10.9655829201147</c:v>
                </c:pt>
                <c:pt idx="50">
                  <c:v>9.9787507311159445</c:v>
                </c:pt>
                <c:pt idx="51">
                  <c:v>9.7001263589415885</c:v>
                </c:pt>
                <c:pt idx="52">
                  <c:v>9.6899578228149323</c:v>
                </c:pt>
                <c:pt idx="53">
                  <c:v>9.3010865672832512</c:v>
                </c:pt>
                <c:pt idx="54">
                  <c:v>8.3807611366962913</c:v>
                </c:pt>
                <c:pt idx="55">
                  <c:v>8.0149453014047101</c:v>
                </c:pt>
                <c:pt idx="56">
                  <c:v>8.0005213854308899</c:v>
                </c:pt>
                <c:pt idx="57">
                  <c:v>8.725599208051424</c:v>
                </c:pt>
                <c:pt idx="58">
                  <c:v>9.8681525991155752</c:v>
                </c:pt>
                <c:pt idx="59">
                  <c:v>11.012047657352028</c:v>
                </c:pt>
                <c:pt idx="60">
                  <c:v>10.842079736145015</c:v>
                </c:pt>
                <c:pt idx="61">
                  <c:v>9.8260883103184717</c:v>
                </c:pt>
                <c:pt idx="62">
                  <c:v>9.6753906582628737</c:v>
                </c:pt>
                <c:pt idx="63">
                  <c:v>9.8539901056877195</c:v>
                </c:pt>
                <c:pt idx="64">
                  <c:v>10.426992542616802</c:v>
                </c:pt>
                <c:pt idx="65">
                  <c:v>9.7946128092131524</c:v>
                </c:pt>
                <c:pt idx="66">
                  <c:v>9.5995653768585161</c:v>
                </c:pt>
                <c:pt idx="67">
                  <c:v>8.9071915579991465</c:v>
                </c:pt>
                <c:pt idx="68">
                  <c:v>8.5858330604660882</c:v>
                </c:pt>
                <c:pt idx="69">
                  <c:v>8.7305766551640893</c:v>
                </c:pt>
                <c:pt idx="70">
                  <c:v>9.7184360702923129</c:v>
                </c:pt>
                <c:pt idx="71">
                  <c:v>10.587956916636147</c:v>
                </c:pt>
                <c:pt idx="72">
                  <c:v>10.493603936549722</c:v>
                </c:pt>
                <c:pt idx="73">
                  <c:v>9.3451730372264858</c:v>
                </c:pt>
                <c:pt idx="74">
                  <c:v>8.8403298832026209</c:v>
                </c:pt>
                <c:pt idx="75">
                  <c:v>9.2705660390585152</c:v>
                </c:pt>
                <c:pt idx="76">
                  <c:v>9.5580286590057817</c:v>
                </c:pt>
                <c:pt idx="77">
                  <c:v>9.5860752657860857</c:v>
                </c:pt>
                <c:pt idx="78">
                  <c:v>8.9448175354782649</c:v>
                </c:pt>
                <c:pt idx="79">
                  <c:v>8.4060822557818522</c:v>
                </c:pt>
                <c:pt idx="80">
                  <c:v>7.8222162783872422</c:v>
                </c:pt>
                <c:pt idx="81">
                  <c:v>7.9994850581326551</c:v>
                </c:pt>
                <c:pt idx="82">
                  <c:v>8.915534342346664</c:v>
                </c:pt>
                <c:pt idx="83">
                  <c:v>9.9504229999308524</c:v>
                </c:pt>
                <c:pt idx="84">
                  <c:v>10.216199250265015</c:v>
                </c:pt>
                <c:pt idx="85">
                  <c:v>9.1567349440356374</c:v>
                </c:pt>
                <c:pt idx="86">
                  <c:v>8.6796346575193244</c:v>
                </c:pt>
                <c:pt idx="87">
                  <c:v>8.8648421170979486</c:v>
                </c:pt>
                <c:pt idx="88">
                  <c:v>9.542717541576625</c:v>
                </c:pt>
                <c:pt idx="89">
                  <c:v>9.40095476190087</c:v>
                </c:pt>
                <c:pt idx="90">
                  <c:v>8.673769771580071</c:v>
                </c:pt>
                <c:pt idx="91">
                  <c:v>8.1446151165265732</c:v>
                </c:pt>
                <c:pt idx="92">
                  <c:v>7.8088717546203403</c:v>
                </c:pt>
                <c:pt idx="93">
                  <c:v>7.8342377096774207</c:v>
                </c:pt>
                <c:pt idx="94">
                  <c:v>8.8737093190124998</c:v>
                </c:pt>
                <c:pt idx="95">
                  <c:v>9.0672379229773075</c:v>
                </c:pt>
                <c:pt idx="96">
                  <c:v>9.0793895111088343</c:v>
                </c:pt>
                <c:pt idx="97">
                  <c:v>8.6572778552105767</c:v>
                </c:pt>
                <c:pt idx="98">
                  <c:v>8.7955113550268393</c:v>
                </c:pt>
                <c:pt idx="99">
                  <c:v>9.0405196956388654</c:v>
                </c:pt>
                <c:pt idx="100">
                  <c:v>8.6472606199373772</c:v>
                </c:pt>
                <c:pt idx="101">
                  <c:v>8.9093311114198581</c:v>
                </c:pt>
                <c:pt idx="102">
                  <c:v>8.9216857642114125</c:v>
                </c:pt>
                <c:pt idx="103">
                  <c:v>9.0767116990814767</c:v>
                </c:pt>
                <c:pt idx="104">
                  <c:v>8.3944155404580201</c:v>
                </c:pt>
                <c:pt idx="105">
                  <c:v>8.5653094948189761</c:v>
                </c:pt>
                <c:pt idx="106">
                  <c:v>10.571697743253155</c:v>
                </c:pt>
                <c:pt idx="107">
                  <c:v>11.167381095667226</c:v>
                </c:pt>
                <c:pt idx="108">
                  <c:v>10.740370793539872</c:v>
                </c:pt>
                <c:pt idx="109">
                  <c:v>8.7280548419471611</c:v>
                </c:pt>
                <c:pt idx="110">
                  <c:v>8.2313808592696773</c:v>
                </c:pt>
                <c:pt idx="111">
                  <c:v>8.6900025196167316</c:v>
                </c:pt>
                <c:pt idx="112">
                  <c:v>9.1572056059997387</c:v>
                </c:pt>
                <c:pt idx="113">
                  <c:v>9.6949329927398971</c:v>
                </c:pt>
                <c:pt idx="114">
                  <c:v>9.2994902024577257</c:v>
                </c:pt>
                <c:pt idx="115">
                  <c:v>8.849117601244517</c:v>
                </c:pt>
                <c:pt idx="116">
                  <c:v>8.2800886717434441</c:v>
                </c:pt>
                <c:pt idx="117">
                  <c:v>8.7722664409871633</c:v>
                </c:pt>
                <c:pt idx="118">
                  <c:v>10.603986051236594</c:v>
                </c:pt>
                <c:pt idx="119">
                  <c:v>11.612816483073411</c:v>
                </c:pt>
                <c:pt idx="120">
                  <c:v>11.91396095118273</c:v>
                </c:pt>
                <c:pt idx="121">
                  <c:v>10.925243550839907</c:v>
                </c:pt>
                <c:pt idx="122">
                  <c:v>10.81987753929986</c:v>
                </c:pt>
                <c:pt idx="123">
                  <c:v>10.943334410933575</c:v>
                </c:pt>
                <c:pt idx="124">
                  <c:v>11.214075367393447</c:v>
                </c:pt>
                <c:pt idx="125">
                  <c:v>10.731160991555175</c:v>
                </c:pt>
                <c:pt idx="126">
                  <c:v>10.446498037424192</c:v>
                </c:pt>
                <c:pt idx="127">
                  <c:v>9.4757979652113722</c:v>
                </c:pt>
                <c:pt idx="128">
                  <c:v>9.6076443057722312</c:v>
                </c:pt>
                <c:pt idx="129">
                  <c:v>9.4945349988574907</c:v>
                </c:pt>
                <c:pt idx="130">
                  <c:v>10.964570299527104</c:v>
                </c:pt>
                <c:pt idx="131">
                  <c:v>11.741186557729513</c:v>
                </c:pt>
                <c:pt idx="132">
                  <c:v>11.946350305292432</c:v>
                </c:pt>
                <c:pt idx="133">
                  <c:v>10.756797690699825</c:v>
                </c:pt>
                <c:pt idx="134">
                  <c:v>10.277303917060925</c:v>
                </c:pt>
                <c:pt idx="135">
                  <c:v>10.727459046210207</c:v>
                </c:pt>
                <c:pt idx="136">
                  <c:v>10.685285464506494</c:v>
                </c:pt>
                <c:pt idx="137">
                  <c:v>10.394999933958067</c:v>
                </c:pt>
                <c:pt idx="138">
                  <c:v>9.5814208878089069</c:v>
                </c:pt>
                <c:pt idx="139">
                  <c:v>9.7123868813776326</c:v>
                </c:pt>
                <c:pt idx="140">
                  <c:v>9.7386494405346635</c:v>
                </c:pt>
                <c:pt idx="141">
                  <c:v>10.17812795286228</c:v>
                </c:pt>
                <c:pt idx="142">
                  <c:v>11.377107967686499</c:v>
                </c:pt>
                <c:pt idx="143">
                  <c:v>12.730266594021975</c:v>
                </c:pt>
                <c:pt idx="144">
                  <c:v>13.278168968555523</c:v>
                </c:pt>
                <c:pt idx="145">
                  <c:v>11.936282125132095</c:v>
                </c:pt>
                <c:pt idx="146">
                  <c:v>11.01893670942267</c:v>
                </c:pt>
                <c:pt idx="147">
                  <c:v>10.273185311758537</c:v>
                </c:pt>
                <c:pt idx="148">
                  <c:v>10.358577764845569</c:v>
                </c:pt>
                <c:pt idx="149">
                  <c:v>10.365459253401092</c:v>
                </c:pt>
                <c:pt idx="150">
                  <c:v>10.180977136615688</c:v>
                </c:pt>
                <c:pt idx="151">
                  <c:v>10.043039200828403</c:v>
                </c:pt>
                <c:pt idx="152">
                  <c:v>9.5849861900701789</c:v>
                </c:pt>
                <c:pt idx="153">
                  <c:v>9.7397333803622672</c:v>
                </c:pt>
                <c:pt idx="154">
                  <c:v>10.706654088025397</c:v>
                </c:pt>
                <c:pt idx="155">
                  <c:v>11.067040872463798</c:v>
                </c:pt>
                <c:pt idx="156">
                  <c:v>12.115352592080075</c:v>
                </c:pt>
                <c:pt idx="157">
                  <c:v>14.893733533097578</c:v>
                </c:pt>
                <c:pt idx="158">
                  <c:v>19.607209354521572</c:v>
                </c:pt>
                <c:pt idx="159">
                  <c:v>23.988925881149122</c:v>
                </c:pt>
                <c:pt idx="160">
                  <c:v>25.540375748158866</c:v>
                </c:pt>
                <c:pt idx="161">
                  <c:v>24.429099601901669</c:v>
                </c:pt>
                <c:pt idx="162">
                  <c:v>22.274040781594888</c:v>
                </c:pt>
                <c:pt idx="163">
                  <c:v>19.204875351581858</c:v>
                </c:pt>
                <c:pt idx="164">
                  <c:v>17.288962591129533</c:v>
                </c:pt>
                <c:pt idx="165">
                  <c:v>16.28053268237624</c:v>
                </c:pt>
                <c:pt idx="166">
                  <c:v>17.573137453600456</c:v>
                </c:pt>
                <c:pt idx="167">
                  <c:v>19.388757540312319</c:v>
                </c:pt>
                <c:pt idx="168">
                  <c:v>19.945283118122745</c:v>
                </c:pt>
                <c:pt idx="169">
                  <c:v>18.800236916938296</c:v>
                </c:pt>
                <c:pt idx="170">
                  <c:v>17.638254890937407</c:v>
                </c:pt>
                <c:pt idx="171">
                  <c:v>17.65846893042351</c:v>
                </c:pt>
                <c:pt idx="172">
                  <c:v>16.761758201493578</c:v>
                </c:pt>
                <c:pt idx="173">
                  <c:v>15.79664907801665</c:v>
                </c:pt>
                <c:pt idx="174">
                  <c:v>13.971876093124488</c:v>
                </c:pt>
                <c:pt idx="175">
                  <c:v>13.457067944668527</c:v>
                </c:pt>
                <c:pt idx="176">
                  <c:v>13.033878933798713</c:v>
                </c:pt>
                <c:pt idx="177">
                  <c:v>12.908001253218703</c:v>
                </c:pt>
                <c:pt idx="178">
                  <c:v>13.883984178951557</c:v>
                </c:pt>
                <c:pt idx="179">
                  <c:v>14.193826239439861</c:v>
                </c:pt>
                <c:pt idx="180">
                  <c:v>14.604845259478925</c:v>
                </c:pt>
                <c:pt idx="181">
                  <c:v>12.593664116441616</c:v>
                </c:pt>
                <c:pt idx="182">
                  <c:v>11.504273718166475</c:v>
                </c:pt>
                <c:pt idx="183">
                  <c:v>11.130164525452702</c:v>
                </c:pt>
                <c:pt idx="184">
                  <c:v>11.185731957807697</c:v>
                </c:pt>
                <c:pt idx="185">
                  <c:v>11.198822504014387</c:v>
                </c:pt>
                <c:pt idx="186">
                  <c:v>10.072814390395687</c:v>
                </c:pt>
                <c:pt idx="187">
                  <c:v>9.5734160338981233</c:v>
                </c:pt>
                <c:pt idx="188">
                  <c:v>9.1252488411927075</c:v>
                </c:pt>
                <c:pt idx="189">
                  <c:v>9.8324889932744224</c:v>
                </c:pt>
                <c:pt idx="190">
                  <c:v>12.020759897285012</c:v>
                </c:pt>
                <c:pt idx="191">
                  <c:v>12.909588542725553</c:v>
                </c:pt>
                <c:pt idx="192">
                  <c:v>12.556134712458242</c:v>
                </c:pt>
                <c:pt idx="193">
                  <c:v>10.729456217437077</c:v>
                </c:pt>
                <c:pt idx="194">
                  <c:v>10.769588564592972</c:v>
                </c:pt>
                <c:pt idx="195">
                  <c:v>10.064221843713261</c:v>
                </c:pt>
                <c:pt idx="196">
                  <c:v>9.9447160527951226</c:v>
                </c:pt>
                <c:pt idx="197">
                  <c:v>9.216661422072935</c:v>
                </c:pt>
                <c:pt idx="198">
                  <c:v>9.6830939990229936</c:v>
                </c:pt>
                <c:pt idx="199">
                  <c:v>9.3305311747545883</c:v>
                </c:pt>
                <c:pt idx="200">
                  <c:v>8.7471053718850449</c:v>
                </c:pt>
                <c:pt idx="201">
                  <c:v>9.3609783191664739</c:v>
                </c:pt>
                <c:pt idx="202">
                  <c:v>10.323749552883813</c:v>
                </c:pt>
                <c:pt idx="203">
                  <c:v>11.394872792785174</c:v>
                </c:pt>
                <c:pt idx="204">
                  <c:v>10.646133201563243</c:v>
                </c:pt>
                <c:pt idx="205">
                  <c:v>10.085024447162459</c:v>
                </c:pt>
                <c:pt idx="206">
                  <c:v>9.8598728132909645</c:v>
                </c:pt>
                <c:pt idx="207">
                  <c:v>10.06888265569089</c:v>
                </c:pt>
                <c:pt idx="208">
                  <c:v>9.9590462615578108</c:v>
                </c:pt>
                <c:pt idx="209">
                  <c:v>9.843004550599197</c:v>
                </c:pt>
                <c:pt idx="210">
                  <c:v>9.3488382356433224</c:v>
                </c:pt>
                <c:pt idx="211">
                  <c:v>9.2722022116316261</c:v>
                </c:pt>
                <c:pt idx="212">
                  <c:v>8.5433963711949499</c:v>
                </c:pt>
                <c:pt idx="213">
                  <c:v>8.7739740493031366</c:v>
                </c:pt>
                <c:pt idx="214">
                  <c:v>9.2819638282343124</c:v>
                </c:pt>
                <c:pt idx="215">
                  <c:v>9.9643488219582892</c:v>
                </c:pt>
                <c:pt idx="216">
                  <c:v>10.075136963299292</c:v>
                </c:pt>
                <c:pt idx="217">
                  <c:v>8.9148333649261815</c:v>
                </c:pt>
                <c:pt idx="218">
                  <c:v>8.7020206576681769</c:v>
                </c:pt>
                <c:pt idx="219">
                  <c:v>8.3437421873478268</c:v>
                </c:pt>
                <c:pt idx="220">
                  <c:v>8.5078460244458398</c:v>
                </c:pt>
                <c:pt idx="221">
                  <c:v>8.1828342358286008</c:v>
                </c:pt>
                <c:pt idx="222">
                  <c:v>8.0601780743512048</c:v>
                </c:pt>
              </c:numCache>
            </c:numRef>
          </c:val>
          <c:smooth val="1"/>
          <c:extLst>
            <c:ext xmlns:c16="http://schemas.microsoft.com/office/drawing/2014/chart" uri="{C3380CC4-5D6E-409C-BE32-E72D297353CC}">
              <c16:uniqueId val="{00000025-1801-4D7A-B37B-EB51F560290E}"/>
            </c:ext>
          </c:extLst>
        </c:ser>
        <c:dLbls>
          <c:showLegendKey val="0"/>
          <c:showVal val="0"/>
          <c:showCatName val="0"/>
          <c:showSerName val="0"/>
          <c:showPercent val="0"/>
          <c:showBubbleSize val="0"/>
        </c:dLbls>
        <c:smooth val="0"/>
        <c:axId val="21647663"/>
        <c:axId val="30861823"/>
      </c:lineChart>
      <c:dateAx>
        <c:axId val="21647663"/>
        <c:scaling>
          <c:orientation val="minMax"/>
          <c:max val="45901"/>
          <c:min val="44805"/>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30861823"/>
        <c:crosses val="autoZero"/>
        <c:auto val="1"/>
        <c:lblOffset val="100"/>
        <c:baseTimeUnit val="months"/>
        <c:majorUnit val="3"/>
        <c:majorTimeUnit val="months"/>
      </c:dateAx>
      <c:valAx>
        <c:axId val="30861823"/>
        <c:scaling>
          <c:orientation val="minMax"/>
          <c:max val="15"/>
          <c:min val="7"/>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647663"/>
        <c:crosses val="autoZero"/>
        <c:crossBetween val="between"/>
      </c:valAx>
      <c:spPr>
        <a:noFill/>
        <a:ln w="25400">
          <a:noFill/>
        </a:ln>
        <a:effectLst/>
      </c:spPr>
    </c:plotArea>
    <c:legend>
      <c:legendPos val="t"/>
      <c:layout>
        <c:manualLayout>
          <c:xMode val="edge"/>
          <c:yMode val="edge"/>
          <c:x val="2.9750302390741838E-4"/>
          <c:y val="0"/>
          <c:w val="0.99970256509409638"/>
          <c:h val="0.1369093880323416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ptos" panose="020B0004020202020204" pitchFamily="34" charset="0"/>
              <a:ea typeface="+mn-ea"/>
              <a:cs typeface="Arial" panose="020B0604020202020204"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50">
          <a:latin typeface="Arial" panose="020B0604020202020204" pitchFamily="34" charset="0"/>
          <a:cs typeface="Arial" panose="020B0604020202020204" pitchFamily="34" charset="0"/>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Datos!$C$1</c:f>
              <c:strCache>
                <c:ptCount val="1"/>
                <c:pt idx="0">
                  <c:v>Tasa de política monetaria</c:v>
                </c:pt>
              </c:strCache>
            </c:strRef>
          </c:tx>
          <c:spPr>
            <a:ln w="28575" cap="rnd">
              <a:solidFill>
                <a:srgbClr val="002060"/>
              </a:solidFill>
              <a:round/>
            </a:ln>
            <a:effectLst/>
          </c:spPr>
          <c:marker>
            <c:symbol val="none"/>
          </c:marker>
          <c:dLbls>
            <c:dLbl>
              <c:idx val="447"/>
              <c:layout>
                <c:manualLayout>
                  <c:x val="-1.0803511141120865E-2"/>
                  <c:y val="-2.9045643153526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61B-437B-97B1-411B01CCCAC1}"/>
                </c:ext>
              </c:extLst>
            </c:dLbl>
            <c:dLbl>
              <c:idx val="100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1B-437B-97B1-411B01CCCAC1}"/>
                </c:ext>
              </c:extLst>
            </c:dLbl>
            <c:dLbl>
              <c:idx val="1367"/>
              <c:layout>
                <c:manualLayout>
                  <c:x val="-2.7008777852802163E-3"/>
                  <c:y val="-1.2448132780082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61B-437B-97B1-411B01CCCAC1}"/>
                </c:ext>
              </c:extLst>
            </c:dLbl>
            <c:dLbl>
              <c:idx val="1812"/>
              <c:layout>
                <c:manualLayout>
                  <c:x val="-1.6205266711681394E-2"/>
                  <c:y val="-2.9045643153526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1B-437B-97B1-411B01CCCAC1}"/>
                </c:ext>
              </c:extLst>
            </c:dLbl>
            <c:dLbl>
              <c:idx val="2007"/>
              <c:layout>
                <c:manualLayout>
                  <c:x val="-8.1026333558406483E-3"/>
                  <c:y val="-1.65975103734439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61B-437B-97B1-411B01CCCAC1}"/>
                </c:ext>
              </c:extLst>
            </c:dLbl>
            <c:dLbl>
              <c:idx val="2499"/>
              <c:layout>
                <c:manualLayout>
                  <c:x val="0"/>
                  <c:y val="-4.1493775933609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61B-437B-97B1-411B01CCCAC1}"/>
                </c:ext>
              </c:extLst>
            </c:dLbl>
            <c:spPr>
              <a:noFill/>
              <a:ln>
                <a:noFill/>
              </a:ln>
              <a:effectLst/>
            </c:spPr>
            <c:txPr>
              <a:bodyPr rot="0" spcFirstLastPara="1" vertOverflow="ellipsis" vert="horz" wrap="square" anchor="ctr" anchorCtr="1"/>
              <a:lstStyle/>
              <a:p>
                <a:pPr>
                  <a:defRPr sz="11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Datos!$A$7630:$A$10130</c:f>
              <c:numCache>
                <c:formatCode>mmm\-yy</c:formatCode>
                <c:ptCount val="2501"/>
                <c:pt idx="0">
                  <c:v>43466</c:v>
                </c:pt>
                <c:pt idx="1">
                  <c:v>43467</c:v>
                </c:pt>
                <c:pt idx="2">
                  <c:v>43468</c:v>
                </c:pt>
                <c:pt idx="3">
                  <c:v>43469</c:v>
                </c:pt>
                <c:pt idx="4">
                  <c:v>43470</c:v>
                </c:pt>
                <c:pt idx="5">
                  <c:v>43471</c:v>
                </c:pt>
                <c:pt idx="6">
                  <c:v>43472</c:v>
                </c:pt>
                <c:pt idx="7">
                  <c:v>43473</c:v>
                </c:pt>
                <c:pt idx="8">
                  <c:v>43474</c:v>
                </c:pt>
                <c:pt idx="9">
                  <c:v>43475</c:v>
                </c:pt>
                <c:pt idx="10">
                  <c:v>43476</c:v>
                </c:pt>
                <c:pt idx="11">
                  <c:v>43477</c:v>
                </c:pt>
                <c:pt idx="12">
                  <c:v>43478</c:v>
                </c:pt>
                <c:pt idx="13">
                  <c:v>43479</c:v>
                </c:pt>
                <c:pt idx="14">
                  <c:v>43480</c:v>
                </c:pt>
                <c:pt idx="15">
                  <c:v>43481</c:v>
                </c:pt>
                <c:pt idx="16">
                  <c:v>43482</c:v>
                </c:pt>
                <c:pt idx="17">
                  <c:v>43483</c:v>
                </c:pt>
                <c:pt idx="18">
                  <c:v>43484</c:v>
                </c:pt>
                <c:pt idx="19">
                  <c:v>43485</c:v>
                </c:pt>
                <c:pt idx="20">
                  <c:v>43486</c:v>
                </c:pt>
                <c:pt idx="21">
                  <c:v>43487</c:v>
                </c:pt>
                <c:pt idx="22">
                  <c:v>43488</c:v>
                </c:pt>
                <c:pt idx="23">
                  <c:v>43489</c:v>
                </c:pt>
                <c:pt idx="24">
                  <c:v>43490</c:v>
                </c:pt>
                <c:pt idx="25">
                  <c:v>43491</c:v>
                </c:pt>
                <c:pt idx="26">
                  <c:v>43492</c:v>
                </c:pt>
                <c:pt idx="27">
                  <c:v>43493</c:v>
                </c:pt>
                <c:pt idx="28">
                  <c:v>43494</c:v>
                </c:pt>
                <c:pt idx="29">
                  <c:v>43495</c:v>
                </c:pt>
                <c:pt idx="30">
                  <c:v>43496</c:v>
                </c:pt>
                <c:pt idx="31">
                  <c:v>43497</c:v>
                </c:pt>
                <c:pt idx="32">
                  <c:v>43498</c:v>
                </c:pt>
                <c:pt idx="33">
                  <c:v>43499</c:v>
                </c:pt>
                <c:pt idx="34">
                  <c:v>43500</c:v>
                </c:pt>
                <c:pt idx="35">
                  <c:v>43501</c:v>
                </c:pt>
                <c:pt idx="36">
                  <c:v>43502</c:v>
                </c:pt>
                <c:pt idx="37">
                  <c:v>43503</c:v>
                </c:pt>
                <c:pt idx="38">
                  <c:v>43504</c:v>
                </c:pt>
                <c:pt idx="39">
                  <c:v>43505</c:v>
                </c:pt>
                <c:pt idx="40">
                  <c:v>43506</c:v>
                </c:pt>
                <c:pt idx="41">
                  <c:v>43507</c:v>
                </c:pt>
                <c:pt idx="42">
                  <c:v>43508</c:v>
                </c:pt>
                <c:pt idx="43">
                  <c:v>43509</c:v>
                </c:pt>
                <c:pt idx="44">
                  <c:v>43510</c:v>
                </c:pt>
                <c:pt idx="45">
                  <c:v>43511</c:v>
                </c:pt>
                <c:pt idx="46">
                  <c:v>43512</c:v>
                </c:pt>
                <c:pt idx="47">
                  <c:v>43513</c:v>
                </c:pt>
                <c:pt idx="48">
                  <c:v>43514</c:v>
                </c:pt>
                <c:pt idx="49">
                  <c:v>43515</c:v>
                </c:pt>
                <c:pt idx="50">
                  <c:v>43516</c:v>
                </c:pt>
                <c:pt idx="51">
                  <c:v>43517</c:v>
                </c:pt>
                <c:pt idx="52">
                  <c:v>43518</c:v>
                </c:pt>
                <c:pt idx="53">
                  <c:v>43519</c:v>
                </c:pt>
                <c:pt idx="54">
                  <c:v>43520</c:v>
                </c:pt>
                <c:pt idx="55">
                  <c:v>43521</c:v>
                </c:pt>
                <c:pt idx="56">
                  <c:v>43522</c:v>
                </c:pt>
                <c:pt idx="57">
                  <c:v>43523</c:v>
                </c:pt>
                <c:pt idx="58">
                  <c:v>43524</c:v>
                </c:pt>
                <c:pt idx="59">
                  <c:v>43525</c:v>
                </c:pt>
                <c:pt idx="60">
                  <c:v>43526</c:v>
                </c:pt>
                <c:pt idx="61">
                  <c:v>43527</c:v>
                </c:pt>
                <c:pt idx="62">
                  <c:v>43528</c:v>
                </c:pt>
                <c:pt idx="63">
                  <c:v>43529</c:v>
                </c:pt>
                <c:pt idx="64">
                  <c:v>43530</c:v>
                </c:pt>
                <c:pt idx="65">
                  <c:v>43531</c:v>
                </c:pt>
                <c:pt idx="66">
                  <c:v>43532</c:v>
                </c:pt>
                <c:pt idx="67">
                  <c:v>43533</c:v>
                </c:pt>
                <c:pt idx="68">
                  <c:v>43534</c:v>
                </c:pt>
                <c:pt idx="69">
                  <c:v>43535</c:v>
                </c:pt>
                <c:pt idx="70">
                  <c:v>43536</c:v>
                </c:pt>
                <c:pt idx="71">
                  <c:v>43537</c:v>
                </c:pt>
                <c:pt idx="72">
                  <c:v>43538</c:v>
                </c:pt>
                <c:pt idx="73">
                  <c:v>43539</c:v>
                </c:pt>
                <c:pt idx="74">
                  <c:v>43540</c:v>
                </c:pt>
                <c:pt idx="75">
                  <c:v>43541</c:v>
                </c:pt>
                <c:pt idx="76">
                  <c:v>43542</c:v>
                </c:pt>
                <c:pt idx="77">
                  <c:v>43543</c:v>
                </c:pt>
                <c:pt idx="78">
                  <c:v>43544</c:v>
                </c:pt>
                <c:pt idx="79">
                  <c:v>43545</c:v>
                </c:pt>
                <c:pt idx="80">
                  <c:v>43546</c:v>
                </c:pt>
                <c:pt idx="81">
                  <c:v>43547</c:v>
                </c:pt>
                <c:pt idx="82">
                  <c:v>43548</c:v>
                </c:pt>
                <c:pt idx="83">
                  <c:v>43549</c:v>
                </c:pt>
                <c:pt idx="84">
                  <c:v>43550</c:v>
                </c:pt>
                <c:pt idx="85">
                  <c:v>43551</c:v>
                </c:pt>
                <c:pt idx="86">
                  <c:v>43552</c:v>
                </c:pt>
                <c:pt idx="87">
                  <c:v>43553</c:v>
                </c:pt>
                <c:pt idx="88">
                  <c:v>43554</c:v>
                </c:pt>
                <c:pt idx="89">
                  <c:v>43555</c:v>
                </c:pt>
                <c:pt idx="90">
                  <c:v>43556</c:v>
                </c:pt>
                <c:pt idx="91">
                  <c:v>43557</c:v>
                </c:pt>
                <c:pt idx="92">
                  <c:v>43558</c:v>
                </c:pt>
                <c:pt idx="93">
                  <c:v>43559</c:v>
                </c:pt>
                <c:pt idx="94">
                  <c:v>43560</c:v>
                </c:pt>
                <c:pt idx="95">
                  <c:v>43561</c:v>
                </c:pt>
                <c:pt idx="96">
                  <c:v>43562</c:v>
                </c:pt>
                <c:pt idx="97">
                  <c:v>43563</c:v>
                </c:pt>
                <c:pt idx="98">
                  <c:v>43564</c:v>
                </c:pt>
                <c:pt idx="99">
                  <c:v>43565</c:v>
                </c:pt>
                <c:pt idx="100">
                  <c:v>43566</c:v>
                </c:pt>
                <c:pt idx="101">
                  <c:v>43567</c:v>
                </c:pt>
                <c:pt idx="102">
                  <c:v>43568</c:v>
                </c:pt>
                <c:pt idx="103">
                  <c:v>43569</c:v>
                </c:pt>
                <c:pt idx="104">
                  <c:v>43570</c:v>
                </c:pt>
                <c:pt idx="105">
                  <c:v>43571</c:v>
                </c:pt>
                <c:pt idx="106">
                  <c:v>43572</c:v>
                </c:pt>
                <c:pt idx="107">
                  <c:v>43573</c:v>
                </c:pt>
                <c:pt idx="108">
                  <c:v>43574</c:v>
                </c:pt>
                <c:pt idx="109">
                  <c:v>43575</c:v>
                </c:pt>
                <c:pt idx="110">
                  <c:v>43576</c:v>
                </c:pt>
                <c:pt idx="111">
                  <c:v>43577</c:v>
                </c:pt>
                <c:pt idx="112">
                  <c:v>43578</c:v>
                </c:pt>
                <c:pt idx="113">
                  <c:v>43579</c:v>
                </c:pt>
                <c:pt idx="114">
                  <c:v>43580</c:v>
                </c:pt>
                <c:pt idx="115">
                  <c:v>43581</c:v>
                </c:pt>
                <c:pt idx="116">
                  <c:v>43582</c:v>
                </c:pt>
                <c:pt idx="117">
                  <c:v>43583</c:v>
                </c:pt>
                <c:pt idx="118">
                  <c:v>43584</c:v>
                </c:pt>
                <c:pt idx="119">
                  <c:v>43585</c:v>
                </c:pt>
                <c:pt idx="120">
                  <c:v>43586</c:v>
                </c:pt>
                <c:pt idx="121">
                  <c:v>43587</c:v>
                </c:pt>
                <c:pt idx="122">
                  <c:v>43588</c:v>
                </c:pt>
                <c:pt idx="123">
                  <c:v>43589</c:v>
                </c:pt>
                <c:pt idx="124">
                  <c:v>43590</c:v>
                </c:pt>
                <c:pt idx="125">
                  <c:v>43591</c:v>
                </c:pt>
                <c:pt idx="126">
                  <c:v>43592</c:v>
                </c:pt>
                <c:pt idx="127">
                  <c:v>43593</c:v>
                </c:pt>
                <c:pt idx="128">
                  <c:v>43594</c:v>
                </c:pt>
                <c:pt idx="129">
                  <c:v>43595</c:v>
                </c:pt>
                <c:pt idx="130">
                  <c:v>43596</c:v>
                </c:pt>
                <c:pt idx="131">
                  <c:v>43597</c:v>
                </c:pt>
                <c:pt idx="132">
                  <c:v>43598</c:v>
                </c:pt>
                <c:pt idx="133">
                  <c:v>43599</c:v>
                </c:pt>
                <c:pt idx="134">
                  <c:v>43600</c:v>
                </c:pt>
                <c:pt idx="135">
                  <c:v>43601</c:v>
                </c:pt>
                <c:pt idx="136">
                  <c:v>43602</c:v>
                </c:pt>
                <c:pt idx="137">
                  <c:v>43603</c:v>
                </c:pt>
                <c:pt idx="138">
                  <c:v>43604</c:v>
                </c:pt>
                <c:pt idx="139">
                  <c:v>43605</c:v>
                </c:pt>
                <c:pt idx="140">
                  <c:v>43606</c:v>
                </c:pt>
                <c:pt idx="141">
                  <c:v>43607</c:v>
                </c:pt>
                <c:pt idx="142">
                  <c:v>43608</c:v>
                </c:pt>
                <c:pt idx="143">
                  <c:v>43609</c:v>
                </c:pt>
                <c:pt idx="144">
                  <c:v>43610</c:v>
                </c:pt>
                <c:pt idx="145">
                  <c:v>43611</c:v>
                </c:pt>
                <c:pt idx="146">
                  <c:v>43612</c:v>
                </c:pt>
                <c:pt idx="147">
                  <c:v>43613</c:v>
                </c:pt>
                <c:pt idx="148">
                  <c:v>43614</c:v>
                </c:pt>
                <c:pt idx="149">
                  <c:v>43615</c:v>
                </c:pt>
                <c:pt idx="150">
                  <c:v>43616</c:v>
                </c:pt>
                <c:pt idx="151">
                  <c:v>43617</c:v>
                </c:pt>
                <c:pt idx="152">
                  <c:v>43618</c:v>
                </c:pt>
                <c:pt idx="153">
                  <c:v>43619</c:v>
                </c:pt>
                <c:pt idx="154">
                  <c:v>43620</c:v>
                </c:pt>
                <c:pt idx="155">
                  <c:v>43621</c:v>
                </c:pt>
                <c:pt idx="156">
                  <c:v>43622</c:v>
                </c:pt>
                <c:pt idx="157">
                  <c:v>43623</c:v>
                </c:pt>
                <c:pt idx="158">
                  <c:v>43624</c:v>
                </c:pt>
                <c:pt idx="159">
                  <c:v>43625</c:v>
                </c:pt>
                <c:pt idx="160">
                  <c:v>43626</c:v>
                </c:pt>
                <c:pt idx="161">
                  <c:v>43627</c:v>
                </c:pt>
                <c:pt idx="162">
                  <c:v>43628</c:v>
                </c:pt>
                <c:pt idx="163">
                  <c:v>43629</c:v>
                </c:pt>
                <c:pt idx="164">
                  <c:v>43630</c:v>
                </c:pt>
                <c:pt idx="165">
                  <c:v>43631</c:v>
                </c:pt>
                <c:pt idx="166">
                  <c:v>43632</c:v>
                </c:pt>
                <c:pt idx="167">
                  <c:v>43633</c:v>
                </c:pt>
                <c:pt idx="168">
                  <c:v>43634</c:v>
                </c:pt>
                <c:pt idx="169">
                  <c:v>43635</c:v>
                </c:pt>
                <c:pt idx="170">
                  <c:v>43636</c:v>
                </c:pt>
                <c:pt idx="171">
                  <c:v>43637</c:v>
                </c:pt>
                <c:pt idx="172">
                  <c:v>43638</c:v>
                </c:pt>
                <c:pt idx="173">
                  <c:v>43639</c:v>
                </c:pt>
                <c:pt idx="174">
                  <c:v>43640</c:v>
                </c:pt>
                <c:pt idx="175">
                  <c:v>43641</c:v>
                </c:pt>
                <c:pt idx="176">
                  <c:v>43642</c:v>
                </c:pt>
                <c:pt idx="177">
                  <c:v>43643</c:v>
                </c:pt>
                <c:pt idx="178">
                  <c:v>43644</c:v>
                </c:pt>
                <c:pt idx="179">
                  <c:v>43645</c:v>
                </c:pt>
                <c:pt idx="180">
                  <c:v>43646</c:v>
                </c:pt>
                <c:pt idx="181">
                  <c:v>43647</c:v>
                </c:pt>
                <c:pt idx="182">
                  <c:v>43648</c:v>
                </c:pt>
                <c:pt idx="183">
                  <c:v>43649</c:v>
                </c:pt>
                <c:pt idx="184">
                  <c:v>43650</c:v>
                </c:pt>
                <c:pt idx="185">
                  <c:v>43651</c:v>
                </c:pt>
                <c:pt idx="186">
                  <c:v>43652</c:v>
                </c:pt>
                <c:pt idx="187">
                  <c:v>43653</c:v>
                </c:pt>
                <c:pt idx="188">
                  <c:v>43654</c:v>
                </c:pt>
                <c:pt idx="189">
                  <c:v>43655</c:v>
                </c:pt>
                <c:pt idx="190">
                  <c:v>43656</c:v>
                </c:pt>
                <c:pt idx="191">
                  <c:v>43657</c:v>
                </c:pt>
                <c:pt idx="192">
                  <c:v>43658</c:v>
                </c:pt>
                <c:pt idx="193">
                  <c:v>43659</c:v>
                </c:pt>
                <c:pt idx="194">
                  <c:v>43660</c:v>
                </c:pt>
                <c:pt idx="195">
                  <c:v>43661</c:v>
                </c:pt>
                <c:pt idx="196">
                  <c:v>43662</c:v>
                </c:pt>
                <c:pt idx="197">
                  <c:v>43663</c:v>
                </c:pt>
                <c:pt idx="198">
                  <c:v>43664</c:v>
                </c:pt>
                <c:pt idx="199">
                  <c:v>43665</c:v>
                </c:pt>
                <c:pt idx="200">
                  <c:v>43666</c:v>
                </c:pt>
                <c:pt idx="201">
                  <c:v>43667</c:v>
                </c:pt>
                <c:pt idx="202">
                  <c:v>43668</c:v>
                </c:pt>
                <c:pt idx="203">
                  <c:v>43669</c:v>
                </c:pt>
                <c:pt idx="204">
                  <c:v>43670</c:v>
                </c:pt>
                <c:pt idx="205">
                  <c:v>43671</c:v>
                </c:pt>
                <c:pt idx="206">
                  <c:v>43672</c:v>
                </c:pt>
                <c:pt idx="207">
                  <c:v>43673</c:v>
                </c:pt>
                <c:pt idx="208">
                  <c:v>43674</c:v>
                </c:pt>
                <c:pt idx="209">
                  <c:v>43675</c:v>
                </c:pt>
                <c:pt idx="210">
                  <c:v>43676</c:v>
                </c:pt>
                <c:pt idx="211">
                  <c:v>43677</c:v>
                </c:pt>
                <c:pt idx="212">
                  <c:v>43678</c:v>
                </c:pt>
                <c:pt idx="213">
                  <c:v>43679</c:v>
                </c:pt>
                <c:pt idx="214">
                  <c:v>43680</c:v>
                </c:pt>
                <c:pt idx="215">
                  <c:v>43681</c:v>
                </c:pt>
                <c:pt idx="216">
                  <c:v>43682</c:v>
                </c:pt>
                <c:pt idx="217">
                  <c:v>43683</c:v>
                </c:pt>
                <c:pt idx="218">
                  <c:v>43684</c:v>
                </c:pt>
                <c:pt idx="219">
                  <c:v>43685</c:v>
                </c:pt>
                <c:pt idx="220">
                  <c:v>43686</c:v>
                </c:pt>
                <c:pt idx="221">
                  <c:v>43687</c:v>
                </c:pt>
                <c:pt idx="222">
                  <c:v>43688</c:v>
                </c:pt>
                <c:pt idx="223">
                  <c:v>43689</c:v>
                </c:pt>
                <c:pt idx="224">
                  <c:v>43690</c:v>
                </c:pt>
                <c:pt idx="225">
                  <c:v>43691</c:v>
                </c:pt>
                <c:pt idx="226">
                  <c:v>43692</c:v>
                </c:pt>
                <c:pt idx="227">
                  <c:v>43693</c:v>
                </c:pt>
                <c:pt idx="228">
                  <c:v>43694</c:v>
                </c:pt>
                <c:pt idx="229">
                  <c:v>43695</c:v>
                </c:pt>
                <c:pt idx="230">
                  <c:v>43696</c:v>
                </c:pt>
                <c:pt idx="231">
                  <c:v>43697</c:v>
                </c:pt>
                <c:pt idx="232">
                  <c:v>43698</c:v>
                </c:pt>
                <c:pt idx="233">
                  <c:v>43699</c:v>
                </c:pt>
                <c:pt idx="234">
                  <c:v>43700</c:v>
                </c:pt>
                <c:pt idx="235">
                  <c:v>43701</c:v>
                </c:pt>
                <c:pt idx="236">
                  <c:v>43702</c:v>
                </c:pt>
                <c:pt idx="237">
                  <c:v>43703</c:v>
                </c:pt>
                <c:pt idx="238">
                  <c:v>43704</c:v>
                </c:pt>
                <c:pt idx="239">
                  <c:v>43705</c:v>
                </c:pt>
                <c:pt idx="240">
                  <c:v>43706</c:v>
                </c:pt>
                <c:pt idx="241">
                  <c:v>43707</c:v>
                </c:pt>
                <c:pt idx="242">
                  <c:v>43708</c:v>
                </c:pt>
                <c:pt idx="243">
                  <c:v>43709</c:v>
                </c:pt>
                <c:pt idx="244">
                  <c:v>43710</c:v>
                </c:pt>
                <c:pt idx="245">
                  <c:v>43711</c:v>
                </c:pt>
                <c:pt idx="246">
                  <c:v>43712</c:v>
                </c:pt>
                <c:pt idx="247">
                  <c:v>43713</c:v>
                </c:pt>
                <c:pt idx="248">
                  <c:v>43714</c:v>
                </c:pt>
                <c:pt idx="249">
                  <c:v>43715</c:v>
                </c:pt>
                <c:pt idx="250">
                  <c:v>43716</c:v>
                </c:pt>
                <c:pt idx="251">
                  <c:v>43717</c:v>
                </c:pt>
                <c:pt idx="252">
                  <c:v>43718</c:v>
                </c:pt>
                <c:pt idx="253">
                  <c:v>43719</c:v>
                </c:pt>
                <c:pt idx="254">
                  <c:v>43720</c:v>
                </c:pt>
                <c:pt idx="255">
                  <c:v>43721</c:v>
                </c:pt>
                <c:pt idx="256">
                  <c:v>43722</c:v>
                </c:pt>
                <c:pt idx="257">
                  <c:v>43723</c:v>
                </c:pt>
                <c:pt idx="258">
                  <c:v>43724</c:v>
                </c:pt>
                <c:pt idx="259">
                  <c:v>43725</c:v>
                </c:pt>
                <c:pt idx="260">
                  <c:v>43726</c:v>
                </c:pt>
                <c:pt idx="261">
                  <c:v>43727</c:v>
                </c:pt>
                <c:pt idx="262">
                  <c:v>43728</c:v>
                </c:pt>
                <c:pt idx="263">
                  <c:v>43729</c:v>
                </c:pt>
                <c:pt idx="264">
                  <c:v>43730</c:v>
                </c:pt>
                <c:pt idx="265">
                  <c:v>43731</c:v>
                </c:pt>
                <c:pt idx="266">
                  <c:v>43732</c:v>
                </c:pt>
                <c:pt idx="267">
                  <c:v>43733</c:v>
                </c:pt>
                <c:pt idx="268">
                  <c:v>43734</c:v>
                </c:pt>
                <c:pt idx="269">
                  <c:v>43735</c:v>
                </c:pt>
                <c:pt idx="270">
                  <c:v>43736</c:v>
                </c:pt>
                <c:pt idx="271">
                  <c:v>43737</c:v>
                </c:pt>
                <c:pt idx="272">
                  <c:v>43738</c:v>
                </c:pt>
                <c:pt idx="273">
                  <c:v>43739</c:v>
                </c:pt>
                <c:pt idx="274">
                  <c:v>43740</c:v>
                </c:pt>
                <c:pt idx="275">
                  <c:v>43741</c:v>
                </c:pt>
                <c:pt idx="276">
                  <c:v>43742</c:v>
                </c:pt>
                <c:pt idx="277">
                  <c:v>43743</c:v>
                </c:pt>
                <c:pt idx="278">
                  <c:v>43744</c:v>
                </c:pt>
                <c:pt idx="279">
                  <c:v>43745</c:v>
                </c:pt>
                <c:pt idx="280">
                  <c:v>43746</c:v>
                </c:pt>
                <c:pt idx="281">
                  <c:v>43747</c:v>
                </c:pt>
                <c:pt idx="282">
                  <c:v>43748</c:v>
                </c:pt>
                <c:pt idx="283">
                  <c:v>43749</c:v>
                </c:pt>
                <c:pt idx="284">
                  <c:v>43750</c:v>
                </c:pt>
                <c:pt idx="285">
                  <c:v>43751</c:v>
                </c:pt>
                <c:pt idx="286">
                  <c:v>43752</c:v>
                </c:pt>
                <c:pt idx="287">
                  <c:v>43753</c:v>
                </c:pt>
                <c:pt idx="288">
                  <c:v>43754</c:v>
                </c:pt>
                <c:pt idx="289">
                  <c:v>43755</c:v>
                </c:pt>
                <c:pt idx="290">
                  <c:v>43756</c:v>
                </c:pt>
                <c:pt idx="291">
                  <c:v>43757</c:v>
                </c:pt>
                <c:pt idx="292">
                  <c:v>43758</c:v>
                </c:pt>
                <c:pt idx="293">
                  <c:v>43759</c:v>
                </c:pt>
                <c:pt idx="294">
                  <c:v>43760</c:v>
                </c:pt>
                <c:pt idx="295">
                  <c:v>43761</c:v>
                </c:pt>
                <c:pt idx="296">
                  <c:v>43762</c:v>
                </c:pt>
                <c:pt idx="297">
                  <c:v>43763</c:v>
                </c:pt>
                <c:pt idx="298">
                  <c:v>43764</c:v>
                </c:pt>
                <c:pt idx="299">
                  <c:v>43765</c:v>
                </c:pt>
                <c:pt idx="300">
                  <c:v>43766</c:v>
                </c:pt>
                <c:pt idx="301">
                  <c:v>43767</c:v>
                </c:pt>
                <c:pt idx="302">
                  <c:v>43768</c:v>
                </c:pt>
                <c:pt idx="303">
                  <c:v>43769</c:v>
                </c:pt>
                <c:pt idx="304">
                  <c:v>43770</c:v>
                </c:pt>
                <c:pt idx="305">
                  <c:v>43771</c:v>
                </c:pt>
                <c:pt idx="306">
                  <c:v>43772</c:v>
                </c:pt>
                <c:pt idx="307">
                  <c:v>43773</c:v>
                </c:pt>
                <c:pt idx="308">
                  <c:v>43774</c:v>
                </c:pt>
                <c:pt idx="309">
                  <c:v>43775</c:v>
                </c:pt>
                <c:pt idx="310">
                  <c:v>43776</c:v>
                </c:pt>
                <c:pt idx="311">
                  <c:v>43777</c:v>
                </c:pt>
                <c:pt idx="312">
                  <c:v>43778</c:v>
                </c:pt>
                <c:pt idx="313">
                  <c:v>43779</c:v>
                </c:pt>
                <c:pt idx="314">
                  <c:v>43780</c:v>
                </c:pt>
                <c:pt idx="315">
                  <c:v>43781</c:v>
                </c:pt>
                <c:pt idx="316">
                  <c:v>43782</c:v>
                </c:pt>
                <c:pt idx="317">
                  <c:v>43783</c:v>
                </c:pt>
                <c:pt idx="318">
                  <c:v>43784</c:v>
                </c:pt>
                <c:pt idx="319">
                  <c:v>43785</c:v>
                </c:pt>
                <c:pt idx="320">
                  <c:v>43786</c:v>
                </c:pt>
                <c:pt idx="321">
                  <c:v>43787</c:v>
                </c:pt>
                <c:pt idx="322">
                  <c:v>43788</c:v>
                </c:pt>
                <c:pt idx="323">
                  <c:v>43789</c:v>
                </c:pt>
                <c:pt idx="324">
                  <c:v>43790</c:v>
                </c:pt>
                <c:pt idx="325">
                  <c:v>43791</c:v>
                </c:pt>
                <c:pt idx="326">
                  <c:v>43792</c:v>
                </c:pt>
                <c:pt idx="327">
                  <c:v>43793</c:v>
                </c:pt>
                <c:pt idx="328">
                  <c:v>43794</c:v>
                </c:pt>
                <c:pt idx="329">
                  <c:v>43795</c:v>
                </c:pt>
                <c:pt idx="330">
                  <c:v>43796</c:v>
                </c:pt>
                <c:pt idx="331">
                  <c:v>43797</c:v>
                </c:pt>
                <c:pt idx="332">
                  <c:v>43798</c:v>
                </c:pt>
                <c:pt idx="333">
                  <c:v>43799</c:v>
                </c:pt>
                <c:pt idx="334">
                  <c:v>43800</c:v>
                </c:pt>
                <c:pt idx="335">
                  <c:v>43801</c:v>
                </c:pt>
                <c:pt idx="336">
                  <c:v>43802</c:v>
                </c:pt>
                <c:pt idx="337">
                  <c:v>43803</c:v>
                </c:pt>
                <c:pt idx="338">
                  <c:v>43804</c:v>
                </c:pt>
                <c:pt idx="339">
                  <c:v>43805</c:v>
                </c:pt>
                <c:pt idx="340">
                  <c:v>43806</c:v>
                </c:pt>
                <c:pt idx="341">
                  <c:v>43807</c:v>
                </c:pt>
                <c:pt idx="342">
                  <c:v>43808</c:v>
                </c:pt>
                <c:pt idx="343">
                  <c:v>43809</c:v>
                </c:pt>
                <c:pt idx="344">
                  <c:v>43810</c:v>
                </c:pt>
                <c:pt idx="345">
                  <c:v>43811</c:v>
                </c:pt>
                <c:pt idx="346">
                  <c:v>43812</c:v>
                </c:pt>
                <c:pt idx="347">
                  <c:v>43813</c:v>
                </c:pt>
                <c:pt idx="348">
                  <c:v>43814</c:v>
                </c:pt>
                <c:pt idx="349">
                  <c:v>43815</c:v>
                </c:pt>
                <c:pt idx="350">
                  <c:v>43816</c:v>
                </c:pt>
                <c:pt idx="351">
                  <c:v>43817</c:v>
                </c:pt>
                <c:pt idx="352">
                  <c:v>43818</c:v>
                </c:pt>
                <c:pt idx="353">
                  <c:v>43819</c:v>
                </c:pt>
                <c:pt idx="354">
                  <c:v>43820</c:v>
                </c:pt>
                <c:pt idx="355">
                  <c:v>43821</c:v>
                </c:pt>
                <c:pt idx="356">
                  <c:v>43822</c:v>
                </c:pt>
                <c:pt idx="357">
                  <c:v>43823</c:v>
                </c:pt>
                <c:pt idx="358">
                  <c:v>43824</c:v>
                </c:pt>
                <c:pt idx="359">
                  <c:v>43825</c:v>
                </c:pt>
                <c:pt idx="360">
                  <c:v>43826</c:v>
                </c:pt>
                <c:pt idx="361">
                  <c:v>43827</c:v>
                </c:pt>
                <c:pt idx="362">
                  <c:v>43828</c:v>
                </c:pt>
                <c:pt idx="363">
                  <c:v>43829</c:v>
                </c:pt>
                <c:pt idx="364">
                  <c:v>43830</c:v>
                </c:pt>
                <c:pt idx="365">
                  <c:v>43831</c:v>
                </c:pt>
                <c:pt idx="366">
                  <c:v>43832</c:v>
                </c:pt>
                <c:pt idx="367">
                  <c:v>43833</c:v>
                </c:pt>
                <c:pt idx="368">
                  <c:v>43834</c:v>
                </c:pt>
                <c:pt idx="369">
                  <c:v>43835</c:v>
                </c:pt>
                <c:pt idx="370">
                  <c:v>43836</c:v>
                </c:pt>
                <c:pt idx="371">
                  <c:v>43837</c:v>
                </c:pt>
                <c:pt idx="372">
                  <c:v>43838</c:v>
                </c:pt>
                <c:pt idx="373">
                  <c:v>43839</c:v>
                </c:pt>
                <c:pt idx="374">
                  <c:v>43840</c:v>
                </c:pt>
                <c:pt idx="375">
                  <c:v>43841</c:v>
                </c:pt>
                <c:pt idx="376">
                  <c:v>43842</c:v>
                </c:pt>
                <c:pt idx="377">
                  <c:v>43843</c:v>
                </c:pt>
                <c:pt idx="378">
                  <c:v>43844</c:v>
                </c:pt>
                <c:pt idx="379">
                  <c:v>43845</c:v>
                </c:pt>
                <c:pt idx="380">
                  <c:v>43846</c:v>
                </c:pt>
                <c:pt idx="381">
                  <c:v>43847</c:v>
                </c:pt>
                <c:pt idx="382">
                  <c:v>43848</c:v>
                </c:pt>
                <c:pt idx="383">
                  <c:v>43849</c:v>
                </c:pt>
                <c:pt idx="384">
                  <c:v>43850</c:v>
                </c:pt>
                <c:pt idx="385">
                  <c:v>43851</c:v>
                </c:pt>
                <c:pt idx="386">
                  <c:v>43852</c:v>
                </c:pt>
                <c:pt idx="387">
                  <c:v>43853</c:v>
                </c:pt>
                <c:pt idx="388">
                  <c:v>43854</c:v>
                </c:pt>
                <c:pt idx="389">
                  <c:v>43855</c:v>
                </c:pt>
                <c:pt idx="390">
                  <c:v>43856</c:v>
                </c:pt>
                <c:pt idx="391">
                  <c:v>43857</c:v>
                </c:pt>
                <c:pt idx="392">
                  <c:v>43858</c:v>
                </c:pt>
                <c:pt idx="393">
                  <c:v>43859</c:v>
                </c:pt>
                <c:pt idx="394">
                  <c:v>43860</c:v>
                </c:pt>
                <c:pt idx="395">
                  <c:v>43861</c:v>
                </c:pt>
                <c:pt idx="396">
                  <c:v>43862</c:v>
                </c:pt>
                <c:pt idx="397">
                  <c:v>43863</c:v>
                </c:pt>
                <c:pt idx="398">
                  <c:v>43864</c:v>
                </c:pt>
                <c:pt idx="399">
                  <c:v>43865</c:v>
                </c:pt>
                <c:pt idx="400">
                  <c:v>43866</c:v>
                </c:pt>
                <c:pt idx="401">
                  <c:v>43867</c:v>
                </c:pt>
                <c:pt idx="402">
                  <c:v>43868</c:v>
                </c:pt>
                <c:pt idx="403">
                  <c:v>43869</c:v>
                </c:pt>
                <c:pt idx="404">
                  <c:v>43870</c:v>
                </c:pt>
                <c:pt idx="405">
                  <c:v>43871</c:v>
                </c:pt>
                <c:pt idx="406">
                  <c:v>43872</c:v>
                </c:pt>
                <c:pt idx="407">
                  <c:v>43873</c:v>
                </c:pt>
                <c:pt idx="408">
                  <c:v>43874</c:v>
                </c:pt>
                <c:pt idx="409">
                  <c:v>43875</c:v>
                </c:pt>
                <c:pt idx="410">
                  <c:v>43876</c:v>
                </c:pt>
                <c:pt idx="411">
                  <c:v>43877</c:v>
                </c:pt>
                <c:pt idx="412">
                  <c:v>43878</c:v>
                </c:pt>
                <c:pt idx="413">
                  <c:v>43879</c:v>
                </c:pt>
                <c:pt idx="414">
                  <c:v>43880</c:v>
                </c:pt>
                <c:pt idx="415">
                  <c:v>43881</c:v>
                </c:pt>
                <c:pt idx="416">
                  <c:v>43882</c:v>
                </c:pt>
                <c:pt idx="417">
                  <c:v>43883</c:v>
                </c:pt>
                <c:pt idx="418">
                  <c:v>43884</c:v>
                </c:pt>
                <c:pt idx="419">
                  <c:v>43885</c:v>
                </c:pt>
                <c:pt idx="420">
                  <c:v>43886</c:v>
                </c:pt>
                <c:pt idx="421">
                  <c:v>43887</c:v>
                </c:pt>
                <c:pt idx="422">
                  <c:v>43888</c:v>
                </c:pt>
                <c:pt idx="423">
                  <c:v>43889</c:v>
                </c:pt>
                <c:pt idx="424">
                  <c:v>43890</c:v>
                </c:pt>
                <c:pt idx="425">
                  <c:v>43891</c:v>
                </c:pt>
                <c:pt idx="426">
                  <c:v>43892</c:v>
                </c:pt>
                <c:pt idx="427">
                  <c:v>43893</c:v>
                </c:pt>
                <c:pt idx="428">
                  <c:v>43894</c:v>
                </c:pt>
                <c:pt idx="429">
                  <c:v>43895</c:v>
                </c:pt>
                <c:pt idx="430">
                  <c:v>43896</c:v>
                </c:pt>
                <c:pt idx="431">
                  <c:v>43897</c:v>
                </c:pt>
                <c:pt idx="432">
                  <c:v>43898</c:v>
                </c:pt>
                <c:pt idx="433">
                  <c:v>43899</c:v>
                </c:pt>
                <c:pt idx="434">
                  <c:v>43900</c:v>
                </c:pt>
                <c:pt idx="435">
                  <c:v>43901</c:v>
                </c:pt>
                <c:pt idx="436">
                  <c:v>43902</c:v>
                </c:pt>
                <c:pt idx="437">
                  <c:v>43903</c:v>
                </c:pt>
                <c:pt idx="438">
                  <c:v>43904</c:v>
                </c:pt>
                <c:pt idx="439">
                  <c:v>43905</c:v>
                </c:pt>
                <c:pt idx="440">
                  <c:v>43906</c:v>
                </c:pt>
                <c:pt idx="441">
                  <c:v>43907</c:v>
                </c:pt>
                <c:pt idx="442">
                  <c:v>43908</c:v>
                </c:pt>
                <c:pt idx="443">
                  <c:v>43909</c:v>
                </c:pt>
                <c:pt idx="444">
                  <c:v>43910</c:v>
                </c:pt>
                <c:pt idx="445">
                  <c:v>43911</c:v>
                </c:pt>
                <c:pt idx="446">
                  <c:v>43912</c:v>
                </c:pt>
                <c:pt idx="447">
                  <c:v>43913</c:v>
                </c:pt>
                <c:pt idx="448">
                  <c:v>43914</c:v>
                </c:pt>
                <c:pt idx="449">
                  <c:v>43915</c:v>
                </c:pt>
                <c:pt idx="450">
                  <c:v>43916</c:v>
                </c:pt>
                <c:pt idx="451">
                  <c:v>43917</c:v>
                </c:pt>
                <c:pt idx="452">
                  <c:v>43918</c:v>
                </c:pt>
                <c:pt idx="453">
                  <c:v>43919</c:v>
                </c:pt>
                <c:pt idx="454">
                  <c:v>43920</c:v>
                </c:pt>
                <c:pt idx="455">
                  <c:v>43921</c:v>
                </c:pt>
                <c:pt idx="456">
                  <c:v>43922</c:v>
                </c:pt>
                <c:pt idx="457">
                  <c:v>43923</c:v>
                </c:pt>
                <c:pt idx="458">
                  <c:v>43924</c:v>
                </c:pt>
                <c:pt idx="459">
                  <c:v>43925</c:v>
                </c:pt>
                <c:pt idx="460">
                  <c:v>43926</c:v>
                </c:pt>
                <c:pt idx="461">
                  <c:v>43927</c:v>
                </c:pt>
                <c:pt idx="462">
                  <c:v>43928</c:v>
                </c:pt>
                <c:pt idx="463">
                  <c:v>43929</c:v>
                </c:pt>
                <c:pt idx="464">
                  <c:v>43930</c:v>
                </c:pt>
                <c:pt idx="465">
                  <c:v>43931</c:v>
                </c:pt>
                <c:pt idx="466">
                  <c:v>43932</c:v>
                </c:pt>
                <c:pt idx="467">
                  <c:v>43933</c:v>
                </c:pt>
                <c:pt idx="468">
                  <c:v>43934</c:v>
                </c:pt>
                <c:pt idx="469">
                  <c:v>43935</c:v>
                </c:pt>
                <c:pt idx="470">
                  <c:v>43936</c:v>
                </c:pt>
                <c:pt idx="471">
                  <c:v>43937</c:v>
                </c:pt>
                <c:pt idx="472">
                  <c:v>43938</c:v>
                </c:pt>
                <c:pt idx="473">
                  <c:v>43939</c:v>
                </c:pt>
                <c:pt idx="474">
                  <c:v>43940</c:v>
                </c:pt>
                <c:pt idx="475">
                  <c:v>43941</c:v>
                </c:pt>
                <c:pt idx="476">
                  <c:v>43942</c:v>
                </c:pt>
                <c:pt idx="477">
                  <c:v>43943</c:v>
                </c:pt>
                <c:pt idx="478">
                  <c:v>43944</c:v>
                </c:pt>
                <c:pt idx="479">
                  <c:v>43945</c:v>
                </c:pt>
                <c:pt idx="480">
                  <c:v>43946</c:v>
                </c:pt>
                <c:pt idx="481">
                  <c:v>43947</c:v>
                </c:pt>
                <c:pt idx="482">
                  <c:v>43948</c:v>
                </c:pt>
                <c:pt idx="483">
                  <c:v>43949</c:v>
                </c:pt>
                <c:pt idx="484">
                  <c:v>43950</c:v>
                </c:pt>
                <c:pt idx="485">
                  <c:v>43951</c:v>
                </c:pt>
                <c:pt idx="486">
                  <c:v>43952</c:v>
                </c:pt>
                <c:pt idx="487">
                  <c:v>43953</c:v>
                </c:pt>
                <c:pt idx="488">
                  <c:v>43954</c:v>
                </c:pt>
                <c:pt idx="489">
                  <c:v>43955</c:v>
                </c:pt>
                <c:pt idx="490">
                  <c:v>43956</c:v>
                </c:pt>
                <c:pt idx="491">
                  <c:v>43957</c:v>
                </c:pt>
                <c:pt idx="492">
                  <c:v>43958</c:v>
                </c:pt>
                <c:pt idx="493">
                  <c:v>43959</c:v>
                </c:pt>
                <c:pt idx="494">
                  <c:v>43960</c:v>
                </c:pt>
                <c:pt idx="495">
                  <c:v>43961</c:v>
                </c:pt>
                <c:pt idx="496">
                  <c:v>43962</c:v>
                </c:pt>
                <c:pt idx="497">
                  <c:v>43963</c:v>
                </c:pt>
                <c:pt idx="498">
                  <c:v>43964</c:v>
                </c:pt>
                <c:pt idx="499">
                  <c:v>43965</c:v>
                </c:pt>
                <c:pt idx="500">
                  <c:v>43966</c:v>
                </c:pt>
                <c:pt idx="501">
                  <c:v>43967</c:v>
                </c:pt>
                <c:pt idx="502">
                  <c:v>43968</c:v>
                </c:pt>
                <c:pt idx="503">
                  <c:v>43969</c:v>
                </c:pt>
                <c:pt idx="504">
                  <c:v>43970</c:v>
                </c:pt>
                <c:pt idx="505">
                  <c:v>43971</c:v>
                </c:pt>
                <c:pt idx="506">
                  <c:v>43972</c:v>
                </c:pt>
                <c:pt idx="507">
                  <c:v>43973</c:v>
                </c:pt>
                <c:pt idx="508">
                  <c:v>43974</c:v>
                </c:pt>
                <c:pt idx="509">
                  <c:v>43975</c:v>
                </c:pt>
                <c:pt idx="510">
                  <c:v>43976</c:v>
                </c:pt>
                <c:pt idx="511">
                  <c:v>43977</c:v>
                </c:pt>
                <c:pt idx="512">
                  <c:v>43978</c:v>
                </c:pt>
                <c:pt idx="513">
                  <c:v>43979</c:v>
                </c:pt>
                <c:pt idx="514">
                  <c:v>43980</c:v>
                </c:pt>
                <c:pt idx="515">
                  <c:v>43981</c:v>
                </c:pt>
                <c:pt idx="516">
                  <c:v>43982</c:v>
                </c:pt>
                <c:pt idx="517">
                  <c:v>43983</c:v>
                </c:pt>
                <c:pt idx="518">
                  <c:v>43984</c:v>
                </c:pt>
                <c:pt idx="519">
                  <c:v>43985</c:v>
                </c:pt>
                <c:pt idx="520">
                  <c:v>43986</c:v>
                </c:pt>
                <c:pt idx="521">
                  <c:v>43987</c:v>
                </c:pt>
                <c:pt idx="522">
                  <c:v>43988</c:v>
                </c:pt>
                <c:pt idx="523">
                  <c:v>43989</c:v>
                </c:pt>
                <c:pt idx="524">
                  <c:v>43990</c:v>
                </c:pt>
                <c:pt idx="525">
                  <c:v>43991</c:v>
                </c:pt>
                <c:pt idx="526">
                  <c:v>43992</c:v>
                </c:pt>
                <c:pt idx="527">
                  <c:v>43993</c:v>
                </c:pt>
                <c:pt idx="528">
                  <c:v>43994</c:v>
                </c:pt>
                <c:pt idx="529">
                  <c:v>43995</c:v>
                </c:pt>
                <c:pt idx="530">
                  <c:v>43996</c:v>
                </c:pt>
                <c:pt idx="531">
                  <c:v>43997</c:v>
                </c:pt>
                <c:pt idx="532">
                  <c:v>43998</c:v>
                </c:pt>
                <c:pt idx="533">
                  <c:v>43999</c:v>
                </c:pt>
                <c:pt idx="534">
                  <c:v>44000</c:v>
                </c:pt>
                <c:pt idx="535">
                  <c:v>44001</c:v>
                </c:pt>
                <c:pt idx="536">
                  <c:v>44002</c:v>
                </c:pt>
                <c:pt idx="537">
                  <c:v>44003</c:v>
                </c:pt>
                <c:pt idx="538">
                  <c:v>44004</c:v>
                </c:pt>
                <c:pt idx="539">
                  <c:v>44005</c:v>
                </c:pt>
                <c:pt idx="540">
                  <c:v>44006</c:v>
                </c:pt>
                <c:pt idx="541">
                  <c:v>44007</c:v>
                </c:pt>
                <c:pt idx="542">
                  <c:v>44008</c:v>
                </c:pt>
                <c:pt idx="543">
                  <c:v>44009</c:v>
                </c:pt>
                <c:pt idx="544">
                  <c:v>44010</c:v>
                </c:pt>
                <c:pt idx="545">
                  <c:v>44011</c:v>
                </c:pt>
                <c:pt idx="546">
                  <c:v>44012</c:v>
                </c:pt>
                <c:pt idx="547">
                  <c:v>44013</c:v>
                </c:pt>
                <c:pt idx="548">
                  <c:v>44014</c:v>
                </c:pt>
                <c:pt idx="549">
                  <c:v>44015</c:v>
                </c:pt>
                <c:pt idx="550">
                  <c:v>44016</c:v>
                </c:pt>
                <c:pt idx="551">
                  <c:v>44017</c:v>
                </c:pt>
                <c:pt idx="552">
                  <c:v>44018</c:v>
                </c:pt>
                <c:pt idx="553">
                  <c:v>44019</c:v>
                </c:pt>
                <c:pt idx="554">
                  <c:v>44020</c:v>
                </c:pt>
                <c:pt idx="555">
                  <c:v>44021</c:v>
                </c:pt>
                <c:pt idx="556">
                  <c:v>44022</c:v>
                </c:pt>
                <c:pt idx="557">
                  <c:v>44023</c:v>
                </c:pt>
                <c:pt idx="558">
                  <c:v>44024</c:v>
                </c:pt>
                <c:pt idx="559">
                  <c:v>44025</c:v>
                </c:pt>
                <c:pt idx="560">
                  <c:v>44026</c:v>
                </c:pt>
                <c:pt idx="561">
                  <c:v>44027</c:v>
                </c:pt>
                <c:pt idx="562">
                  <c:v>44028</c:v>
                </c:pt>
                <c:pt idx="563">
                  <c:v>44029</c:v>
                </c:pt>
                <c:pt idx="564">
                  <c:v>44030</c:v>
                </c:pt>
                <c:pt idx="565">
                  <c:v>44031</c:v>
                </c:pt>
                <c:pt idx="566">
                  <c:v>44032</c:v>
                </c:pt>
                <c:pt idx="567">
                  <c:v>44033</c:v>
                </c:pt>
                <c:pt idx="568">
                  <c:v>44034</c:v>
                </c:pt>
                <c:pt idx="569">
                  <c:v>44035</c:v>
                </c:pt>
                <c:pt idx="570">
                  <c:v>44036</c:v>
                </c:pt>
                <c:pt idx="571">
                  <c:v>44037</c:v>
                </c:pt>
                <c:pt idx="572">
                  <c:v>44038</c:v>
                </c:pt>
                <c:pt idx="573">
                  <c:v>44039</c:v>
                </c:pt>
                <c:pt idx="574">
                  <c:v>44040</c:v>
                </c:pt>
                <c:pt idx="575">
                  <c:v>44041</c:v>
                </c:pt>
                <c:pt idx="576">
                  <c:v>44042</c:v>
                </c:pt>
                <c:pt idx="577">
                  <c:v>44043</c:v>
                </c:pt>
                <c:pt idx="578">
                  <c:v>44044</c:v>
                </c:pt>
                <c:pt idx="579">
                  <c:v>44045</c:v>
                </c:pt>
                <c:pt idx="580">
                  <c:v>44046</c:v>
                </c:pt>
                <c:pt idx="581">
                  <c:v>44047</c:v>
                </c:pt>
                <c:pt idx="582">
                  <c:v>44048</c:v>
                </c:pt>
                <c:pt idx="583">
                  <c:v>44049</c:v>
                </c:pt>
                <c:pt idx="584">
                  <c:v>44050</c:v>
                </c:pt>
                <c:pt idx="585">
                  <c:v>44051</c:v>
                </c:pt>
                <c:pt idx="586">
                  <c:v>44052</c:v>
                </c:pt>
                <c:pt idx="587">
                  <c:v>44053</c:v>
                </c:pt>
                <c:pt idx="588">
                  <c:v>44054</c:v>
                </c:pt>
                <c:pt idx="589">
                  <c:v>44055</c:v>
                </c:pt>
                <c:pt idx="590">
                  <c:v>44056</c:v>
                </c:pt>
                <c:pt idx="591">
                  <c:v>44057</c:v>
                </c:pt>
                <c:pt idx="592">
                  <c:v>44058</c:v>
                </c:pt>
                <c:pt idx="593">
                  <c:v>44059</c:v>
                </c:pt>
                <c:pt idx="594">
                  <c:v>44060</c:v>
                </c:pt>
                <c:pt idx="595">
                  <c:v>44061</c:v>
                </c:pt>
                <c:pt idx="596">
                  <c:v>44062</c:v>
                </c:pt>
                <c:pt idx="597">
                  <c:v>44063</c:v>
                </c:pt>
                <c:pt idx="598">
                  <c:v>44064</c:v>
                </c:pt>
                <c:pt idx="599">
                  <c:v>44065</c:v>
                </c:pt>
                <c:pt idx="600">
                  <c:v>44066</c:v>
                </c:pt>
                <c:pt idx="601">
                  <c:v>44067</c:v>
                </c:pt>
                <c:pt idx="602">
                  <c:v>44068</c:v>
                </c:pt>
                <c:pt idx="603">
                  <c:v>44069</c:v>
                </c:pt>
                <c:pt idx="604">
                  <c:v>44070</c:v>
                </c:pt>
                <c:pt idx="605">
                  <c:v>44071</c:v>
                </c:pt>
                <c:pt idx="606">
                  <c:v>44072</c:v>
                </c:pt>
                <c:pt idx="607">
                  <c:v>44073</c:v>
                </c:pt>
                <c:pt idx="608">
                  <c:v>44074</c:v>
                </c:pt>
                <c:pt idx="609">
                  <c:v>44075</c:v>
                </c:pt>
                <c:pt idx="610">
                  <c:v>44076</c:v>
                </c:pt>
                <c:pt idx="611">
                  <c:v>44077</c:v>
                </c:pt>
                <c:pt idx="612">
                  <c:v>44078</c:v>
                </c:pt>
                <c:pt idx="613">
                  <c:v>44079</c:v>
                </c:pt>
                <c:pt idx="614">
                  <c:v>44080</c:v>
                </c:pt>
                <c:pt idx="615">
                  <c:v>44081</c:v>
                </c:pt>
                <c:pt idx="616">
                  <c:v>44082</c:v>
                </c:pt>
                <c:pt idx="617">
                  <c:v>44083</c:v>
                </c:pt>
                <c:pt idx="618">
                  <c:v>44084</c:v>
                </c:pt>
                <c:pt idx="619">
                  <c:v>44085</c:v>
                </c:pt>
                <c:pt idx="620">
                  <c:v>44086</c:v>
                </c:pt>
                <c:pt idx="621">
                  <c:v>44087</c:v>
                </c:pt>
                <c:pt idx="622">
                  <c:v>44088</c:v>
                </c:pt>
                <c:pt idx="623">
                  <c:v>44089</c:v>
                </c:pt>
                <c:pt idx="624">
                  <c:v>44090</c:v>
                </c:pt>
                <c:pt idx="625">
                  <c:v>44091</c:v>
                </c:pt>
                <c:pt idx="626">
                  <c:v>44092</c:v>
                </c:pt>
                <c:pt idx="627">
                  <c:v>44093</c:v>
                </c:pt>
                <c:pt idx="628">
                  <c:v>44094</c:v>
                </c:pt>
                <c:pt idx="629">
                  <c:v>44095</c:v>
                </c:pt>
                <c:pt idx="630">
                  <c:v>44096</c:v>
                </c:pt>
                <c:pt idx="631">
                  <c:v>44097</c:v>
                </c:pt>
                <c:pt idx="632">
                  <c:v>44098</c:v>
                </c:pt>
                <c:pt idx="633">
                  <c:v>44099</c:v>
                </c:pt>
                <c:pt idx="634">
                  <c:v>44100</c:v>
                </c:pt>
                <c:pt idx="635">
                  <c:v>44101</c:v>
                </c:pt>
                <c:pt idx="636">
                  <c:v>44102</c:v>
                </c:pt>
                <c:pt idx="637">
                  <c:v>44103</c:v>
                </c:pt>
                <c:pt idx="638">
                  <c:v>44104</c:v>
                </c:pt>
                <c:pt idx="639">
                  <c:v>44105</c:v>
                </c:pt>
                <c:pt idx="640">
                  <c:v>44106</c:v>
                </c:pt>
                <c:pt idx="641">
                  <c:v>44107</c:v>
                </c:pt>
                <c:pt idx="642">
                  <c:v>44108</c:v>
                </c:pt>
                <c:pt idx="643">
                  <c:v>44109</c:v>
                </c:pt>
                <c:pt idx="644">
                  <c:v>44110</c:v>
                </c:pt>
                <c:pt idx="645">
                  <c:v>44111</c:v>
                </c:pt>
                <c:pt idx="646">
                  <c:v>44112</c:v>
                </c:pt>
                <c:pt idx="647">
                  <c:v>44113</c:v>
                </c:pt>
                <c:pt idx="648">
                  <c:v>44114</c:v>
                </c:pt>
                <c:pt idx="649">
                  <c:v>44115</c:v>
                </c:pt>
                <c:pt idx="650">
                  <c:v>44116</c:v>
                </c:pt>
                <c:pt idx="651">
                  <c:v>44117</c:v>
                </c:pt>
                <c:pt idx="652">
                  <c:v>44118</c:v>
                </c:pt>
                <c:pt idx="653">
                  <c:v>44119</c:v>
                </c:pt>
                <c:pt idx="654">
                  <c:v>44120</c:v>
                </c:pt>
                <c:pt idx="655">
                  <c:v>44121</c:v>
                </c:pt>
                <c:pt idx="656">
                  <c:v>44122</c:v>
                </c:pt>
                <c:pt idx="657">
                  <c:v>44123</c:v>
                </c:pt>
                <c:pt idx="658">
                  <c:v>44124</c:v>
                </c:pt>
                <c:pt idx="659">
                  <c:v>44125</c:v>
                </c:pt>
                <c:pt idx="660">
                  <c:v>44126</c:v>
                </c:pt>
                <c:pt idx="661">
                  <c:v>44127</c:v>
                </c:pt>
                <c:pt idx="662">
                  <c:v>44128</c:v>
                </c:pt>
                <c:pt idx="663">
                  <c:v>44129</c:v>
                </c:pt>
                <c:pt idx="664">
                  <c:v>44130</c:v>
                </c:pt>
                <c:pt idx="665">
                  <c:v>44131</c:v>
                </c:pt>
                <c:pt idx="666">
                  <c:v>44132</c:v>
                </c:pt>
                <c:pt idx="667">
                  <c:v>44133</c:v>
                </c:pt>
                <c:pt idx="668">
                  <c:v>44134</c:v>
                </c:pt>
                <c:pt idx="669">
                  <c:v>44135</c:v>
                </c:pt>
                <c:pt idx="670">
                  <c:v>44136</c:v>
                </c:pt>
                <c:pt idx="671">
                  <c:v>44137</c:v>
                </c:pt>
                <c:pt idx="672">
                  <c:v>44138</c:v>
                </c:pt>
                <c:pt idx="673">
                  <c:v>44139</c:v>
                </c:pt>
                <c:pt idx="674">
                  <c:v>44140</c:v>
                </c:pt>
                <c:pt idx="675">
                  <c:v>44141</c:v>
                </c:pt>
                <c:pt idx="676">
                  <c:v>44142</c:v>
                </c:pt>
                <c:pt idx="677">
                  <c:v>44143</c:v>
                </c:pt>
                <c:pt idx="678">
                  <c:v>44144</c:v>
                </c:pt>
                <c:pt idx="679">
                  <c:v>44145</c:v>
                </c:pt>
                <c:pt idx="680">
                  <c:v>44146</c:v>
                </c:pt>
                <c:pt idx="681">
                  <c:v>44147</c:v>
                </c:pt>
                <c:pt idx="682">
                  <c:v>44148</c:v>
                </c:pt>
                <c:pt idx="683">
                  <c:v>44149</c:v>
                </c:pt>
                <c:pt idx="684">
                  <c:v>44150</c:v>
                </c:pt>
                <c:pt idx="685">
                  <c:v>44151</c:v>
                </c:pt>
                <c:pt idx="686">
                  <c:v>44152</c:v>
                </c:pt>
                <c:pt idx="687">
                  <c:v>44153</c:v>
                </c:pt>
                <c:pt idx="688">
                  <c:v>44154</c:v>
                </c:pt>
                <c:pt idx="689">
                  <c:v>44155</c:v>
                </c:pt>
                <c:pt idx="690">
                  <c:v>44156</c:v>
                </c:pt>
                <c:pt idx="691">
                  <c:v>44157</c:v>
                </c:pt>
                <c:pt idx="692">
                  <c:v>44158</c:v>
                </c:pt>
                <c:pt idx="693">
                  <c:v>44159</c:v>
                </c:pt>
                <c:pt idx="694">
                  <c:v>44160</c:v>
                </c:pt>
                <c:pt idx="695">
                  <c:v>44161</c:v>
                </c:pt>
                <c:pt idx="696">
                  <c:v>44162</c:v>
                </c:pt>
                <c:pt idx="697">
                  <c:v>44163</c:v>
                </c:pt>
                <c:pt idx="698">
                  <c:v>44164</c:v>
                </c:pt>
                <c:pt idx="699">
                  <c:v>44165</c:v>
                </c:pt>
                <c:pt idx="700">
                  <c:v>44166</c:v>
                </c:pt>
                <c:pt idx="701">
                  <c:v>44167</c:v>
                </c:pt>
                <c:pt idx="702">
                  <c:v>44168</c:v>
                </c:pt>
                <c:pt idx="703">
                  <c:v>44169</c:v>
                </c:pt>
                <c:pt idx="704">
                  <c:v>44170</c:v>
                </c:pt>
                <c:pt idx="705">
                  <c:v>44171</c:v>
                </c:pt>
                <c:pt idx="706">
                  <c:v>44172</c:v>
                </c:pt>
                <c:pt idx="707">
                  <c:v>44173</c:v>
                </c:pt>
                <c:pt idx="708">
                  <c:v>44174</c:v>
                </c:pt>
                <c:pt idx="709">
                  <c:v>44175</c:v>
                </c:pt>
                <c:pt idx="710">
                  <c:v>44176</c:v>
                </c:pt>
                <c:pt idx="711">
                  <c:v>44177</c:v>
                </c:pt>
                <c:pt idx="712">
                  <c:v>44178</c:v>
                </c:pt>
                <c:pt idx="713">
                  <c:v>44179</c:v>
                </c:pt>
                <c:pt idx="714">
                  <c:v>44180</c:v>
                </c:pt>
                <c:pt idx="715">
                  <c:v>44181</c:v>
                </c:pt>
                <c:pt idx="716">
                  <c:v>44182</c:v>
                </c:pt>
                <c:pt idx="717">
                  <c:v>44183</c:v>
                </c:pt>
                <c:pt idx="718">
                  <c:v>44184</c:v>
                </c:pt>
                <c:pt idx="719">
                  <c:v>44185</c:v>
                </c:pt>
                <c:pt idx="720">
                  <c:v>44186</c:v>
                </c:pt>
                <c:pt idx="721">
                  <c:v>44187</c:v>
                </c:pt>
                <c:pt idx="722">
                  <c:v>44188</c:v>
                </c:pt>
                <c:pt idx="723">
                  <c:v>44189</c:v>
                </c:pt>
                <c:pt idx="724">
                  <c:v>44190</c:v>
                </c:pt>
                <c:pt idx="725">
                  <c:v>44191</c:v>
                </c:pt>
                <c:pt idx="726">
                  <c:v>44192</c:v>
                </c:pt>
                <c:pt idx="727">
                  <c:v>44193</c:v>
                </c:pt>
                <c:pt idx="728">
                  <c:v>44194</c:v>
                </c:pt>
                <c:pt idx="729">
                  <c:v>44195</c:v>
                </c:pt>
                <c:pt idx="730">
                  <c:v>44196</c:v>
                </c:pt>
                <c:pt idx="731">
                  <c:v>44197</c:v>
                </c:pt>
                <c:pt idx="732">
                  <c:v>44198</c:v>
                </c:pt>
                <c:pt idx="733">
                  <c:v>44199</c:v>
                </c:pt>
                <c:pt idx="734">
                  <c:v>44200</c:v>
                </c:pt>
                <c:pt idx="735">
                  <c:v>44201</c:v>
                </c:pt>
                <c:pt idx="736">
                  <c:v>44202</c:v>
                </c:pt>
                <c:pt idx="737">
                  <c:v>44203</c:v>
                </c:pt>
                <c:pt idx="738">
                  <c:v>44204</c:v>
                </c:pt>
                <c:pt idx="739">
                  <c:v>44205</c:v>
                </c:pt>
                <c:pt idx="740">
                  <c:v>44206</c:v>
                </c:pt>
                <c:pt idx="741">
                  <c:v>44207</c:v>
                </c:pt>
                <c:pt idx="742">
                  <c:v>44208</c:v>
                </c:pt>
                <c:pt idx="743">
                  <c:v>44209</c:v>
                </c:pt>
                <c:pt idx="744">
                  <c:v>44210</c:v>
                </c:pt>
                <c:pt idx="745">
                  <c:v>44211</c:v>
                </c:pt>
                <c:pt idx="746">
                  <c:v>44212</c:v>
                </c:pt>
                <c:pt idx="747">
                  <c:v>44213</c:v>
                </c:pt>
                <c:pt idx="748">
                  <c:v>44214</c:v>
                </c:pt>
                <c:pt idx="749">
                  <c:v>44215</c:v>
                </c:pt>
                <c:pt idx="750">
                  <c:v>44216</c:v>
                </c:pt>
                <c:pt idx="751">
                  <c:v>44217</c:v>
                </c:pt>
                <c:pt idx="752">
                  <c:v>44218</c:v>
                </c:pt>
                <c:pt idx="753">
                  <c:v>44219</c:v>
                </c:pt>
                <c:pt idx="754">
                  <c:v>44220</c:v>
                </c:pt>
                <c:pt idx="755">
                  <c:v>44221</c:v>
                </c:pt>
                <c:pt idx="756">
                  <c:v>44222</c:v>
                </c:pt>
                <c:pt idx="757">
                  <c:v>44223</c:v>
                </c:pt>
                <c:pt idx="758">
                  <c:v>44224</c:v>
                </c:pt>
                <c:pt idx="759">
                  <c:v>44225</c:v>
                </c:pt>
                <c:pt idx="760">
                  <c:v>44226</c:v>
                </c:pt>
                <c:pt idx="761">
                  <c:v>44227</c:v>
                </c:pt>
                <c:pt idx="762">
                  <c:v>44228</c:v>
                </c:pt>
                <c:pt idx="763">
                  <c:v>44229</c:v>
                </c:pt>
                <c:pt idx="764">
                  <c:v>44230</c:v>
                </c:pt>
                <c:pt idx="765">
                  <c:v>44231</c:v>
                </c:pt>
                <c:pt idx="766">
                  <c:v>44232</c:v>
                </c:pt>
                <c:pt idx="767">
                  <c:v>44233</c:v>
                </c:pt>
                <c:pt idx="768">
                  <c:v>44234</c:v>
                </c:pt>
                <c:pt idx="769">
                  <c:v>44235</c:v>
                </c:pt>
                <c:pt idx="770">
                  <c:v>44236</c:v>
                </c:pt>
                <c:pt idx="771">
                  <c:v>44237</c:v>
                </c:pt>
                <c:pt idx="772">
                  <c:v>44238</c:v>
                </c:pt>
                <c:pt idx="773">
                  <c:v>44239</c:v>
                </c:pt>
                <c:pt idx="774">
                  <c:v>44240</c:v>
                </c:pt>
                <c:pt idx="775">
                  <c:v>44241</c:v>
                </c:pt>
                <c:pt idx="776">
                  <c:v>44242</c:v>
                </c:pt>
                <c:pt idx="777">
                  <c:v>44243</c:v>
                </c:pt>
                <c:pt idx="778">
                  <c:v>44244</c:v>
                </c:pt>
                <c:pt idx="779">
                  <c:v>44245</c:v>
                </c:pt>
                <c:pt idx="780">
                  <c:v>44246</c:v>
                </c:pt>
                <c:pt idx="781">
                  <c:v>44247</c:v>
                </c:pt>
                <c:pt idx="782">
                  <c:v>44248</c:v>
                </c:pt>
                <c:pt idx="783">
                  <c:v>44249</c:v>
                </c:pt>
                <c:pt idx="784">
                  <c:v>44250</c:v>
                </c:pt>
                <c:pt idx="785">
                  <c:v>44251</c:v>
                </c:pt>
                <c:pt idx="786">
                  <c:v>44252</c:v>
                </c:pt>
                <c:pt idx="787">
                  <c:v>44253</c:v>
                </c:pt>
                <c:pt idx="788">
                  <c:v>44254</c:v>
                </c:pt>
                <c:pt idx="789">
                  <c:v>44255</c:v>
                </c:pt>
                <c:pt idx="790">
                  <c:v>44256</c:v>
                </c:pt>
                <c:pt idx="791">
                  <c:v>44257</c:v>
                </c:pt>
                <c:pt idx="792">
                  <c:v>44258</c:v>
                </c:pt>
                <c:pt idx="793">
                  <c:v>44259</c:v>
                </c:pt>
                <c:pt idx="794">
                  <c:v>44260</c:v>
                </c:pt>
                <c:pt idx="795">
                  <c:v>44261</c:v>
                </c:pt>
                <c:pt idx="796">
                  <c:v>44262</c:v>
                </c:pt>
                <c:pt idx="797">
                  <c:v>44263</c:v>
                </c:pt>
                <c:pt idx="798">
                  <c:v>44264</c:v>
                </c:pt>
                <c:pt idx="799">
                  <c:v>44265</c:v>
                </c:pt>
                <c:pt idx="800">
                  <c:v>44266</c:v>
                </c:pt>
                <c:pt idx="801">
                  <c:v>44267</c:v>
                </c:pt>
                <c:pt idx="802">
                  <c:v>44268</c:v>
                </c:pt>
                <c:pt idx="803">
                  <c:v>44269</c:v>
                </c:pt>
                <c:pt idx="804">
                  <c:v>44270</c:v>
                </c:pt>
                <c:pt idx="805">
                  <c:v>44271</c:v>
                </c:pt>
                <c:pt idx="806">
                  <c:v>44272</c:v>
                </c:pt>
                <c:pt idx="807">
                  <c:v>44273</c:v>
                </c:pt>
                <c:pt idx="808">
                  <c:v>44274</c:v>
                </c:pt>
                <c:pt idx="809">
                  <c:v>44275</c:v>
                </c:pt>
                <c:pt idx="810">
                  <c:v>44276</c:v>
                </c:pt>
                <c:pt idx="811">
                  <c:v>44277</c:v>
                </c:pt>
                <c:pt idx="812">
                  <c:v>44278</c:v>
                </c:pt>
                <c:pt idx="813">
                  <c:v>44279</c:v>
                </c:pt>
                <c:pt idx="814">
                  <c:v>44280</c:v>
                </c:pt>
                <c:pt idx="815">
                  <c:v>44281</c:v>
                </c:pt>
                <c:pt idx="816">
                  <c:v>44282</c:v>
                </c:pt>
                <c:pt idx="817">
                  <c:v>44283</c:v>
                </c:pt>
                <c:pt idx="818">
                  <c:v>44284</c:v>
                </c:pt>
                <c:pt idx="819">
                  <c:v>44285</c:v>
                </c:pt>
                <c:pt idx="820">
                  <c:v>44286</c:v>
                </c:pt>
                <c:pt idx="821">
                  <c:v>44287</c:v>
                </c:pt>
                <c:pt idx="822">
                  <c:v>44288</c:v>
                </c:pt>
                <c:pt idx="823">
                  <c:v>44289</c:v>
                </c:pt>
                <c:pt idx="824">
                  <c:v>44290</c:v>
                </c:pt>
                <c:pt idx="825">
                  <c:v>44291</c:v>
                </c:pt>
                <c:pt idx="826">
                  <c:v>44292</c:v>
                </c:pt>
                <c:pt idx="827">
                  <c:v>44293</c:v>
                </c:pt>
                <c:pt idx="828">
                  <c:v>44294</c:v>
                </c:pt>
                <c:pt idx="829">
                  <c:v>44295</c:v>
                </c:pt>
                <c:pt idx="830">
                  <c:v>44296</c:v>
                </c:pt>
                <c:pt idx="831">
                  <c:v>44297</c:v>
                </c:pt>
                <c:pt idx="832">
                  <c:v>44298</c:v>
                </c:pt>
                <c:pt idx="833">
                  <c:v>44299</c:v>
                </c:pt>
                <c:pt idx="834">
                  <c:v>44300</c:v>
                </c:pt>
                <c:pt idx="835">
                  <c:v>44301</c:v>
                </c:pt>
                <c:pt idx="836">
                  <c:v>44302</c:v>
                </c:pt>
                <c:pt idx="837">
                  <c:v>44303</c:v>
                </c:pt>
                <c:pt idx="838">
                  <c:v>44304</c:v>
                </c:pt>
                <c:pt idx="839">
                  <c:v>44305</c:v>
                </c:pt>
                <c:pt idx="840">
                  <c:v>44306</c:v>
                </c:pt>
                <c:pt idx="841">
                  <c:v>44307</c:v>
                </c:pt>
                <c:pt idx="842">
                  <c:v>44308</c:v>
                </c:pt>
                <c:pt idx="843">
                  <c:v>44309</c:v>
                </c:pt>
                <c:pt idx="844">
                  <c:v>44310</c:v>
                </c:pt>
                <c:pt idx="845">
                  <c:v>44311</c:v>
                </c:pt>
                <c:pt idx="846">
                  <c:v>44312</c:v>
                </c:pt>
                <c:pt idx="847">
                  <c:v>44313</c:v>
                </c:pt>
                <c:pt idx="848">
                  <c:v>44314</c:v>
                </c:pt>
                <c:pt idx="849">
                  <c:v>44315</c:v>
                </c:pt>
                <c:pt idx="850">
                  <c:v>44316</c:v>
                </c:pt>
                <c:pt idx="851">
                  <c:v>44317</c:v>
                </c:pt>
                <c:pt idx="852">
                  <c:v>44318</c:v>
                </c:pt>
                <c:pt idx="853">
                  <c:v>44319</c:v>
                </c:pt>
                <c:pt idx="854">
                  <c:v>44320</c:v>
                </c:pt>
                <c:pt idx="855">
                  <c:v>44321</c:v>
                </c:pt>
                <c:pt idx="856">
                  <c:v>44322</c:v>
                </c:pt>
                <c:pt idx="857">
                  <c:v>44323</c:v>
                </c:pt>
                <c:pt idx="858">
                  <c:v>44324</c:v>
                </c:pt>
                <c:pt idx="859">
                  <c:v>44325</c:v>
                </c:pt>
                <c:pt idx="860">
                  <c:v>44326</c:v>
                </c:pt>
                <c:pt idx="861">
                  <c:v>44327</c:v>
                </c:pt>
                <c:pt idx="862">
                  <c:v>44328</c:v>
                </c:pt>
                <c:pt idx="863">
                  <c:v>44329</c:v>
                </c:pt>
                <c:pt idx="864">
                  <c:v>44330</c:v>
                </c:pt>
                <c:pt idx="865">
                  <c:v>44331</c:v>
                </c:pt>
                <c:pt idx="866">
                  <c:v>44332</c:v>
                </c:pt>
                <c:pt idx="867">
                  <c:v>44333</c:v>
                </c:pt>
                <c:pt idx="868">
                  <c:v>44334</c:v>
                </c:pt>
                <c:pt idx="869">
                  <c:v>44335</c:v>
                </c:pt>
                <c:pt idx="870">
                  <c:v>44336</c:v>
                </c:pt>
                <c:pt idx="871">
                  <c:v>44337</c:v>
                </c:pt>
                <c:pt idx="872">
                  <c:v>44338</c:v>
                </c:pt>
                <c:pt idx="873">
                  <c:v>44339</c:v>
                </c:pt>
                <c:pt idx="874">
                  <c:v>44340</c:v>
                </c:pt>
                <c:pt idx="875">
                  <c:v>44341</c:v>
                </c:pt>
                <c:pt idx="876">
                  <c:v>44342</c:v>
                </c:pt>
                <c:pt idx="877">
                  <c:v>44343</c:v>
                </c:pt>
                <c:pt idx="878">
                  <c:v>44344</c:v>
                </c:pt>
                <c:pt idx="879">
                  <c:v>44345</c:v>
                </c:pt>
                <c:pt idx="880">
                  <c:v>44346</c:v>
                </c:pt>
                <c:pt idx="881">
                  <c:v>44347</c:v>
                </c:pt>
                <c:pt idx="882">
                  <c:v>44348</c:v>
                </c:pt>
                <c:pt idx="883">
                  <c:v>44349</c:v>
                </c:pt>
                <c:pt idx="884">
                  <c:v>44350</c:v>
                </c:pt>
                <c:pt idx="885">
                  <c:v>44351</c:v>
                </c:pt>
                <c:pt idx="886">
                  <c:v>44352</c:v>
                </c:pt>
                <c:pt idx="887">
                  <c:v>44353</c:v>
                </c:pt>
                <c:pt idx="888">
                  <c:v>44354</c:v>
                </c:pt>
                <c:pt idx="889">
                  <c:v>44355</c:v>
                </c:pt>
                <c:pt idx="890">
                  <c:v>44356</c:v>
                </c:pt>
                <c:pt idx="891">
                  <c:v>44357</c:v>
                </c:pt>
                <c:pt idx="892">
                  <c:v>44358</c:v>
                </c:pt>
                <c:pt idx="893">
                  <c:v>44359</c:v>
                </c:pt>
                <c:pt idx="894">
                  <c:v>44360</c:v>
                </c:pt>
                <c:pt idx="895">
                  <c:v>44361</c:v>
                </c:pt>
                <c:pt idx="896">
                  <c:v>44362</c:v>
                </c:pt>
                <c:pt idx="897">
                  <c:v>44363</c:v>
                </c:pt>
                <c:pt idx="898">
                  <c:v>44364</c:v>
                </c:pt>
                <c:pt idx="899">
                  <c:v>44365</c:v>
                </c:pt>
                <c:pt idx="900">
                  <c:v>44366</c:v>
                </c:pt>
                <c:pt idx="901">
                  <c:v>44367</c:v>
                </c:pt>
                <c:pt idx="902">
                  <c:v>44368</c:v>
                </c:pt>
                <c:pt idx="903">
                  <c:v>44369</c:v>
                </c:pt>
                <c:pt idx="904">
                  <c:v>44370</c:v>
                </c:pt>
                <c:pt idx="905">
                  <c:v>44371</c:v>
                </c:pt>
                <c:pt idx="906">
                  <c:v>44372</c:v>
                </c:pt>
                <c:pt idx="907">
                  <c:v>44373</c:v>
                </c:pt>
                <c:pt idx="908">
                  <c:v>44374</c:v>
                </c:pt>
                <c:pt idx="909">
                  <c:v>44375</c:v>
                </c:pt>
                <c:pt idx="910">
                  <c:v>44376</c:v>
                </c:pt>
                <c:pt idx="911">
                  <c:v>44377</c:v>
                </c:pt>
                <c:pt idx="912">
                  <c:v>44378</c:v>
                </c:pt>
                <c:pt idx="913">
                  <c:v>44379</c:v>
                </c:pt>
                <c:pt idx="914">
                  <c:v>44380</c:v>
                </c:pt>
                <c:pt idx="915">
                  <c:v>44381</c:v>
                </c:pt>
                <c:pt idx="916">
                  <c:v>44382</c:v>
                </c:pt>
                <c:pt idx="917">
                  <c:v>44383</c:v>
                </c:pt>
                <c:pt idx="918">
                  <c:v>44384</c:v>
                </c:pt>
                <c:pt idx="919">
                  <c:v>44385</c:v>
                </c:pt>
                <c:pt idx="920">
                  <c:v>44386</c:v>
                </c:pt>
                <c:pt idx="921">
                  <c:v>44387</c:v>
                </c:pt>
                <c:pt idx="922">
                  <c:v>44388</c:v>
                </c:pt>
                <c:pt idx="923">
                  <c:v>44389</c:v>
                </c:pt>
                <c:pt idx="924">
                  <c:v>44390</c:v>
                </c:pt>
                <c:pt idx="925">
                  <c:v>44391</c:v>
                </c:pt>
                <c:pt idx="926">
                  <c:v>44392</c:v>
                </c:pt>
                <c:pt idx="927">
                  <c:v>44393</c:v>
                </c:pt>
                <c:pt idx="928">
                  <c:v>44394</c:v>
                </c:pt>
                <c:pt idx="929">
                  <c:v>44395</c:v>
                </c:pt>
                <c:pt idx="930">
                  <c:v>44396</c:v>
                </c:pt>
                <c:pt idx="931">
                  <c:v>44397</c:v>
                </c:pt>
                <c:pt idx="932">
                  <c:v>44398</c:v>
                </c:pt>
                <c:pt idx="933">
                  <c:v>44399</c:v>
                </c:pt>
                <c:pt idx="934">
                  <c:v>44400</c:v>
                </c:pt>
                <c:pt idx="935">
                  <c:v>44401</c:v>
                </c:pt>
                <c:pt idx="936">
                  <c:v>44402</c:v>
                </c:pt>
                <c:pt idx="937">
                  <c:v>44403</c:v>
                </c:pt>
                <c:pt idx="938">
                  <c:v>44404</c:v>
                </c:pt>
                <c:pt idx="939">
                  <c:v>44405</c:v>
                </c:pt>
                <c:pt idx="940">
                  <c:v>44406</c:v>
                </c:pt>
                <c:pt idx="941">
                  <c:v>44407</c:v>
                </c:pt>
                <c:pt idx="942">
                  <c:v>44408</c:v>
                </c:pt>
                <c:pt idx="943">
                  <c:v>44409</c:v>
                </c:pt>
                <c:pt idx="944">
                  <c:v>44410</c:v>
                </c:pt>
                <c:pt idx="945">
                  <c:v>44411</c:v>
                </c:pt>
                <c:pt idx="946">
                  <c:v>44412</c:v>
                </c:pt>
                <c:pt idx="947">
                  <c:v>44413</c:v>
                </c:pt>
                <c:pt idx="948">
                  <c:v>44414</c:v>
                </c:pt>
                <c:pt idx="949">
                  <c:v>44415</c:v>
                </c:pt>
                <c:pt idx="950">
                  <c:v>44416</c:v>
                </c:pt>
                <c:pt idx="951">
                  <c:v>44417</c:v>
                </c:pt>
                <c:pt idx="952">
                  <c:v>44418</c:v>
                </c:pt>
                <c:pt idx="953">
                  <c:v>44419</c:v>
                </c:pt>
                <c:pt idx="954">
                  <c:v>44420</c:v>
                </c:pt>
                <c:pt idx="955">
                  <c:v>44421</c:v>
                </c:pt>
                <c:pt idx="956">
                  <c:v>44422</c:v>
                </c:pt>
                <c:pt idx="957">
                  <c:v>44423</c:v>
                </c:pt>
                <c:pt idx="958">
                  <c:v>44424</c:v>
                </c:pt>
                <c:pt idx="959">
                  <c:v>44425</c:v>
                </c:pt>
                <c:pt idx="960">
                  <c:v>44426</c:v>
                </c:pt>
                <c:pt idx="961">
                  <c:v>44427</c:v>
                </c:pt>
                <c:pt idx="962">
                  <c:v>44428</c:v>
                </c:pt>
                <c:pt idx="963">
                  <c:v>44429</c:v>
                </c:pt>
                <c:pt idx="964">
                  <c:v>44430</c:v>
                </c:pt>
                <c:pt idx="965">
                  <c:v>44431</c:v>
                </c:pt>
                <c:pt idx="966">
                  <c:v>44432</c:v>
                </c:pt>
                <c:pt idx="967">
                  <c:v>44433</c:v>
                </c:pt>
                <c:pt idx="968">
                  <c:v>44434</c:v>
                </c:pt>
                <c:pt idx="969">
                  <c:v>44435</c:v>
                </c:pt>
                <c:pt idx="970">
                  <c:v>44436</c:v>
                </c:pt>
                <c:pt idx="971">
                  <c:v>44437</c:v>
                </c:pt>
                <c:pt idx="972">
                  <c:v>44438</c:v>
                </c:pt>
                <c:pt idx="973">
                  <c:v>44439</c:v>
                </c:pt>
                <c:pt idx="974">
                  <c:v>44440</c:v>
                </c:pt>
                <c:pt idx="975">
                  <c:v>44441</c:v>
                </c:pt>
                <c:pt idx="976">
                  <c:v>44442</c:v>
                </c:pt>
                <c:pt idx="977">
                  <c:v>44443</c:v>
                </c:pt>
                <c:pt idx="978">
                  <c:v>44444</c:v>
                </c:pt>
                <c:pt idx="979">
                  <c:v>44445</c:v>
                </c:pt>
                <c:pt idx="980">
                  <c:v>44446</c:v>
                </c:pt>
                <c:pt idx="981">
                  <c:v>44447</c:v>
                </c:pt>
                <c:pt idx="982">
                  <c:v>44448</c:v>
                </c:pt>
                <c:pt idx="983">
                  <c:v>44449</c:v>
                </c:pt>
                <c:pt idx="984">
                  <c:v>44450</c:v>
                </c:pt>
                <c:pt idx="985">
                  <c:v>44451</c:v>
                </c:pt>
                <c:pt idx="986">
                  <c:v>44452</c:v>
                </c:pt>
                <c:pt idx="987">
                  <c:v>44453</c:v>
                </c:pt>
                <c:pt idx="988">
                  <c:v>44454</c:v>
                </c:pt>
                <c:pt idx="989">
                  <c:v>44455</c:v>
                </c:pt>
                <c:pt idx="990">
                  <c:v>44456</c:v>
                </c:pt>
                <c:pt idx="991">
                  <c:v>44457</c:v>
                </c:pt>
                <c:pt idx="992">
                  <c:v>44458</c:v>
                </c:pt>
                <c:pt idx="993">
                  <c:v>44459</c:v>
                </c:pt>
                <c:pt idx="994">
                  <c:v>44460</c:v>
                </c:pt>
                <c:pt idx="995">
                  <c:v>44461</c:v>
                </c:pt>
                <c:pt idx="996">
                  <c:v>44462</c:v>
                </c:pt>
                <c:pt idx="997">
                  <c:v>44463</c:v>
                </c:pt>
                <c:pt idx="998">
                  <c:v>44464</c:v>
                </c:pt>
                <c:pt idx="999">
                  <c:v>44465</c:v>
                </c:pt>
                <c:pt idx="1000">
                  <c:v>44466</c:v>
                </c:pt>
                <c:pt idx="1001">
                  <c:v>44467</c:v>
                </c:pt>
                <c:pt idx="1002">
                  <c:v>44468</c:v>
                </c:pt>
                <c:pt idx="1003">
                  <c:v>44469</c:v>
                </c:pt>
                <c:pt idx="1004">
                  <c:v>44470</c:v>
                </c:pt>
                <c:pt idx="1005">
                  <c:v>44471</c:v>
                </c:pt>
                <c:pt idx="1006">
                  <c:v>44472</c:v>
                </c:pt>
                <c:pt idx="1007">
                  <c:v>44473</c:v>
                </c:pt>
                <c:pt idx="1008">
                  <c:v>44474</c:v>
                </c:pt>
                <c:pt idx="1009">
                  <c:v>44475</c:v>
                </c:pt>
                <c:pt idx="1010">
                  <c:v>44476</c:v>
                </c:pt>
                <c:pt idx="1011">
                  <c:v>44477</c:v>
                </c:pt>
                <c:pt idx="1012">
                  <c:v>44478</c:v>
                </c:pt>
                <c:pt idx="1013">
                  <c:v>44479</c:v>
                </c:pt>
                <c:pt idx="1014">
                  <c:v>44480</c:v>
                </c:pt>
                <c:pt idx="1015">
                  <c:v>44481</c:v>
                </c:pt>
                <c:pt idx="1016">
                  <c:v>44482</c:v>
                </c:pt>
                <c:pt idx="1017">
                  <c:v>44483</c:v>
                </c:pt>
                <c:pt idx="1018">
                  <c:v>44484</c:v>
                </c:pt>
                <c:pt idx="1019">
                  <c:v>44485</c:v>
                </c:pt>
                <c:pt idx="1020">
                  <c:v>44486</c:v>
                </c:pt>
                <c:pt idx="1021">
                  <c:v>44487</c:v>
                </c:pt>
                <c:pt idx="1022">
                  <c:v>44488</c:v>
                </c:pt>
                <c:pt idx="1023">
                  <c:v>44489</c:v>
                </c:pt>
                <c:pt idx="1024">
                  <c:v>44490</c:v>
                </c:pt>
                <c:pt idx="1025">
                  <c:v>44491</c:v>
                </c:pt>
                <c:pt idx="1026">
                  <c:v>44492</c:v>
                </c:pt>
                <c:pt idx="1027">
                  <c:v>44493</c:v>
                </c:pt>
                <c:pt idx="1028">
                  <c:v>44494</c:v>
                </c:pt>
                <c:pt idx="1029">
                  <c:v>44495</c:v>
                </c:pt>
                <c:pt idx="1030">
                  <c:v>44496</c:v>
                </c:pt>
                <c:pt idx="1031">
                  <c:v>44497</c:v>
                </c:pt>
                <c:pt idx="1032">
                  <c:v>44498</c:v>
                </c:pt>
                <c:pt idx="1033">
                  <c:v>44499</c:v>
                </c:pt>
                <c:pt idx="1034">
                  <c:v>44500</c:v>
                </c:pt>
                <c:pt idx="1035">
                  <c:v>44501</c:v>
                </c:pt>
                <c:pt idx="1036">
                  <c:v>44502</c:v>
                </c:pt>
                <c:pt idx="1037">
                  <c:v>44503</c:v>
                </c:pt>
                <c:pt idx="1038">
                  <c:v>44504</c:v>
                </c:pt>
                <c:pt idx="1039">
                  <c:v>44505</c:v>
                </c:pt>
                <c:pt idx="1040">
                  <c:v>44506</c:v>
                </c:pt>
                <c:pt idx="1041">
                  <c:v>44507</c:v>
                </c:pt>
                <c:pt idx="1042">
                  <c:v>44508</c:v>
                </c:pt>
                <c:pt idx="1043">
                  <c:v>44509</c:v>
                </c:pt>
                <c:pt idx="1044">
                  <c:v>44510</c:v>
                </c:pt>
                <c:pt idx="1045">
                  <c:v>44511</c:v>
                </c:pt>
                <c:pt idx="1046">
                  <c:v>44512</c:v>
                </c:pt>
                <c:pt idx="1047">
                  <c:v>44513</c:v>
                </c:pt>
                <c:pt idx="1048">
                  <c:v>44514</c:v>
                </c:pt>
                <c:pt idx="1049">
                  <c:v>44515</c:v>
                </c:pt>
                <c:pt idx="1050">
                  <c:v>44516</c:v>
                </c:pt>
                <c:pt idx="1051">
                  <c:v>44517</c:v>
                </c:pt>
                <c:pt idx="1052">
                  <c:v>44518</c:v>
                </c:pt>
                <c:pt idx="1053">
                  <c:v>44519</c:v>
                </c:pt>
                <c:pt idx="1054">
                  <c:v>44520</c:v>
                </c:pt>
                <c:pt idx="1055">
                  <c:v>44521</c:v>
                </c:pt>
                <c:pt idx="1056">
                  <c:v>44522</c:v>
                </c:pt>
                <c:pt idx="1057">
                  <c:v>44523</c:v>
                </c:pt>
                <c:pt idx="1058">
                  <c:v>44524</c:v>
                </c:pt>
                <c:pt idx="1059">
                  <c:v>44525</c:v>
                </c:pt>
                <c:pt idx="1060">
                  <c:v>44526</c:v>
                </c:pt>
                <c:pt idx="1061">
                  <c:v>44527</c:v>
                </c:pt>
                <c:pt idx="1062">
                  <c:v>44528</c:v>
                </c:pt>
                <c:pt idx="1063">
                  <c:v>44529</c:v>
                </c:pt>
                <c:pt idx="1064">
                  <c:v>44530</c:v>
                </c:pt>
                <c:pt idx="1065">
                  <c:v>44531</c:v>
                </c:pt>
                <c:pt idx="1066">
                  <c:v>44532</c:v>
                </c:pt>
                <c:pt idx="1067">
                  <c:v>44533</c:v>
                </c:pt>
                <c:pt idx="1068">
                  <c:v>44534</c:v>
                </c:pt>
                <c:pt idx="1069">
                  <c:v>44535</c:v>
                </c:pt>
                <c:pt idx="1070">
                  <c:v>44536</c:v>
                </c:pt>
                <c:pt idx="1071">
                  <c:v>44537</c:v>
                </c:pt>
                <c:pt idx="1072">
                  <c:v>44538</c:v>
                </c:pt>
                <c:pt idx="1073">
                  <c:v>44539</c:v>
                </c:pt>
                <c:pt idx="1074">
                  <c:v>44540</c:v>
                </c:pt>
                <c:pt idx="1075">
                  <c:v>44541</c:v>
                </c:pt>
                <c:pt idx="1076">
                  <c:v>44542</c:v>
                </c:pt>
                <c:pt idx="1077">
                  <c:v>44543</c:v>
                </c:pt>
                <c:pt idx="1078">
                  <c:v>44544</c:v>
                </c:pt>
                <c:pt idx="1079">
                  <c:v>44545</c:v>
                </c:pt>
                <c:pt idx="1080">
                  <c:v>44546</c:v>
                </c:pt>
                <c:pt idx="1081">
                  <c:v>44547</c:v>
                </c:pt>
                <c:pt idx="1082">
                  <c:v>44548</c:v>
                </c:pt>
                <c:pt idx="1083">
                  <c:v>44549</c:v>
                </c:pt>
                <c:pt idx="1084">
                  <c:v>44550</c:v>
                </c:pt>
                <c:pt idx="1085">
                  <c:v>44551</c:v>
                </c:pt>
                <c:pt idx="1086">
                  <c:v>44552</c:v>
                </c:pt>
                <c:pt idx="1087">
                  <c:v>44553</c:v>
                </c:pt>
                <c:pt idx="1088">
                  <c:v>44554</c:v>
                </c:pt>
                <c:pt idx="1089">
                  <c:v>44555</c:v>
                </c:pt>
                <c:pt idx="1090">
                  <c:v>44556</c:v>
                </c:pt>
                <c:pt idx="1091">
                  <c:v>44557</c:v>
                </c:pt>
                <c:pt idx="1092">
                  <c:v>44558</c:v>
                </c:pt>
                <c:pt idx="1093">
                  <c:v>44559</c:v>
                </c:pt>
                <c:pt idx="1094">
                  <c:v>44560</c:v>
                </c:pt>
                <c:pt idx="1095">
                  <c:v>44561</c:v>
                </c:pt>
                <c:pt idx="1096">
                  <c:v>44562</c:v>
                </c:pt>
                <c:pt idx="1097">
                  <c:v>44563</c:v>
                </c:pt>
                <c:pt idx="1098">
                  <c:v>44564</c:v>
                </c:pt>
                <c:pt idx="1099">
                  <c:v>44565</c:v>
                </c:pt>
                <c:pt idx="1100">
                  <c:v>44566</c:v>
                </c:pt>
                <c:pt idx="1101">
                  <c:v>44567</c:v>
                </c:pt>
                <c:pt idx="1102">
                  <c:v>44568</c:v>
                </c:pt>
                <c:pt idx="1103">
                  <c:v>44569</c:v>
                </c:pt>
                <c:pt idx="1104">
                  <c:v>44570</c:v>
                </c:pt>
                <c:pt idx="1105">
                  <c:v>44571</c:v>
                </c:pt>
                <c:pt idx="1106">
                  <c:v>44572</c:v>
                </c:pt>
                <c:pt idx="1107">
                  <c:v>44573</c:v>
                </c:pt>
                <c:pt idx="1108">
                  <c:v>44574</c:v>
                </c:pt>
                <c:pt idx="1109">
                  <c:v>44575</c:v>
                </c:pt>
                <c:pt idx="1110">
                  <c:v>44576</c:v>
                </c:pt>
                <c:pt idx="1111">
                  <c:v>44577</c:v>
                </c:pt>
                <c:pt idx="1112">
                  <c:v>44578</c:v>
                </c:pt>
                <c:pt idx="1113">
                  <c:v>44579</c:v>
                </c:pt>
                <c:pt idx="1114">
                  <c:v>44580</c:v>
                </c:pt>
                <c:pt idx="1115">
                  <c:v>44581</c:v>
                </c:pt>
                <c:pt idx="1116">
                  <c:v>44582</c:v>
                </c:pt>
                <c:pt idx="1117">
                  <c:v>44583</c:v>
                </c:pt>
                <c:pt idx="1118">
                  <c:v>44584</c:v>
                </c:pt>
                <c:pt idx="1119">
                  <c:v>44585</c:v>
                </c:pt>
                <c:pt idx="1120">
                  <c:v>44586</c:v>
                </c:pt>
                <c:pt idx="1121">
                  <c:v>44587</c:v>
                </c:pt>
                <c:pt idx="1122">
                  <c:v>44588</c:v>
                </c:pt>
                <c:pt idx="1123">
                  <c:v>44589</c:v>
                </c:pt>
                <c:pt idx="1124">
                  <c:v>44590</c:v>
                </c:pt>
                <c:pt idx="1125">
                  <c:v>44591</c:v>
                </c:pt>
                <c:pt idx="1126">
                  <c:v>44592</c:v>
                </c:pt>
                <c:pt idx="1127">
                  <c:v>44593</c:v>
                </c:pt>
                <c:pt idx="1128">
                  <c:v>44594</c:v>
                </c:pt>
                <c:pt idx="1129">
                  <c:v>44595</c:v>
                </c:pt>
                <c:pt idx="1130">
                  <c:v>44596</c:v>
                </c:pt>
                <c:pt idx="1131">
                  <c:v>44597</c:v>
                </c:pt>
                <c:pt idx="1132">
                  <c:v>44598</c:v>
                </c:pt>
                <c:pt idx="1133">
                  <c:v>44599</c:v>
                </c:pt>
                <c:pt idx="1134">
                  <c:v>44600</c:v>
                </c:pt>
                <c:pt idx="1135">
                  <c:v>44601</c:v>
                </c:pt>
                <c:pt idx="1136">
                  <c:v>44602</c:v>
                </c:pt>
                <c:pt idx="1137">
                  <c:v>44603</c:v>
                </c:pt>
                <c:pt idx="1138">
                  <c:v>44604</c:v>
                </c:pt>
                <c:pt idx="1139">
                  <c:v>44605</c:v>
                </c:pt>
                <c:pt idx="1140">
                  <c:v>44606</c:v>
                </c:pt>
                <c:pt idx="1141">
                  <c:v>44607</c:v>
                </c:pt>
                <c:pt idx="1142">
                  <c:v>44608</c:v>
                </c:pt>
                <c:pt idx="1143">
                  <c:v>44609</c:v>
                </c:pt>
                <c:pt idx="1144">
                  <c:v>44610</c:v>
                </c:pt>
                <c:pt idx="1145">
                  <c:v>44611</c:v>
                </c:pt>
                <c:pt idx="1146">
                  <c:v>44612</c:v>
                </c:pt>
                <c:pt idx="1147">
                  <c:v>44613</c:v>
                </c:pt>
                <c:pt idx="1148">
                  <c:v>44614</c:v>
                </c:pt>
                <c:pt idx="1149">
                  <c:v>44615</c:v>
                </c:pt>
                <c:pt idx="1150">
                  <c:v>44616</c:v>
                </c:pt>
                <c:pt idx="1151">
                  <c:v>44617</c:v>
                </c:pt>
                <c:pt idx="1152">
                  <c:v>44618</c:v>
                </c:pt>
                <c:pt idx="1153">
                  <c:v>44619</c:v>
                </c:pt>
                <c:pt idx="1154">
                  <c:v>44620</c:v>
                </c:pt>
                <c:pt idx="1155">
                  <c:v>44621</c:v>
                </c:pt>
                <c:pt idx="1156">
                  <c:v>44622</c:v>
                </c:pt>
                <c:pt idx="1157">
                  <c:v>44623</c:v>
                </c:pt>
                <c:pt idx="1158">
                  <c:v>44624</c:v>
                </c:pt>
                <c:pt idx="1159">
                  <c:v>44625</c:v>
                </c:pt>
                <c:pt idx="1160">
                  <c:v>44626</c:v>
                </c:pt>
                <c:pt idx="1161">
                  <c:v>44627</c:v>
                </c:pt>
                <c:pt idx="1162">
                  <c:v>44628</c:v>
                </c:pt>
                <c:pt idx="1163">
                  <c:v>44629</c:v>
                </c:pt>
                <c:pt idx="1164">
                  <c:v>44630</c:v>
                </c:pt>
                <c:pt idx="1165">
                  <c:v>44631</c:v>
                </c:pt>
                <c:pt idx="1166">
                  <c:v>44632</c:v>
                </c:pt>
                <c:pt idx="1167">
                  <c:v>44633</c:v>
                </c:pt>
                <c:pt idx="1168">
                  <c:v>44634</c:v>
                </c:pt>
                <c:pt idx="1169">
                  <c:v>44635</c:v>
                </c:pt>
                <c:pt idx="1170">
                  <c:v>44636</c:v>
                </c:pt>
                <c:pt idx="1171">
                  <c:v>44637</c:v>
                </c:pt>
                <c:pt idx="1172">
                  <c:v>44638</c:v>
                </c:pt>
                <c:pt idx="1173">
                  <c:v>44639</c:v>
                </c:pt>
                <c:pt idx="1174">
                  <c:v>44640</c:v>
                </c:pt>
                <c:pt idx="1175">
                  <c:v>44641</c:v>
                </c:pt>
                <c:pt idx="1176">
                  <c:v>44642</c:v>
                </c:pt>
                <c:pt idx="1177">
                  <c:v>44643</c:v>
                </c:pt>
                <c:pt idx="1178">
                  <c:v>44644</c:v>
                </c:pt>
                <c:pt idx="1179">
                  <c:v>44645</c:v>
                </c:pt>
                <c:pt idx="1180">
                  <c:v>44646</c:v>
                </c:pt>
                <c:pt idx="1181">
                  <c:v>44647</c:v>
                </c:pt>
                <c:pt idx="1182">
                  <c:v>44648</c:v>
                </c:pt>
                <c:pt idx="1183">
                  <c:v>44649</c:v>
                </c:pt>
                <c:pt idx="1184">
                  <c:v>44650</c:v>
                </c:pt>
                <c:pt idx="1185">
                  <c:v>44651</c:v>
                </c:pt>
                <c:pt idx="1186">
                  <c:v>44652</c:v>
                </c:pt>
                <c:pt idx="1187">
                  <c:v>44653</c:v>
                </c:pt>
                <c:pt idx="1188">
                  <c:v>44654</c:v>
                </c:pt>
                <c:pt idx="1189">
                  <c:v>44655</c:v>
                </c:pt>
                <c:pt idx="1190">
                  <c:v>44656</c:v>
                </c:pt>
                <c:pt idx="1191">
                  <c:v>44657</c:v>
                </c:pt>
                <c:pt idx="1192">
                  <c:v>44658</c:v>
                </c:pt>
                <c:pt idx="1193">
                  <c:v>44659</c:v>
                </c:pt>
                <c:pt idx="1194">
                  <c:v>44660</c:v>
                </c:pt>
                <c:pt idx="1195">
                  <c:v>44661</c:v>
                </c:pt>
                <c:pt idx="1196">
                  <c:v>44662</c:v>
                </c:pt>
                <c:pt idx="1197">
                  <c:v>44663</c:v>
                </c:pt>
                <c:pt idx="1198">
                  <c:v>44664</c:v>
                </c:pt>
                <c:pt idx="1199">
                  <c:v>44665</c:v>
                </c:pt>
                <c:pt idx="1200">
                  <c:v>44666</c:v>
                </c:pt>
                <c:pt idx="1201">
                  <c:v>44667</c:v>
                </c:pt>
                <c:pt idx="1202">
                  <c:v>44668</c:v>
                </c:pt>
                <c:pt idx="1203">
                  <c:v>44669</c:v>
                </c:pt>
                <c:pt idx="1204">
                  <c:v>44670</c:v>
                </c:pt>
                <c:pt idx="1205">
                  <c:v>44671</c:v>
                </c:pt>
                <c:pt idx="1206">
                  <c:v>44672</c:v>
                </c:pt>
                <c:pt idx="1207">
                  <c:v>44673</c:v>
                </c:pt>
                <c:pt idx="1208">
                  <c:v>44674</c:v>
                </c:pt>
                <c:pt idx="1209">
                  <c:v>44675</c:v>
                </c:pt>
                <c:pt idx="1210">
                  <c:v>44676</c:v>
                </c:pt>
                <c:pt idx="1211">
                  <c:v>44677</c:v>
                </c:pt>
                <c:pt idx="1212">
                  <c:v>44678</c:v>
                </c:pt>
                <c:pt idx="1213">
                  <c:v>44679</c:v>
                </c:pt>
                <c:pt idx="1214">
                  <c:v>44680</c:v>
                </c:pt>
                <c:pt idx="1215">
                  <c:v>44681</c:v>
                </c:pt>
                <c:pt idx="1216">
                  <c:v>44682</c:v>
                </c:pt>
                <c:pt idx="1217">
                  <c:v>44683</c:v>
                </c:pt>
                <c:pt idx="1218">
                  <c:v>44684</c:v>
                </c:pt>
                <c:pt idx="1219">
                  <c:v>44685</c:v>
                </c:pt>
                <c:pt idx="1220">
                  <c:v>44686</c:v>
                </c:pt>
                <c:pt idx="1221">
                  <c:v>44687</c:v>
                </c:pt>
                <c:pt idx="1222">
                  <c:v>44688</c:v>
                </c:pt>
                <c:pt idx="1223">
                  <c:v>44689</c:v>
                </c:pt>
                <c:pt idx="1224">
                  <c:v>44690</c:v>
                </c:pt>
                <c:pt idx="1225">
                  <c:v>44691</c:v>
                </c:pt>
                <c:pt idx="1226">
                  <c:v>44692</c:v>
                </c:pt>
                <c:pt idx="1227">
                  <c:v>44693</c:v>
                </c:pt>
                <c:pt idx="1228">
                  <c:v>44694</c:v>
                </c:pt>
                <c:pt idx="1229">
                  <c:v>44695</c:v>
                </c:pt>
                <c:pt idx="1230">
                  <c:v>44696</c:v>
                </c:pt>
                <c:pt idx="1231">
                  <c:v>44697</c:v>
                </c:pt>
                <c:pt idx="1232">
                  <c:v>44698</c:v>
                </c:pt>
                <c:pt idx="1233">
                  <c:v>44699</c:v>
                </c:pt>
                <c:pt idx="1234">
                  <c:v>44700</c:v>
                </c:pt>
                <c:pt idx="1235">
                  <c:v>44701</c:v>
                </c:pt>
                <c:pt idx="1236">
                  <c:v>44702</c:v>
                </c:pt>
                <c:pt idx="1237">
                  <c:v>44703</c:v>
                </c:pt>
                <c:pt idx="1238">
                  <c:v>44704</c:v>
                </c:pt>
                <c:pt idx="1239">
                  <c:v>44705</c:v>
                </c:pt>
                <c:pt idx="1240">
                  <c:v>44706</c:v>
                </c:pt>
                <c:pt idx="1241">
                  <c:v>44707</c:v>
                </c:pt>
                <c:pt idx="1242">
                  <c:v>44708</c:v>
                </c:pt>
                <c:pt idx="1243">
                  <c:v>44709</c:v>
                </c:pt>
                <c:pt idx="1244">
                  <c:v>44710</c:v>
                </c:pt>
                <c:pt idx="1245">
                  <c:v>44711</c:v>
                </c:pt>
                <c:pt idx="1246">
                  <c:v>44712</c:v>
                </c:pt>
                <c:pt idx="1247">
                  <c:v>44713</c:v>
                </c:pt>
                <c:pt idx="1248">
                  <c:v>44714</c:v>
                </c:pt>
                <c:pt idx="1249">
                  <c:v>44715</c:v>
                </c:pt>
                <c:pt idx="1250">
                  <c:v>44716</c:v>
                </c:pt>
                <c:pt idx="1251">
                  <c:v>44717</c:v>
                </c:pt>
                <c:pt idx="1252">
                  <c:v>44718</c:v>
                </c:pt>
                <c:pt idx="1253">
                  <c:v>44719</c:v>
                </c:pt>
                <c:pt idx="1254">
                  <c:v>44720</c:v>
                </c:pt>
                <c:pt idx="1255">
                  <c:v>44721</c:v>
                </c:pt>
                <c:pt idx="1256">
                  <c:v>44722</c:v>
                </c:pt>
                <c:pt idx="1257">
                  <c:v>44723</c:v>
                </c:pt>
                <c:pt idx="1258">
                  <c:v>44724</c:v>
                </c:pt>
                <c:pt idx="1259">
                  <c:v>44725</c:v>
                </c:pt>
                <c:pt idx="1260">
                  <c:v>44726</c:v>
                </c:pt>
                <c:pt idx="1261">
                  <c:v>44727</c:v>
                </c:pt>
                <c:pt idx="1262">
                  <c:v>44728</c:v>
                </c:pt>
                <c:pt idx="1263">
                  <c:v>44729</c:v>
                </c:pt>
                <c:pt idx="1264">
                  <c:v>44730</c:v>
                </c:pt>
                <c:pt idx="1265">
                  <c:v>44731</c:v>
                </c:pt>
                <c:pt idx="1266">
                  <c:v>44732</c:v>
                </c:pt>
                <c:pt idx="1267">
                  <c:v>44733</c:v>
                </c:pt>
                <c:pt idx="1268">
                  <c:v>44734</c:v>
                </c:pt>
                <c:pt idx="1269">
                  <c:v>44735</c:v>
                </c:pt>
                <c:pt idx="1270">
                  <c:v>44736</c:v>
                </c:pt>
                <c:pt idx="1271">
                  <c:v>44737</c:v>
                </c:pt>
                <c:pt idx="1272">
                  <c:v>44738</c:v>
                </c:pt>
                <c:pt idx="1273">
                  <c:v>44739</c:v>
                </c:pt>
                <c:pt idx="1274">
                  <c:v>44740</c:v>
                </c:pt>
                <c:pt idx="1275">
                  <c:v>44741</c:v>
                </c:pt>
                <c:pt idx="1276">
                  <c:v>44742</c:v>
                </c:pt>
                <c:pt idx="1277">
                  <c:v>44743</c:v>
                </c:pt>
                <c:pt idx="1278">
                  <c:v>44744</c:v>
                </c:pt>
                <c:pt idx="1279">
                  <c:v>44745</c:v>
                </c:pt>
                <c:pt idx="1280">
                  <c:v>44746</c:v>
                </c:pt>
                <c:pt idx="1281">
                  <c:v>44747</c:v>
                </c:pt>
                <c:pt idx="1282">
                  <c:v>44748</c:v>
                </c:pt>
                <c:pt idx="1283">
                  <c:v>44749</c:v>
                </c:pt>
                <c:pt idx="1284">
                  <c:v>44750</c:v>
                </c:pt>
                <c:pt idx="1285">
                  <c:v>44751</c:v>
                </c:pt>
                <c:pt idx="1286">
                  <c:v>44752</c:v>
                </c:pt>
                <c:pt idx="1287">
                  <c:v>44753</c:v>
                </c:pt>
                <c:pt idx="1288">
                  <c:v>44754</c:v>
                </c:pt>
                <c:pt idx="1289">
                  <c:v>44755</c:v>
                </c:pt>
                <c:pt idx="1290">
                  <c:v>44756</c:v>
                </c:pt>
                <c:pt idx="1291">
                  <c:v>44757</c:v>
                </c:pt>
                <c:pt idx="1292">
                  <c:v>44758</c:v>
                </c:pt>
                <c:pt idx="1293">
                  <c:v>44759</c:v>
                </c:pt>
                <c:pt idx="1294">
                  <c:v>44760</c:v>
                </c:pt>
                <c:pt idx="1295">
                  <c:v>44761</c:v>
                </c:pt>
                <c:pt idx="1296">
                  <c:v>44762</c:v>
                </c:pt>
                <c:pt idx="1297">
                  <c:v>44763</c:v>
                </c:pt>
                <c:pt idx="1298">
                  <c:v>44764</c:v>
                </c:pt>
                <c:pt idx="1299">
                  <c:v>44765</c:v>
                </c:pt>
                <c:pt idx="1300">
                  <c:v>44766</c:v>
                </c:pt>
                <c:pt idx="1301">
                  <c:v>44767</c:v>
                </c:pt>
                <c:pt idx="1302">
                  <c:v>44768</c:v>
                </c:pt>
                <c:pt idx="1303">
                  <c:v>44769</c:v>
                </c:pt>
                <c:pt idx="1304">
                  <c:v>44770</c:v>
                </c:pt>
                <c:pt idx="1305">
                  <c:v>44771</c:v>
                </c:pt>
                <c:pt idx="1306">
                  <c:v>44772</c:v>
                </c:pt>
                <c:pt idx="1307">
                  <c:v>44773</c:v>
                </c:pt>
                <c:pt idx="1308">
                  <c:v>44774</c:v>
                </c:pt>
                <c:pt idx="1309">
                  <c:v>44775</c:v>
                </c:pt>
                <c:pt idx="1310">
                  <c:v>44776</c:v>
                </c:pt>
                <c:pt idx="1311">
                  <c:v>44777</c:v>
                </c:pt>
                <c:pt idx="1312">
                  <c:v>44778</c:v>
                </c:pt>
                <c:pt idx="1313">
                  <c:v>44779</c:v>
                </c:pt>
                <c:pt idx="1314">
                  <c:v>44780</c:v>
                </c:pt>
                <c:pt idx="1315">
                  <c:v>44781</c:v>
                </c:pt>
                <c:pt idx="1316">
                  <c:v>44782</c:v>
                </c:pt>
                <c:pt idx="1317">
                  <c:v>44783</c:v>
                </c:pt>
                <c:pt idx="1318">
                  <c:v>44784</c:v>
                </c:pt>
                <c:pt idx="1319">
                  <c:v>44785</c:v>
                </c:pt>
                <c:pt idx="1320">
                  <c:v>44786</c:v>
                </c:pt>
                <c:pt idx="1321">
                  <c:v>44787</c:v>
                </c:pt>
                <c:pt idx="1322">
                  <c:v>44788</c:v>
                </c:pt>
                <c:pt idx="1323">
                  <c:v>44789</c:v>
                </c:pt>
                <c:pt idx="1324">
                  <c:v>44790</c:v>
                </c:pt>
                <c:pt idx="1325">
                  <c:v>44791</c:v>
                </c:pt>
                <c:pt idx="1326">
                  <c:v>44792</c:v>
                </c:pt>
                <c:pt idx="1327">
                  <c:v>44793</c:v>
                </c:pt>
                <c:pt idx="1328">
                  <c:v>44794</c:v>
                </c:pt>
                <c:pt idx="1329">
                  <c:v>44795</c:v>
                </c:pt>
                <c:pt idx="1330">
                  <c:v>44796</c:v>
                </c:pt>
                <c:pt idx="1331">
                  <c:v>44797</c:v>
                </c:pt>
                <c:pt idx="1332">
                  <c:v>44798</c:v>
                </c:pt>
                <c:pt idx="1333">
                  <c:v>44799</c:v>
                </c:pt>
                <c:pt idx="1334">
                  <c:v>44800</c:v>
                </c:pt>
                <c:pt idx="1335">
                  <c:v>44801</c:v>
                </c:pt>
                <c:pt idx="1336">
                  <c:v>44802</c:v>
                </c:pt>
                <c:pt idx="1337">
                  <c:v>44803</c:v>
                </c:pt>
                <c:pt idx="1338">
                  <c:v>44804</c:v>
                </c:pt>
                <c:pt idx="1339">
                  <c:v>44805</c:v>
                </c:pt>
                <c:pt idx="1340">
                  <c:v>44806</c:v>
                </c:pt>
                <c:pt idx="1341">
                  <c:v>44807</c:v>
                </c:pt>
                <c:pt idx="1342">
                  <c:v>44808</c:v>
                </c:pt>
                <c:pt idx="1343">
                  <c:v>44809</c:v>
                </c:pt>
                <c:pt idx="1344">
                  <c:v>44810</c:v>
                </c:pt>
                <c:pt idx="1345">
                  <c:v>44811</c:v>
                </c:pt>
                <c:pt idx="1346">
                  <c:v>44812</c:v>
                </c:pt>
                <c:pt idx="1347">
                  <c:v>44813</c:v>
                </c:pt>
                <c:pt idx="1348">
                  <c:v>44814</c:v>
                </c:pt>
                <c:pt idx="1349">
                  <c:v>44815</c:v>
                </c:pt>
                <c:pt idx="1350">
                  <c:v>44816</c:v>
                </c:pt>
                <c:pt idx="1351">
                  <c:v>44817</c:v>
                </c:pt>
                <c:pt idx="1352">
                  <c:v>44818</c:v>
                </c:pt>
                <c:pt idx="1353">
                  <c:v>44819</c:v>
                </c:pt>
                <c:pt idx="1354">
                  <c:v>44820</c:v>
                </c:pt>
                <c:pt idx="1355">
                  <c:v>44821</c:v>
                </c:pt>
                <c:pt idx="1356">
                  <c:v>44822</c:v>
                </c:pt>
                <c:pt idx="1357">
                  <c:v>44823</c:v>
                </c:pt>
                <c:pt idx="1358">
                  <c:v>44824</c:v>
                </c:pt>
                <c:pt idx="1359">
                  <c:v>44825</c:v>
                </c:pt>
                <c:pt idx="1360">
                  <c:v>44826</c:v>
                </c:pt>
                <c:pt idx="1361">
                  <c:v>44827</c:v>
                </c:pt>
                <c:pt idx="1362">
                  <c:v>44828</c:v>
                </c:pt>
                <c:pt idx="1363">
                  <c:v>44829</c:v>
                </c:pt>
                <c:pt idx="1364">
                  <c:v>44830</c:v>
                </c:pt>
                <c:pt idx="1365">
                  <c:v>44831</c:v>
                </c:pt>
                <c:pt idx="1366">
                  <c:v>44832</c:v>
                </c:pt>
                <c:pt idx="1367">
                  <c:v>44833</c:v>
                </c:pt>
                <c:pt idx="1368">
                  <c:v>44834</c:v>
                </c:pt>
                <c:pt idx="1369">
                  <c:v>44835</c:v>
                </c:pt>
                <c:pt idx="1370">
                  <c:v>44836</c:v>
                </c:pt>
                <c:pt idx="1371">
                  <c:v>44837</c:v>
                </c:pt>
                <c:pt idx="1372">
                  <c:v>44838</c:v>
                </c:pt>
                <c:pt idx="1373">
                  <c:v>44839</c:v>
                </c:pt>
                <c:pt idx="1374">
                  <c:v>44840</c:v>
                </c:pt>
                <c:pt idx="1375">
                  <c:v>44841</c:v>
                </c:pt>
                <c:pt idx="1376">
                  <c:v>44842</c:v>
                </c:pt>
                <c:pt idx="1377">
                  <c:v>44843</c:v>
                </c:pt>
                <c:pt idx="1378">
                  <c:v>44844</c:v>
                </c:pt>
                <c:pt idx="1379">
                  <c:v>44845</c:v>
                </c:pt>
                <c:pt idx="1380">
                  <c:v>44846</c:v>
                </c:pt>
                <c:pt idx="1381">
                  <c:v>44847</c:v>
                </c:pt>
                <c:pt idx="1382">
                  <c:v>44848</c:v>
                </c:pt>
                <c:pt idx="1383">
                  <c:v>44849</c:v>
                </c:pt>
                <c:pt idx="1384">
                  <c:v>44850</c:v>
                </c:pt>
                <c:pt idx="1385">
                  <c:v>44851</c:v>
                </c:pt>
                <c:pt idx="1386">
                  <c:v>44852</c:v>
                </c:pt>
                <c:pt idx="1387">
                  <c:v>44853</c:v>
                </c:pt>
                <c:pt idx="1388">
                  <c:v>44854</c:v>
                </c:pt>
                <c:pt idx="1389">
                  <c:v>44855</c:v>
                </c:pt>
                <c:pt idx="1390">
                  <c:v>44856</c:v>
                </c:pt>
                <c:pt idx="1391">
                  <c:v>44857</c:v>
                </c:pt>
                <c:pt idx="1392">
                  <c:v>44858</c:v>
                </c:pt>
                <c:pt idx="1393">
                  <c:v>44859</c:v>
                </c:pt>
                <c:pt idx="1394">
                  <c:v>44860</c:v>
                </c:pt>
                <c:pt idx="1395">
                  <c:v>44861</c:v>
                </c:pt>
                <c:pt idx="1396">
                  <c:v>44862</c:v>
                </c:pt>
                <c:pt idx="1397">
                  <c:v>44863</c:v>
                </c:pt>
                <c:pt idx="1398">
                  <c:v>44864</c:v>
                </c:pt>
                <c:pt idx="1399">
                  <c:v>44865</c:v>
                </c:pt>
                <c:pt idx="1400">
                  <c:v>44866</c:v>
                </c:pt>
                <c:pt idx="1401">
                  <c:v>44867</c:v>
                </c:pt>
                <c:pt idx="1402">
                  <c:v>44868</c:v>
                </c:pt>
                <c:pt idx="1403">
                  <c:v>44869</c:v>
                </c:pt>
                <c:pt idx="1404">
                  <c:v>44870</c:v>
                </c:pt>
                <c:pt idx="1405">
                  <c:v>44871</c:v>
                </c:pt>
                <c:pt idx="1406">
                  <c:v>44872</c:v>
                </c:pt>
                <c:pt idx="1407">
                  <c:v>44873</c:v>
                </c:pt>
                <c:pt idx="1408">
                  <c:v>44874</c:v>
                </c:pt>
                <c:pt idx="1409">
                  <c:v>44875</c:v>
                </c:pt>
                <c:pt idx="1410">
                  <c:v>44876</c:v>
                </c:pt>
                <c:pt idx="1411">
                  <c:v>44877</c:v>
                </c:pt>
                <c:pt idx="1412">
                  <c:v>44878</c:v>
                </c:pt>
                <c:pt idx="1413">
                  <c:v>44879</c:v>
                </c:pt>
                <c:pt idx="1414">
                  <c:v>44880</c:v>
                </c:pt>
                <c:pt idx="1415">
                  <c:v>44881</c:v>
                </c:pt>
                <c:pt idx="1416">
                  <c:v>44882</c:v>
                </c:pt>
                <c:pt idx="1417">
                  <c:v>44883</c:v>
                </c:pt>
                <c:pt idx="1418">
                  <c:v>44884</c:v>
                </c:pt>
                <c:pt idx="1419">
                  <c:v>44885</c:v>
                </c:pt>
                <c:pt idx="1420">
                  <c:v>44886</c:v>
                </c:pt>
                <c:pt idx="1421">
                  <c:v>44887</c:v>
                </c:pt>
                <c:pt idx="1422">
                  <c:v>44888</c:v>
                </c:pt>
                <c:pt idx="1423">
                  <c:v>44889</c:v>
                </c:pt>
                <c:pt idx="1424">
                  <c:v>44890</c:v>
                </c:pt>
                <c:pt idx="1425">
                  <c:v>44891</c:v>
                </c:pt>
                <c:pt idx="1426">
                  <c:v>44892</c:v>
                </c:pt>
                <c:pt idx="1427">
                  <c:v>44893</c:v>
                </c:pt>
                <c:pt idx="1428">
                  <c:v>44894</c:v>
                </c:pt>
                <c:pt idx="1429">
                  <c:v>44895</c:v>
                </c:pt>
                <c:pt idx="1430">
                  <c:v>44896</c:v>
                </c:pt>
                <c:pt idx="1431">
                  <c:v>44897</c:v>
                </c:pt>
                <c:pt idx="1432">
                  <c:v>44898</c:v>
                </c:pt>
                <c:pt idx="1433">
                  <c:v>44899</c:v>
                </c:pt>
                <c:pt idx="1434">
                  <c:v>44900</c:v>
                </c:pt>
                <c:pt idx="1435">
                  <c:v>44901</c:v>
                </c:pt>
                <c:pt idx="1436">
                  <c:v>44902</c:v>
                </c:pt>
                <c:pt idx="1437">
                  <c:v>44903</c:v>
                </c:pt>
                <c:pt idx="1438">
                  <c:v>44904</c:v>
                </c:pt>
                <c:pt idx="1439">
                  <c:v>44905</c:v>
                </c:pt>
                <c:pt idx="1440">
                  <c:v>44906</c:v>
                </c:pt>
                <c:pt idx="1441">
                  <c:v>44907</c:v>
                </c:pt>
                <c:pt idx="1442">
                  <c:v>44908</c:v>
                </c:pt>
                <c:pt idx="1443">
                  <c:v>44909</c:v>
                </c:pt>
                <c:pt idx="1444">
                  <c:v>44910</c:v>
                </c:pt>
                <c:pt idx="1445">
                  <c:v>44911</c:v>
                </c:pt>
                <c:pt idx="1446">
                  <c:v>44912</c:v>
                </c:pt>
                <c:pt idx="1447">
                  <c:v>44913</c:v>
                </c:pt>
                <c:pt idx="1448">
                  <c:v>44914</c:v>
                </c:pt>
                <c:pt idx="1449">
                  <c:v>44915</c:v>
                </c:pt>
                <c:pt idx="1450">
                  <c:v>44916</c:v>
                </c:pt>
                <c:pt idx="1451">
                  <c:v>44917</c:v>
                </c:pt>
                <c:pt idx="1452">
                  <c:v>44918</c:v>
                </c:pt>
                <c:pt idx="1453">
                  <c:v>44919</c:v>
                </c:pt>
                <c:pt idx="1454">
                  <c:v>44920</c:v>
                </c:pt>
                <c:pt idx="1455">
                  <c:v>44921</c:v>
                </c:pt>
                <c:pt idx="1456">
                  <c:v>44922</c:v>
                </c:pt>
                <c:pt idx="1457">
                  <c:v>44923</c:v>
                </c:pt>
                <c:pt idx="1458">
                  <c:v>44924</c:v>
                </c:pt>
                <c:pt idx="1459">
                  <c:v>44925</c:v>
                </c:pt>
                <c:pt idx="1460">
                  <c:v>44926</c:v>
                </c:pt>
                <c:pt idx="1461">
                  <c:v>44927</c:v>
                </c:pt>
                <c:pt idx="1462">
                  <c:v>44928</c:v>
                </c:pt>
                <c:pt idx="1463">
                  <c:v>44929</c:v>
                </c:pt>
                <c:pt idx="1464">
                  <c:v>44930</c:v>
                </c:pt>
                <c:pt idx="1465">
                  <c:v>44931</c:v>
                </c:pt>
                <c:pt idx="1466">
                  <c:v>44932</c:v>
                </c:pt>
                <c:pt idx="1467">
                  <c:v>44933</c:v>
                </c:pt>
                <c:pt idx="1468">
                  <c:v>44934</c:v>
                </c:pt>
                <c:pt idx="1469">
                  <c:v>44935</c:v>
                </c:pt>
                <c:pt idx="1470">
                  <c:v>44936</c:v>
                </c:pt>
                <c:pt idx="1471">
                  <c:v>44937</c:v>
                </c:pt>
                <c:pt idx="1472">
                  <c:v>44938</c:v>
                </c:pt>
                <c:pt idx="1473">
                  <c:v>44939</c:v>
                </c:pt>
                <c:pt idx="1474">
                  <c:v>44940</c:v>
                </c:pt>
                <c:pt idx="1475">
                  <c:v>44941</c:v>
                </c:pt>
                <c:pt idx="1476">
                  <c:v>44942</c:v>
                </c:pt>
                <c:pt idx="1477">
                  <c:v>44943</c:v>
                </c:pt>
                <c:pt idx="1478">
                  <c:v>44944</c:v>
                </c:pt>
                <c:pt idx="1479">
                  <c:v>44945</c:v>
                </c:pt>
                <c:pt idx="1480">
                  <c:v>44946</c:v>
                </c:pt>
                <c:pt idx="1481">
                  <c:v>44947</c:v>
                </c:pt>
                <c:pt idx="1482">
                  <c:v>44948</c:v>
                </c:pt>
                <c:pt idx="1483">
                  <c:v>44949</c:v>
                </c:pt>
                <c:pt idx="1484">
                  <c:v>44950</c:v>
                </c:pt>
                <c:pt idx="1485">
                  <c:v>44951</c:v>
                </c:pt>
                <c:pt idx="1486">
                  <c:v>44952</c:v>
                </c:pt>
                <c:pt idx="1487">
                  <c:v>44953</c:v>
                </c:pt>
                <c:pt idx="1488">
                  <c:v>44954</c:v>
                </c:pt>
                <c:pt idx="1489">
                  <c:v>44955</c:v>
                </c:pt>
                <c:pt idx="1490">
                  <c:v>44956</c:v>
                </c:pt>
                <c:pt idx="1491">
                  <c:v>44957</c:v>
                </c:pt>
                <c:pt idx="1492">
                  <c:v>44958</c:v>
                </c:pt>
                <c:pt idx="1493">
                  <c:v>44959</c:v>
                </c:pt>
                <c:pt idx="1494">
                  <c:v>44960</c:v>
                </c:pt>
                <c:pt idx="1495">
                  <c:v>44961</c:v>
                </c:pt>
                <c:pt idx="1496">
                  <c:v>44962</c:v>
                </c:pt>
                <c:pt idx="1497">
                  <c:v>44963</c:v>
                </c:pt>
                <c:pt idx="1498">
                  <c:v>44964</c:v>
                </c:pt>
                <c:pt idx="1499">
                  <c:v>44965</c:v>
                </c:pt>
                <c:pt idx="1500">
                  <c:v>44966</c:v>
                </c:pt>
                <c:pt idx="1501">
                  <c:v>44967</c:v>
                </c:pt>
                <c:pt idx="1502">
                  <c:v>44968</c:v>
                </c:pt>
                <c:pt idx="1503">
                  <c:v>44969</c:v>
                </c:pt>
                <c:pt idx="1504">
                  <c:v>44970</c:v>
                </c:pt>
                <c:pt idx="1505">
                  <c:v>44971</c:v>
                </c:pt>
                <c:pt idx="1506">
                  <c:v>44972</c:v>
                </c:pt>
                <c:pt idx="1507">
                  <c:v>44973</c:v>
                </c:pt>
                <c:pt idx="1508">
                  <c:v>44974</c:v>
                </c:pt>
                <c:pt idx="1509">
                  <c:v>44975</c:v>
                </c:pt>
                <c:pt idx="1510">
                  <c:v>44976</c:v>
                </c:pt>
                <c:pt idx="1511">
                  <c:v>44977</c:v>
                </c:pt>
                <c:pt idx="1512">
                  <c:v>44978</c:v>
                </c:pt>
                <c:pt idx="1513">
                  <c:v>44979</c:v>
                </c:pt>
                <c:pt idx="1514">
                  <c:v>44980</c:v>
                </c:pt>
                <c:pt idx="1515">
                  <c:v>44981</c:v>
                </c:pt>
                <c:pt idx="1516">
                  <c:v>44982</c:v>
                </c:pt>
                <c:pt idx="1517">
                  <c:v>44983</c:v>
                </c:pt>
                <c:pt idx="1518">
                  <c:v>44984</c:v>
                </c:pt>
                <c:pt idx="1519">
                  <c:v>44985</c:v>
                </c:pt>
                <c:pt idx="1520">
                  <c:v>44986</c:v>
                </c:pt>
                <c:pt idx="1521">
                  <c:v>44987</c:v>
                </c:pt>
                <c:pt idx="1522">
                  <c:v>44988</c:v>
                </c:pt>
                <c:pt idx="1523">
                  <c:v>44989</c:v>
                </c:pt>
                <c:pt idx="1524">
                  <c:v>44990</c:v>
                </c:pt>
                <c:pt idx="1525">
                  <c:v>44991</c:v>
                </c:pt>
                <c:pt idx="1526">
                  <c:v>44992</c:v>
                </c:pt>
                <c:pt idx="1527">
                  <c:v>44993</c:v>
                </c:pt>
                <c:pt idx="1528">
                  <c:v>44994</c:v>
                </c:pt>
                <c:pt idx="1529">
                  <c:v>44995</c:v>
                </c:pt>
                <c:pt idx="1530">
                  <c:v>44996</c:v>
                </c:pt>
                <c:pt idx="1531">
                  <c:v>44997</c:v>
                </c:pt>
                <c:pt idx="1532">
                  <c:v>44998</c:v>
                </c:pt>
                <c:pt idx="1533">
                  <c:v>44999</c:v>
                </c:pt>
                <c:pt idx="1534">
                  <c:v>45000</c:v>
                </c:pt>
                <c:pt idx="1535">
                  <c:v>45001</c:v>
                </c:pt>
                <c:pt idx="1536">
                  <c:v>45002</c:v>
                </c:pt>
                <c:pt idx="1537">
                  <c:v>45003</c:v>
                </c:pt>
                <c:pt idx="1538">
                  <c:v>45004</c:v>
                </c:pt>
                <c:pt idx="1539">
                  <c:v>45005</c:v>
                </c:pt>
                <c:pt idx="1540">
                  <c:v>45006</c:v>
                </c:pt>
                <c:pt idx="1541">
                  <c:v>45007</c:v>
                </c:pt>
                <c:pt idx="1542">
                  <c:v>45008</c:v>
                </c:pt>
                <c:pt idx="1543">
                  <c:v>45009</c:v>
                </c:pt>
                <c:pt idx="1544">
                  <c:v>45010</c:v>
                </c:pt>
                <c:pt idx="1545">
                  <c:v>45011</c:v>
                </c:pt>
                <c:pt idx="1546">
                  <c:v>45012</c:v>
                </c:pt>
                <c:pt idx="1547">
                  <c:v>45013</c:v>
                </c:pt>
                <c:pt idx="1548">
                  <c:v>45014</c:v>
                </c:pt>
                <c:pt idx="1549">
                  <c:v>45015</c:v>
                </c:pt>
                <c:pt idx="1550">
                  <c:v>45016</c:v>
                </c:pt>
                <c:pt idx="1551">
                  <c:v>45017</c:v>
                </c:pt>
                <c:pt idx="1552">
                  <c:v>45018</c:v>
                </c:pt>
                <c:pt idx="1553">
                  <c:v>45019</c:v>
                </c:pt>
                <c:pt idx="1554">
                  <c:v>45020</c:v>
                </c:pt>
                <c:pt idx="1555">
                  <c:v>45021</c:v>
                </c:pt>
                <c:pt idx="1556">
                  <c:v>45022</c:v>
                </c:pt>
                <c:pt idx="1557">
                  <c:v>45023</c:v>
                </c:pt>
                <c:pt idx="1558">
                  <c:v>45024</c:v>
                </c:pt>
                <c:pt idx="1559">
                  <c:v>45025</c:v>
                </c:pt>
                <c:pt idx="1560">
                  <c:v>45026</c:v>
                </c:pt>
                <c:pt idx="1561">
                  <c:v>45027</c:v>
                </c:pt>
                <c:pt idx="1562">
                  <c:v>45028</c:v>
                </c:pt>
                <c:pt idx="1563">
                  <c:v>45029</c:v>
                </c:pt>
                <c:pt idx="1564">
                  <c:v>45030</c:v>
                </c:pt>
                <c:pt idx="1565">
                  <c:v>45031</c:v>
                </c:pt>
                <c:pt idx="1566">
                  <c:v>45032</c:v>
                </c:pt>
                <c:pt idx="1567">
                  <c:v>45033</c:v>
                </c:pt>
                <c:pt idx="1568">
                  <c:v>45034</c:v>
                </c:pt>
                <c:pt idx="1569">
                  <c:v>45035</c:v>
                </c:pt>
                <c:pt idx="1570">
                  <c:v>45036</c:v>
                </c:pt>
                <c:pt idx="1571">
                  <c:v>45037</c:v>
                </c:pt>
                <c:pt idx="1572">
                  <c:v>45038</c:v>
                </c:pt>
                <c:pt idx="1573">
                  <c:v>45039</c:v>
                </c:pt>
                <c:pt idx="1574">
                  <c:v>45040</c:v>
                </c:pt>
                <c:pt idx="1575">
                  <c:v>45041</c:v>
                </c:pt>
                <c:pt idx="1576">
                  <c:v>45042</c:v>
                </c:pt>
                <c:pt idx="1577">
                  <c:v>45043</c:v>
                </c:pt>
                <c:pt idx="1578">
                  <c:v>45044</c:v>
                </c:pt>
                <c:pt idx="1579">
                  <c:v>45045</c:v>
                </c:pt>
                <c:pt idx="1580">
                  <c:v>45046</c:v>
                </c:pt>
                <c:pt idx="1581">
                  <c:v>45047</c:v>
                </c:pt>
                <c:pt idx="1582">
                  <c:v>45048</c:v>
                </c:pt>
                <c:pt idx="1583">
                  <c:v>45049</c:v>
                </c:pt>
                <c:pt idx="1584">
                  <c:v>45050</c:v>
                </c:pt>
                <c:pt idx="1585">
                  <c:v>45051</c:v>
                </c:pt>
                <c:pt idx="1586">
                  <c:v>45052</c:v>
                </c:pt>
                <c:pt idx="1587">
                  <c:v>45053</c:v>
                </c:pt>
                <c:pt idx="1588">
                  <c:v>45054</c:v>
                </c:pt>
                <c:pt idx="1589">
                  <c:v>45055</c:v>
                </c:pt>
                <c:pt idx="1590">
                  <c:v>45056</c:v>
                </c:pt>
                <c:pt idx="1591">
                  <c:v>45057</c:v>
                </c:pt>
                <c:pt idx="1592">
                  <c:v>45058</c:v>
                </c:pt>
                <c:pt idx="1593">
                  <c:v>45059</c:v>
                </c:pt>
                <c:pt idx="1594">
                  <c:v>45060</c:v>
                </c:pt>
                <c:pt idx="1595">
                  <c:v>45061</c:v>
                </c:pt>
                <c:pt idx="1596">
                  <c:v>45062</c:v>
                </c:pt>
                <c:pt idx="1597">
                  <c:v>45063</c:v>
                </c:pt>
                <c:pt idx="1598">
                  <c:v>45064</c:v>
                </c:pt>
                <c:pt idx="1599">
                  <c:v>45065</c:v>
                </c:pt>
                <c:pt idx="1600">
                  <c:v>45066</c:v>
                </c:pt>
                <c:pt idx="1601">
                  <c:v>45067</c:v>
                </c:pt>
                <c:pt idx="1602">
                  <c:v>45068</c:v>
                </c:pt>
                <c:pt idx="1603">
                  <c:v>45069</c:v>
                </c:pt>
                <c:pt idx="1604">
                  <c:v>45070</c:v>
                </c:pt>
                <c:pt idx="1605">
                  <c:v>45071</c:v>
                </c:pt>
                <c:pt idx="1606">
                  <c:v>45072</c:v>
                </c:pt>
                <c:pt idx="1607">
                  <c:v>45073</c:v>
                </c:pt>
                <c:pt idx="1608">
                  <c:v>45074</c:v>
                </c:pt>
                <c:pt idx="1609">
                  <c:v>45075</c:v>
                </c:pt>
                <c:pt idx="1610">
                  <c:v>45076</c:v>
                </c:pt>
                <c:pt idx="1611">
                  <c:v>45077</c:v>
                </c:pt>
                <c:pt idx="1612">
                  <c:v>45078</c:v>
                </c:pt>
                <c:pt idx="1613">
                  <c:v>45079</c:v>
                </c:pt>
                <c:pt idx="1614">
                  <c:v>45080</c:v>
                </c:pt>
                <c:pt idx="1615">
                  <c:v>45081</c:v>
                </c:pt>
                <c:pt idx="1616">
                  <c:v>45082</c:v>
                </c:pt>
                <c:pt idx="1617">
                  <c:v>45083</c:v>
                </c:pt>
                <c:pt idx="1618">
                  <c:v>45084</c:v>
                </c:pt>
                <c:pt idx="1619">
                  <c:v>45085</c:v>
                </c:pt>
                <c:pt idx="1620">
                  <c:v>45086</c:v>
                </c:pt>
                <c:pt idx="1621">
                  <c:v>45087</c:v>
                </c:pt>
                <c:pt idx="1622">
                  <c:v>45088</c:v>
                </c:pt>
                <c:pt idx="1623">
                  <c:v>45089</c:v>
                </c:pt>
                <c:pt idx="1624">
                  <c:v>45090</c:v>
                </c:pt>
                <c:pt idx="1625">
                  <c:v>45091</c:v>
                </c:pt>
                <c:pt idx="1626">
                  <c:v>45092</c:v>
                </c:pt>
                <c:pt idx="1627">
                  <c:v>45093</c:v>
                </c:pt>
                <c:pt idx="1628">
                  <c:v>45094</c:v>
                </c:pt>
                <c:pt idx="1629">
                  <c:v>45095</c:v>
                </c:pt>
                <c:pt idx="1630">
                  <c:v>45096</c:v>
                </c:pt>
                <c:pt idx="1631">
                  <c:v>45097</c:v>
                </c:pt>
                <c:pt idx="1632">
                  <c:v>45098</c:v>
                </c:pt>
                <c:pt idx="1633">
                  <c:v>45099</c:v>
                </c:pt>
                <c:pt idx="1634">
                  <c:v>45100</c:v>
                </c:pt>
                <c:pt idx="1635">
                  <c:v>45101</c:v>
                </c:pt>
                <c:pt idx="1636">
                  <c:v>45102</c:v>
                </c:pt>
                <c:pt idx="1637">
                  <c:v>45103</c:v>
                </c:pt>
                <c:pt idx="1638">
                  <c:v>45104</c:v>
                </c:pt>
                <c:pt idx="1639">
                  <c:v>45105</c:v>
                </c:pt>
                <c:pt idx="1640">
                  <c:v>45106</c:v>
                </c:pt>
                <c:pt idx="1641">
                  <c:v>45107</c:v>
                </c:pt>
                <c:pt idx="1642">
                  <c:v>45108</c:v>
                </c:pt>
                <c:pt idx="1643">
                  <c:v>45109</c:v>
                </c:pt>
                <c:pt idx="1644">
                  <c:v>45110</c:v>
                </c:pt>
                <c:pt idx="1645">
                  <c:v>45111</c:v>
                </c:pt>
                <c:pt idx="1646">
                  <c:v>45112</c:v>
                </c:pt>
                <c:pt idx="1647">
                  <c:v>45113</c:v>
                </c:pt>
                <c:pt idx="1648">
                  <c:v>45114</c:v>
                </c:pt>
                <c:pt idx="1649">
                  <c:v>45115</c:v>
                </c:pt>
                <c:pt idx="1650">
                  <c:v>45116</c:v>
                </c:pt>
                <c:pt idx="1651">
                  <c:v>45117</c:v>
                </c:pt>
                <c:pt idx="1652">
                  <c:v>45118</c:v>
                </c:pt>
                <c:pt idx="1653">
                  <c:v>45119</c:v>
                </c:pt>
                <c:pt idx="1654">
                  <c:v>45120</c:v>
                </c:pt>
                <c:pt idx="1655">
                  <c:v>45121</c:v>
                </c:pt>
                <c:pt idx="1656">
                  <c:v>45122</c:v>
                </c:pt>
                <c:pt idx="1657">
                  <c:v>45123</c:v>
                </c:pt>
                <c:pt idx="1658">
                  <c:v>45124</c:v>
                </c:pt>
                <c:pt idx="1659">
                  <c:v>45125</c:v>
                </c:pt>
                <c:pt idx="1660">
                  <c:v>45126</c:v>
                </c:pt>
                <c:pt idx="1661">
                  <c:v>45127</c:v>
                </c:pt>
                <c:pt idx="1662">
                  <c:v>45128</c:v>
                </c:pt>
                <c:pt idx="1663">
                  <c:v>45129</c:v>
                </c:pt>
                <c:pt idx="1664">
                  <c:v>45130</c:v>
                </c:pt>
                <c:pt idx="1665">
                  <c:v>45131</c:v>
                </c:pt>
                <c:pt idx="1666">
                  <c:v>45132</c:v>
                </c:pt>
                <c:pt idx="1667">
                  <c:v>45133</c:v>
                </c:pt>
                <c:pt idx="1668">
                  <c:v>45134</c:v>
                </c:pt>
                <c:pt idx="1669">
                  <c:v>45135</c:v>
                </c:pt>
                <c:pt idx="1670">
                  <c:v>45136</c:v>
                </c:pt>
                <c:pt idx="1671">
                  <c:v>45137</c:v>
                </c:pt>
                <c:pt idx="1672">
                  <c:v>45138</c:v>
                </c:pt>
                <c:pt idx="1673">
                  <c:v>45139</c:v>
                </c:pt>
                <c:pt idx="1674">
                  <c:v>45140</c:v>
                </c:pt>
                <c:pt idx="1675">
                  <c:v>45141</c:v>
                </c:pt>
                <c:pt idx="1676">
                  <c:v>45142</c:v>
                </c:pt>
                <c:pt idx="1677">
                  <c:v>45143</c:v>
                </c:pt>
                <c:pt idx="1678">
                  <c:v>45144</c:v>
                </c:pt>
                <c:pt idx="1679">
                  <c:v>45145</c:v>
                </c:pt>
                <c:pt idx="1680">
                  <c:v>45146</c:v>
                </c:pt>
                <c:pt idx="1681">
                  <c:v>45147</c:v>
                </c:pt>
                <c:pt idx="1682">
                  <c:v>45148</c:v>
                </c:pt>
                <c:pt idx="1683">
                  <c:v>45149</c:v>
                </c:pt>
                <c:pt idx="1684">
                  <c:v>45150</c:v>
                </c:pt>
                <c:pt idx="1685">
                  <c:v>45151</c:v>
                </c:pt>
                <c:pt idx="1686">
                  <c:v>45152</c:v>
                </c:pt>
                <c:pt idx="1687">
                  <c:v>45153</c:v>
                </c:pt>
                <c:pt idx="1688">
                  <c:v>45154</c:v>
                </c:pt>
                <c:pt idx="1689">
                  <c:v>45155</c:v>
                </c:pt>
                <c:pt idx="1690">
                  <c:v>45156</c:v>
                </c:pt>
                <c:pt idx="1691">
                  <c:v>45157</c:v>
                </c:pt>
                <c:pt idx="1692">
                  <c:v>45158</c:v>
                </c:pt>
                <c:pt idx="1693">
                  <c:v>45159</c:v>
                </c:pt>
                <c:pt idx="1694">
                  <c:v>45160</c:v>
                </c:pt>
                <c:pt idx="1695">
                  <c:v>45161</c:v>
                </c:pt>
                <c:pt idx="1696">
                  <c:v>45162</c:v>
                </c:pt>
                <c:pt idx="1697">
                  <c:v>45163</c:v>
                </c:pt>
                <c:pt idx="1698">
                  <c:v>45164</c:v>
                </c:pt>
                <c:pt idx="1699">
                  <c:v>45165</c:v>
                </c:pt>
                <c:pt idx="1700">
                  <c:v>45166</c:v>
                </c:pt>
                <c:pt idx="1701">
                  <c:v>45167</c:v>
                </c:pt>
                <c:pt idx="1702">
                  <c:v>45168</c:v>
                </c:pt>
                <c:pt idx="1703">
                  <c:v>45169</c:v>
                </c:pt>
                <c:pt idx="1704">
                  <c:v>45170</c:v>
                </c:pt>
                <c:pt idx="1705">
                  <c:v>45171</c:v>
                </c:pt>
                <c:pt idx="1706">
                  <c:v>45172</c:v>
                </c:pt>
                <c:pt idx="1707">
                  <c:v>45173</c:v>
                </c:pt>
                <c:pt idx="1708">
                  <c:v>45174</c:v>
                </c:pt>
                <c:pt idx="1709">
                  <c:v>45175</c:v>
                </c:pt>
                <c:pt idx="1710">
                  <c:v>45176</c:v>
                </c:pt>
                <c:pt idx="1711">
                  <c:v>45177</c:v>
                </c:pt>
                <c:pt idx="1712">
                  <c:v>45178</c:v>
                </c:pt>
                <c:pt idx="1713">
                  <c:v>45179</c:v>
                </c:pt>
                <c:pt idx="1714">
                  <c:v>45180</c:v>
                </c:pt>
                <c:pt idx="1715">
                  <c:v>45181</c:v>
                </c:pt>
                <c:pt idx="1716">
                  <c:v>45182</c:v>
                </c:pt>
                <c:pt idx="1717">
                  <c:v>45183</c:v>
                </c:pt>
                <c:pt idx="1718">
                  <c:v>45184</c:v>
                </c:pt>
                <c:pt idx="1719">
                  <c:v>45185</c:v>
                </c:pt>
                <c:pt idx="1720">
                  <c:v>45186</c:v>
                </c:pt>
                <c:pt idx="1721">
                  <c:v>45187</c:v>
                </c:pt>
                <c:pt idx="1722">
                  <c:v>45188</c:v>
                </c:pt>
                <c:pt idx="1723">
                  <c:v>45189</c:v>
                </c:pt>
                <c:pt idx="1724">
                  <c:v>45190</c:v>
                </c:pt>
                <c:pt idx="1725">
                  <c:v>45191</c:v>
                </c:pt>
                <c:pt idx="1726">
                  <c:v>45192</c:v>
                </c:pt>
                <c:pt idx="1727">
                  <c:v>45193</c:v>
                </c:pt>
                <c:pt idx="1728">
                  <c:v>45194</c:v>
                </c:pt>
                <c:pt idx="1729">
                  <c:v>45195</c:v>
                </c:pt>
                <c:pt idx="1730">
                  <c:v>45196</c:v>
                </c:pt>
                <c:pt idx="1731">
                  <c:v>45197</c:v>
                </c:pt>
                <c:pt idx="1732">
                  <c:v>45198</c:v>
                </c:pt>
                <c:pt idx="1733">
                  <c:v>45199</c:v>
                </c:pt>
                <c:pt idx="1734">
                  <c:v>45200</c:v>
                </c:pt>
                <c:pt idx="1735">
                  <c:v>45201</c:v>
                </c:pt>
                <c:pt idx="1736">
                  <c:v>45202</c:v>
                </c:pt>
                <c:pt idx="1737">
                  <c:v>45203</c:v>
                </c:pt>
                <c:pt idx="1738">
                  <c:v>45204</c:v>
                </c:pt>
                <c:pt idx="1739">
                  <c:v>45205</c:v>
                </c:pt>
                <c:pt idx="1740">
                  <c:v>45206</c:v>
                </c:pt>
                <c:pt idx="1741">
                  <c:v>45207</c:v>
                </c:pt>
                <c:pt idx="1742">
                  <c:v>45208</c:v>
                </c:pt>
                <c:pt idx="1743">
                  <c:v>45209</c:v>
                </c:pt>
                <c:pt idx="1744">
                  <c:v>45210</c:v>
                </c:pt>
                <c:pt idx="1745">
                  <c:v>45211</c:v>
                </c:pt>
                <c:pt idx="1746">
                  <c:v>45212</c:v>
                </c:pt>
                <c:pt idx="1747">
                  <c:v>45213</c:v>
                </c:pt>
                <c:pt idx="1748">
                  <c:v>45214</c:v>
                </c:pt>
                <c:pt idx="1749">
                  <c:v>45215</c:v>
                </c:pt>
                <c:pt idx="1750">
                  <c:v>45216</c:v>
                </c:pt>
                <c:pt idx="1751">
                  <c:v>45217</c:v>
                </c:pt>
                <c:pt idx="1752">
                  <c:v>45218</c:v>
                </c:pt>
                <c:pt idx="1753">
                  <c:v>45219</c:v>
                </c:pt>
                <c:pt idx="1754">
                  <c:v>45220</c:v>
                </c:pt>
                <c:pt idx="1755">
                  <c:v>45221</c:v>
                </c:pt>
                <c:pt idx="1756">
                  <c:v>45222</c:v>
                </c:pt>
                <c:pt idx="1757">
                  <c:v>45223</c:v>
                </c:pt>
                <c:pt idx="1758">
                  <c:v>45224</c:v>
                </c:pt>
                <c:pt idx="1759">
                  <c:v>45225</c:v>
                </c:pt>
                <c:pt idx="1760">
                  <c:v>45226</c:v>
                </c:pt>
                <c:pt idx="1761">
                  <c:v>45227</c:v>
                </c:pt>
                <c:pt idx="1762">
                  <c:v>45228</c:v>
                </c:pt>
                <c:pt idx="1763">
                  <c:v>45229</c:v>
                </c:pt>
                <c:pt idx="1764">
                  <c:v>45230</c:v>
                </c:pt>
                <c:pt idx="1765">
                  <c:v>45231</c:v>
                </c:pt>
                <c:pt idx="1766">
                  <c:v>45232</c:v>
                </c:pt>
                <c:pt idx="1767">
                  <c:v>45233</c:v>
                </c:pt>
                <c:pt idx="1768">
                  <c:v>45234</c:v>
                </c:pt>
                <c:pt idx="1769">
                  <c:v>45235</c:v>
                </c:pt>
                <c:pt idx="1770">
                  <c:v>45236</c:v>
                </c:pt>
                <c:pt idx="1771">
                  <c:v>45237</c:v>
                </c:pt>
                <c:pt idx="1772">
                  <c:v>45238</c:v>
                </c:pt>
                <c:pt idx="1773">
                  <c:v>45239</c:v>
                </c:pt>
                <c:pt idx="1774">
                  <c:v>45240</c:v>
                </c:pt>
                <c:pt idx="1775">
                  <c:v>45241</c:v>
                </c:pt>
                <c:pt idx="1776">
                  <c:v>45242</c:v>
                </c:pt>
                <c:pt idx="1777">
                  <c:v>45243</c:v>
                </c:pt>
                <c:pt idx="1778">
                  <c:v>45244</c:v>
                </c:pt>
                <c:pt idx="1779">
                  <c:v>45245</c:v>
                </c:pt>
                <c:pt idx="1780">
                  <c:v>45246</c:v>
                </c:pt>
                <c:pt idx="1781">
                  <c:v>45247</c:v>
                </c:pt>
                <c:pt idx="1782">
                  <c:v>45248</c:v>
                </c:pt>
                <c:pt idx="1783">
                  <c:v>45249</c:v>
                </c:pt>
                <c:pt idx="1784">
                  <c:v>45250</c:v>
                </c:pt>
                <c:pt idx="1785">
                  <c:v>45251</c:v>
                </c:pt>
                <c:pt idx="1786">
                  <c:v>45252</c:v>
                </c:pt>
                <c:pt idx="1787">
                  <c:v>45253</c:v>
                </c:pt>
                <c:pt idx="1788">
                  <c:v>45254</c:v>
                </c:pt>
                <c:pt idx="1789">
                  <c:v>45255</c:v>
                </c:pt>
                <c:pt idx="1790">
                  <c:v>45256</c:v>
                </c:pt>
                <c:pt idx="1791">
                  <c:v>45257</c:v>
                </c:pt>
                <c:pt idx="1792">
                  <c:v>45258</c:v>
                </c:pt>
                <c:pt idx="1793">
                  <c:v>45259</c:v>
                </c:pt>
                <c:pt idx="1794">
                  <c:v>45260</c:v>
                </c:pt>
                <c:pt idx="1795">
                  <c:v>45261</c:v>
                </c:pt>
                <c:pt idx="1796">
                  <c:v>45262</c:v>
                </c:pt>
                <c:pt idx="1797">
                  <c:v>45263</c:v>
                </c:pt>
                <c:pt idx="1798">
                  <c:v>45264</c:v>
                </c:pt>
                <c:pt idx="1799">
                  <c:v>45265</c:v>
                </c:pt>
                <c:pt idx="1800">
                  <c:v>45266</c:v>
                </c:pt>
                <c:pt idx="1801">
                  <c:v>45267</c:v>
                </c:pt>
                <c:pt idx="1802">
                  <c:v>45268</c:v>
                </c:pt>
                <c:pt idx="1803">
                  <c:v>45269</c:v>
                </c:pt>
                <c:pt idx="1804">
                  <c:v>45270</c:v>
                </c:pt>
                <c:pt idx="1805">
                  <c:v>45271</c:v>
                </c:pt>
                <c:pt idx="1806">
                  <c:v>45272</c:v>
                </c:pt>
                <c:pt idx="1807">
                  <c:v>45273</c:v>
                </c:pt>
                <c:pt idx="1808">
                  <c:v>45274</c:v>
                </c:pt>
                <c:pt idx="1809">
                  <c:v>45275</c:v>
                </c:pt>
                <c:pt idx="1810">
                  <c:v>45276</c:v>
                </c:pt>
                <c:pt idx="1811">
                  <c:v>45277</c:v>
                </c:pt>
                <c:pt idx="1812">
                  <c:v>45278</c:v>
                </c:pt>
                <c:pt idx="1813">
                  <c:v>45279</c:v>
                </c:pt>
                <c:pt idx="1814">
                  <c:v>45280</c:v>
                </c:pt>
                <c:pt idx="1815">
                  <c:v>45281</c:v>
                </c:pt>
                <c:pt idx="1816">
                  <c:v>45282</c:v>
                </c:pt>
                <c:pt idx="1817">
                  <c:v>45283</c:v>
                </c:pt>
                <c:pt idx="1818">
                  <c:v>45284</c:v>
                </c:pt>
                <c:pt idx="1819">
                  <c:v>45285</c:v>
                </c:pt>
                <c:pt idx="1820">
                  <c:v>45286</c:v>
                </c:pt>
                <c:pt idx="1821">
                  <c:v>45287</c:v>
                </c:pt>
                <c:pt idx="1822">
                  <c:v>45288</c:v>
                </c:pt>
                <c:pt idx="1823">
                  <c:v>45289</c:v>
                </c:pt>
                <c:pt idx="1824">
                  <c:v>45290</c:v>
                </c:pt>
                <c:pt idx="1825">
                  <c:v>45291</c:v>
                </c:pt>
                <c:pt idx="1826">
                  <c:v>45292</c:v>
                </c:pt>
                <c:pt idx="1827">
                  <c:v>45293</c:v>
                </c:pt>
                <c:pt idx="1828">
                  <c:v>45294</c:v>
                </c:pt>
                <c:pt idx="1829">
                  <c:v>45295</c:v>
                </c:pt>
                <c:pt idx="1830">
                  <c:v>45296</c:v>
                </c:pt>
                <c:pt idx="1831">
                  <c:v>45297</c:v>
                </c:pt>
                <c:pt idx="1832">
                  <c:v>45298</c:v>
                </c:pt>
                <c:pt idx="1833">
                  <c:v>45299</c:v>
                </c:pt>
                <c:pt idx="1834">
                  <c:v>45300</c:v>
                </c:pt>
                <c:pt idx="1835">
                  <c:v>45301</c:v>
                </c:pt>
                <c:pt idx="1836">
                  <c:v>45302</c:v>
                </c:pt>
                <c:pt idx="1837">
                  <c:v>45303</c:v>
                </c:pt>
                <c:pt idx="1838">
                  <c:v>45304</c:v>
                </c:pt>
                <c:pt idx="1839">
                  <c:v>45305</c:v>
                </c:pt>
                <c:pt idx="1840">
                  <c:v>45306</c:v>
                </c:pt>
                <c:pt idx="1841">
                  <c:v>45307</c:v>
                </c:pt>
                <c:pt idx="1842">
                  <c:v>45308</c:v>
                </c:pt>
                <c:pt idx="1843">
                  <c:v>45309</c:v>
                </c:pt>
                <c:pt idx="1844">
                  <c:v>45310</c:v>
                </c:pt>
                <c:pt idx="1845">
                  <c:v>45311</c:v>
                </c:pt>
                <c:pt idx="1846">
                  <c:v>45312</c:v>
                </c:pt>
                <c:pt idx="1847">
                  <c:v>45313</c:v>
                </c:pt>
                <c:pt idx="1848">
                  <c:v>45314</c:v>
                </c:pt>
                <c:pt idx="1849">
                  <c:v>45315</c:v>
                </c:pt>
                <c:pt idx="1850">
                  <c:v>45316</c:v>
                </c:pt>
                <c:pt idx="1851">
                  <c:v>45317</c:v>
                </c:pt>
                <c:pt idx="1852">
                  <c:v>45318</c:v>
                </c:pt>
                <c:pt idx="1853">
                  <c:v>45319</c:v>
                </c:pt>
                <c:pt idx="1854">
                  <c:v>45320</c:v>
                </c:pt>
                <c:pt idx="1855">
                  <c:v>45321</c:v>
                </c:pt>
                <c:pt idx="1856">
                  <c:v>45322</c:v>
                </c:pt>
                <c:pt idx="1857">
                  <c:v>45323</c:v>
                </c:pt>
                <c:pt idx="1858">
                  <c:v>45324</c:v>
                </c:pt>
                <c:pt idx="1859">
                  <c:v>45325</c:v>
                </c:pt>
                <c:pt idx="1860">
                  <c:v>45326</c:v>
                </c:pt>
                <c:pt idx="1861">
                  <c:v>45327</c:v>
                </c:pt>
                <c:pt idx="1862">
                  <c:v>45328</c:v>
                </c:pt>
                <c:pt idx="1863">
                  <c:v>45329</c:v>
                </c:pt>
                <c:pt idx="1864">
                  <c:v>45330</c:v>
                </c:pt>
                <c:pt idx="1865">
                  <c:v>45331</c:v>
                </c:pt>
                <c:pt idx="1866">
                  <c:v>45332</c:v>
                </c:pt>
                <c:pt idx="1867">
                  <c:v>45333</c:v>
                </c:pt>
                <c:pt idx="1868">
                  <c:v>45334</c:v>
                </c:pt>
                <c:pt idx="1869">
                  <c:v>45335</c:v>
                </c:pt>
                <c:pt idx="1870">
                  <c:v>45336</c:v>
                </c:pt>
                <c:pt idx="1871">
                  <c:v>45337</c:v>
                </c:pt>
                <c:pt idx="1872">
                  <c:v>45338</c:v>
                </c:pt>
                <c:pt idx="1873">
                  <c:v>45339</c:v>
                </c:pt>
                <c:pt idx="1874">
                  <c:v>45340</c:v>
                </c:pt>
                <c:pt idx="1875">
                  <c:v>45341</c:v>
                </c:pt>
                <c:pt idx="1876">
                  <c:v>45342</c:v>
                </c:pt>
                <c:pt idx="1877">
                  <c:v>45343</c:v>
                </c:pt>
                <c:pt idx="1878">
                  <c:v>45344</c:v>
                </c:pt>
                <c:pt idx="1879">
                  <c:v>45345</c:v>
                </c:pt>
                <c:pt idx="1880">
                  <c:v>45346</c:v>
                </c:pt>
                <c:pt idx="1881">
                  <c:v>45347</c:v>
                </c:pt>
                <c:pt idx="1882">
                  <c:v>45348</c:v>
                </c:pt>
                <c:pt idx="1883">
                  <c:v>45349</c:v>
                </c:pt>
                <c:pt idx="1884">
                  <c:v>45350</c:v>
                </c:pt>
                <c:pt idx="1885">
                  <c:v>45351</c:v>
                </c:pt>
                <c:pt idx="1886">
                  <c:v>45352</c:v>
                </c:pt>
                <c:pt idx="1887">
                  <c:v>45353</c:v>
                </c:pt>
                <c:pt idx="1888">
                  <c:v>45354</c:v>
                </c:pt>
                <c:pt idx="1889">
                  <c:v>45355</c:v>
                </c:pt>
                <c:pt idx="1890">
                  <c:v>45356</c:v>
                </c:pt>
                <c:pt idx="1891">
                  <c:v>45357</c:v>
                </c:pt>
                <c:pt idx="1892">
                  <c:v>45358</c:v>
                </c:pt>
                <c:pt idx="1893">
                  <c:v>45359</c:v>
                </c:pt>
                <c:pt idx="1894">
                  <c:v>45360</c:v>
                </c:pt>
                <c:pt idx="1895">
                  <c:v>45361</c:v>
                </c:pt>
                <c:pt idx="1896">
                  <c:v>45362</c:v>
                </c:pt>
                <c:pt idx="1897">
                  <c:v>45363</c:v>
                </c:pt>
                <c:pt idx="1898">
                  <c:v>45364</c:v>
                </c:pt>
                <c:pt idx="1899">
                  <c:v>45365</c:v>
                </c:pt>
                <c:pt idx="1900">
                  <c:v>45366</c:v>
                </c:pt>
                <c:pt idx="1901">
                  <c:v>45367</c:v>
                </c:pt>
                <c:pt idx="1902">
                  <c:v>45368</c:v>
                </c:pt>
                <c:pt idx="1903">
                  <c:v>45369</c:v>
                </c:pt>
                <c:pt idx="1904">
                  <c:v>45370</c:v>
                </c:pt>
                <c:pt idx="1905">
                  <c:v>45371</c:v>
                </c:pt>
                <c:pt idx="1906">
                  <c:v>45372</c:v>
                </c:pt>
                <c:pt idx="1907">
                  <c:v>45373</c:v>
                </c:pt>
                <c:pt idx="1908">
                  <c:v>45374</c:v>
                </c:pt>
                <c:pt idx="1909">
                  <c:v>45375</c:v>
                </c:pt>
                <c:pt idx="1910">
                  <c:v>45376</c:v>
                </c:pt>
                <c:pt idx="1911">
                  <c:v>45377</c:v>
                </c:pt>
                <c:pt idx="1912">
                  <c:v>45378</c:v>
                </c:pt>
                <c:pt idx="1913">
                  <c:v>45379</c:v>
                </c:pt>
                <c:pt idx="1914">
                  <c:v>45380</c:v>
                </c:pt>
                <c:pt idx="1915">
                  <c:v>45381</c:v>
                </c:pt>
                <c:pt idx="1916">
                  <c:v>45382</c:v>
                </c:pt>
                <c:pt idx="1917">
                  <c:v>45383</c:v>
                </c:pt>
                <c:pt idx="1918">
                  <c:v>45384</c:v>
                </c:pt>
                <c:pt idx="1919">
                  <c:v>45385</c:v>
                </c:pt>
                <c:pt idx="1920">
                  <c:v>45386</c:v>
                </c:pt>
                <c:pt idx="1921">
                  <c:v>45387</c:v>
                </c:pt>
                <c:pt idx="1922">
                  <c:v>45388</c:v>
                </c:pt>
                <c:pt idx="1923">
                  <c:v>45389</c:v>
                </c:pt>
                <c:pt idx="1924">
                  <c:v>45390</c:v>
                </c:pt>
                <c:pt idx="1925">
                  <c:v>45391</c:v>
                </c:pt>
                <c:pt idx="1926">
                  <c:v>45392</c:v>
                </c:pt>
                <c:pt idx="1927">
                  <c:v>45393</c:v>
                </c:pt>
                <c:pt idx="1928">
                  <c:v>45394</c:v>
                </c:pt>
                <c:pt idx="1929">
                  <c:v>45395</c:v>
                </c:pt>
                <c:pt idx="1930">
                  <c:v>45396</c:v>
                </c:pt>
                <c:pt idx="1931">
                  <c:v>45397</c:v>
                </c:pt>
                <c:pt idx="1932">
                  <c:v>45398</c:v>
                </c:pt>
                <c:pt idx="1933">
                  <c:v>45399</c:v>
                </c:pt>
                <c:pt idx="1934">
                  <c:v>45400</c:v>
                </c:pt>
                <c:pt idx="1935">
                  <c:v>45401</c:v>
                </c:pt>
                <c:pt idx="1936">
                  <c:v>45402</c:v>
                </c:pt>
                <c:pt idx="1937">
                  <c:v>45403</c:v>
                </c:pt>
                <c:pt idx="1938">
                  <c:v>45404</c:v>
                </c:pt>
                <c:pt idx="1939">
                  <c:v>45405</c:v>
                </c:pt>
                <c:pt idx="1940">
                  <c:v>45406</c:v>
                </c:pt>
                <c:pt idx="1941">
                  <c:v>45407</c:v>
                </c:pt>
                <c:pt idx="1942">
                  <c:v>45408</c:v>
                </c:pt>
                <c:pt idx="1943">
                  <c:v>45409</c:v>
                </c:pt>
                <c:pt idx="1944">
                  <c:v>45410</c:v>
                </c:pt>
                <c:pt idx="1945">
                  <c:v>45411</c:v>
                </c:pt>
                <c:pt idx="1946">
                  <c:v>45412</c:v>
                </c:pt>
                <c:pt idx="1947">
                  <c:v>45413</c:v>
                </c:pt>
                <c:pt idx="1948">
                  <c:v>45414</c:v>
                </c:pt>
                <c:pt idx="1949">
                  <c:v>45415</c:v>
                </c:pt>
                <c:pt idx="1950">
                  <c:v>45416</c:v>
                </c:pt>
                <c:pt idx="1951">
                  <c:v>45417</c:v>
                </c:pt>
                <c:pt idx="1952">
                  <c:v>45418</c:v>
                </c:pt>
                <c:pt idx="1953">
                  <c:v>45419</c:v>
                </c:pt>
                <c:pt idx="1954">
                  <c:v>45420</c:v>
                </c:pt>
                <c:pt idx="1955">
                  <c:v>45421</c:v>
                </c:pt>
                <c:pt idx="1956">
                  <c:v>45422</c:v>
                </c:pt>
                <c:pt idx="1957">
                  <c:v>45423</c:v>
                </c:pt>
                <c:pt idx="1958">
                  <c:v>45424</c:v>
                </c:pt>
                <c:pt idx="1959">
                  <c:v>45425</c:v>
                </c:pt>
                <c:pt idx="1960">
                  <c:v>45426</c:v>
                </c:pt>
                <c:pt idx="1961">
                  <c:v>45427</c:v>
                </c:pt>
                <c:pt idx="1962">
                  <c:v>45428</c:v>
                </c:pt>
                <c:pt idx="1963">
                  <c:v>45429</c:v>
                </c:pt>
                <c:pt idx="1964">
                  <c:v>45430</c:v>
                </c:pt>
                <c:pt idx="1965">
                  <c:v>45431</c:v>
                </c:pt>
                <c:pt idx="1966">
                  <c:v>45432</c:v>
                </c:pt>
                <c:pt idx="1967">
                  <c:v>45433</c:v>
                </c:pt>
                <c:pt idx="1968">
                  <c:v>45434</c:v>
                </c:pt>
                <c:pt idx="1969">
                  <c:v>45435</c:v>
                </c:pt>
                <c:pt idx="1970">
                  <c:v>45436</c:v>
                </c:pt>
                <c:pt idx="1971">
                  <c:v>45437</c:v>
                </c:pt>
                <c:pt idx="1972">
                  <c:v>45438</c:v>
                </c:pt>
                <c:pt idx="1973">
                  <c:v>45439</c:v>
                </c:pt>
                <c:pt idx="1974">
                  <c:v>45440</c:v>
                </c:pt>
                <c:pt idx="1975">
                  <c:v>45441</c:v>
                </c:pt>
                <c:pt idx="1976">
                  <c:v>45442</c:v>
                </c:pt>
                <c:pt idx="1977">
                  <c:v>45443</c:v>
                </c:pt>
                <c:pt idx="1978">
                  <c:v>45444</c:v>
                </c:pt>
                <c:pt idx="1979">
                  <c:v>45445</c:v>
                </c:pt>
                <c:pt idx="1980">
                  <c:v>45446</c:v>
                </c:pt>
                <c:pt idx="1981">
                  <c:v>45447</c:v>
                </c:pt>
                <c:pt idx="1982">
                  <c:v>45448</c:v>
                </c:pt>
                <c:pt idx="1983">
                  <c:v>45449</c:v>
                </c:pt>
                <c:pt idx="1984">
                  <c:v>45450</c:v>
                </c:pt>
                <c:pt idx="1985">
                  <c:v>45451</c:v>
                </c:pt>
                <c:pt idx="1986">
                  <c:v>45452</c:v>
                </c:pt>
                <c:pt idx="1987">
                  <c:v>45453</c:v>
                </c:pt>
                <c:pt idx="1988">
                  <c:v>45454</c:v>
                </c:pt>
                <c:pt idx="1989">
                  <c:v>45455</c:v>
                </c:pt>
                <c:pt idx="1990">
                  <c:v>45456</c:v>
                </c:pt>
                <c:pt idx="1991">
                  <c:v>45457</c:v>
                </c:pt>
                <c:pt idx="1992">
                  <c:v>45458</c:v>
                </c:pt>
                <c:pt idx="1993">
                  <c:v>45459</c:v>
                </c:pt>
                <c:pt idx="1994">
                  <c:v>45460</c:v>
                </c:pt>
                <c:pt idx="1995">
                  <c:v>45461</c:v>
                </c:pt>
                <c:pt idx="1996">
                  <c:v>45462</c:v>
                </c:pt>
                <c:pt idx="1997">
                  <c:v>45463</c:v>
                </c:pt>
                <c:pt idx="1998">
                  <c:v>45464</c:v>
                </c:pt>
                <c:pt idx="1999">
                  <c:v>45465</c:v>
                </c:pt>
                <c:pt idx="2000">
                  <c:v>45466</c:v>
                </c:pt>
                <c:pt idx="2001">
                  <c:v>45467</c:v>
                </c:pt>
                <c:pt idx="2002">
                  <c:v>45468</c:v>
                </c:pt>
                <c:pt idx="2003">
                  <c:v>45469</c:v>
                </c:pt>
                <c:pt idx="2004">
                  <c:v>45470</c:v>
                </c:pt>
                <c:pt idx="2005">
                  <c:v>45471</c:v>
                </c:pt>
                <c:pt idx="2006">
                  <c:v>45472</c:v>
                </c:pt>
                <c:pt idx="2007">
                  <c:v>45473</c:v>
                </c:pt>
                <c:pt idx="2008">
                  <c:v>45474</c:v>
                </c:pt>
                <c:pt idx="2009">
                  <c:v>45475</c:v>
                </c:pt>
                <c:pt idx="2010">
                  <c:v>45476</c:v>
                </c:pt>
                <c:pt idx="2011">
                  <c:v>45477</c:v>
                </c:pt>
                <c:pt idx="2012">
                  <c:v>45478</c:v>
                </c:pt>
                <c:pt idx="2013">
                  <c:v>45479</c:v>
                </c:pt>
                <c:pt idx="2014">
                  <c:v>45480</c:v>
                </c:pt>
                <c:pt idx="2015">
                  <c:v>45481</c:v>
                </c:pt>
                <c:pt idx="2016">
                  <c:v>45482</c:v>
                </c:pt>
                <c:pt idx="2017">
                  <c:v>45483</c:v>
                </c:pt>
                <c:pt idx="2018">
                  <c:v>45484</c:v>
                </c:pt>
                <c:pt idx="2019">
                  <c:v>45485</c:v>
                </c:pt>
                <c:pt idx="2020">
                  <c:v>45486</c:v>
                </c:pt>
                <c:pt idx="2021">
                  <c:v>45487</c:v>
                </c:pt>
                <c:pt idx="2022">
                  <c:v>45488</c:v>
                </c:pt>
                <c:pt idx="2023">
                  <c:v>45489</c:v>
                </c:pt>
                <c:pt idx="2024">
                  <c:v>45490</c:v>
                </c:pt>
                <c:pt idx="2025">
                  <c:v>45491</c:v>
                </c:pt>
                <c:pt idx="2026">
                  <c:v>45492</c:v>
                </c:pt>
                <c:pt idx="2027">
                  <c:v>45493</c:v>
                </c:pt>
                <c:pt idx="2028">
                  <c:v>45494</c:v>
                </c:pt>
                <c:pt idx="2029">
                  <c:v>45495</c:v>
                </c:pt>
                <c:pt idx="2030">
                  <c:v>45496</c:v>
                </c:pt>
                <c:pt idx="2031">
                  <c:v>45497</c:v>
                </c:pt>
                <c:pt idx="2032">
                  <c:v>45498</c:v>
                </c:pt>
                <c:pt idx="2033">
                  <c:v>45499</c:v>
                </c:pt>
                <c:pt idx="2034">
                  <c:v>45500</c:v>
                </c:pt>
                <c:pt idx="2035">
                  <c:v>45501</c:v>
                </c:pt>
                <c:pt idx="2036">
                  <c:v>45502</c:v>
                </c:pt>
                <c:pt idx="2037">
                  <c:v>45503</c:v>
                </c:pt>
                <c:pt idx="2038">
                  <c:v>45504</c:v>
                </c:pt>
                <c:pt idx="2039">
                  <c:v>45505</c:v>
                </c:pt>
                <c:pt idx="2040">
                  <c:v>45506</c:v>
                </c:pt>
                <c:pt idx="2041">
                  <c:v>45507</c:v>
                </c:pt>
                <c:pt idx="2042">
                  <c:v>45508</c:v>
                </c:pt>
                <c:pt idx="2043">
                  <c:v>45509</c:v>
                </c:pt>
                <c:pt idx="2044">
                  <c:v>45510</c:v>
                </c:pt>
                <c:pt idx="2045">
                  <c:v>45511</c:v>
                </c:pt>
                <c:pt idx="2046">
                  <c:v>45512</c:v>
                </c:pt>
                <c:pt idx="2047">
                  <c:v>45513</c:v>
                </c:pt>
                <c:pt idx="2048">
                  <c:v>45514</c:v>
                </c:pt>
                <c:pt idx="2049">
                  <c:v>45515</c:v>
                </c:pt>
                <c:pt idx="2050">
                  <c:v>45516</c:v>
                </c:pt>
                <c:pt idx="2051">
                  <c:v>45517</c:v>
                </c:pt>
                <c:pt idx="2052">
                  <c:v>45518</c:v>
                </c:pt>
                <c:pt idx="2053">
                  <c:v>45519</c:v>
                </c:pt>
                <c:pt idx="2054">
                  <c:v>45520</c:v>
                </c:pt>
                <c:pt idx="2055">
                  <c:v>45521</c:v>
                </c:pt>
                <c:pt idx="2056">
                  <c:v>45522</c:v>
                </c:pt>
                <c:pt idx="2057">
                  <c:v>45523</c:v>
                </c:pt>
                <c:pt idx="2058">
                  <c:v>45524</c:v>
                </c:pt>
                <c:pt idx="2059">
                  <c:v>45525</c:v>
                </c:pt>
                <c:pt idx="2060">
                  <c:v>45526</c:v>
                </c:pt>
                <c:pt idx="2061">
                  <c:v>45527</c:v>
                </c:pt>
                <c:pt idx="2062">
                  <c:v>45528</c:v>
                </c:pt>
                <c:pt idx="2063">
                  <c:v>45529</c:v>
                </c:pt>
                <c:pt idx="2064">
                  <c:v>45530</c:v>
                </c:pt>
                <c:pt idx="2065">
                  <c:v>45531</c:v>
                </c:pt>
                <c:pt idx="2066">
                  <c:v>45532</c:v>
                </c:pt>
                <c:pt idx="2067">
                  <c:v>45533</c:v>
                </c:pt>
                <c:pt idx="2068">
                  <c:v>45534</c:v>
                </c:pt>
                <c:pt idx="2069">
                  <c:v>45535</c:v>
                </c:pt>
                <c:pt idx="2070">
                  <c:v>45536</c:v>
                </c:pt>
                <c:pt idx="2071">
                  <c:v>45537</c:v>
                </c:pt>
                <c:pt idx="2072">
                  <c:v>45538</c:v>
                </c:pt>
                <c:pt idx="2073">
                  <c:v>45539</c:v>
                </c:pt>
                <c:pt idx="2074">
                  <c:v>45540</c:v>
                </c:pt>
                <c:pt idx="2075">
                  <c:v>45541</c:v>
                </c:pt>
                <c:pt idx="2076">
                  <c:v>45542</c:v>
                </c:pt>
                <c:pt idx="2077">
                  <c:v>45543</c:v>
                </c:pt>
                <c:pt idx="2078">
                  <c:v>45544</c:v>
                </c:pt>
                <c:pt idx="2079">
                  <c:v>45545</c:v>
                </c:pt>
                <c:pt idx="2080">
                  <c:v>45546</c:v>
                </c:pt>
                <c:pt idx="2081">
                  <c:v>45547</c:v>
                </c:pt>
                <c:pt idx="2082">
                  <c:v>45548</c:v>
                </c:pt>
                <c:pt idx="2083">
                  <c:v>45549</c:v>
                </c:pt>
                <c:pt idx="2084">
                  <c:v>45550</c:v>
                </c:pt>
                <c:pt idx="2085">
                  <c:v>45551</c:v>
                </c:pt>
                <c:pt idx="2086">
                  <c:v>45552</c:v>
                </c:pt>
                <c:pt idx="2087">
                  <c:v>45553</c:v>
                </c:pt>
                <c:pt idx="2088">
                  <c:v>45554</c:v>
                </c:pt>
                <c:pt idx="2089">
                  <c:v>45555</c:v>
                </c:pt>
                <c:pt idx="2090">
                  <c:v>45556</c:v>
                </c:pt>
                <c:pt idx="2091">
                  <c:v>45557</c:v>
                </c:pt>
                <c:pt idx="2092">
                  <c:v>45558</c:v>
                </c:pt>
                <c:pt idx="2093">
                  <c:v>45559</c:v>
                </c:pt>
                <c:pt idx="2094">
                  <c:v>45560</c:v>
                </c:pt>
                <c:pt idx="2095">
                  <c:v>45561</c:v>
                </c:pt>
                <c:pt idx="2096">
                  <c:v>45562</c:v>
                </c:pt>
                <c:pt idx="2097">
                  <c:v>45563</c:v>
                </c:pt>
                <c:pt idx="2098">
                  <c:v>45564</c:v>
                </c:pt>
                <c:pt idx="2099">
                  <c:v>45565</c:v>
                </c:pt>
                <c:pt idx="2100">
                  <c:v>45566</c:v>
                </c:pt>
                <c:pt idx="2101">
                  <c:v>45567</c:v>
                </c:pt>
                <c:pt idx="2102">
                  <c:v>45568</c:v>
                </c:pt>
                <c:pt idx="2103">
                  <c:v>45569</c:v>
                </c:pt>
                <c:pt idx="2104">
                  <c:v>45570</c:v>
                </c:pt>
                <c:pt idx="2105">
                  <c:v>45571</c:v>
                </c:pt>
                <c:pt idx="2106">
                  <c:v>45572</c:v>
                </c:pt>
                <c:pt idx="2107">
                  <c:v>45573</c:v>
                </c:pt>
                <c:pt idx="2108">
                  <c:v>45574</c:v>
                </c:pt>
                <c:pt idx="2109">
                  <c:v>45575</c:v>
                </c:pt>
                <c:pt idx="2110">
                  <c:v>45576</c:v>
                </c:pt>
                <c:pt idx="2111">
                  <c:v>45577</c:v>
                </c:pt>
                <c:pt idx="2112">
                  <c:v>45578</c:v>
                </c:pt>
                <c:pt idx="2113">
                  <c:v>45579</c:v>
                </c:pt>
                <c:pt idx="2114">
                  <c:v>45580</c:v>
                </c:pt>
                <c:pt idx="2115">
                  <c:v>45581</c:v>
                </c:pt>
                <c:pt idx="2116">
                  <c:v>45582</c:v>
                </c:pt>
                <c:pt idx="2117">
                  <c:v>45583</c:v>
                </c:pt>
                <c:pt idx="2118">
                  <c:v>45584</c:v>
                </c:pt>
                <c:pt idx="2119">
                  <c:v>45585</c:v>
                </c:pt>
                <c:pt idx="2120">
                  <c:v>45586</c:v>
                </c:pt>
                <c:pt idx="2121">
                  <c:v>45587</c:v>
                </c:pt>
                <c:pt idx="2122">
                  <c:v>45588</c:v>
                </c:pt>
                <c:pt idx="2123">
                  <c:v>45589</c:v>
                </c:pt>
                <c:pt idx="2124">
                  <c:v>45590</c:v>
                </c:pt>
                <c:pt idx="2125">
                  <c:v>45591</c:v>
                </c:pt>
                <c:pt idx="2126">
                  <c:v>45592</c:v>
                </c:pt>
                <c:pt idx="2127">
                  <c:v>45593</c:v>
                </c:pt>
                <c:pt idx="2128">
                  <c:v>45594</c:v>
                </c:pt>
                <c:pt idx="2129">
                  <c:v>45595</c:v>
                </c:pt>
                <c:pt idx="2130">
                  <c:v>45596</c:v>
                </c:pt>
                <c:pt idx="2131">
                  <c:v>45597</c:v>
                </c:pt>
                <c:pt idx="2132">
                  <c:v>45598</c:v>
                </c:pt>
                <c:pt idx="2133">
                  <c:v>45599</c:v>
                </c:pt>
                <c:pt idx="2134">
                  <c:v>45600</c:v>
                </c:pt>
                <c:pt idx="2135">
                  <c:v>45601</c:v>
                </c:pt>
                <c:pt idx="2136">
                  <c:v>45602</c:v>
                </c:pt>
                <c:pt idx="2137">
                  <c:v>45603</c:v>
                </c:pt>
                <c:pt idx="2138">
                  <c:v>45604</c:v>
                </c:pt>
                <c:pt idx="2139">
                  <c:v>45605</c:v>
                </c:pt>
                <c:pt idx="2140">
                  <c:v>45606</c:v>
                </c:pt>
                <c:pt idx="2141">
                  <c:v>45607</c:v>
                </c:pt>
                <c:pt idx="2142">
                  <c:v>45608</c:v>
                </c:pt>
                <c:pt idx="2143">
                  <c:v>45609</c:v>
                </c:pt>
                <c:pt idx="2144">
                  <c:v>45610</c:v>
                </c:pt>
                <c:pt idx="2145">
                  <c:v>45611</c:v>
                </c:pt>
                <c:pt idx="2146">
                  <c:v>45612</c:v>
                </c:pt>
                <c:pt idx="2147">
                  <c:v>45613</c:v>
                </c:pt>
                <c:pt idx="2148">
                  <c:v>45614</c:v>
                </c:pt>
                <c:pt idx="2149">
                  <c:v>45615</c:v>
                </c:pt>
                <c:pt idx="2150">
                  <c:v>45616</c:v>
                </c:pt>
                <c:pt idx="2151">
                  <c:v>45617</c:v>
                </c:pt>
                <c:pt idx="2152">
                  <c:v>45618</c:v>
                </c:pt>
                <c:pt idx="2153">
                  <c:v>45619</c:v>
                </c:pt>
                <c:pt idx="2154">
                  <c:v>45620</c:v>
                </c:pt>
                <c:pt idx="2155">
                  <c:v>45621</c:v>
                </c:pt>
                <c:pt idx="2156">
                  <c:v>45622</c:v>
                </c:pt>
                <c:pt idx="2157">
                  <c:v>45623</c:v>
                </c:pt>
                <c:pt idx="2158">
                  <c:v>45624</c:v>
                </c:pt>
                <c:pt idx="2159">
                  <c:v>45625</c:v>
                </c:pt>
                <c:pt idx="2160">
                  <c:v>45626</c:v>
                </c:pt>
                <c:pt idx="2161">
                  <c:v>45627</c:v>
                </c:pt>
                <c:pt idx="2162">
                  <c:v>45628</c:v>
                </c:pt>
                <c:pt idx="2163">
                  <c:v>45629</c:v>
                </c:pt>
                <c:pt idx="2164">
                  <c:v>45630</c:v>
                </c:pt>
                <c:pt idx="2165">
                  <c:v>45631</c:v>
                </c:pt>
                <c:pt idx="2166">
                  <c:v>45632</c:v>
                </c:pt>
                <c:pt idx="2167">
                  <c:v>45633</c:v>
                </c:pt>
                <c:pt idx="2168">
                  <c:v>45634</c:v>
                </c:pt>
                <c:pt idx="2169">
                  <c:v>45635</c:v>
                </c:pt>
                <c:pt idx="2170">
                  <c:v>45636</c:v>
                </c:pt>
                <c:pt idx="2171">
                  <c:v>45637</c:v>
                </c:pt>
                <c:pt idx="2172">
                  <c:v>45638</c:v>
                </c:pt>
                <c:pt idx="2173">
                  <c:v>45639</c:v>
                </c:pt>
                <c:pt idx="2174">
                  <c:v>45640</c:v>
                </c:pt>
                <c:pt idx="2175">
                  <c:v>45641</c:v>
                </c:pt>
                <c:pt idx="2176">
                  <c:v>45642</c:v>
                </c:pt>
                <c:pt idx="2177">
                  <c:v>45643</c:v>
                </c:pt>
                <c:pt idx="2178">
                  <c:v>45644</c:v>
                </c:pt>
                <c:pt idx="2179">
                  <c:v>45645</c:v>
                </c:pt>
                <c:pt idx="2180">
                  <c:v>45646</c:v>
                </c:pt>
                <c:pt idx="2181">
                  <c:v>45647</c:v>
                </c:pt>
                <c:pt idx="2182">
                  <c:v>45648</c:v>
                </c:pt>
                <c:pt idx="2183">
                  <c:v>45649</c:v>
                </c:pt>
                <c:pt idx="2184">
                  <c:v>45650</c:v>
                </c:pt>
                <c:pt idx="2185">
                  <c:v>45651</c:v>
                </c:pt>
                <c:pt idx="2186">
                  <c:v>45652</c:v>
                </c:pt>
                <c:pt idx="2187">
                  <c:v>45653</c:v>
                </c:pt>
                <c:pt idx="2188">
                  <c:v>45654</c:v>
                </c:pt>
                <c:pt idx="2189">
                  <c:v>45655</c:v>
                </c:pt>
                <c:pt idx="2190">
                  <c:v>45656</c:v>
                </c:pt>
                <c:pt idx="2191">
                  <c:v>45657</c:v>
                </c:pt>
                <c:pt idx="2192">
                  <c:v>45658</c:v>
                </c:pt>
                <c:pt idx="2193">
                  <c:v>45659</c:v>
                </c:pt>
                <c:pt idx="2194">
                  <c:v>45660</c:v>
                </c:pt>
                <c:pt idx="2195">
                  <c:v>45661</c:v>
                </c:pt>
                <c:pt idx="2196">
                  <c:v>45662</c:v>
                </c:pt>
                <c:pt idx="2197">
                  <c:v>45663</c:v>
                </c:pt>
                <c:pt idx="2198">
                  <c:v>45664</c:v>
                </c:pt>
                <c:pt idx="2199">
                  <c:v>45665</c:v>
                </c:pt>
                <c:pt idx="2200">
                  <c:v>45666</c:v>
                </c:pt>
                <c:pt idx="2201">
                  <c:v>45667</c:v>
                </c:pt>
                <c:pt idx="2202">
                  <c:v>45668</c:v>
                </c:pt>
                <c:pt idx="2203">
                  <c:v>45669</c:v>
                </c:pt>
                <c:pt idx="2204">
                  <c:v>45670</c:v>
                </c:pt>
                <c:pt idx="2205">
                  <c:v>45671</c:v>
                </c:pt>
                <c:pt idx="2206">
                  <c:v>45672</c:v>
                </c:pt>
                <c:pt idx="2207">
                  <c:v>45673</c:v>
                </c:pt>
                <c:pt idx="2208">
                  <c:v>45674</c:v>
                </c:pt>
                <c:pt idx="2209">
                  <c:v>45675</c:v>
                </c:pt>
                <c:pt idx="2210">
                  <c:v>45676</c:v>
                </c:pt>
                <c:pt idx="2211">
                  <c:v>45677</c:v>
                </c:pt>
                <c:pt idx="2212">
                  <c:v>45678</c:v>
                </c:pt>
                <c:pt idx="2213">
                  <c:v>45679</c:v>
                </c:pt>
                <c:pt idx="2214">
                  <c:v>45680</c:v>
                </c:pt>
                <c:pt idx="2215">
                  <c:v>45681</c:v>
                </c:pt>
                <c:pt idx="2216">
                  <c:v>45682</c:v>
                </c:pt>
                <c:pt idx="2217">
                  <c:v>45683</c:v>
                </c:pt>
                <c:pt idx="2218">
                  <c:v>45684</c:v>
                </c:pt>
                <c:pt idx="2219">
                  <c:v>45685</c:v>
                </c:pt>
                <c:pt idx="2220">
                  <c:v>45686</c:v>
                </c:pt>
                <c:pt idx="2221">
                  <c:v>45687</c:v>
                </c:pt>
                <c:pt idx="2222">
                  <c:v>45688</c:v>
                </c:pt>
                <c:pt idx="2223">
                  <c:v>45689</c:v>
                </c:pt>
                <c:pt idx="2224">
                  <c:v>45690</c:v>
                </c:pt>
                <c:pt idx="2225">
                  <c:v>45691</c:v>
                </c:pt>
                <c:pt idx="2226">
                  <c:v>45692</c:v>
                </c:pt>
                <c:pt idx="2227">
                  <c:v>45693</c:v>
                </c:pt>
                <c:pt idx="2228">
                  <c:v>45694</c:v>
                </c:pt>
                <c:pt idx="2229">
                  <c:v>45695</c:v>
                </c:pt>
                <c:pt idx="2230">
                  <c:v>45696</c:v>
                </c:pt>
                <c:pt idx="2231">
                  <c:v>45697</c:v>
                </c:pt>
                <c:pt idx="2232">
                  <c:v>45698</c:v>
                </c:pt>
                <c:pt idx="2233">
                  <c:v>45699</c:v>
                </c:pt>
                <c:pt idx="2234">
                  <c:v>45700</c:v>
                </c:pt>
                <c:pt idx="2235">
                  <c:v>45701</c:v>
                </c:pt>
                <c:pt idx="2236">
                  <c:v>45702</c:v>
                </c:pt>
                <c:pt idx="2237">
                  <c:v>45703</c:v>
                </c:pt>
                <c:pt idx="2238">
                  <c:v>45704</c:v>
                </c:pt>
                <c:pt idx="2239">
                  <c:v>45705</c:v>
                </c:pt>
                <c:pt idx="2240">
                  <c:v>45706</c:v>
                </c:pt>
                <c:pt idx="2241">
                  <c:v>45707</c:v>
                </c:pt>
                <c:pt idx="2242">
                  <c:v>45708</c:v>
                </c:pt>
                <c:pt idx="2243">
                  <c:v>45709</c:v>
                </c:pt>
                <c:pt idx="2244">
                  <c:v>45710</c:v>
                </c:pt>
                <c:pt idx="2245">
                  <c:v>45711</c:v>
                </c:pt>
                <c:pt idx="2246">
                  <c:v>45712</c:v>
                </c:pt>
                <c:pt idx="2247">
                  <c:v>45713</c:v>
                </c:pt>
                <c:pt idx="2248">
                  <c:v>45714</c:v>
                </c:pt>
                <c:pt idx="2249">
                  <c:v>45715</c:v>
                </c:pt>
                <c:pt idx="2250">
                  <c:v>45716</c:v>
                </c:pt>
                <c:pt idx="2251">
                  <c:v>45717</c:v>
                </c:pt>
                <c:pt idx="2252">
                  <c:v>45718</c:v>
                </c:pt>
                <c:pt idx="2253">
                  <c:v>45719</c:v>
                </c:pt>
                <c:pt idx="2254">
                  <c:v>45720</c:v>
                </c:pt>
                <c:pt idx="2255">
                  <c:v>45721</c:v>
                </c:pt>
                <c:pt idx="2256">
                  <c:v>45722</c:v>
                </c:pt>
                <c:pt idx="2257">
                  <c:v>45723</c:v>
                </c:pt>
                <c:pt idx="2258">
                  <c:v>45724</c:v>
                </c:pt>
                <c:pt idx="2259">
                  <c:v>45725</c:v>
                </c:pt>
                <c:pt idx="2260">
                  <c:v>45726</c:v>
                </c:pt>
                <c:pt idx="2261">
                  <c:v>45727</c:v>
                </c:pt>
                <c:pt idx="2262">
                  <c:v>45728</c:v>
                </c:pt>
                <c:pt idx="2263">
                  <c:v>45729</c:v>
                </c:pt>
                <c:pt idx="2264">
                  <c:v>45730</c:v>
                </c:pt>
                <c:pt idx="2265">
                  <c:v>45731</c:v>
                </c:pt>
                <c:pt idx="2266">
                  <c:v>45732</c:v>
                </c:pt>
                <c:pt idx="2267">
                  <c:v>45733</c:v>
                </c:pt>
                <c:pt idx="2268">
                  <c:v>45734</c:v>
                </c:pt>
                <c:pt idx="2269">
                  <c:v>45735</c:v>
                </c:pt>
                <c:pt idx="2270">
                  <c:v>45736</c:v>
                </c:pt>
                <c:pt idx="2271">
                  <c:v>45737</c:v>
                </c:pt>
                <c:pt idx="2272">
                  <c:v>45738</c:v>
                </c:pt>
                <c:pt idx="2273">
                  <c:v>45739</c:v>
                </c:pt>
                <c:pt idx="2274">
                  <c:v>45740</c:v>
                </c:pt>
                <c:pt idx="2275">
                  <c:v>45741</c:v>
                </c:pt>
                <c:pt idx="2276">
                  <c:v>45742</c:v>
                </c:pt>
                <c:pt idx="2277">
                  <c:v>45743</c:v>
                </c:pt>
                <c:pt idx="2278">
                  <c:v>45744</c:v>
                </c:pt>
                <c:pt idx="2279">
                  <c:v>45745</c:v>
                </c:pt>
                <c:pt idx="2280">
                  <c:v>45746</c:v>
                </c:pt>
                <c:pt idx="2281">
                  <c:v>45747</c:v>
                </c:pt>
                <c:pt idx="2282">
                  <c:v>45748</c:v>
                </c:pt>
                <c:pt idx="2283">
                  <c:v>45749</c:v>
                </c:pt>
                <c:pt idx="2284">
                  <c:v>45750</c:v>
                </c:pt>
                <c:pt idx="2285">
                  <c:v>45751</c:v>
                </c:pt>
                <c:pt idx="2286">
                  <c:v>45752</c:v>
                </c:pt>
                <c:pt idx="2287">
                  <c:v>45753</c:v>
                </c:pt>
                <c:pt idx="2288">
                  <c:v>45754</c:v>
                </c:pt>
                <c:pt idx="2289">
                  <c:v>45755</c:v>
                </c:pt>
                <c:pt idx="2290">
                  <c:v>45756</c:v>
                </c:pt>
                <c:pt idx="2291">
                  <c:v>45757</c:v>
                </c:pt>
                <c:pt idx="2292">
                  <c:v>45758</c:v>
                </c:pt>
                <c:pt idx="2293">
                  <c:v>45759</c:v>
                </c:pt>
                <c:pt idx="2294">
                  <c:v>45760</c:v>
                </c:pt>
                <c:pt idx="2295">
                  <c:v>45761</c:v>
                </c:pt>
                <c:pt idx="2296">
                  <c:v>45762</c:v>
                </c:pt>
                <c:pt idx="2297">
                  <c:v>45763</c:v>
                </c:pt>
                <c:pt idx="2298">
                  <c:v>45764</c:v>
                </c:pt>
                <c:pt idx="2299">
                  <c:v>45765</c:v>
                </c:pt>
                <c:pt idx="2300">
                  <c:v>45766</c:v>
                </c:pt>
                <c:pt idx="2301">
                  <c:v>45767</c:v>
                </c:pt>
                <c:pt idx="2302">
                  <c:v>45768</c:v>
                </c:pt>
                <c:pt idx="2303">
                  <c:v>45769</c:v>
                </c:pt>
                <c:pt idx="2304">
                  <c:v>45770</c:v>
                </c:pt>
                <c:pt idx="2305">
                  <c:v>45771</c:v>
                </c:pt>
                <c:pt idx="2306">
                  <c:v>45772</c:v>
                </c:pt>
                <c:pt idx="2307">
                  <c:v>45773</c:v>
                </c:pt>
                <c:pt idx="2308">
                  <c:v>45774</c:v>
                </c:pt>
                <c:pt idx="2309">
                  <c:v>45775</c:v>
                </c:pt>
                <c:pt idx="2310">
                  <c:v>45776</c:v>
                </c:pt>
                <c:pt idx="2311">
                  <c:v>45777</c:v>
                </c:pt>
                <c:pt idx="2312">
                  <c:v>45778</c:v>
                </c:pt>
                <c:pt idx="2313">
                  <c:v>45779</c:v>
                </c:pt>
                <c:pt idx="2314">
                  <c:v>45780</c:v>
                </c:pt>
                <c:pt idx="2315">
                  <c:v>45781</c:v>
                </c:pt>
                <c:pt idx="2316">
                  <c:v>45782</c:v>
                </c:pt>
                <c:pt idx="2317">
                  <c:v>45783</c:v>
                </c:pt>
                <c:pt idx="2318">
                  <c:v>45784</c:v>
                </c:pt>
                <c:pt idx="2319">
                  <c:v>45785</c:v>
                </c:pt>
                <c:pt idx="2320">
                  <c:v>45786</c:v>
                </c:pt>
                <c:pt idx="2321">
                  <c:v>45787</c:v>
                </c:pt>
                <c:pt idx="2322">
                  <c:v>45788</c:v>
                </c:pt>
                <c:pt idx="2323">
                  <c:v>45789</c:v>
                </c:pt>
                <c:pt idx="2324">
                  <c:v>45790</c:v>
                </c:pt>
                <c:pt idx="2325">
                  <c:v>45791</c:v>
                </c:pt>
                <c:pt idx="2326">
                  <c:v>45792</c:v>
                </c:pt>
                <c:pt idx="2327">
                  <c:v>45793</c:v>
                </c:pt>
                <c:pt idx="2328">
                  <c:v>45794</c:v>
                </c:pt>
                <c:pt idx="2329">
                  <c:v>45795</c:v>
                </c:pt>
                <c:pt idx="2330">
                  <c:v>45796</c:v>
                </c:pt>
                <c:pt idx="2331">
                  <c:v>45797</c:v>
                </c:pt>
                <c:pt idx="2332">
                  <c:v>45798</c:v>
                </c:pt>
                <c:pt idx="2333">
                  <c:v>45799</c:v>
                </c:pt>
                <c:pt idx="2334">
                  <c:v>45800</c:v>
                </c:pt>
                <c:pt idx="2335">
                  <c:v>45801</c:v>
                </c:pt>
                <c:pt idx="2336">
                  <c:v>45802</c:v>
                </c:pt>
                <c:pt idx="2337">
                  <c:v>45803</c:v>
                </c:pt>
                <c:pt idx="2338">
                  <c:v>45804</c:v>
                </c:pt>
                <c:pt idx="2339">
                  <c:v>45805</c:v>
                </c:pt>
                <c:pt idx="2340">
                  <c:v>45806</c:v>
                </c:pt>
                <c:pt idx="2341">
                  <c:v>45807</c:v>
                </c:pt>
                <c:pt idx="2342">
                  <c:v>45808</c:v>
                </c:pt>
                <c:pt idx="2343">
                  <c:v>45809</c:v>
                </c:pt>
                <c:pt idx="2344">
                  <c:v>45810</c:v>
                </c:pt>
                <c:pt idx="2345">
                  <c:v>45811</c:v>
                </c:pt>
                <c:pt idx="2346">
                  <c:v>45812</c:v>
                </c:pt>
                <c:pt idx="2347">
                  <c:v>45813</c:v>
                </c:pt>
                <c:pt idx="2348">
                  <c:v>45814</c:v>
                </c:pt>
                <c:pt idx="2349">
                  <c:v>45815</c:v>
                </c:pt>
                <c:pt idx="2350">
                  <c:v>45816</c:v>
                </c:pt>
                <c:pt idx="2351">
                  <c:v>45817</c:v>
                </c:pt>
                <c:pt idx="2352">
                  <c:v>45818</c:v>
                </c:pt>
                <c:pt idx="2353">
                  <c:v>45819</c:v>
                </c:pt>
                <c:pt idx="2354">
                  <c:v>45820</c:v>
                </c:pt>
                <c:pt idx="2355">
                  <c:v>45821</c:v>
                </c:pt>
                <c:pt idx="2356">
                  <c:v>45822</c:v>
                </c:pt>
                <c:pt idx="2357">
                  <c:v>45823</c:v>
                </c:pt>
                <c:pt idx="2358">
                  <c:v>45824</c:v>
                </c:pt>
                <c:pt idx="2359">
                  <c:v>45825</c:v>
                </c:pt>
                <c:pt idx="2360">
                  <c:v>45826</c:v>
                </c:pt>
                <c:pt idx="2361">
                  <c:v>45827</c:v>
                </c:pt>
                <c:pt idx="2362">
                  <c:v>45828</c:v>
                </c:pt>
                <c:pt idx="2363">
                  <c:v>45829</c:v>
                </c:pt>
                <c:pt idx="2364">
                  <c:v>45830</c:v>
                </c:pt>
                <c:pt idx="2365">
                  <c:v>45831</c:v>
                </c:pt>
                <c:pt idx="2366">
                  <c:v>45832</c:v>
                </c:pt>
                <c:pt idx="2367">
                  <c:v>45833</c:v>
                </c:pt>
                <c:pt idx="2368">
                  <c:v>45834</c:v>
                </c:pt>
                <c:pt idx="2369">
                  <c:v>45835</c:v>
                </c:pt>
                <c:pt idx="2370">
                  <c:v>45836</c:v>
                </c:pt>
                <c:pt idx="2371">
                  <c:v>45837</c:v>
                </c:pt>
                <c:pt idx="2372">
                  <c:v>45838</c:v>
                </c:pt>
                <c:pt idx="2373">
                  <c:v>45839</c:v>
                </c:pt>
                <c:pt idx="2374">
                  <c:v>45840</c:v>
                </c:pt>
                <c:pt idx="2375">
                  <c:v>45841</c:v>
                </c:pt>
                <c:pt idx="2376">
                  <c:v>45842</c:v>
                </c:pt>
                <c:pt idx="2377">
                  <c:v>45843</c:v>
                </c:pt>
                <c:pt idx="2378">
                  <c:v>45844</c:v>
                </c:pt>
                <c:pt idx="2379">
                  <c:v>45845</c:v>
                </c:pt>
                <c:pt idx="2380">
                  <c:v>45846</c:v>
                </c:pt>
                <c:pt idx="2381">
                  <c:v>45847</c:v>
                </c:pt>
                <c:pt idx="2382">
                  <c:v>45848</c:v>
                </c:pt>
                <c:pt idx="2383">
                  <c:v>45849</c:v>
                </c:pt>
                <c:pt idx="2384">
                  <c:v>45850</c:v>
                </c:pt>
                <c:pt idx="2385">
                  <c:v>45851</c:v>
                </c:pt>
                <c:pt idx="2386">
                  <c:v>45852</c:v>
                </c:pt>
                <c:pt idx="2387">
                  <c:v>45853</c:v>
                </c:pt>
                <c:pt idx="2388">
                  <c:v>45854</c:v>
                </c:pt>
                <c:pt idx="2389">
                  <c:v>45855</c:v>
                </c:pt>
                <c:pt idx="2390">
                  <c:v>45856</c:v>
                </c:pt>
                <c:pt idx="2391">
                  <c:v>45857</c:v>
                </c:pt>
                <c:pt idx="2392">
                  <c:v>45858</c:v>
                </c:pt>
                <c:pt idx="2393">
                  <c:v>45859</c:v>
                </c:pt>
                <c:pt idx="2394">
                  <c:v>45860</c:v>
                </c:pt>
                <c:pt idx="2395">
                  <c:v>45861</c:v>
                </c:pt>
                <c:pt idx="2396">
                  <c:v>45862</c:v>
                </c:pt>
                <c:pt idx="2397">
                  <c:v>45863</c:v>
                </c:pt>
                <c:pt idx="2398">
                  <c:v>45864</c:v>
                </c:pt>
                <c:pt idx="2399">
                  <c:v>45865</c:v>
                </c:pt>
                <c:pt idx="2400">
                  <c:v>45866</c:v>
                </c:pt>
                <c:pt idx="2401">
                  <c:v>45867</c:v>
                </c:pt>
                <c:pt idx="2402">
                  <c:v>45868</c:v>
                </c:pt>
                <c:pt idx="2403">
                  <c:v>45869</c:v>
                </c:pt>
                <c:pt idx="2404">
                  <c:v>45870</c:v>
                </c:pt>
                <c:pt idx="2405">
                  <c:v>45871</c:v>
                </c:pt>
                <c:pt idx="2406">
                  <c:v>45872</c:v>
                </c:pt>
                <c:pt idx="2407">
                  <c:v>45873</c:v>
                </c:pt>
                <c:pt idx="2408">
                  <c:v>45874</c:v>
                </c:pt>
                <c:pt idx="2409">
                  <c:v>45875</c:v>
                </c:pt>
                <c:pt idx="2410">
                  <c:v>45876</c:v>
                </c:pt>
                <c:pt idx="2411">
                  <c:v>45877</c:v>
                </c:pt>
                <c:pt idx="2412">
                  <c:v>45878</c:v>
                </c:pt>
                <c:pt idx="2413">
                  <c:v>45879</c:v>
                </c:pt>
                <c:pt idx="2414">
                  <c:v>45880</c:v>
                </c:pt>
                <c:pt idx="2415">
                  <c:v>45881</c:v>
                </c:pt>
                <c:pt idx="2416">
                  <c:v>45882</c:v>
                </c:pt>
                <c:pt idx="2417">
                  <c:v>45883</c:v>
                </c:pt>
                <c:pt idx="2418">
                  <c:v>45884</c:v>
                </c:pt>
                <c:pt idx="2419">
                  <c:v>45885</c:v>
                </c:pt>
                <c:pt idx="2420">
                  <c:v>45886</c:v>
                </c:pt>
                <c:pt idx="2421">
                  <c:v>45887</c:v>
                </c:pt>
                <c:pt idx="2422">
                  <c:v>45888</c:v>
                </c:pt>
                <c:pt idx="2423">
                  <c:v>45889</c:v>
                </c:pt>
                <c:pt idx="2424">
                  <c:v>45890</c:v>
                </c:pt>
                <c:pt idx="2425">
                  <c:v>45891</c:v>
                </c:pt>
                <c:pt idx="2426">
                  <c:v>45892</c:v>
                </c:pt>
                <c:pt idx="2427">
                  <c:v>45893</c:v>
                </c:pt>
                <c:pt idx="2428">
                  <c:v>45894</c:v>
                </c:pt>
                <c:pt idx="2429">
                  <c:v>45895</c:v>
                </c:pt>
                <c:pt idx="2430">
                  <c:v>45896</c:v>
                </c:pt>
                <c:pt idx="2431">
                  <c:v>45897</c:v>
                </c:pt>
                <c:pt idx="2432">
                  <c:v>45898</c:v>
                </c:pt>
                <c:pt idx="2433">
                  <c:v>45899</c:v>
                </c:pt>
                <c:pt idx="2434">
                  <c:v>45900</c:v>
                </c:pt>
                <c:pt idx="2435">
                  <c:v>45901</c:v>
                </c:pt>
                <c:pt idx="2436">
                  <c:v>45902</c:v>
                </c:pt>
                <c:pt idx="2437">
                  <c:v>45903</c:v>
                </c:pt>
                <c:pt idx="2438">
                  <c:v>45904</c:v>
                </c:pt>
                <c:pt idx="2439">
                  <c:v>45905</c:v>
                </c:pt>
                <c:pt idx="2440">
                  <c:v>45906</c:v>
                </c:pt>
                <c:pt idx="2441">
                  <c:v>45907</c:v>
                </c:pt>
                <c:pt idx="2442">
                  <c:v>45908</c:v>
                </c:pt>
                <c:pt idx="2443">
                  <c:v>45909</c:v>
                </c:pt>
                <c:pt idx="2444">
                  <c:v>45910</c:v>
                </c:pt>
                <c:pt idx="2445">
                  <c:v>45911</c:v>
                </c:pt>
                <c:pt idx="2446">
                  <c:v>45912</c:v>
                </c:pt>
                <c:pt idx="2447">
                  <c:v>45913</c:v>
                </c:pt>
                <c:pt idx="2448">
                  <c:v>45914</c:v>
                </c:pt>
                <c:pt idx="2449">
                  <c:v>45915</c:v>
                </c:pt>
                <c:pt idx="2450">
                  <c:v>45916</c:v>
                </c:pt>
                <c:pt idx="2451">
                  <c:v>45917</c:v>
                </c:pt>
                <c:pt idx="2452">
                  <c:v>45918</c:v>
                </c:pt>
                <c:pt idx="2453">
                  <c:v>45919</c:v>
                </c:pt>
                <c:pt idx="2454">
                  <c:v>45920</c:v>
                </c:pt>
                <c:pt idx="2455">
                  <c:v>45921</c:v>
                </c:pt>
                <c:pt idx="2456">
                  <c:v>45922</c:v>
                </c:pt>
                <c:pt idx="2457">
                  <c:v>45923</c:v>
                </c:pt>
                <c:pt idx="2458">
                  <c:v>45924</c:v>
                </c:pt>
                <c:pt idx="2459">
                  <c:v>45925</c:v>
                </c:pt>
                <c:pt idx="2460">
                  <c:v>45926</c:v>
                </c:pt>
                <c:pt idx="2461">
                  <c:v>45927</c:v>
                </c:pt>
                <c:pt idx="2462">
                  <c:v>45928</c:v>
                </c:pt>
                <c:pt idx="2463">
                  <c:v>45929</c:v>
                </c:pt>
                <c:pt idx="2464">
                  <c:v>45930</c:v>
                </c:pt>
                <c:pt idx="2465">
                  <c:v>45931</c:v>
                </c:pt>
                <c:pt idx="2466">
                  <c:v>45932</c:v>
                </c:pt>
                <c:pt idx="2467">
                  <c:v>45933</c:v>
                </c:pt>
                <c:pt idx="2468">
                  <c:v>45934</c:v>
                </c:pt>
                <c:pt idx="2469">
                  <c:v>45935</c:v>
                </c:pt>
                <c:pt idx="2470">
                  <c:v>45936</c:v>
                </c:pt>
                <c:pt idx="2471">
                  <c:v>45937</c:v>
                </c:pt>
                <c:pt idx="2472">
                  <c:v>45938</c:v>
                </c:pt>
                <c:pt idx="2473">
                  <c:v>45939</c:v>
                </c:pt>
                <c:pt idx="2474">
                  <c:v>45940</c:v>
                </c:pt>
                <c:pt idx="2475">
                  <c:v>45941</c:v>
                </c:pt>
                <c:pt idx="2476">
                  <c:v>45942</c:v>
                </c:pt>
                <c:pt idx="2477">
                  <c:v>45943</c:v>
                </c:pt>
                <c:pt idx="2478">
                  <c:v>45944</c:v>
                </c:pt>
                <c:pt idx="2479">
                  <c:v>45945</c:v>
                </c:pt>
                <c:pt idx="2480">
                  <c:v>45946</c:v>
                </c:pt>
                <c:pt idx="2481">
                  <c:v>45947</c:v>
                </c:pt>
                <c:pt idx="2482">
                  <c:v>45948</c:v>
                </c:pt>
                <c:pt idx="2483">
                  <c:v>45949</c:v>
                </c:pt>
                <c:pt idx="2484">
                  <c:v>45950</c:v>
                </c:pt>
                <c:pt idx="2485">
                  <c:v>45951</c:v>
                </c:pt>
                <c:pt idx="2486">
                  <c:v>45952</c:v>
                </c:pt>
                <c:pt idx="2487">
                  <c:v>45953</c:v>
                </c:pt>
                <c:pt idx="2488">
                  <c:v>45954</c:v>
                </c:pt>
                <c:pt idx="2489">
                  <c:v>45955</c:v>
                </c:pt>
                <c:pt idx="2490">
                  <c:v>45956</c:v>
                </c:pt>
                <c:pt idx="2491">
                  <c:v>45957</c:v>
                </c:pt>
                <c:pt idx="2492">
                  <c:v>45958</c:v>
                </c:pt>
                <c:pt idx="2493">
                  <c:v>45959</c:v>
                </c:pt>
                <c:pt idx="2494">
                  <c:v>45960</c:v>
                </c:pt>
                <c:pt idx="2495">
                  <c:v>45961</c:v>
                </c:pt>
                <c:pt idx="2496">
                  <c:v>45962</c:v>
                </c:pt>
                <c:pt idx="2497">
                  <c:v>45963</c:v>
                </c:pt>
                <c:pt idx="2498">
                  <c:v>45964</c:v>
                </c:pt>
                <c:pt idx="2499">
                  <c:v>45965</c:v>
                </c:pt>
                <c:pt idx="2500">
                  <c:v>45966</c:v>
                </c:pt>
              </c:numCache>
            </c:numRef>
          </c:cat>
          <c:val>
            <c:numRef>
              <c:f>Datos!$C$7630:$C$10130</c:f>
              <c:numCache>
                <c:formatCode>#,##0.00</c:formatCode>
                <c:ptCount val="2501"/>
                <c:pt idx="0">
                  <c:v>4.25</c:v>
                </c:pt>
                <c:pt idx="1">
                  <c:v>4.25</c:v>
                </c:pt>
                <c:pt idx="2">
                  <c:v>4.25</c:v>
                </c:pt>
                <c:pt idx="3">
                  <c:v>4.25</c:v>
                </c:pt>
                <c:pt idx="4">
                  <c:v>4.25</c:v>
                </c:pt>
                <c:pt idx="5">
                  <c:v>4.25</c:v>
                </c:pt>
                <c:pt idx="6">
                  <c:v>4.25</c:v>
                </c:pt>
                <c:pt idx="7">
                  <c:v>4.25</c:v>
                </c:pt>
                <c:pt idx="8">
                  <c:v>4.25</c:v>
                </c:pt>
                <c:pt idx="9">
                  <c:v>4.25</c:v>
                </c:pt>
                <c:pt idx="10">
                  <c:v>4.25</c:v>
                </c:pt>
                <c:pt idx="11">
                  <c:v>4.25</c:v>
                </c:pt>
                <c:pt idx="12">
                  <c:v>4.25</c:v>
                </c:pt>
                <c:pt idx="13">
                  <c:v>4.25</c:v>
                </c:pt>
                <c:pt idx="14">
                  <c:v>4.25</c:v>
                </c:pt>
                <c:pt idx="15">
                  <c:v>4.25</c:v>
                </c:pt>
                <c:pt idx="16">
                  <c:v>4.25</c:v>
                </c:pt>
                <c:pt idx="17">
                  <c:v>4.25</c:v>
                </c:pt>
                <c:pt idx="18">
                  <c:v>4.25</c:v>
                </c:pt>
                <c:pt idx="19">
                  <c:v>4.25</c:v>
                </c:pt>
                <c:pt idx="20">
                  <c:v>4.25</c:v>
                </c:pt>
                <c:pt idx="21">
                  <c:v>4.25</c:v>
                </c:pt>
                <c:pt idx="22">
                  <c:v>4.25</c:v>
                </c:pt>
                <c:pt idx="23">
                  <c:v>4.25</c:v>
                </c:pt>
                <c:pt idx="24">
                  <c:v>4.25</c:v>
                </c:pt>
                <c:pt idx="25">
                  <c:v>4.25</c:v>
                </c:pt>
                <c:pt idx="26">
                  <c:v>4.25</c:v>
                </c:pt>
                <c:pt idx="27">
                  <c:v>4.25</c:v>
                </c:pt>
                <c:pt idx="28">
                  <c:v>4.25</c:v>
                </c:pt>
                <c:pt idx="29">
                  <c:v>4.25</c:v>
                </c:pt>
                <c:pt idx="30">
                  <c:v>4.25</c:v>
                </c:pt>
                <c:pt idx="31">
                  <c:v>4.25</c:v>
                </c:pt>
                <c:pt idx="32">
                  <c:v>4.25</c:v>
                </c:pt>
                <c:pt idx="33">
                  <c:v>4.25</c:v>
                </c:pt>
                <c:pt idx="34">
                  <c:v>4.25</c:v>
                </c:pt>
                <c:pt idx="35">
                  <c:v>4.25</c:v>
                </c:pt>
                <c:pt idx="36">
                  <c:v>4.25</c:v>
                </c:pt>
                <c:pt idx="37">
                  <c:v>4.25</c:v>
                </c:pt>
                <c:pt idx="38">
                  <c:v>4.25</c:v>
                </c:pt>
                <c:pt idx="39">
                  <c:v>4.25</c:v>
                </c:pt>
                <c:pt idx="40">
                  <c:v>4.25</c:v>
                </c:pt>
                <c:pt idx="41">
                  <c:v>4.25</c:v>
                </c:pt>
                <c:pt idx="42">
                  <c:v>4.25</c:v>
                </c:pt>
                <c:pt idx="43">
                  <c:v>4.25</c:v>
                </c:pt>
                <c:pt idx="44">
                  <c:v>4.25</c:v>
                </c:pt>
                <c:pt idx="45">
                  <c:v>4.25</c:v>
                </c:pt>
                <c:pt idx="46">
                  <c:v>4.25</c:v>
                </c:pt>
                <c:pt idx="47">
                  <c:v>4.25</c:v>
                </c:pt>
                <c:pt idx="48">
                  <c:v>4.25</c:v>
                </c:pt>
                <c:pt idx="49">
                  <c:v>4.25</c:v>
                </c:pt>
                <c:pt idx="50">
                  <c:v>4.25</c:v>
                </c:pt>
                <c:pt idx="51">
                  <c:v>4.25</c:v>
                </c:pt>
                <c:pt idx="52">
                  <c:v>4.25</c:v>
                </c:pt>
                <c:pt idx="53">
                  <c:v>4.25</c:v>
                </c:pt>
                <c:pt idx="54">
                  <c:v>4.25</c:v>
                </c:pt>
                <c:pt idx="55">
                  <c:v>4.25</c:v>
                </c:pt>
                <c:pt idx="56">
                  <c:v>4.25</c:v>
                </c:pt>
                <c:pt idx="57">
                  <c:v>4.25</c:v>
                </c:pt>
                <c:pt idx="58">
                  <c:v>4.25</c:v>
                </c:pt>
                <c:pt idx="59">
                  <c:v>4.25</c:v>
                </c:pt>
                <c:pt idx="60">
                  <c:v>4.25</c:v>
                </c:pt>
                <c:pt idx="61">
                  <c:v>4.25</c:v>
                </c:pt>
                <c:pt idx="62">
                  <c:v>4.25</c:v>
                </c:pt>
                <c:pt idx="63">
                  <c:v>4.25</c:v>
                </c:pt>
                <c:pt idx="64">
                  <c:v>4.25</c:v>
                </c:pt>
                <c:pt idx="65">
                  <c:v>4.25</c:v>
                </c:pt>
                <c:pt idx="66">
                  <c:v>4.25</c:v>
                </c:pt>
                <c:pt idx="67">
                  <c:v>4.25</c:v>
                </c:pt>
                <c:pt idx="68">
                  <c:v>4.25</c:v>
                </c:pt>
                <c:pt idx="69">
                  <c:v>4.25</c:v>
                </c:pt>
                <c:pt idx="70">
                  <c:v>4.25</c:v>
                </c:pt>
                <c:pt idx="71">
                  <c:v>4.25</c:v>
                </c:pt>
                <c:pt idx="72">
                  <c:v>4.25</c:v>
                </c:pt>
                <c:pt idx="73">
                  <c:v>4.25</c:v>
                </c:pt>
                <c:pt idx="74">
                  <c:v>4.25</c:v>
                </c:pt>
                <c:pt idx="75">
                  <c:v>4.25</c:v>
                </c:pt>
                <c:pt idx="76">
                  <c:v>4.25</c:v>
                </c:pt>
                <c:pt idx="77">
                  <c:v>4.25</c:v>
                </c:pt>
                <c:pt idx="78">
                  <c:v>4.25</c:v>
                </c:pt>
                <c:pt idx="79">
                  <c:v>4.25</c:v>
                </c:pt>
                <c:pt idx="80">
                  <c:v>4.25</c:v>
                </c:pt>
                <c:pt idx="81">
                  <c:v>4.25</c:v>
                </c:pt>
                <c:pt idx="82">
                  <c:v>4.25</c:v>
                </c:pt>
                <c:pt idx="83">
                  <c:v>4.25</c:v>
                </c:pt>
                <c:pt idx="84">
                  <c:v>4.25</c:v>
                </c:pt>
                <c:pt idx="85">
                  <c:v>4.25</c:v>
                </c:pt>
                <c:pt idx="86">
                  <c:v>4.25</c:v>
                </c:pt>
                <c:pt idx="87">
                  <c:v>4.25</c:v>
                </c:pt>
                <c:pt idx="88">
                  <c:v>4.25</c:v>
                </c:pt>
                <c:pt idx="89">
                  <c:v>4.25</c:v>
                </c:pt>
                <c:pt idx="90">
                  <c:v>4.25</c:v>
                </c:pt>
                <c:pt idx="91">
                  <c:v>4.25</c:v>
                </c:pt>
                <c:pt idx="92">
                  <c:v>4.25</c:v>
                </c:pt>
                <c:pt idx="93">
                  <c:v>4.25</c:v>
                </c:pt>
                <c:pt idx="94">
                  <c:v>4.25</c:v>
                </c:pt>
                <c:pt idx="95">
                  <c:v>4.25</c:v>
                </c:pt>
                <c:pt idx="96">
                  <c:v>4.25</c:v>
                </c:pt>
                <c:pt idx="97">
                  <c:v>4.25</c:v>
                </c:pt>
                <c:pt idx="98">
                  <c:v>4.25</c:v>
                </c:pt>
                <c:pt idx="99">
                  <c:v>4.25</c:v>
                </c:pt>
                <c:pt idx="100">
                  <c:v>4.25</c:v>
                </c:pt>
                <c:pt idx="101">
                  <c:v>4.25</c:v>
                </c:pt>
                <c:pt idx="102">
                  <c:v>4.25</c:v>
                </c:pt>
                <c:pt idx="103">
                  <c:v>4.25</c:v>
                </c:pt>
                <c:pt idx="104">
                  <c:v>4.25</c:v>
                </c:pt>
                <c:pt idx="105">
                  <c:v>4.25</c:v>
                </c:pt>
                <c:pt idx="106">
                  <c:v>4.25</c:v>
                </c:pt>
                <c:pt idx="107">
                  <c:v>4.25</c:v>
                </c:pt>
                <c:pt idx="108">
                  <c:v>4.25</c:v>
                </c:pt>
                <c:pt idx="109">
                  <c:v>4.25</c:v>
                </c:pt>
                <c:pt idx="110">
                  <c:v>4.25</c:v>
                </c:pt>
                <c:pt idx="111">
                  <c:v>4.25</c:v>
                </c:pt>
                <c:pt idx="112">
                  <c:v>4.25</c:v>
                </c:pt>
                <c:pt idx="113">
                  <c:v>4.25</c:v>
                </c:pt>
                <c:pt idx="114">
                  <c:v>4.25</c:v>
                </c:pt>
                <c:pt idx="115">
                  <c:v>4.25</c:v>
                </c:pt>
                <c:pt idx="116">
                  <c:v>4.25</c:v>
                </c:pt>
                <c:pt idx="117">
                  <c:v>4.25</c:v>
                </c:pt>
                <c:pt idx="118">
                  <c:v>4.25</c:v>
                </c:pt>
                <c:pt idx="119">
                  <c:v>4.25</c:v>
                </c:pt>
                <c:pt idx="120">
                  <c:v>4.25</c:v>
                </c:pt>
                <c:pt idx="121">
                  <c:v>4.25</c:v>
                </c:pt>
                <c:pt idx="122">
                  <c:v>4.25</c:v>
                </c:pt>
                <c:pt idx="123">
                  <c:v>4.25</c:v>
                </c:pt>
                <c:pt idx="124">
                  <c:v>4.25</c:v>
                </c:pt>
                <c:pt idx="125">
                  <c:v>4.25</c:v>
                </c:pt>
                <c:pt idx="126">
                  <c:v>4.25</c:v>
                </c:pt>
                <c:pt idx="127">
                  <c:v>4.25</c:v>
                </c:pt>
                <c:pt idx="128">
                  <c:v>4.25</c:v>
                </c:pt>
                <c:pt idx="129">
                  <c:v>4.25</c:v>
                </c:pt>
                <c:pt idx="130">
                  <c:v>4.25</c:v>
                </c:pt>
                <c:pt idx="131">
                  <c:v>4.25</c:v>
                </c:pt>
                <c:pt idx="132">
                  <c:v>4.25</c:v>
                </c:pt>
                <c:pt idx="133">
                  <c:v>4.25</c:v>
                </c:pt>
                <c:pt idx="134">
                  <c:v>4.25</c:v>
                </c:pt>
                <c:pt idx="135">
                  <c:v>4.25</c:v>
                </c:pt>
                <c:pt idx="136">
                  <c:v>4.25</c:v>
                </c:pt>
                <c:pt idx="137">
                  <c:v>4.25</c:v>
                </c:pt>
                <c:pt idx="138">
                  <c:v>4.25</c:v>
                </c:pt>
                <c:pt idx="139">
                  <c:v>4.25</c:v>
                </c:pt>
                <c:pt idx="140">
                  <c:v>4.25</c:v>
                </c:pt>
                <c:pt idx="141">
                  <c:v>4.25</c:v>
                </c:pt>
                <c:pt idx="142">
                  <c:v>4.25</c:v>
                </c:pt>
                <c:pt idx="143">
                  <c:v>4.25</c:v>
                </c:pt>
                <c:pt idx="144">
                  <c:v>4.25</c:v>
                </c:pt>
                <c:pt idx="145">
                  <c:v>4.25</c:v>
                </c:pt>
                <c:pt idx="146">
                  <c:v>4.25</c:v>
                </c:pt>
                <c:pt idx="147">
                  <c:v>4.25</c:v>
                </c:pt>
                <c:pt idx="148">
                  <c:v>4.25</c:v>
                </c:pt>
                <c:pt idx="149">
                  <c:v>4.25</c:v>
                </c:pt>
                <c:pt idx="150">
                  <c:v>4.25</c:v>
                </c:pt>
                <c:pt idx="151">
                  <c:v>4.25</c:v>
                </c:pt>
                <c:pt idx="152">
                  <c:v>4.25</c:v>
                </c:pt>
                <c:pt idx="153">
                  <c:v>4.25</c:v>
                </c:pt>
                <c:pt idx="154">
                  <c:v>4.25</c:v>
                </c:pt>
                <c:pt idx="155">
                  <c:v>4.25</c:v>
                </c:pt>
                <c:pt idx="156">
                  <c:v>4.25</c:v>
                </c:pt>
                <c:pt idx="157">
                  <c:v>4.25</c:v>
                </c:pt>
                <c:pt idx="158">
                  <c:v>4.25</c:v>
                </c:pt>
                <c:pt idx="159">
                  <c:v>4.25</c:v>
                </c:pt>
                <c:pt idx="160">
                  <c:v>4.25</c:v>
                </c:pt>
                <c:pt idx="161">
                  <c:v>4.25</c:v>
                </c:pt>
                <c:pt idx="162">
                  <c:v>4.25</c:v>
                </c:pt>
                <c:pt idx="163">
                  <c:v>4.25</c:v>
                </c:pt>
                <c:pt idx="164">
                  <c:v>4.25</c:v>
                </c:pt>
                <c:pt idx="165">
                  <c:v>4.25</c:v>
                </c:pt>
                <c:pt idx="166">
                  <c:v>4.25</c:v>
                </c:pt>
                <c:pt idx="167">
                  <c:v>4.25</c:v>
                </c:pt>
                <c:pt idx="168">
                  <c:v>4.25</c:v>
                </c:pt>
                <c:pt idx="169">
                  <c:v>4.25</c:v>
                </c:pt>
                <c:pt idx="170">
                  <c:v>4.25</c:v>
                </c:pt>
                <c:pt idx="171">
                  <c:v>4.25</c:v>
                </c:pt>
                <c:pt idx="172">
                  <c:v>4.25</c:v>
                </c:pt>
                <c:pt idx="173">
                  <c:v>4.25</c:v>
                </c:pt>
                <c:pt idx="174">
                  <c:v>4.25</c:v>
                </c:pt>
                <c:pt idx="175">
                  <c:v>4.25</c:v>
                </c:pt>
                <c:pt idx="176">
                  <c:v>4.25</c:v>
                </c:pt>
                <c:pt idx="177">
                  <c:v>4.25</c:v>
                </c:pt>
                <c:pt idx="178">
                  <c:v>4.25</c:v>
                </c:pt>
                <c:pt idx="179">
                  <c:v>4.25</c:v>
                </c:pt>
                <c:pt idx="180">
                  <c:v>4.25</c:v>
                </c:pt>
                <c:pt idx="181">
                  <c:v>4.25</c:v>
                </c:pt>
                <c:pt idx="182">
                  <c:v>4.25</c:v>
                </c:pt>
                <c:pt idx="183">
                  <c:v>4.25</c:v>
                </c:pt>
                <c:pt idx="184">
                  <c:v>4.25</c:v>
                </c:pt>
                <c:pt idx="185">
                  <c:v>4.25</c:v>
                </c:pt>
                <c:pt idx="186">
                  <c:v>4.25</c:v>
                </c:pt>
                <c:pt idx="187">
                  <c:v>4.25</c:v>
                </c:pt>
                <c:pt idx="188">
                  <c:v>4.25</c:v>
                </c:pt>
                <c:pt idx="189">
                  <c:v>4.25</c:v>
                </c:pt>
                <c:pt idx="190">
                  <c:v>4.25</c:v>
                </c:pt>
                <c:pt idx="191">
                  <c:v>4.25</c:v>
                </c:pt>
                <c:pt idx="192">
                  <c:v>4.25</c:v>
                </c:pt>
                <c:pt idx="193">
                  <c:v>4.25</c:v>
                </c:pt>
                <c:pt idx="194">
                  <c:v>4.25</c:v>
                </c:pt>
                <c:pt idx="195">
                  <c:v>4.25</c:v>
                </c:pt>
                <c:pt idx="196">
                  <c:v>4.25</c:v>
                </c:pt>
                <c:pt idx="197">
                  <c:v>4.25</c:v>
                </c:pt>
                <c:pt idx="198">
                  <c:v>4.25</c:v>
                </c:pt>
                <c:pt idx="199">
                  <c:v>4.25</c:v>
                </c:pt>
                <c:pt idx="200">
                  <c:v>4.25</c:v>
                </c:pt>
                <c:pt idx="201">
                  <c:v>4.25</c:v>
                </c:pt>
                <c:pt idx="202">
                  <c:v>4.25</c:v>
                </c:pt>
                <c:pt idx="203">
                  <c:v>4.25</c:v>
                </c:pt>
                <c:pt idx="204">
                  <c:v>4.25</c:v>
                </c:pt>
                <c:pt idx="205">
                  <c:v>4.25</c:v>
                </c:pt>
                <c:pt idx="206">
                  <c:v>4.25</c:v>
                </c:pt>
                <c:pt idx="207">
                  <c:v>4.25</c:v>
                </c:pt>
                <c:pt idx="208">
                  <c:v>4.25</c:v>
                </c:pt>
                <c:pt idx="209">
                  <c:v>4.25</c:v>
                </c:pt>
                <c:pt idx="210">
                  <c:v>4.25</c:v>
                </c:pt>
                <c:pt idx="211">
                  <c:v>4.25</c:v>
                </c:pt>
                <c:pt idx="212">
                  <c:v>4.25</c:v>
                </c:pt>
                <c:pt idx="213">
                  <c:v>4.25</c:v>
                </c:pt>
                <c:pt idx="214">
                  <c:v>4.25</c:v>
                </c:pt>
                <c:pt idx="215">
                  <c:v>4.25</c:v>
                </c:pt>
                <c:pt idx="216">
                  <c:v>4.25</c:v>
                </c:pt>
                <c:pt idx="217">
                  <c:v>4.25</c:v>
                </c:pt>
                <c:pt idx="218">
                  <c:v>4.25</c:v>
                </c:pt>
                <c:pt idx="219">
                  <c:v>4.25</c:v>
                </c:pt>
                <c:pt idx="220">
                  <c:v>4.25</c:v>
                </c:pt>
                <c:pt idx="221">
                  <c:v>4.25</c:v>
                </c:pt>
                <c:pt idx="222">
                  <c:v>4.25</c:v>
                </c:pt>
                <c:pt idx="223">
                  <c:v>4.25</c:v>
                </c:pt>
                <c:pt idx="224">
                  <c:v>4.25</c:v>
                </c:pt>
                <c:pt idx="225">
                  <c:v>4.25</c:v>
                </c:pt>
                <c:pt idx="226">
                  <c:v>4.25</c:v>
                </c:pt>
                <c:pt idx="227">
                  <c:v>4.25</c:v>
                </c:pt>
                <c:pt idx="228">
                  <c:v>4.25</c:v>
                </c:pt>
                <c:pt idx="229">
                  <c:v>4.25</c:v>
                </c:pt>
                <c:pt idx="230">
                  <c:v>4.25</c:v>
                </c:pt>
                <c:pt idx="231">
                  <c:v>4.25</c:v>
                </c:pt>
                <c:pt idx="232">
                  <c:v>4.25</c:v>
                </c:pt>
                <c:pt idx="233">
                  <c:v>4.25</c:v>
                </c:pt>
                <c:pt idx="234">
                  <c:v>4.25</c:v>
                </c:pt>
                <c:pt idx="235">
                  <c:v>4.25</c:v>
                </c:pt>
                <c:pt idx="236">
                  <c:v>4.25</c:v>
                </c:pt>
                <c:pt idx="237">
                  <c:v>4.25</c:v>
                </c:pt>
                <c:pt idx="238">
                  <c:v>4.25</c:v>
                </c:pt>
                <c:pt idx="239">
                  <c:v>4.25</c:v>
                </c:pt>
                <c:pt idx="240">
                  <c:v>4.25</c:v>
                </c:pt>
                <c:pt idx="241">
                  <c:v>4.25</c:v>
                </c:pt>
                <c:pt idx="242">
                  <c:v>4.25</c:v>
                </c:pt>
                <c:pt idx="243">
                  <c:v>4.25</c:v>
                </c:pt>
                <c:pt idx="244">
                  <c:v>4.25</c:v>
                </c:pt>
                <c:pt idx="245">
                  <c:v>4.25</c:v>
                </c:pt>
                <c:pt idx="246">
                  <c:v>4.25</c:v>
                </c:pt>
                <c:pt idx="247">
                  <c:v>4.25</c:v>
                </c:pt>
                <c:pt idx="248">
                  <c:v>4.25</c:v>
                </c:pt>
                <c:pt idx="249">
                  <c:v>4.25</c:v>
                </c:pt>
                <c:pt idx="250">
                  <c:v>4.25</c:v>
                </c:pt>
                <c:pt idx="251">
                  <c:v>4.25</c:v>
                </c:pt>
                <c:pt idx="252">
                  <c:v>4.25</c:v>
                </c:pt>
                <c:pt idx="253">
                  <c:v>4.25</c:v>
                </c:pt>
                <c:pt idx="254">
                  <c:v>4.25</c:v>
                </c:pt>
                <c:pt idx="255">
                  <c:v>4.25</c:v>
                </c:pt>
                <c:pt idx="256">
                  <c:v>4.25</c:v>
                </c:pt>
                <c:pt idx="257">
                  <c:v>4.25</c:v>
                </c:pt>
                <c:pt idx="258">
                  <c:v>4.25</c:v>
                </c:pt>
                <c:pt idx="259">
                  <c:v>4.25</c:v>
                </c:pt>
                <c:pt idx="260">
                  <c:v>4.25</c:v>
                </c:pt>
                <c:pt idx="261">
                  <c:v>4.25</c:v>
                </c:pt>
                <c:pt idx="262">
                  <c:v>4.25</c:v>
                </c:pt>
                <c:pt idx="263">
                  <c:v>4.25</c:v>
                </c:pt>
                <c:pt idx="264">
                  <c:v>4.25</c:v>
                </c:pt>
                <c:pt idx="265">
                  <c:v>4.25</c:v>
                </c:pt>
                <c:pt idx="266">
                  <c:v>4.25</c:v>
                </c:pt>
                <c:pt idx="267">
                  <c:v>4.25</c:v>
                </c:pt>
                <c:pt idx="268">
                  <c:v>4.25</c:v>
                </c:pt>
                <c:pt idx="269">
                  <c:v>4.25</c:v>
                </c:pt>
                <c:pt idx="270">
                  <c:v>4.25</c:v>
                </c:pt>
                <c:pt idx="271">
                  <c:v>4.25</c:v>
                </c:pt>
                <c:pt idx="272">
                  <c:v>4.25</c:v>
                </c:pt>
                <c:pt idx="273">
                  <c:v>4.25</c:v>
                </c:pt>
                <c:pt idx="274">
                  <c:v>4.25</c:v>
                </c:pt>
                <c:pt idx="275">
                  <c:v>4.25</c:v>
                </c:pt>
                <c:pt idx="276">
                  <c:v>4.25</c:v>
                </c:pt>
                <c:pt idx="277">
                  <c:v>4.25</c:v>
                </c:pt>
                <c:pt idx="278">
                  <c:v>4.25</c:v>
                </c:pt>
                <c:pt idx="279">
                  <c:v>4.25</c:v>
                </c:pt>
                <c:pt idx="280">
                  <c:v>4.25</c:v>
                </c:pt>
                <c:pt idx="281">
                  <c:v>4.25</c:v>
                </c:pt>
                <c:pt idx="282">
                  <c:v>4.25</c:v>
                </c:pt>
                <c:pt idx="283">
                  <c:v>4.25</c:v>
                </c:pt>
                <c:pt idx="284">
                  <c:v>4.25</c:v>
                </c:pt>
                <c:pt idx="285">
                  <c:v>4.25</c:v>
                </c:pt>
                <c:pt idx="286">
                  <c:v>4.25</c:v>
                </c:pt>
                <c:pt idx="287">
                  <c:v>4.25</c:v>
                </c:pt>
                <c:pt idx="288">
                  <c:v>4.25</c:v>
                </c:pt>
                <c:pt idx="289">
                  <c:v>4.25</c:v>
                </c:pt>
                <c:pt idx="290">
                  <c:v>4.25</c:v>
                </c:pt>
                <c:pt idx="291">
                  <c:v>4.25</c:v>
                </c:pt>
                <c:pt idx="292">
                  <c:v>4.25</c:v>
                </c:pt>
                <c:pt idx="293">
                  <c:v>4.25</c:v>
                </c:pt>
                <c:pt idx="294">
                  <c:v>4.25</c:v>
                </c:pt>
                <c:pt idx="295">
                  <c:v>4.25</c:v>
                </c:pt>
                <c:pt idx="296">
                  <c:v>4.25</c:v>
                </c:pt>
                <c:pt idx="297">
                  <c:v>4.25</c:v>
                </c:pt>
                <c:pt idx="298">
                  <c:v>4.25</c:v>
                </c:pt>
                <c:pt idx="299">
                  <c:v>4.25</c:v>
                </c:pt>
                <c:pt idx="300">
                  <c:v>4.25</c:v>
                </c:pt>
                <c:pt idx="301">
                  <c:v>4.25</c:v>
                </c:pt>
                <c:pt idx="302">
                  <c:v>4.25</c:v>
                </c:pt>
                <c:pt idx="303">
                  <c:v>4.25</c:v>
                </c:pt>
                <c:pt idx="304">
                  <c:v>4.25</c:v>
                </c:pt>
                <c:pt idx="305">
                  <c:v>4.25</c:v>
                </c:pt>
                <c:pt idx="306">
                  <c:v>4.25</c:v>
                </c:pt>
                <c:pt idx="307">
                  <c:v>4.25</c:v>
                </c:pt>
                <c:pt idx="308">
                  <c:v>4.25</c:v>
                </c:pt>
                <c:pt idx="309">
                  <c:v>4.25</c:v>
                </c:pt>
                <c:pt idx="310">
                  <c:v>4.25</c:v>
                </c:pt>
                <c:pt idx="311">
                  <c:v>4.25</c:v>
                </c:pt>
                <c:pt idx="312">
                  <c:v>4.25</c:v>
                </c:pt>
                <c:pt idx="313">
                  <c:v>4.25</c:v>
                </c:pt>
                <c:pt idx="314">
                  <c:v>4.25</c:v>
                </c:pt>
                <c:pt idx="315">
                  <c:v>4.25</c:v>
                </c:pt>
                <c:pt idx="316">
                  <c:v>4.25</c:v>
                </c:pt>
                <c:pt idx="317">
                  <c:v>4.25</c:v>
                </c:pt>
                <c:pt idx="318">
                  <c:v>4.25</c:v>
                </c:pt>
                <c:pt idx="319">
                  <c:v>4.25</c:v>
                </c:pt>
                <c:pt idx="320">
                  <c:v>4.25</c:v>
                </c:pt>
                <c:pt idx="321">
                  <c:v>4.25</c:v>
                </c:pt>
                <c:pt idx="322">
                  <c:v>4.25</c:v>
                </c:pt>
                <c:pt idx="323">
                  <c:v>4.25</c:v>
                </c:pt>
                <c:pt idx="324">
                  <c:v>4.25</c:v>
                </c:pt>
                <c:pt idx="325">
                  <c:v>4.25</c:v>
                </c:pt>
                <c:pt idx="326">
                  <c:v>4.25</c:v>
                </c:pt>
                <c:pt idx="327">
                  <c:v>4.25</c:v>
                </c:pt>
                <c:pt idx="328">
                  <c:v>4.25</c:v>
                </c:pt>
                <c:pt idx="329">
                  <c:v>4.25</c:v>
                </c:pt>
                <c:pt idx="330">
                  <c:v>4.25</c:v>
                </c:pt>
                <c:pt idx="331">
                  <c:v>4.25</c:v>
                </c:pt>
                <c:pt idx="332">
                  <c:v>4.25</c:v>
                </c:pt>
                <c:pt idx="333">
                  <c:v>4.25</c:v>
                </c:pt>
                <c:pt idx="334">
                  <c:v>4.25</c:v>
                </c:pt>
                <c:pt idx="335">
                  <c:v>4.25</c:v>
                </c:pt>
                <c:pt idx="336">
                  <c:v>4.25</c:v>
                </c:pt>
                <c:pt idx="337">
                  <c:v>4.25</c:v>
                </c:pt>
                <c:pt idx="338">
                  <c:v>4.25</c:v>
                </c:pt>
                <c:pt idx="339">
                  <c:v>4.25</c:v>
                </c:pt>
                <c:pt idx="340">
                  <c:v>4.25</c:v>
                </c:pt>
                <c:pt idx="341">
                  <c:v>4.25</c:v>
                </c:pt>
                <c:pt idx="342">
                  <c:v>4.25</c:v>
                </c:pt>
                <c:pt idx="343">
                  <c:v>4.25</c:v>
                </c:pt>
                <c:pt idx="344">
                  <c:v>4.25</c:v>
                </c:pt>
                <c:pt idx="345">
                  <c:v>4.25</c:v>
                </c:pt>
                <c:pt idx="346">
                  <c:v>4.25</c:v>
                </c:pt>
                <c:pt idx="347">
                  <c:v>4.25</c:v>
                </c:pt>
                <c:pt idx="348">
                  <c:v>4.25</c:v>
                </c:pt>
                <c:pt idx="349">
                  <c:v>4.25</c:v>
                </c:pt>
                <c:pt idx="350">
                  <c:v>4.25</c:v>
                </c:pt>
                <c:pt idx="351">
                  <c:v>4.25</c:v>
                </c:pt>
                <c:pt idx="352">
                  <c:v>4.25</c:v>
                </c:pt>
                <c:pt idx="353">
                  <c:v>4.25</c:v>
                </c:pt>
                <c:pt idx="354">
                  <c:v>4.25</c:v>
                </c:pt>
                <c:pt idx="355">
                  <c:v>4.25</c:v>
                </c:pt>
                <c:pt idx="356">
                  <c:v>4.25</c:v>
                </c:pt>
                <c:pt idx="357">
                  <c:v>4.25</c:v>
                </c:pt>
                <c:pt idx="358">
                  <c:v>4.25</c:v>
                </c:pt>
                <c:pt idx="359">
                  <c:v>4.25</c:v>
                </c:pt>
                <c:pt idx="360">
                  <c:v>4.25</c:v>
                </c:pt>
                <c:pt idx="361">
                  <c:v>4.25</c:v>
                </c:pt>
                <c:pt idx="362">
                  <c:v>4.25</c:v>
                </c:pt>
                <c:pt idx="363">
                  <c:v>4.25</c:v>
                </c:pt>
                <c:pt idx="364">
                  <c:v>4.25</c:v>
                </c:pt>
                <c:pt idx="365">
                  <c:v>4.25</c:v>
                </c:pt>
                <c:pt idx="366">
                  <c:v>4.25</c:v>
                </c:pt>
                <c:pt idx="367">
                  <c:v>4.25</c:v>
                </c:pt>
                <c:pt idx="368">
                  <c:v>4.25</c:v>
                </c:pt>
                <c:pt idx="369">
                  <c:v>4.25</c:v>
                </c:pt>
                <c:pt idx="370">
                  <c:v>4.25</c:v>
                </c:pt>
                <c:pt idx="371">
                  <c:v>4.25</c:v>
                </c:pt>
                <c:pt idx="372">
                  <c:v>4.25</c:v>
                </c:pt>
                <c:pt idx="373">
                  <c:v>4.25</c:v>
                </c:pt>
                <c:pt idx="374">
                  <c:v>4.25</c:v>
                </c:pt>
                <c:pt idx="375">
                  <c:v>4.25</c:v>
                </c:pt>
                <c:pt idx="376">
                  <c:v>4.25</c:v>
                </c:pt>
                <c:pt idx="377">
                  <c:v>4.25</c:v>
                </c:pt>
                <c:pt idx="378">
                  <c:v>4.25</c:v>
                </c:pt>
                <c:pt idx="379">
                  <c:v>4.25</c:v>
                </c:pt>
                <c:pt idx="380">
                  <c:v>4.25</c:v>
                </c:pt>
                <c:pt idx="381">
                  <c:v>4.25</c:v>
                </c:pt>
                <c:pt idx="382">
                  <c:v>4.25</c:v>
                </c:pt>
                <c:pt idx="383">
                  <c:v>4.25</c:v>
                </c:pt>
                <c:pt idx="384">
                  <c:v>4.25</c:v>
                </c:pt>
                <c:pt idx="385">
                  <c:v>4.25</c:v>
                </c:pt>
                <c:pt idx="386">
                  <c:v>4.25</c:v>
                </c:pt>
                <c:pt idx="387">
                  <c:v>4.25</c:v>
                </c:pt>
                <c:pt idx="388">
                  <c:v>4.25</c:v>
                </c:pt>
                <c:pt idx="389">
                  <c:v>4.25</c:v>
                </c:pt>
                <c:pt idx="390">
                  <c:v>4.25</c:v>
                </c:pt>
                <c:pt idx="391">
                  <c:v>4.25</c:v>
                </c:pt>
                <c:pt idx="392">
                  <c:v>4.25</c:v>
                </c:pt>
                <c:pt idx="393">
                  <c:v>4.25</c:v>
                </c:pt>
                <c:pt idx="394">
                  <c:v>4.25</c:v>
                </c:pt>
                <c:pt idx="395">
                  <c:v>4.25</c:v>
                </c:pt>
                <c:pt idx="396">
                  <c:v>4.25</c:v>
                </c:pt>
                <c:pt idx="397">
                  <c:v>4.25</c:v>
                </c:pt>
                <c:pt idx="398">
                  <c:v>4.25</c:v>
                </c:pt>
                <c:pt idx="399">
                  <c:v>4.25</c:v>
                </c:pt>
                <c:pt idx="400">
                  <c:v>4.25</c:v>
                </c:pt>
                <c:pt idx="401">
                  <c:v>4.25</c:v>
                </c:pt>
                <c:pt idx="402">
                  <c:v>4.25</c:v>
                </c:pt>
                <c:pt idx="403">
                  <c:v>4.25</c:v>
                </c:pt>
                <c:pt idx="404">
                  <c:v>4.25</c:v>
                </c:pt>
                <c:pt idx="405">
                  <c:v>4.25</c:v>
                </c:pt>
                <c:pt idx="406">
                  <c:v>4.25</c:v>
                </c:pt>
                <c:pt idx="407">
                  <c:v>4.25</c:v>
                </c:pt>
                <c:pt idx="408">
                  <c:v>4.25</c:v>
                </c:pt>
                <c:pt idx="409">
                  <c:v>4.25</c:v>
                </c:pt>
                <c:pt idx="410">
                  <c:v>4.25</c:v>
                </c:pt>
                <c:pt idx="411">
                  <c:v>4.25</c:v>
                </c:pt>
                <c:pt idx="412">
                  <c:v>4.25</c:v>
                </c:pt>
                <c:pt idx="413">
                  <c:v>4.25</c:v>
                </c:pt>
                <c:pt idx="414">
                  <c:v>4.25</c:v>
                </c:pt>
                <c:pt idx="415">
                  <c:v>4.25</c:v>
                </c:pt>
                <c:pt idx="416">
                  <c:v>4.25</c:v>
                </c:pt>
                <c:pt idx="417">
                  <c:v>4.25</c:v>
                </c:pt>
                <c:pt idx="418">
                  <c:v>4.25</c:v>
                </c:pt>
                <c:pt idx="419">
                  <c:v>4.25</c:v>
                </c:pt>
                <c:pt idx="420">
                  <c:v>4.25</c:v>
                </c:pt>
                <c:pt idx="421">
                  <c:v>4.25</c:v>
                </c:pt>
                <c:pt idx="422">
                  <c:v>4.25</c:v>
                </c:pt>
                <c:pt idx="423">
                  <c:v>4.25</c:v>
                </c:pt>
                <c:pt idx="424">
                  <c:v>4.25</c:v>
                </c:pt>
                <c:pt idx="425">
                  <c:v>4.25</c:v>
                </c:pt>
                <c:pt idx="426">
                  <c:v>4.25</c:v>
                </c:pt>
                <c:pt idx="427">
                  <c:v>4.25</c:v>
                </c:pt>
                <c:pt idx="428">
                  <c:v>4.25</c:v>
                </c:pt>
                <c:pt idx="429">
                  <c:v>4.25</c:v>
                </c:pt>
                <c:pt idx="430">
                  <c:v>4.25</c:v>
                </c:pt>
                <c:pt idx="431">
                  <c:v>4.25</c:v>
                </c:pt>
                <c:pt idx="432">
                  <c:v>4.25</c:v>
                </c:pt>
                <c:pt idx="433">
                  <c:v>4.25</c:v>
                </c:pt>
                <c:pt idx="434">
                  <c:v>4.25</c:v>
                </c:pt>
                <c:pt idx="435">
                  <c:v>4.25</c:v>
                </c:pt>
                <c:pt idx="436">
                  <c:v>4.25</c:v>
                </c:pt>
                <c:pt idx="437">
                  <c:v>4.25</c:v>
                </c:pt>
                <c:pt idx="438">
                  <c:v>4.25</c:v>
                </c:pt>
                <c:pt idx="439">
                  <c:v>4.25</c:v>
                </c:pt>
                <c:pt idx="440">
                  <c:v>4.25</c:v>
                </c:pt>
                <c:pt idx="441">
                  <c:v>4.25</c:v>
                </c:pt>
                <c:pt idx="442">
                  <c:v>4.25</c:v>
                </c:pt>
                <c:pt idx="443">
                  <c:v>4.25</c:v>
                </c:pt>
                <c:pt idx="444">
                  <c:v>4.25</c:v>
                </c:pt>
                <c:pt idx="445">
                  <c:v>4.25</c:v>
                </c:pt>
                <c:pt idx="446">
                  <c:v>4.25</c:v>
                </c:pt>
                <c:pt idx="447">
                  <c:v>4.25</c:v>
                </c:pt>
                <c:pt idx="448">
                  <c:v>4.25</c:v>
                </c:pt>
                <c:pt idx="449">
                  <c:v>4.25</c:v>
                </c:pt>
                <c:pt idx="450">
                  <c:v>4.25</c:v>
                </c:pt>
                <c:pt idx="451">
                  <c:v>4.25</c:v>
                </c:pt>
                <c:pt idx="452">
                  <c:v>4.25</c:v>
                </c:pt>
                <c:pt idx="453">
                  <c:v>4.25</c:v>
                </c:pt>
                <c:pt idx="454">
                  <c:v>3.75</c:v>
                </c:pt>
                <c:pt idx="455">
                  <c:v>3.75</c:v>
                </c:pt>
                <c:pt idx="456">
                  <c:v>3.75</c:v>
                </c:pt>
                <c:pt idx="457">
                  <c:v>3.75</c:v>
                </c:pt>
                <c:pt idx="458">
                  <c:v>3.75</c:v>
                </c:pt>
                <c:pt idx="459">
                  <c:v>3.75</c:v>
                </c:pt>
                <c:pt idx="460">
                  <c:v>3.75</c:v>
                </c:pt>
                <c:pt idx="461">
                  <c:v>3.75</c:v>
                </c:pt>
                <c:pt idx="462">
                  <c:v>3.75</c:v>
                </c:pt>
                <c:pt idx="463">
                  <c:v>3.75</c:v>
                </c:pt>
                <c:pt idx="464">
                  <c:v>3.75</c:v>
                </c:pt>
                <c:pt idx="465">
                  <c:v>3.75</c:v>
                </c:pt>
                <c:pt idx="466">
                  <c:v>3.75</c:v>
                </c:pt>
                <c:pt idx="467">
                  <c:v>3.75</c:v>
                </c:pt>
                <c:pt idx="468">
                  <c:v>3.75</c:v>
                </c:pt>
                <c:pt idx="469">
                  <c:v>3.75</c:v>
                </c:pt>
                <c:pt idx="470">
                  <c:v>3.75</c:v>
                </c:pt>
                <c:pt idx="471">
                  <c:v>3.75</c:v>
                </c:pt>
                <c:pt idx="472">
                  <c:v>3.75</c:v>
                </c:pt>
                <c:pt idx="473">
                  <c:v>3.75</c:v>
                </c:pt>
                <c:pt idx="474">
                  <c:v>3.75</c:v>
                </c:pt>
                <c:pt idx="475">
                  <c:v>3.75</c:v>
                </c:pt>
                <c:pt idx="476">
                  <c:v>3.75</c:v>
                </c:pt>
                <c:pt idx="477">
                  <c:v>3.75</c:v>
                </c:pt>
                <c:pt idx="478">
                  <c:v>3.75</c:v>
                </c:pt>
                <c:pt idx="479">
                  <c:v>3.75</c:v>
                </c:pt>
                <c:pt idx="480">
                  <c:v>3.75</c:v>
                </c:pt>
                <c:pt idx="481">
                  <c:v>3.75</c:v>
                </c:pt>
                <c:pt idx="482">
                  <c:v>3.75</c:v>
                </c:pt>
                <c:pt idx="483">
                  <c:v>3.75</c:v>
                </c:pt>
                <c:pt idx="484">
                  <c:v>3.75</c:v>
                </c:pt>
                <c:pt idx="485">
                  <c:v>3.75</c:v>
                </c:pt>
                <c:pt idx="486">
                  <c:v>3.75</c:v>
                </c:pt>
                <c:pt idx="487">
                  <c:v>3.75</c:v>
                </c:pt>
                <c:pt idx="488">
                  <c:v>3.75</c:v>
                </c:pt>
                <c:pt idx="489">
                  <c:v>3.25</c:v>
                </c:pt>
                <c:pt idx="490">
                  <c:v>3.25</c:v>
                </c:pt>
                <c:pt idx="491">
                  <c:v>3.25</c:v>
                </c:pt>
                <c:pt idx="492">
                  <c:v>3.25</c:v>
                </c:pt>
                <c:pt idx="493">
                  <c:v>3.25</c:v>
                </c:pt>
                <c:pt idx="494">
                  <c:v>3.25</c:v>
                </c:pt>
                <c:pt idx="495">
                  <c:v>3.25</c:v>
                </c:pt>
                <c:pt idx="496">
                  <c:v>3.25</c:v>
                </c:pt>
                <c:pt idx="497">
                  <c:v>3.25</c:v>
                </c:pt>
                <c:pt idx="498">
                  <c:v>3.25</c:v>
                </c:pt>
                <c:pt idx="499">
                  <c:v>3.25</c:v>
                </c:pt>
                <c:pt idx="500">
                  <c:v>3.25</c:v>
                </c:pt>
                <c:pt idx="501">
                  <c:v>3.25</c:v>
                </c:pt>
                <c:pt idx="502">
                  <c:v>3.25</c:v>
                </c:pt>
                <c:pt idx="503">
                  <c:v>3.25</c:v>
                </c:pt>
                <c:pt idx="504">
                  <c:v>3.25</c:v>
                </c:pt>
                <c:pt idx="505">
                  <c:v>3.25</c:v>
                </c:pt>
                <c:pt idx="506">
                  <c:v>3.25</c:v>
                </c:pt>
                <c:pt idx="507">
                  <c:v>3.25</c:v>
                </c:pt>
                <c:pt idx="508">
                  <c:v>3.25</c:v>
                </c:pt>
                <c:pt idx="509">
                  <c:v>3.25</c:v>
                </c:pt>
                <c:pt idx="510">
                  <c:v>3.25</c:v>
                </c:pt>
                <c:pt idx="511">
                  <c:v>3.25</c:v>
                </c:pt>
                <c:pt idx="512">
                  <c:v>3.25</c:v>
                </c:pt>
                <c:pt idx="513">
                  <c:v>3.25</c:v>
                </c:pt>
                <c:pt idx="514">
                  <c:v>3.25</c:v>
                </c:pt>
                <c:pt idx="515">
                  <c:v>3.25</c:v>
                </c:pt>
                <c:pt idx="516">
                  <c:v>3.25</c:v>
                </c:pt>
                <c:pt idx="517">
                  <c:v>2.75</c:v>
                </c:pt>
                <c:pt idx="518">
                  <c:v>2.75</c:v>
                </c:pt>
                <c:pt idx="519">
                  <c:v>2.75</c:v>
                </c:pt>
                <c:pt idx="520">
                  <c:v>2.75</c:v>
                </c:pt>
                <c:pt idx="521">
                  <c:v>2.75</c:v>
                </c:pt>
                <c:pt idx="522">
                  <c:v>2.75</c:v>
                </c:pt>
                <c:pt idx="523">
                  <c:v>2.75</c:v>
                </c:pt>
                <c:pt idx="524">
                  <c:v>2.75</c:v>
                </c:pt>
                <c:pt idx="525">
                  <c:v>2.75</c:v>
                </c:pt>
                <c:pt idx="526">
                  <c:v>2.75</c:v>
                </c:pt>
                <c:pt idx="527">
                  <c:v>2.75</c:v>
                </c:pt>
                <c:pt idx="528">
                  <c:v>2.75</c:v>
                </c:pt>
                <c:pt idx="529">
                  <c:v>2.75</c:v>
                </c:pt>
                <c:pt idx="530">
                  <c:v>2.75</c:v>
                </c:pt>
                <c:pt idx="531">
                  <c:v>2.75</c:v>
                </c:pt>
                <c:pt idx="532">
                  <c:v>2.75</c:v>
                </c:pt>
                <c:pt idx="533">
                  <c:v>2.75</c:v>
                </c:pt>
                <c:pt idx="534">
                  <c:v>2.75</c:v>
                </c:pt>
                <c:pt idx="535">
                  <c:v>2.75</c:v>
                </c:pt>
                <c:pt idx="536">
                  <c:v>2.75</c:v>
                </c:pt>
                <c:pt idx="537">
                  <c:v>2.75</c:v>
                </c:pt>
                <c:pt idx="538">
                  <c:v>2.75</c:v>
                </c:pt>
                <c:pt idx="539">
                  <c:v>2.75</c:v>
                </c:pt>
                <c:pt idx="540">
                  <c:v>2.75</c:v>
                </c:pt>
                <c:pt idx="541">
                  <c:v>2.75</c:v>
                </c:pt>
                <c:pt idx="542">
                  <c:v>2.75</c:v>
                </c:pt>
                <c:pt idx="543">
                  <c:v>2.75</c:v>
                </c:pt>
                <c:pt idx="544">
                  <c:v>2.75</c:v>
                </c:pt>
                <c:pt idx="545">
                  <c:v>2.75</c:v>
                </c:pt>
                <c:pt idx="546">
                  <c:v>2.75</c:v>
                </c:pt>
                <c:pt idx="547">
                  <c:v>2.5</c:v>
                </c:pt>
                <c:pt idx="548">
                  <c:v>2.5</c:v>
                </c:pt>
                <c:pt idx="549">
                  <c:v>2.5</c:v>
                </c:pt>
                <c:pt idx="550">
                  <c:v>2.5</c:v>
                </c:pt>
                <c:pt idx="551">
                  <c:v>2.5</c:v>
                </c:pt>
                <c:pt idx="552">
                  <c:v>2.5</c:v>
                </c:pt>
                <c:pt idx="553">
                  <c:v>2.5</c:v>
                </c:pt>
                <c:pt idx="554">
                  <c:v>2.5</c:v>
                </c:pt>
                <c:pt idx="555">
                  <c:v>2.5</c:v>
                </c:pt>
                <c:pt idx="556">
                  <c:v>2.5</c:v>
                </c:pt>
                <c:pt idx="557">
                  <c:v>2.5</c:v>
                </c:pt>
                <c:pt idx="558">
                  <c:v>2.5</c:v>
                </c:pt>
                <c:pt idx="559">
                  <c:v>2.5</c:v>
                </c:pt>
                <c:pt idx="560">
                  <c:v>2.5</c:v>
                </c:pt>
                <c:pt idx="561">
                  <c:v>2.5</c:v>
                </c:pt>
                <c:pt idx="562">
                  <c:v>2.5</c:v>
                </c:pt>
                <c:pt idx="563">
                  <c:v>2.5</c:v>
                </c:pt>
                <c:pt idx="564">
                  <c:v>2.5</c:v>
                </c:pt>
                <c:pt idx="565">
                  <c:v>2.5</c:v>
                </c:pt>
                <c:pt idx="566">
                  <c:v>2.5</c:v>
                </c:pt>
                <c:pt idx="567">
                  <c:v>2.5</c:v>
                </c:pt>
                <c:pt idx="568">
                  <c:v>2.5</c:v>
                </c:pt>
                <c:pt idx="569">
                  <c:v>2.5</c:v>
                </c:pt>
                <c:pt idx="570">
                  <c:v>2.5</c:v>
                </c:pt>
                <c:pt idx="571">
                  <c:v>2.5</c:v>
                </c:pt>
                <c:pt idx="572">
                  <c:v>2.5</c:v>
                </c:pt>
                <c:pt idx="573">
                  <c:v>2.5</c:v>
                </c:pt>
                <c:pt idx="574">
                  <c:v>2.5</c:v>
                </c:pt>
                <c:pt idx="575">
                  <c:v>2.5</c:v>
                </c:pt>
                <c:pt idx="576">
                  <c:v>2.5</c:v>
                </c:pt>
                <c:pt idx="577">
                  <c:v>2.5</c:v>
                </c:pt>
                <c:pt idx="578">
                  <c:v>2.5</c:v>
                </c:pt>
                <c:pt idx="579">
                  <c:v>2.5</c:v>
                </c:pt>
                <c:pt idx="580">
                  <c:v>2.25</c:v>
                </c:pt>
                <c:pt idx="581">
                  <c:v>2.25</c:v>
                </c:pt>
                <c:pt idx="582">
                  <c:v>2.25</c:v>
                </c:pt>
                <c:pt idx="583">
                  <c:v>2.25</c:v>
                </c:pt>
                <c:pt idx="584">
                  <c:v>2.25</c:v>
                </c:pt>
                <c:pt idx="585">
                  <c:v>2.25</c:v>
                </c:pt>
                <c:pt idx="586">
                  <c:v>2.25</c:v>
                </c:pt>
                <c:pt idx="587">
                  <c:v>2.25</c:v>
                </c:pt>
                <c:pt idx="588">
                  <c:v>2.25</c:v>
                </c:pt>
                <c:pt idx="589">
                  <c:v>2.25</c:v>
                </c:pt>
                <c:pt idx="590">
                  <c:v>2.25</c:v>
                </c:pt>
                <c:pt idx="591">
                  <c:v>2.25</c:v>
                </c:pt>
                <c:pt idx="592">
                  <c:v>2.25</c:v>
                </c:pt>
                <c:pt idx="593">
                  <c:v>2.25</c:v>
                </c:pt>
                <c:pt idx="594">
                  <c:v>2.25</c:v>
                </c:pt>
                <c:pt idx="595">
                  <c:v>2.25</c:v>
                </c:pt>
                <c:pt idx="596">
                  <c:v>2.25</c:v>
                </c:pt>
                <c:pt idx="597">
                  <c:v>2.25</c:v>
                </c:pt>
                <c:pt idx="598">
                  <c:v>2.25</c:v>
                </c:pt>
                <c:pt idx="599">
                  <c:v>2.25</c:v>
                </c:pt>
                <c:pt idx="600">
                  <c:v>2.25</c:v>
                </c:pt>
                <c:pt idx="601">
                  <c:v>2.25</c:v>
                </c:pt>
                <c:pt idx="602">
                  <c:v>2.25</c:v>
                </c:pt>
                <c:pt idx="603">
                  <c:v>2.25</c:v>
                </c:pt>
                <c:pt idx="604">
                  <c:v>2.25</c:v>
                </c:pt>
                <c:pt idx="605">
                  <c:v>2.25</c:v>
                </c:pt>
                <c:pt idx="606">
                  <c:v>2.25</c:v>
                </c:pt>
                <c:pt idx="607">
                  <c:v>2.25</c:v>
                </c:pt>
                <c:pt idx="608">
                  <c:v>2.25</c:v>
                </c:pt>
                <c:pt idx="609">
                  <c:v>2</c:v>
                </c:pt>
                <c:pt idx="610">
                  <c:v>2</c:v>
                </c:pt>
                <c:pt idx="611">
                  <c:v>2</c:v>
                </c:pt>
                <c:pt idx="612">
                  <c:v>2</c:v>
                </c:pt>
                <c:pt idx="613">
                  <c:v>2</c:v>
                </c:pt>
                <c:pt idx="614">
                  <c:v>2</c:v>
                </c:pt>
                <c:pt idx="615">
                  <c:v>2</c:v>
                </c:pt>
                <c:pt idx="616">
                  <c:v>2</c:v>
                </c:pt>
                <c:pt idx="617">
                  <c:v>2</c:v>
                </c:pt>
                <c:pt idx="618">
                  <c:v>2</c:v>
                </c:pt>
                <c:pt idx="619">
                  <c:v>2</c:v>
                </c:pt>
                <c:pt idx="620">
                  <c:v>2</c:v>
                </c:pt>
                <c:pt idx="621">
                  <c:v>2</c:v>
                </c:pt>
                <c:pt idx="622">
                  <c:v>2</c:v>
                </c:pt>
                <c:pt idx="623">
                  <c:v>2</c:v>
                </c:pt>
                <c:pt idx="624">
                  <c:v>2</c:v>
                </c:pt>
                <c:pt idx="625">
                  <c:v>2</c:v>
                </c:pt>
                <c:pt idx="626">
                  <c:v>2</c:v>
                </c:pt>
                <c:pt idx="627">
                  <c:v>2</c:v>
                </c:pt>
                <c:pt idx="628">
                  <c:v>2</c:v>
                </c:pt>
                <c:pt idx="629">
                  <c:v>2</c:v>
                </c:pt>
                <c:pt idx="630">
                  <c:v>2</c:v>
                </c:pt>
                <c:pt idx="631">
                  <c:v>2</c:v>
                </c:pt>
                <c:pt idx="632">
                  <c:v>2</c:v>
                </c:pt>
                <c:pt idx="633">
                  <c:v>2</c:v>
                </c:pt>
                <c:pt idx="634">
                  <c:v>2</c:v>
                </c:pt>
                <c:pt idx="635">
                  <c:v>2</c:v>
                </c:pt>
                <c:pt idx="636">
                  <c:v>1.75</c:v>
                </c:pt>
                <c:pt idx="637">
                  <c:v>1.75</c:v>
                </c:pt>
                <c:pt idx="638">
                  <c:v>1.75</c:v>
                </c:pt>
                <c:pt idx="639">
                  <c:v>1.75</c:v>
                </c:pt>
                <c:pt idx="640">
                  <c:v>1.75</c:v>
                </c:pt>
                <c:pt idx="641">
                  <c:v>1.75</c:v>
                </c:pt>
                <c:pt idx="642">
                  <c:v>1.75</c:v>
                </c:pt>
                <c:pt idx="643">
                  <c:v>1.75</c:v>
                </c:pt>
                <c:pt idx="644">
                  <c:v>1.75</c:v>
                </c:pt>
                <c:pt idx="645">
                  <c:v>1.75</c:v>
                </c:pt>
                <c:pt idx="646">
                  <c:v>1.75</c:v>
                </c:pt>
                <c:pt idx="647">
                  <c:v>1.75</c:v>
                </c:pt>
                <c:pt idx="648">
                  <c:v>1.75</c:v>
                </c:pt>
                <c:pt idx="649">
                  <c:v>1.75</c:v>
                </c:pt>
                <c:pt idx="650">
                  <c:v>1.75</c:v>
                </c:pt>
                <c:pt idx="651">
                  <c:v>1.75</c:v>
                </c:pt>
                <c:pt idx="652">
                  <c:v>1.75</c:v>
                </c:pt>
                <c:pt idx="653">
                  <c:v>1.75</c:v>
                </c:pt>
                <c:pt idx="654">
                  <c:v>1.75</c:v>
                </c:pt>
                <c:pt idx="655">
                  <c:v>1.75</c:v>
                </c:pt>
                <c:pt idx="656">
                  <c:v>1.75</c:v>
                </c:pt>
                <c:pt idx="657">
                  <c:v>1.75</c:v>
                </c:pt>
                <c:pt idx="658">
                  <c:v>1.75</c:v>
                </c:pt>
                <c:pt idx="659">
                  <c:v>1.75</c:v>
                </c:pt>
                <c:pt idx="660">
                  <c:v>1.75</c:v>
                </c:pt>
                <c:pt idx="661">
                  <c:v>1.75</c:v>
                </c:pt>
                <c:pt idx="662">
                  <c:v>1.75</c:v>
                </c:pt>
                <c:pt idx="663">
                  <c:v>1.75</c:v>
                </c:pt>
                <c:pt idx="664">
                  <c:v>1.75</c:v>
                </c:pt>
                <c:pt idx="665">
                  <c:v>1.75</c:v>
                </c:pt>
                <c:pt idx="666">
                  <c:v>1.75</c:v>
                </c:pt>
                <c:pt idx="667">
                  <c:v>1.75</c:v>
                </c:pt>
                <c:pt idx="668">
                  <c:v>1.75</c:v>
                </c:pt>
                <c:pt idx="669">
                  <c:v>1.75</c:v>
                </c:pt>
                <c:pt idx="670">
                  <c:v>1.75</c:v>
                </c:pt>
                <c:pt idx="671">
                  <c:v>1.75</c:v>
                </c:pt>
                <c:pt idx="672">
                  <c:v>1.75</c:v>
                </c:pt>
                <c:pt idx="673">
                  <c:v>1.75</c:v>
                </c:pt>
                <c:pt idx="674">
                  <c:v>1.75</c:v>
                </c:pt>
                <c:pt idx="675">
                  <c:v>1.75</c:v>
                </c:pt>
                <c:pt idx="676">
                  <c:v>1.75</c:v>
                </c:pt>
                <c:pt idx="677">
                  <c:v>1.75</c:v>
                </c:pt>
                <c:pt idx="678">
                  <c:v>1.75</c:v>
                </c:pt>
                <c:pt idx="679">
                  <c:v>1.75</c:v>
                </c:pt>
                <c:pt idx="680">
                  <c:v>1.75</c:v>
                </c:pt>
                <c:pt idx="681">
                  <c:v>1.75</c:v>
                </c:pt>
                <c:pt idx="682">
                  <c:v>1.75</c:v>
                </c:pt>
                <c:pt idx="683">
                  <c:v>1.75</c:v>
                </c:pt>
                <c:pt idx="684">
                  <c:v>1.75</c:v>
                </c:pt>
                <c:pt idx="685">
                  <c:v>1.75</c:v>
                </c:pt>
                <c:pt idx="686">
                  <c:v>1.75</c:v>
                </c:pt>
                <c:pt idx="687">
                  <c:v>1.75</c:v>
                </c:pt>
                <c:pt idx="688">
                  <c:v>1.75</c:v>
                </c:pt>
                <c:pt idx="689">
                  <c:v>1.75</c:v>
                </c:pt>
                <c:pt idx="690">
                  <c:v>1.75</c:v>
                </c:pt>
                <c:pt idx="691">
                  <c:v>1.75</c:v>
                </c:pt>
                <c:pt idx="692">
                  <c:v>1.75</c:v>
                </c:pt>
                <c:pt idx="693">
                  <c:v>1.75</c:v>
                </c:pt>
                <c:pt idx="694">
                  <c:v>1.75</c:v>
                </c:pt>
                <c:pt idx="695">
                  <c:v>1.75</c:v>
                </c:pt>
                <c:pt idx="696">
                  <c:v>1.75</c:v>
                </c:pt>
                <c:pt idx="697">
                  <c:v>1.75</c:v>
                </c:pt>
                <c:pt idx="698">
                  <c:v>1.75</c:v>
                </c:pt>
                <c:pt idx="699">
                  <c:v>1.75</c:v>
                </c:pt>
                <c:pt idx="700">
                  <c:v>1.75</c:v>
                </c:pt>
                <c:pt idx="701">
                  <c:v>1.75</c:v>
                </c:pt>
                <c:pt idx="702">
                  <c:v>1.75</c:v>
                </c:pt>
                <c:pt idx="703">
                  <c:v>1.75</c:v>
                </c:pt>
                <c:pt idx="704">
                  <c:v>1.75</c:v>
                </c:pt>
                <c:pt idx="705">
                  <c:v>1.75</c:v>
                </c:pt>
                <c:pt idx="706">
                  <c:v>1.75</c:v>
                </c:pt>
                <c:pt idx="707">
                  <c:v>1.75</c:v>
                </c:pt>
                <c:pt idx="708">
                  <c:v>1.75</c:v>
                </c:pt>
                <c:pt idx="709">
                  <c:v>1.75</c:v>
                </c:pt>
                <c:pt idx="710">
                  <c:v>1.75</c:v>
                </c:pt>
                <c:pt idx="711">
                  <c:v>1.75</c:v>
                </c:pt>
                <c:pt idx="712">
                  <c:v>1.75</c:v>
                </c:pt>
                <c:pt idx="713">
                  <c:v>1.75</c:v>
                </c:pt>
                <c:pt idx="714">
                  <c:v>1.75</c:v>
                </c:pt>
                <c:pt idx="715">
                  <c:v>1.75</c:v>
                </c:pt>
                <c:pt idx="716">
                  <c:v>1.75</c:v>
                </c:pt>
                <c:pt idx="717">
                  <c:v>1.75</c:v>
                </c:pt>
                <c:pt idx="718">
                  <c:v>1.75</c:v>
                </c:pt>
                <c:pt idx="719">
                  <c:v>1.75</c:v>
                </c:pt>
                <c:pt idx="720">
                  <c:v>1.75</c:v>
                </c:pt>
                <c:pt idx="721">
                  <c:v>1.75</c:v>
                </c:pt>
                <c:pt idx="722">
                  <c:v>1.75</c:v>
                </c:pt>
                <c:pt idx="723">
                  <c:v>1.75</c:v>
                </c:pt>
                <c:pt idx="724">
                  <c:v>1.75</c:v>
                </c:pt>
                <c:pt idx="725">
                  <c:v>1.75</c:v>
                </c:pt>
                <c:pt idx="726">
                  <c:v>1.75</c:v>
                </c:pt>
                <c:pt idx="727">
                  <c:v>1.75</c:v>
                </c:pt>
                <c:pt idx="728">
                  <c:v>1.75</c:v>
                </c:pt>
                <c:pt idx="729">
                  <c:v>1.75</c:v>
                </c:pt>
                <c:pt idx="730">
                  <c:v>1.75</c:v>
                </c:pt>
                <c:pt idx="731">
                  <c:v>1.75</c:v>
                </c:pt>
                <c:pt idx="732">
                  <c:v>1.75</c:v>
                </c:pt>
                <c:pt idx="733">
                  <c:v>1.75</c:v>
                </c:pt>
                <c:pt idx="734">
                  <c:v>1.75</c:v>
                </c:pt>
                <c:pt idx="735">
                  <c:v>1.75</c:v>
                </c:pt>
                <c:pt idx="736">
                  <c:v>1.75</c:v>
                </c:pt>
                <c:pt idx="737">
                  <c:v>1.75</c:v>
                </c:pt>
                <c:pt idx="738">
                  <c:v>1.75</c:v>
                </c:pt>
                <c:pt idx="739">
                  <c:v>1.75</c:v>
                </c:pt>
                <c:pt idx="740">
                  <c:v>1.75</c:v>
                </c:pt>
                <c:pt idx="741">
                  <c:v>1.75</c:v>
                </c:pt>
                <c:pt idx="742">
                  <c:v>1.75</c:v>
                </c:pt>
                <c:pt idx="743">
                  <c:v>1.75</c:v>
                </c:pt>
                <c:pt idx="744">
                  <c:v>1.75</c:v>
                </c:pt>
                <c:pt idx="745">
                  <c:v>1.75</c:v>
                </c:pt>
                <c:pt idx="746">
                  <c:v>1.75</c:v>
                </c:pt>
                <c:pt idx="747">
                  <c:v>1.75</c:v>
                </c:pt>
                <c:pt idx="748">
                  <c:v>1.75</c:v>
                </c:pt>
                <c:pt idx="749">
                  <c:v>1.75</c:v>
                </c:pt>
                <c:pt idx="750">
                  <c:v>1.75</c:v>
                </c:pt>
                <c:pt idx="751">
                  <c:v>1.75</c:v>
                </c:pt>
                <c:pt idx="752">
                  <c:v>1.75</c:v>
                </c:pt>
                <c:pt idx="753">
                  <c:v>1.75</c:v>
                </c:pt>
                <c:pt idx="754">
                  <c:v>1.75</c:v>
                </c:pt>
                <c:pt idx="755">
                  <c:v>1.75</c:v>
                </c:pt>
                <c:pt idx="756">
                  <c:v>1.75</c:v>
                </c:pt>
                <c:pt idx="757">
                  <c:v>1.75</c:v>
                </c:pt>
                <c:pt idx="758">
                  <c:v>1.75</c:v>
                </c:pt>
                <c:pt idx="759">
                  <c:v>1.75</c:v>
                </c:pt>
                <c:pt idx="760">
                  <c:v>1.75</c:v>
                </c:pt>
                <c:pt idx="761">
                  <c:v>1.75</c:v>
                </c:pt>
                <c:pt idx="762">
                  <c:v>1.75</c:v>
                </c:pt>
                <c:pt idx="763">
                  <c:v>1.75</c:v>
                </c:pt>
                <c:pt idx="764">
                  <c:v>1.75</c:v>
                </c:pt>
                <c:pt idx="765">
                  <c:v>1.75</c:v>
                </c:pt>
                <c:pt idx="766">
                  <c:v>1.75</c:v>
                </c:pt>
                <c:pt idx="767">
                  <c:v>1.75</c:v>
                </c:pt>
                <c:pt idx="768">
                  <c:v>1.75</c:v>
                </c:pt>
                <c:pt idx="769">
                  <c:v>1.75</c:v>
                </c:pt>
                <c:pt idx="770">
                  <c:v>1.75</c:v>
                </c:pt>
                <c:pt idx="771">
                  <c:v>1.75</c:v>
                </c:pt>
                <c:pt idx="772">
                  <c:v>1.75</c:v>
                </c:pt>
                <c:pt idx="773">
                  <c:v>1.75</c:v>
                </c:pt>
                <c:pt idx="774">
                  <c:v>1.75</c:v>
                </c:pt>
                <c:pt idx="775">
                  <c:v>1.75</c:v>
                </c:pt>
                <c:pt idx="776">
                  <c:v>1.75</c:v>
                </c:pt>
                <c:pt idx="777">
                  <c:v>1.75</c:v>
                </c:pt>
                <c:pt idx="778">
                  <c:v>1.75</c:v>
                </c:pt>
                <c:pt idx="779">
                  <c:v>1.75</c:v>
                </c:pt>
                <c:pt idx="780">
                  <c:v>1.75</c:v>
                </c:pt>
                <c:pt idx="781">
                  <c:v>1.75</c:v>
                </c:pt>
                <c:pt idx="782">
                  <c:v>1.75</c:v>
                </c:pt>
                <c:pt idx="783">
                  <c:v>1.75</c:v>
                </c:pt>
                <c:pt idx="784">
                  <c:v>1.75</c:v>
                </c:pt>
                <c:pt idx="785">
                  <c:v>1.75</c:v>
                </c:pt>
                <c:pt idx="786">
                  <c:v>1.75</c:v>
                </c:pt>
                <c:pt idx="787">
                  <c:v>1.75</c:v>
                </c:pt>
                <c:pt idx="788">
                  <c:v>1.75</c:v>
                </c:pt>
                <c:pt idx="789">
                  <c:v>1.75</c:v>
                </c:pt>
                <c:pt idx="790">
                  <c:v>1.75</c:v>
                </c:pt>
                <c:pt idx="791">
                  <c:v>1.75</c:v>
                </c:pt>
                <c:pt idx="792">
                  <c:v>1.75</c:v>
                </c:pt>
                <c:pt idx="793">
                  <c:v>1.75</c:v>
                </c:pt>
                <c:pt idx="794">
                  <c:v>1.75</c:v>
                </c:pt>
                <c:pt idx="795">
                  <c:v>1.75</c:v>
                </c:pt>
                <c:pt idx="796">
                  <c:v>1.75</c:v>
                </c:pt>
                <c:pt idx="797">
                  <c:v>1.75</c:v>
                </c:pt>
                <c:pt idx="798">
                  <c:v>1.75</c:v>
                </c:pt>
                <c:pt idx="799">
                  <c:v>1.75</c:v>
                </c:pt>
                <c:pt idx="800">
                  <c:v>1.75</c:v>
                </c:pt>
                <c:pt idx="801">
                  <c:v>1.75</c:v>
                </c:pt>
                <c:pt idx="802">
                  <c:v>1.75</c:v>
                </c:pt>
                <c:pt idx="803">
                  <c:v>1.75</c:v>
                </c:pt>
                <c:pt idx="804">
                  <c:v>1.75</c:v>
                </c:pt>
                <c:pt idx="805">
                  <c:v>1.75</c:v>
                </c:pt>
                <c:pt idx="806">
                  <c:v>1.75</c:v>
                </c:pt>
                <c:pt idx="807">
                  <c:v>1.75</c:v>
                </c:pt>
                <c:pt idx="808">
                  <c:v>1.75</c:v>
                </c:pt>
                <c:pt idx="809">
                  <c:v>1.75</c:v>
                </c:pt>
                <c:pt idx="810">
                  <c:v>1.75</c:v>
                </c:pt>
                <c:pt idx="811">
                  <c:v>1.75</c:v>
                </c:pt>
                <c:pt idx="812">
                  <c:v>1.75</c:v>
                </c:pt>
                <c:pt idx="813">
                  <c:v>1.75</c:v>
                </c:pt>
                <c:pt idx="814">
                  <c:v>1.75</c:v>
                </c:pt>
                <c:pt idx="815">
                  <c:v>1.75</c:v>
                </c:pt>
                <c:pt idx="816">
                  <c:v>1.75</c:v>
                </c:pt>
                <c:pt idx="817">
                  <c:v>1.75</c:v>
                </c:pt>
                <c:pt idx="818">
                  <c:v>1.75</c:v>
                </c:pt>
                <c:pt idx="819">
                  <c:v>1.75</c:v>
                </c:pt>
                <c:pt idx="820">
                  <c:v>1.75</c:v>
                </c:pt>
                <c:pt idx="821">
                  <c:v>1.75</c:v>
                </c:pt>
                <c:pt idx="822">
                  <c:v>1.75</c:v>
                </c:pt>
                <c:pt idx="823">
                  <c:v>1.75</c:v>
                </c:pt>
                <c:pt idx="824">
                  <c:v>1.75</c:v>
                </c:pt>
                <c:pt idx="825">
                  <c:v>1.75</c:v>
                </c:pt>
                <c:pt idx="826">
                  <c:v>1.75</c:v>
                </c:pt>
                <c:pt idx="827">
                  <c:v>1.75</c:v>
                </c:pt>
                <c:pt idx="828">
                  <c:v>1.75</c:v>
                </c:pt>
                <c:pt idx="829">
                  <c:v>1.75</c:v>
                </c:pt>
                <c:pt idx="830">
                  <c:v>1.75</c:v>
                </c:pt>
                <c:pt idx="831">
                  <c:v>1.75</c:v>
                </c:pt>
                <c:pt idx="832">
                  <c:v>1.75</c:v>
                </c:pt>
                <c:pt idx="833">
                  <c:v>1.75</c:v>
                </c:pt>
                <c:pt idx="834">
                  <c:v>1.75</c:v>
                </c:pt>
                <c:pt idx="835">
                  <c:v>1.75</c:v>
                </c:pt>
                <c:pt idx="836">
                  <c:v>1.75</c:v>
                </c:pt>
                <c:pt idx="837">
                  <c:v>1.75</c:v>
                </c:pt>
                <c:pt idx="838">
                  <c:v>1.75</c:v>
                </c:pt>
                <c:pt idx="839">
                  <c:v>1.75</c:v>
                </c:pt>
                <c:pt idx="840">
                  <c:v>1.75</c:v>
                </c:pt>
                <c:pt idx="841">
                  <c:v>1.75</c:v>
                </c:pt>
                <c:pt idx="842">
                  <c:v>1.75</c:v>
                </c:pt>
                <c:pt idx="843">
                  <c:v>1.75</c:v>
                </c:pt>
                <c:pt idx="844">
                  <c:v>1.75</c:v>
                </c:pt>
                <c:pt idx="845">
                  <c:v>1.75</c:v>
                </c:pt>
                <c:pt idx="846">
                  <c:v>1.75</c:v>
                </c:pt>
                <c:pt idx="847">
                  <c:v>1.75</c:v>
                </c:pt>
                <c:pt idx="848">
                  <c:v>1.75</c:v>
                </c:pt>
                <c:pt idx="849">
                  <c:v>1.75</c:v>
                </c:pt>
                <c:pt idx="850">
                  <c:v>1.75</c:v>
                </c:pt>
                <c:pt idx="851">
                  <c:v>1.75</c:v>
                </c:pt>
                <c:pt idx="852">
                  <c:v>1.75</c:v>
                </c:pt>
                <c:pt idx="853">
                  <c:v>1.75</c:v>
                </c:pt>
                <c:pt idx="854">
                  <c:v>1.75</c:v>
                </c:pt>
                <c:pt idx="855">
                  <c:v>1.75</c:v>
                </c:pt>
                <c:pt idx="856">
                  <c:v>1.75</c:v>
                </c:pt>
                <c:pt idx="857">
                  <c:v>1.75</c:v>
                </c:pt>
                <c:pt idx="858">
                  <c:v>1.75</c:v>
                </c:pt>
                <c:pt idx="859">
                  <c:v>1.75</c:v>
                </c:pt>
                <c:pt idx="860">
                  <c:v>1.75</c:v>
                </c:pt>
                <c:pt idx="861">
                  <c:v>1.75</c:v>
                </c:pt>
                <c:pt idx="862">
                  <c:v>1.75</c:v>
                </c:pt>
                <c:pt idx="863">
                  <c:v>1.75</c:v>
                </c:pt>
                <c:pt idx="864">
                  <c:v>1.75</c:v>
                </c:pt>
                <c:pt idx="865">
                  <c:v>1.75</c:v>
                </c:pt>
                <c:pt idx="866">
                  <c:v>1.75</c:v>
                </c:pt>
                <c:pt idx="867">
                  <c:v>1.75</c:v>
                </c:pt>
                <c:pt idx="868">
                  <c:v>1.75</c:v>
                </c:pt>
                <c:pt idx="869">
                  <c:v>1.75</c:v>
                </c:pt>
                <c:pt idx="870">
                  <c:v>1.75</c:v>
                </c:pt>
                <c:pt idx="871">
                  <c:v>1.75</c:v>
                </c:pt>
                <c:pt idx="872">
                  <c:v>1.75</c:v>
                </c:pt>
                <c:pt idx="873">
                  <c:v>1.75</c:v>
                </c:pt>
                <c:pt idx="874">
                  <c:v>1.75</c:v>
                </c:pt>
                <c:pt idx="875">
                  <c:v>1.75</c:v>
                </c:pt>
                <c:pt idx="876">
                  <c:v>1.75</c:v>
                </c:pt>
                <c:pt idx="877">
                  <c:v>1.75</c:v>
                </c:pt>
                <c:pt idx="878">
                  <c:v>1.75</c:v>
                </c:pt>
                <c:pt idx="879">
                  <c:v>1.75</c:v>
                </c:pt>
                <c:pt idx="880">
                  <c:v>1.75</c:v>
                </c:pt>
                <c:pt idx="881">
                  <c:v>1.75</c:v>
                </c:pt>
                <c:pt idx="882">
                  <c:v>1.75</c:v>
                </c:pt>
                <c:pt idx="883">
                  <c:v>1.75</c:v>
                </c:pt>
                <c:pt idx="884">
                  <c:v>1.75</c:v>
                </c:pt>
                <c:pt idx="885">
                  <c:v>1.75</c:v>
                </c:pt>
                <c:pt idx="886">
                  <c:v>1.75</c:v>
                </c:pt>
                <c:pt idx="887">
                  <c:v>1.75</c:v>
                </c:pt>
                <c:pt idx="888">
                  <c:v>1.75</c:v>
                </c:pt>
                <c:pt idx="889">
                  <c:v>1.75</c:v>
                </c:pt>
                <c:pt idx="890">
                  <c:v>1.75</c:v>
                </c:pt>
                <c:pt idx="891">
                  <c:v>1.75</c:v>
                </c:pt>
                <c:pt idx="892">
                  <c:v>1.75</c:v>
                </c:pt>
                <c:pt idx="893">
                  <c:v>1.75</c:v>
                </c:pt>
                <c:pt idx="894">
                  <c:v>1.75</c:v>
                </c:pt>
                <c:pt idx="895">
                  <c:v>1.75</c:v>
                </c:pt>
                <c:pt idx="896">
                  <c:v>1.75</c:v>
                </c:pt>
                <c:pt idx="897">
                  <c:v>1.75</c:v>
                </c:pt>
                <c:pt idx="898">
                  <c:v>1.75</c:v>
                </c:pt>
                <c:pt idx="899">
                  <c:v>1.75</c:v>
                </c:pt>
                <c:pt idx="900">
                  <c:v>1.75</c:v>
                </c:pt>
                <c:pt idx="901">
                  <c:v>1.75</c:v>
                </c:pt>
                <c:pt idx="902">
                  <c:v>1.75</c:v>
                </c:pt>
                <c:pt idx="903">
                  <c:v>1.75</c:v>
                </c:pt>
                <c:pt idx="904">
                  <c:v>1.75</c:v>
                </c:pt>
                <c:pt idx="905">
                  <c:v>1.75</c:v>
                </c:pt>
                <c:pt idx="906">
                  <c:v>1.75</c:v>
                </c:pt>
                <c:pt idx="907">
                  <c:v>1.75</c:v>
                </c:pt>
                <c:pt idx="908">
                  <c:v>1.75</c:v>
                </c:pt>
                <c:pt idx="909">
                  <c:v>1.75</c:v>
                </c:pt>
                <c:pt idx="910">
                  <c:v>1.75</c:v>
                </c:pt>
                <c:pt idx="911">
                  <c:v>1.75</c:v>
                </c:pt>
                <c:pt idx="912">
                  <c:v>1.75</c:v>
                </c:pt>
                <c:pt idx="913">
                  <c:v>1.75</c:v>
                </c:pt>
                <c:pt idx="914">
                  <c:v>1.75</c:v>
                </c:pt>
                <c:pt idx="915">
                  <c:v>1.75</c:v>
                </c:pt>
                <c:pt idx="916">
                  <c:v>1.75</c:v>
                </c:pt>
                <c:pt idx="917">
                  <c:v>1.75</c:v>
                </c:pt>
                <c:pt idx="918">
                  <c:v>1.75</c:v>
                </c:pt>
                <c:pt idx="919">
                  <c:v>1.75</c:v>
                </c:pt>
                <c:pt idx="920">
                  <c:v>1.75</c:v>
                </c:pt>
                <c:pt idx="921">
                  <c:v>1.75</c:v>
                </c:pt>
                <c:pt idx="922">
                  <c:v>1.75</c:v>
                </c:pt>
                <c:pt idx="923">
                  <c:v>1.75</c:v>
                </c:pt>
                <c:pt idx="924">
                  <c:v>1.75</c:v>
                </c:pt>
                <c:pt idx="925">
                  <c:v>1.75</c:v>
                </c:pt>
                <c:pt idx="926">
                  <c:v>1.75</c:v>
                </c:pt>
                <c:pt idx="927">
                  <c:v>1.75</c:v>
                </c:pt>
                <c:pt idx="928">
                  <c:v>1.75</c:v>
                </c:pt>
                <c:pt idx="929">
                  <c:v>1.75</c:v>
                </c:pt>
                <c:pt idx="930">
                  <c:v>1.75</c:v>
                </c:pt>
                <c:pt idx="931">
                  <c:v>1.75</c:v>
                </c:pt>
                <c:pt idx="932">
                  <c:v>1.75</c:v>
                </c:pt>
                <c:pt idx="933">
                  <c:v>1.75</c:v>
                </c:pt>
                <c:pt idx="934">
                  <c:v>1.75</c:v>
                </c:pt>
                <c:pt idx="935">
                  <c:v>1.75</c:v>
                </c:pt>
                <c:pt idx="936">
                  <c:v>1.75</c:v>
                </c:pt>
                <c:pt idx="937">
                  <c:v>1.75</c:v>
                </c:pt>
                <c:pt idx="938">
                  <c:v>1.75</c:v>
                </c:pt>
                <c:pt idx="939">
                  <c:v>1.75</c:v>
                </c:pt>
                <c:pt idx="940">
                  <c:v>1.75</c:v>
                </c:pt>
                <c:pt idx="941">
                  <c:v>1.75</c:v>
                </c:pt>
                <c:pt idx="942">
                  <c:v>1.75</c:v>
                </c:pt>
                <c:pt idx="943">
                  <c:v>1.75</c:v>
                </c:pt>
                <c:pt idx="944">
                  <c:v>1.75</c:v>
                </c:pt>
                <c:pt idx="945">
                  <c:v>1.75</c:v>
                </c:pt>
                <c:pt idx="946">
                  <c:v>1.75</c:v>
                </c:pt>
                <c:pt idx="947">
                  <c:v>1.75</c:v>
                </c:pt>
                <c:pt idx="948">
                  <c:v>1.75</c:v>
                </c:pt>
                <c:pt idx="949">
                  <c:v>1.75</c:v>
                </c:pt>
                <c:pt idx="950">
                  <c:v>1.75</c:v>
                </c:pt>
                <c:pt idx="951">
                  <c:v>1.75</c:v>
                </c:pt>
                <c:pt idx="952">
                  <c:v>1.75</c:v>
                </c:pt>
                <c:pt idx="953">
                  <c:v>1.75</c:v>
                </c:pt>
                <c:pt idx="954">
                  <c:v>1.75</c:v>
                </c:pt>
                <c:pt idx="955">
                  <c:v>1.75</c:v>
                </c:pt>
                <c:pt idx="956">
                  <c:v>1.75</c:v>
                </c:pt>
                <c:pt idx="957">
                  <c:v>1.75</c:v>
                </c:pt>
                <c:pt idx="958">
                  <c:v>1.75</c:v>
                </c:pt>
                <c:pt idx="959">
                  <c:v>1.75</c:v>
                </c:pt>
                <c:pt idx="960">
                  <c:v>1.75</c:v>
                </c:pt>
                <c:pt idx="961">
                  <c:v>1.75</c:v>
                </c:pt>
                <c:pt idx="962">
                  <c:v>1.75</c:v>
                </c:pt>
                <c:pt idx="963">
                  <c:v>1.75</c:v>
                </c:pt>
                <c:pt idx="964">
                  <c:v>1.75</c:v>
                </c:pt>
                <c:pt idx="965">
                  <c:v>1.75</c:v>
                </c:pt>
                <c:pt idx="966">
                  <c:v>1.75</c:v>
                </c:pt>
                <c:pt idx="967">
                  <c:v>1.75</c:v>
                </c:pt>
                <c:pt idx="968">
                  <c:v>1.75</c:v>
                </c:pt>
                <c:pt idx="969">
                  <c:v>1.75</c:v>
                </c:pt>
                <c:pt idx="970">
                  <c:v>1.75</c:v>
                </c:pt>
                <c:pt idx="971">
                  <c:v>1.75</c:v>
                </c:pt>
                <c:pt idx="972">
                  <c:v>1.75</c:v>
                </c:pt>
                <c:pt idx="973">
                  <c:v>1.75</c:v>
                </c:pt>
                <c:pt idx="974">
                  <c:v>1.75</c:v>
                </c:pt>
                <c:pt idx="975">
                  <c:v>1.75</c:v>
                </c:pt>
                <c:pt idx="976">
                  <c:v>1.75</c:v>
                </c:pt>
                <c:pt idx="977">
                  <c:v>1.75</c:v>
                </c:pt>
                <c:pt idx="978">
                  <c:v>1.75</c:v>
                </c:pt>
                <c:pt idx="979">
                  <c:v>1.75</c:v>
                </c:pt>
                <c:pt idx="980">
                  <c:v>1.75</c:v>
                </c:pt>
                <c:pt idx="981">
                  <c:v>1.75</c:v>
                </c:pt>
                <c:pt idx="982">
                  <c:v>1.75</c:v>
                </c:pt>
                <c:pt idx="983">
                  <c:v>1.75</c:v>
                </c:pt>
                <c:pt idx="984">
                  <c:v>1.75</c:v>
                </c:pt>
                <c:pt idx="985">
                  <c:v>1.75</c:v>
                </c:pt>
                <c:pt idx="986">
                  <c:v>1.75</c:v>
                </c:pt>
                <c:pt idx="987">
                  <c:v>1.75</c:v>
                </c:pt>
                <c:pt idx="988">
                  <c:v>1.75</c:v>
                </c:pt>
                <c:pt idx="989">
                  <c:v>1.75</c:v>
                </c:pt>
                <c:pt idx="990">
                  <c:v>1.75</c:v>
                </c:pt>
                <c:pt idx="991">
                  <c:v>1.75</c:v>
                </c:pt>
                <c:pt idx="992">
                  <c:v>1.75</c:v>
                </c:pt>
                <c:pt idx="993">
                  <c:v>1.75</c:v>
                </c:pt>
                <c:pt idx="994">
                  <c:v>1.75</c:v>
                </c:pt>
                <c:pt idx="995">
                  <c:v>1.75</c:v>
                </c:pt>
                <c:pt idx="996">
                  <c:v>1.75</c:v>
                </c:pt>
                <c:pt idx="997">
                  <c:v>1.75</c:v>
                </c:pt>
                <c:pt idx="998">
                  <c:v>1.75</c:v>
                </c:pt>
                <c:pt idx="999">
                  <c:v>1.75</c:v>
                </c:pt>
                <c:pt idx="1000">
                  <c:v>1.75</c:v>
                </c:pt>
                <c:pt idx="1001">
                  <c:v>1.75</c:v>
                </c:pt>
                <c:pt idx="1002">
                  <c:v>1.75</c:v>
                </c:pt>
                <c:pt idx="1003">
                  <c:v>1.75</c:v>
                </c:pt>
                <c:pt idx="1004">
                  <c:v>2</c:v>
                </c:pt>
                <c:pt idx="1005">
                  <c:v>2</c:v>
                </c:pt>
                <c:pt idx="1006">
                  <c:v>2</c:v>
                </c:pt>
                <c:pt idx="1007">
                  <c:v>2</c:v>
                </c:pt>
                <c:pt idx="1008">
                  <c:v>2</c:v>
                </c:pt>
                <c:pt idx="1009">
                  <c:v>2</c:v>
                </c:pt>
                <c:pt idx="1010">
                  <c:v>2</c:v>
                </c:pt>
                <c:pt idx="1011">
                  <c:v>2</c:v>
                </c:pt>
                <c:pt idx="1012">
                  <c:v>2</c:v>
                </c:pt>
                <c:pt idx="1013">
                  <c:v>2</c:v>
                </c:pt>
                <c:pt idx="1014">
                  <c:v>2</c:v>
                </c:pt>
                <c:pt idx="1015">
                  <c:v>2</c:v>
                </c:pt>
                <c:pt idx="1016">
                  <c:v>2</c:v>
                </c:pt>
                <c:pt idx="1017">
                  <c:v>2</c:v>
                </c:pt>
                <c:pt idx="1018">
                  <c:v>2</c:v>
                </c:pt>
                <c:pt idx="1019">
                  <c:v>2</c:v>
                </c:pt>
                <c:pt idx="1020">
                  <c:v>2</c:v>
                </c:pt>
                <c:pt idx="1021">
                  <c:v>2</c:v>
                </c:pt>
                <c:pt idx="1022">
                  <c:v>2</c:v>
                </c:pt>
                <c:pt idx="1023">
                  <c:v>2</c:v>
                </c:pt>
                <c:pt idx="1024">
                  <c:v>2</c:v>
                </c:pt>
                <c:pt idx="1025">
                  <c:v>2</c:v>
                </c:pt>
                <c:pt idx="1026">
                  <c:v>2</c:v>
                </c:pt>
                <c:pt idx="1027">
                  <c:v>2</c:v>
                </c:pt>
                <c:pt idx="1028">
                  <c:v>2</c:v>
                </c:pt>
                <c:pt idx="1029">
                  <c:v>2</c:v>
                </c:pt>
                <c:pt idx="1030">
                  <c:v>2</c:v>
                </c:pt>
                <c:pt idx="1031">
                  <c:v>2</c:v>
                </c:pt>
                <c:pt idx="1032">
                  <c:v>2</c:v>
                </c:pt>
                <c:pt idx="1033">
                  <c:v>2</c:v>
                </c:pt>
                <c:pt idx="1034">
                  <c:v>2</c:v>
                </c:pt>
                <c:pt idx="1035">
                  <c:v>2</c:v>
                </c:pt>
                <c:pt idx="1036">
                  <c:v>2.5</c:v>
                </c:pt>
                <c:pt idx="1037">
                  <c:v>2.5</c:v>
                </c:pt>
                <c:pt idx="1038">
                  <c:v>2.5</c:v>
                </c:pt>
                <c:pt idx="1039">
                  <c:v>2.5</c:v>
                </c:pt>
                <c:pt idx="1040">
                  <c:v>2.5</c:v>
                </c:pt>
                <c:pt idx="1041">
                  <c:v>2.5</c:v>
                </c:pt>
                <c:pt idx="1042">
                  <c:v>2.5</c:v>
                </c:pt>
                <c:pt idx="1043">
                  <c:v>2.5</c:v>
                </c:pt>
                <c:pt idx="1044">
                  <c:v>2.5</c:v>
                </c:pt>
                <c:pt idx="1045">
                  <c:v>2.5</c:v>
                </c:pt>
                <c:pt idx="1046">
                  <c:v>2.5</c:v>
                </c:pt>
                <c:pt idx="1047">
                  <c:v>2.5</c:v>
                </c:pt>
                <c:pt idx="1048">
                  <c:v>2.5</c:v>
                </c:pt>
                <c:pt idx="1049">
                  <c:v>2.5</c:v>
                </c:pt>
                <c:pt idx="1050">
                  <c:v>2.5</c:v>
                </c:pt>
                <c:pt idx="1051">
                  <c:v>2.5</c:v>
                </c:pt>
                <c:pt idx="1052">
                  <c:v>2.5</c:v>
                </c:pt>
                <c:pt idx="1053">
                  <c:v>2.5</c:v>
                </c:pt>
                <c:pt idx="1054">
                  <c:v>2.5</c:v>
                </c:pt>
                <c:pt idx="1055">
                  <c:v>2.5</c:v>
                </c:pt>
                <c:pt idx="1056">
                  <c:v>2.5</c:v>
                </c:pt>
                <c:pt idx="1057">
                  <c:v>2.5</c:v>
                </c:pt>
                <c:pt idx="1058">
                  <c:v>2.5</c:v>
                </c:pt>
                <c:pt idx="1059">
                  <c:v>2.5</c:v>
                </c:pt>
                <c:pt idx="1060">
                  <c:v>2.5</c:v>
                </c:pt>
                <c:pt idx="1061">
                  <c:v>2.5</c:v>
                </c:pt>
                <c:pt idx="1062">
                  <c:v>2.5</c:v>
                </c:pt>
                <c:pt idx="1063">
                  <c:v>2.5</c:v>
                </c:pt>
                <c:pt idx="1064">
                  <c:v>2.5</c:v>
                </c:pt>
                <c:pt idx="1065">
                  <c:v>2.5</c:v>
                </c:pt>
                <c:pt idx="1066">
                  <c:v>2.5</c:v>
                </c:pt>
                <c:pt idx="1067">
                  <c:v>2.5</c:v>
                </c:pt>
                <c:pt idx="1068">
                  <c:v>2.5</c:v>
                </c:pt>
                <c:pt idx="1069">
                  <c:v>2.5</c:v>
                </c:pt>
                <c:pt idx="1070">
                  <c:v>2.5</c:v>
                </c:pt>
                <c:pt idx="1071">
                  <c:v>2.5</c:v>
                </c:pt>
                <c:pt idx="1072">
                  <c:v>2.5</c:v>
                </c:pt>
                <c:pt idx="1073">
                  <c:v>2.5</c:v>
                </c:pt>
                <c:pt idx="1074">
                  <c:v>2.5</c:v>
                </c:pt>
                <c:pt idx="1075">
                  <c:v>2.5</c:v>
                </c:pt>
                <c:pt idx="1076">
                  <c:v>2.5</c:v>
                </c:pt>
                <c:pt idx="1077">
                  <c:v>2.5</c:v>
                </c:pt>
                <c:pt idx="1078">
                  <c:v>2.5</c:v>
                </c:pt>
                <c:pt idx="1079">
                  <c:v>2.5</c:v>
                </c:pt>
                <c:pt idx="1080">
                  <c:v>2.5</c:v>
                </c:pt>
                <c:pt idx="1081">
                  <c:v>2.5</c:v>
                </c:pt>
                <c:pt idx="1082">
                  <c:v>2.5</c:v>
                </c:pt>
                <c:pt idx="1083">
                  <c:v>2.5</c:v>
                </c:pt>
                <c:pt idx="1084">
                  <c:v>3</c:v>
                </c:pt>
                <c:pt idx="1085">
                  <c:v>3</c:v>
                </c:pt>
                <c:pt idx="1086">
                  <c:v>3</c:v>
                </c:pt>
                <c:pt idx="1087">
                  <c:v>3</c:v>
                </c:pt>
                <c:pt idx="1088">
                  <c:v>3</c:v>
                </c:pt>
                <c:pt idx="1089">
                  <c:v>3</c:v>
                </c:pt>
                <c:pt idx="1090">
                  <c:v>3</c:v>
                </c:pt>
                <c:pt idx="1091">
                  <c:v>3</c:v>
                </c:pt>
                <c:pt idx="1092">
                  <c:v>3</c:v>
                </c:pt>
                <c:pt idx="1093">
                  <c:v>3</c:v>
                </c:pt>
                <c:pt idx="1094">
                  <c:v>3</c:v>
                </c:pt>
                <c:pt idx="1095">
                  <c:v>3</c:v>
                </c:pt>
                <c:pt idx="1096">
                  <c:v>3</c:v>
                </c:pt>
                <c:pt idx="1097">
                  <c:v>3</c:v>
                </c:pt>
                <c:pt idx="1098">
                  <c:v>3</c:v>
                </c:pt>
                <c:pt idx="1099">
                  <c:v>3</c:v>
                </c:pt>
                <c:pt idx="1100">
                  <c:v>3</c:v>
                </c:pt>
                <c:pt idx="1101">
                  <c:v>3</c:v>
                </c:pt>
                <c:pt idx="1102">
                  <c:v>3</c:v>
                </c:pt>
                <c:pt idx="1103">
                  <c:v>3</c:v>
                </c:pt>
                <c:pt idx="1104">
                  <c:v>3</c:v>
                </c:pt>
                <c:pt idx="1105">
                  <c:v>3</c:v>
                </c:pt>
                <c:pt idx="1106">
                  <c:v>3</c:v>
                </c:pt>
                <c:pt idx="1107">
                  <c:v>3</c:v>
                </c:pt>
                <c:pt idx="1108">
                  <c:v>3</c:v>
                </c:pt>
                <c:pt idx="1109">
                  <c:v>3</c:v>
                </c:pt>
                <c:pt idx="1110">
                  <c:v>3</c:v>
                </c:pt>
                <c:pt idx="1111">
                  <c:v>3</c:v>
                </c:pt>
                <c:pt idx="1112">
                  <c:v>3</c:v>
                </c:pt>
                <c:pt idx="1113">
                  <c:v>3</c:v>
                </c:pt>
                <c:pt idx="1114">
                  <c:v>3</c:v>
                </c:pt>
                <c:pt idx="1115">
                  <c:v>3</c:v>
                </c:pt>
                <c:pt idx="1116">
                  <c:v>3</c:v>
                </c:pt>
                <c:pt idx="1117">
                  <c:v>3</c:v>
                </c:pt>
                <c:pt idx="1118">
                  <c:v>3</c:v>
                </c:pt>
                <c:pt idx="1119">
                  <c:v>3</c:v>
                </c:pt>
                <c:pt idx="1120">
                  <c:v>3</c:v>
                </c:pt>
                <c:pt idx="1121">
                  <c:v>3</c:v>
                </c:pt>
                <c:pt idx="1122">
                  <c:v>3</c:v>
                </c:pt>
                <c:pt idx="1123">
                  <c:v>3</c:v>
                </c:pt>
                <c:pt idx="1124">
                  <c:v>3</c:v>
                </c:pt>
                <c:pt idx="1125">
                  <c:v>3</c:v>
                </c:pt>
                <c:pt idx="1126">
                  <c:v>4</c:v>
                </c:pt>
                <c:pt idx="1127">
                  <c:v>4</c:v>
                </c:pt>
                <c:pt idx="1128">
                  <c:v>4</c:v>
                </c:pt>
                <c:pt idx="1129">
                  <c:v>4</c:v>
                </c:pt>
                <c:pt idx="1130">
                  <c:v>4</c:v>
                </c:pt>
                <c:pt idx="1131">
                  <c:v>4</c:v>
                </c:pt>
                <c:pt idx="1132">
                  <c:v>4</c:v>
                </c:pt>
                <c:pt idx="1133">
                  <c:v>4</c:v>
                </c:pt>
                <c:pt idx="1134">
                  <c:v>4</c:v>
                </c:pt>
                <c:pt idx="1135">
                  <c:v>4</c:v>
                </c:pt>
                <c:pt idx="1136">
                  <c:v>4</c:v>
                </c:pt>
                <c:pt idx="1137">
                  <c:v>4</c:v>
                </c:pt>
                <c:pt idx="1138">
                  <c:v>4</c:v>
                </c:pt>
                <c:pt idx="1139">
                  <c:v>4</c:v>
                </c:pt>
                <c:pt idx="1140">
                  <c:v>4</c:v>
                </c:pt>
                <c:pt idx="1141">
                  <c:v>4</c:v>
                </c:pt>
                <c:pt idx="1142">
                  <c:v>4</c:v>
                </c:pt>
                <c:pt idx="1143">
                  <c:v>4</c:v>
                </c:pt>
                <c:pt idx="1144">
                  <c:v>4</c:v>
                </c:pt>
                <c:pt idx="1145">
                  <c:v>4</c:v>
                </c:pt>
                <c:pt idx="1146">
                  <c:v>4</c:v>
                </c:pt>
                <c:pt idx="1147">
                  <c:v>4</c:v>
                </c:pt>
                <c:pt idx="1148">
                  <c:v>4</c:v>
                </c:pt>
                <c:pt idx="1149">
                  <c:v>4</c:v>
                </c:pt>
                <c:pt idx="1150">
                  <c:v>4</c:v>
                </c:pt>
                <c:pt idx="1151">
                  <c:v>4</c:v>
                </c:pt>
                <c:pt idx="1152">
                  <c:v>4</c:v>
                </c:pt>
                <c:pt idx="1153">
                  <c:v>4</c:v>
                </c:pt>
                <c:pt idx="1154">
                  <c:v>4</c:v>
                </c:pt>
                <c:pt idx="1155">
                  <c:v>4</c:v>
                </c:pt>
                <c:pt idx="1156">
                  <c:v>4</c:v>
                </c:pt>
                <c:pt idx="1157">
                  <c:v>4</c:v>
                </c:pt>
                <c:pt idx="1158">
                  <c:v>4</c:v>
                </c:pt>
                <c:pt idx="1159">
                  <c:v>4</c:v>
                </c:pt>
                <c:pt idx="1160">
                  <c:v>4</c:v>
                </c:pt>
                <c:pt idx="1161">
                  <c:v>4</c:v>
                </c:pt>
                <c:pt idx="1162">
                  <c:v>4</c:v>
                </c:pt>
                <c:pt idx="1163">
                  <c:v>4</c:v>
                </c:pt>
                <c:pt idx="1164">
                  <c:v>4</c:v>
                </c:pt>
                <c:pt idx="1165">
                  <c:v>4</c:v>
                </c:pt>
                <c:pt idx="1166">
                  <c:v>4</c:v>
                </c:pt>
                <c:pt idx="1167">
                  <c:v>4</c:v>
                </c:pt>
                <c:pt idx="1168">
                  <c:v>4</c:v>
                </c:pt>
                <c:pt idx="1169">
                  <c:v>4</c:v>
                </c:pt>
                <c:pt idx="1170">
                  <c:v>4</c:v>
                </c:pt>
                <c:pt idx="1171">
                  <c:v>4</c:v>
                </c:pt>
                <c:pt idx="1172">
                  <c:v>4</c:v>
                </c:pt>
                <c:pt idx="1173">
                  <c:v>4</c:v>
                </c:pt>
                <c:pt idx="1174">
                  <c:v>4</c:v>
                </c:pt>
                <c:pt idx="1175">
                  <c:v>4</c:v>
                </c:pt>
                <c:pt idx="1176">
                  <c:v>4</c:v>
                </c:pt>
                <c:pt idx="1177">
                  <c:v>4</c:v>
                </c:pt>
                <c:pt idx="1178">
                  <c:v>4</c:v>
                </c:pt>
                <c:pt idx="1179">
                  <c:v>4</c:v>
                </c:pt>
                <c:pt idx="1180">
                  <c:v>4</c:v>
                </c:pt>
                <c:pt idx="1181">
                  <c:v>4</c:v>
                </c:pt>
                <c:pt idx="1182">
                  <c:v>4</c:v>
                </c:pt>
                <c:pt idx="1183">
                  <c:v>4</c:v>
                </c:pt>
                <c:pt idx="1184">
                  <c:v>4</c:v>
                </c:pt>
                <c:pt idx="1185">
                  <c:v>4</c:v>
                </c:pt>
                <c:pt idx="1186">
                  <c:v>5</c:v>
                </c:pt>
                <c:pt idx="1187">
                  <c:v>5</c:v>
                </c:pt>
                <c:pt idx="1188">
                  <c:v>5</c:v>
                </c:pt>
                <c:pt idx="1189">
                  <c:v>5</c:v>
                </c:pt>
                <c:pt idx="1190">
                  <c:v>5</c:v>
                </c:pt>
                <c:pt idx="1191">
                  <c:v>5</c:v>
                </c:pt>
                <c:pt idx="1192">
                  <c:v>5</c:v>
                </c:pt>
                <c:pt idx="1193">
                  <c:v>5</c:v>
                </c:pt>
                <c:pt idx="1194">
                  <c:v>5</c:v>
                </c:pt>
                <c:pt idx="1195">
                  <c:v>5</c:v>
                </c:pt>
                <c:pt idx="1196">
                  <c:v>5</c:v>
                </c:pt>
                <c:pt idx="1197">
                  <c:v>5</c:v>
                </c:pt>
                <c:pt idx="1198">
                  <c:v>5</c:v>
                </c:pt>
                <c:pt idx="1199">
                  <c:v>5</c:v>
                </c:pt>
                <c:pt idx="1200">
                  <c:v>5</c:v>
                </c:pt>
                <c:pt idx="1201">
                  <c:v>5</c:v>
                </c:pt>
                <c:pt idx="1202">
                  <c:v>5</c:v>
                </c:pt>
                <c:pt idx="1203">
                  <c:v>5</c:v>
                </c:pt>
                <c:pt idx="1204">
                  <c:v>5</c:v>
                </c:pt>
                <c:pt idx="1205">
                  <c:v>5</c:v>
                </c:pt>
                <c:pt idx="1206">
                  <c:v>5</c:v>
                </c:pt>
                <c:pt idx="1207">
                  <c:v>5</c:v>
                </c:pt>
                <c:pt idx="1208">
                  <c:v>5</c:v>
                </c:pt>
                <c:pt idx="1209">
                  <c:v>5</c:v>
                </c:pt>
                <c:pt idx="1210">
                  <c:v>5</c:v>
                </c:pt>
                <c:pt idx="1211">
                  <c:v>5</c:v>
                </c:pt>
                <c:pt idx="1212">
                  <c:v>5</c:v>
                </c:pt>
                <c:pt idx="1213">
                  <c:v>5</c:v>
                </c:pt>
                <c:pt idx="1214">
                  <c:v>5</c:v>
                </c:pt>
                <c:pt idx="1215">
                  <c:v>5</c:v>
                </c:pt>
                <c:pt idx="1216">
                  <c:v>5</c:v>
                </c:pt>
                <c:pt idx="1217">
                  <c:v>6</c:v>
                </c:pt>
                <c:pt idx="1218">
                  <c:v>6</c:v>
                </c:pt>
                <c:pt idx="1219">
                  <c:v>6</c:v>
                </c:pt>
                <c:pt idx="1220">
                  <c:v>6</c:v>
                </c:pt>
                <c:pt idx="1221">
                  <c:v>6</c:v>
                </c:pt>
                <c:pt idx="1222">
                  <c:v>6</c:v>
                </c:pt>
                <c:pt idx="1223">
                  <c:v>6</c:v>
                </c:pt>
                <c:pt idx="1224">
                  <c:v>6</c:v>
                </c:pt>
                <c:pt idx="1225">
                  <c:v>6</c:v>
                </c:pt>
                <c:pt idx="1226">
                  <c:v>6</c:v>
                </c:pt>
                <c:pt idx="1227">
                  <c:v>6</c:v>
                </c:pt>
                <c:pt idx="1228">
                  <c:v>6</c:v>
                </c:pt>
                <c:pt idx="1229">
                  <c:v>6</c:v>
                </c:pt>
                <c:pt idx="1230">
                  <c:v>6</c:v>
                </c:pt>
                <c:pt idx="1231">
                  <c:v>6</c:v>
                </c:pt>
                <c:pt idx="1232">
                  <c:v>6</c:v>
                </c:pt>
                <c:pt idx="1233">
                  <c:v>6</c:v>
                </c:pt>
                <c:pt idx="1234">
                  <c:v>6</c:v>
                </c:pt>
                <c:pt idx="1235">
                  <c:v>6</c:v>
                </c:pt>
                <c:pt idx="1236">
                  <c:v>6</c:v>
                </c:pt>
                <c:pt idx="1237">
                  <c:v>6</c:v>
                </c:pt>
                <c:pt idx="1238">
                  <c:v>6</c:v>
                </c:pt>
                <c:pt idx="1239">
                  <c:v>6</c:v>
                </c:pt>
                <c:pt idx="1240">
                  <c:v>6</c:v>
                </c:pt>
                <c:pt idx="1241">
                  <c:v>6</c:v>
                </c:pt>
                <c:pt idx="1242">
                  <c:v>6</c:v>
                </c:pt>
                <c:pt idx="1243">
                  <c:v>6</c:v>
                </c:pt>
                <c:pt idx="1244">
                  <c:v>6</c:v>
                </c:pt>
                <c:pt idx="1245">
                  <c:v>6</c:v>
                </c:pt>
                <c:pt idx="1246">
                  <c:v>6</c:v>
                </c:pt>
                <c:pt idx="1247">
                  <c:v>6</c:v>
                </c:pt>
                <c:pt idx="1248">
                  <c:v>6</c:v>
                </c:pt>
                <c:pt idx="1249">
                  <c:v>6</c:v>
                </c:pt>
                <c:pt idx="1250">
                  <c:v>6</c:v>
                </c:pt>
                <c:pt idx="1251">
                  <c:v>6</c:v>
                </c:pt>
                <c:pt idx="1252">
                  <c:v>6</c:v>
                </c:pt>
                <c:pt idx="1253">
                  <c:v>6</c:v>
                </c:pt>
                <c:pt idx="1254">
                  <c:v>6</c:v>
                </c:pt>
                <c:pt idx="1255">
                  <c:v>6</c:v>
                </c:pt>
                <c:pt idx="1256">
                  <c:v>6</c:v>
                </c:pt>
                <c:pt idx="1257">
                  <c:v>6</c:v>
                </c:pt>
                <c:pt idx="1258">
                  <c:v>6</c:v>
                </c:pt>
                <c:pt idx="1259">
                  <c:v>6</c:v>
                </c:pt>
                <c:pt idx="1260">
                  <c:v>6</c:v>
                </c:pt>
                <c:pt idx="1261">
                  <c:v>6</c:v>
                </c:pt>
                <c:pt idx="1262">
                  <c:v>6</c:v>
                </c:pt>
                <c:pt idx="1263">
                  <c:v>6</c:v>
                </c:pt>
                <c:pt idx="1264">
                  <c:v>6</c:v>
                </c:pt>
                <c:pt idx="1265">
                  <c:v>6</c:v>
                </c:pt>
                <c:pt idx="1266">
                  <c:v>6</c:v>
                </c:pt>
                <c:pt idx="1267">
                  <c:v>6</c:v>
                </c:pt>
                <c:pt idx="1268">
                  <c:v>6</c:v>
                </c:pt>
                <c:pt idx="1269">
                  <c:v>6</c:v>
                </c:pt>
                <c:pt idx="1270">
                  <c:v>6</c:v>
                </c:pt>
                <c:pt idx="1271">
                  <c:v>6</c:v>
                </c:pt>
                <c:pt idx="1272">
                  <c:v>6</c:v>
                </c:pt>
                <c:pt idx="1273">
                  <c:v>6</c:v>
                </c:pt>
                <c:pt idx="1274">
                  <c:v>6</c:v>
                </c:pt>
                <c:pt idx="1275">
                  <c:v>6</c:v>
                </c:pt>
                <c:pt idx="1276">
                  <c:v>6</c:v>
                </c:pt>
                <c:pt idx="1277">
                  <c:v>7.5</c:v>
                </c:pt>
                <c:pt idx="1278">
                  <c:v>7.5</c:v>
                </c:pt>
                <c:pt idx="1279">
                  <c:v>7.5</c:v>
                </c:pt>
                <c:pt idx="1280">
                  <c:v>7.5</c:v>
                </c:pt>
                <c:pt idx="1281">
                  <c:v>7.5</c:v>
                </c:pt>
                <c:pt idx="1282">
                  <c:v>7.5</c:v>
                </c:pt>
                <c:pt idx="1283">
                  <c:v>7.5</c:v>
                </c:pt>
                <c:pt idx="1284">
                  <c:v>7.5</c:v>
                </c:pt>
                <c:pt idx="1285">
                  <c:v>7.5</c:v>
                </c:pt>
                <c:pt idx="1286">
                  <c:v>7.5</c:v>
                </c:pt>
                <c:pt idx="1287">
                  <c:v>7.5</c:v>
                </c:pt>
                <c:pt idx="1288">
                  <c:v>7.5</c:v>
                </c:pt>
                <c:pt idx="1289">
                  <c:v>7.5</c:v>
                </c:pt>
                <c:pt idx="1290">
                  <c:v>7.5</c:v>
                </c:pt>
                <c:pt idx="1291">
                  <c:v>7.5</c:v>
                </c:pt>
                <c:pt idx="1292">
                  <c:v>7.5</c:v>
                </c:pt>
                <c:pt idx="1293">
                  <c:v>7.5</c:v>
                </c:pt>
                <c:pt idx="1294">
                  <c:v>7.5</c:v>
                </c:pt>
                <c:pt idx="1295">
                  <c:v>7.5</c:v>
                </c:pt>
                <c:pt idx="1296">
                  <c:v>7.5</c:v>
                </c:pt>
                <c:pt idx="1297">
                  <c:v>7.5</c:v>
                </c:pt>
                <c:pt idx="1298">
                  <c:v>7.5</c:v>
                </c:pt>
                <c:pt idx="1299">
                  <c:v>7.5</c:v>
                </c:pt>
                <c:pt idx="1300">
                  <c:v>7.5</c:v>
                </c:pt>
                <c:pt idx="1301">
                  <c:v>7.5</c:v>
                </c:pt>
                <c:pt idx="1302">
                  <c:v>7.5</c:v>
                </c:pt>
                <c:pt idx="1303">
                  <c:v>7.5</c:v>
                </c:pt>
                <c:pt idx="1304">
                  <c:v>7.5</c:v>
                </c:pt>
                <c:pt idx="1305">
                  <c:v>7.5</c:v>
                </c:pt>
                <c:pt idx="1306">
                  <c:v>7.5</c:v>
                </c:pt>
                <c:pt idx="1307">
                  <c:v>7.5</c:v>
                </c:pt>
                <c:pt idx="1308">
                  <c:v>9</c:v>
                </c:pt>
                <c:pt idx="1309">
                  <c:v>9</c:v>
                </c:pt>
                <c:pt idx="1310">
                  <c:v>9</c:v>
                </c:pt>
                <c:pt idx="1311">
                  <c:v>9</c:v>
                </c:pt>
                <c:pt idx="1312">
                  <c:v>9</c:v>
                </c:pt>
                <c:pt idx="1313">
                  <c:v>9</c:v>
                </c:pt>
                <c:pt idx="1314">
                  <c:v>9</c:v>
                </c:pt>
                <c:pt idx="1315">
                  <c:v>9</c:v>
                </c:pt>
                <c:pt idx="1316">
                  <c:v>9</c:v>
                </c:pt>
                <c:pt idx="1317">
                  <c:v>9</c:v>
                </c:pt>
                <c:pt idx="1318">
                  <c:v>9</c:v>
                </c:pt>
                <c:pt idx="1319">
                  <c:v>9</c:v>
                </c:pt>
                <c:pt idx="1320">
                  <c:v>9</c:v>
                </c:pt>
                <c:pt idx="1321">
                  <c:v>9</c:v>
                </c:pt>
                <c:pt idx="1322">
                  <c:v>9</c:v>
                </c:pt>
                <c:pt idx="1323">
                  <c:v>9</c:v>
                </c:pt>
                <c:pt idx="1324">
                  <c:v>9</c:v>
                </c:pt>
                <c:pt idx="1325">
                  <c:v>9</c:v>
                </c:pt>
                <c:pt idx="1326">
                  <c:v>9</c:v>
                </c:pt>
                <c:pt idx="1327">
                  <c:v>9</c:v>
                </c:pt>
                <c:pt idx="1328">
                  <c:v>9</c:v>
                </c:pt>
                <c:pt idx="1329">
                  <c:v>9</c:v>
                </c:pt>
                <c:pt idx="1330">
                  <c:v>9</c:v>
                </c:pt>
                <c:pt idx="1331">
                  <c:v>9</c:v>
                </c:pt>
                <c:pt idx="1332">
                  <c:v>9</c:v>
                </c:pt>
                <c:pt idx="1333">
                  <c:v>9</c:v>
                </c:pt>
                <c:pt idx="1334">
                  <c:v>9</c:v>
                </c:pt>
                <c:pt idx="1335">
                  <c:v>9</c:v>
                </c:pt>
                <c:pt idx="1336">
                  <c:v>9</c:v>
                </c:pt>
                <c:pt idx="1337">
                  <c:v>9</c:v>
                </c:pt>
                <c:pt idx="1338">
                  <c:v>9</c:v>
                </c:pt>
                <c:pt idx="1339">
                  <c:v>9</c:v>
                </c:pt>
                <c:pt idx="1340">
                  <c:v>9</c:v>
                </c:pt>
                <c:pt idx="1341">
                  <c:v>9</c:v>
                </c:pt>
                <c:pt idx="1342">
                  <c:v>9</c:v>
                </c:pt>
                <c:pt idx="1343">
                  <c:v>9</c:v>
                </c:pt>
                <c:pt idx="1344">
                  <c:v>9</c:v>
                </c:pt>
                <c:pt idx="1345">
                  <c:v>9</c:v>
                </c:pt>
                <c:pt idx="1346">
                  <c:v>9</c:v>
                </c:pt>
                <c:pt idx="1347">
                  <c:v>9</c:v>
                </c:pt>
                <c:pt idx="1348">
                  <c:v>9</c:v>
                </c:pt>
                <c:pt idx="1349">
                  <c:v>9</c:v>
                </c:pt>
                <c:pt idx="1350">
                  <c:v>9</c:v>
                </c:pt>
                <c:pt idx="1351">
                  <c:v>9</c:v>
                </c:pt>
                <c:pt idx="1352">
                  <c:v>9</c:v>
                </c:pt>
                <c:pt idx="1353">
                  <c:v>9</c:v>
                </c:pt>
                <c:pt idx="1354">
                  <c:v>9</c:v>
                </c:pt>
                <c:pt idx="1355">
                  <c:v>9</c:v>
                </c:pt>
                <c:pt idx="1356">
                  <c:v>9</c:v>
                </c:pt>
                <c:pt idx="1357">
                  <c:v>9</c:v>
                </c:pt>
                <c:pt idx="1358">
                  <c:v>9</c:v>
                </c:pt>
                <c:pt idx="1359">
                  <c:v>9</c:v>
                </c:pt>
                <c:pt idx="1360">
                  <c:v>9</c:v>
                </c:pt>
                <c:pt idx="1361">
                  <c:v>9</c:v>
                </c:pt>
                <c:pt idx="1362">
                  <c:v>9</c:v>
                </c:pt>
                <c:pt idx="1363">
                  <c:v>9</c:v>
                </c:pt>
                <c:pt idx="1364">
                  <c:v>9</c:v>
                </c:pt>
                <c:pt idx="1365">
                  <c:v>9</c:v>
                </c:pt>
                <c:pt idx="1366">
                  <c:v>9</c:v>
                </c:pt>
                <c:pt idx="1367">
                  <c:v>9</c:v>
                </c:pt>
                <c:pt idx="1368">
                  <c:v>10</c:v>
                </c:pt>
                <c:pt idx="1369">
                  <c:v>10</c:v>
                </c:pt>
                <c:pt idx="1370">
                  <c:v>10</c:v>
                </c:pt>
                <c:pt idx="1371">
                  <c:v>10</c:v>
                </c:pt>
                <c:pt idx="1372">
                  <c:v>10</c:v>
                </c:pt>
                <c:pt idx="1373">
                  <c:v>10</c:v>
                </c:pt>
                <c:pt idx="1374">
                  <c:v>10</c:v>
                </c:pt>
                <c:pt idx="1375">
                  <c:v>10</c:v>
                </c:pt>
                <c:pt idx="1376">
                  <c:v>10</c:v>
                </c:pt>
                <c:pt idx="1377">
                  <c:v>10</c:v>
                </c:pt>
                <c:pt idx="1378">
                  <c:v>10</c:v>
                </c:pt>
                <c:pt idx="1379">
                  <c:v>10</c:v>
                </c:pt>
                <c:pt idx="1380">
                  <c:v>10</c:v>
                </c:pt>
                <c:pt idx="1381">
                  <c:v>10</c:v>
                </c:pt>
                <c:pt idx="1382">
                  <c:v>10</c:v>
                </c:pt>
                <c:pt idx="1383">
                  <c:v>10</c:v>
                </c:pt>
                <c:pt idx="1384">
                  <c:v>10</c:v>
                </c:pt>
                <c:pt idx="1385">
                  <c:v>10</c:v>
                </c:pt>
                <c:pt idx="1386">
                  <c:v>10</c:v>
                </c:pt>
                <c:pt idx="1387">
                  <c:v>10</c:v>
                </c:pt>
                <c:pt idx="1388">
                  <c:v>10</c:v>
                </c:pt>
                <c:pt idx="1389">
                  <c:v>10</c:v>
                </c:pt>
                <c:pt idx="1390">
                  <c:v>10</c:v>
                </c:pt>
                <c:pt idx="1391">
                  <c:v>10</c:v>
                </c:pt>
                <c:pt idx="1392">
                  <c:v>10</c:v>
                </c:pt>
                <c:pt idx="1393">
                  <c:v>10</c:v>
                </c:pt>
                <c:pt idx="1394">
                  <c:v>10</c:v>
                </c:pt>
                <c:pt idx="1395">
                  <c:v>10</c:v>
                </c:pt>
                <c:pt idx="1396">
                  <c:v>10</c:v>
                </c:pt>
                <c:pt idx="1397">
                  <c:v>10</c:v>
                </c:pt>
                <c:pt idx="1398">
                  <c:v>10</c:v>
                </c:pt>
                <c:pt idx="1399">
                  <c:v>11</c:v>
                </c:pt>
                <c:pt idx="1400">
                  <c:v>11</c:v>
                </c:pt>
                <c:pt idx="1401">
                  <c:v>11</c:v>
                </c:pt>
                <c:pt idx="1402">
                  <c:v>11</c:v>
                </c:pt>
                <c:pt idx="1403">
                  <c:v>11</c:v>
                </c:pt>
                <c:pt idx="1404">
                  <c:v>11</c:v>
                </c:pt>
                <c:pt idx="1405">
                  <c:v>11</c:v>
                </c:pt>
                <c:pt idx="1406">
                  <c:v>11</c:v>
                </c:pt>
                <c:pt idx="1407">
                  <c:v>11</c:v>
                </c:pt>
                <c:pt idx="1408">
                  <c:v>11</c:v>
                </c:pt>
                <c:pt idx="1409">
                  <c:v>11</c:v>
                </c:pt>
                <c:pt idx="1410">
                  <c:v>11</c:v>
                </c:pt>
                <c:pt idx="1411">
                  <c:v>11</c:v>
                </c:pt>
                <c:pt idx="1412">
                  <c:v>11</c:v>
                </c:pt>
                <c:pt idx="1413">
                  <c:v>11</c:v>
                </c:pt>
                <c:pt idx="1414">
                  <c:v>11</c:v>
                </c:pt>
                <c:pt idx="1415">
                  <c:v>11</c:v>
                </c:pt>
                <c:pt idx="1416">
                  <c:v>11</c:v>
                </c:pt>
                <c:pt idx="1417">
                  <c:v>11</c:v>
                </c:pt>
                <c:pt idx="1418">
                  <c:v>11</c:v>
                </c:pt>
                <c:pt idx="1419">
                  <c:v>11</c:v>
                </c:pt>
                <c:pt idx="1420">
                  <c:v>11</c:v>
                </c:pt>
                <c:pt idx="1421">
                  <c:v>11</c:v>
                </c:pt>
                <c:pt idx="1422">
                  <c:v>11</c:v>
                </c:pt>
                <c:pt idx="1423">
                  <c:v>11</c:v>
                </c:pt>
                <c:pt idx="1424">
                  <c:v>11</c:v>
                </c:pt>
                <c:pt idx="1425">
                  <c:v>11</c:v>
                </c:pt>
                <c:pt idx="1426">
                  <c:v>11</c:v>
                </c:pt>
                <c:pt idx="1427">
                  <c:v>11</c:v>
                </c:pt>
                <c:pt idx="1428">
                  <c:v>11</c:v>
                </c:pt>
                <c:pt idx="1429">
                  <c:v>11</c:v>
                </c:pt>
                <c:pt idx="1430">
                  <c:v>11</c:v>
                </c:pt>
                <c:pt idx="1431">
                  <c:v>11</c:v>
                </c:pt>
                <c:pt idx="1432">
                  <c:v>11</c:v>
                </c:pt>
                <c:pt idx="1433">
                  <c:v>11</c:v>
                </c:pt>
                <c:pt idx="1434">
                  <c:v>11</c:v>
                </c:pt>
                <c:pt idx="1435">
                  <c:v>11</c:v>
                </c:pt>
                <c:pt idx="1436">
                  <c:v>11</c:v>
                </c:pt>
                <c:pt idx="1437">
                  <c:v>11</c:v>
                </c:pt>
                <c:pt idx="1438">
                  <c:v>11</c:v>
                </c:pt>
                <c:pt idx="1439">
                  <c:v>11</c:v>
                </c:pt>
                <c:pt idx="1440">
                  <c:v>11</c:v>
                </c:pt>
                <c:pt idx="1441">
                  <c:v>11</c:v>
                </c:pt>
                <c:pt idx="1442">
                  <c:v>11</c:v>
                </c:pt>
                <c:pt idx="1443">
                  <c:v>11</c:v>
                </c:pt>
                <c:pt idx="1444">
                  <c:v>11</c:v>
                </c:pt>
                <c:pt idx="1445">
                  <c:v>11</c:v>
                </c:pt>
                <c:pt idx="1446">
                  <c:v>11</c:v>
                </c:pt>
                <c:pt idx="1447">
                  <c:v>11</c:v>
                </c:pt>
                <c:pt idx="1448">
                  <c:v>12</c:v>
                </c:pt>
                <c:pt idx="1449">
                  <c:v>12</c:v>
                </c:pt>
                <c:pt idx="1450">
                  <c:v>12</c:v>
                </c:pt>
                <c:pt idx="1451">
                  <c:v>12</c:v>
                </c:pt>
                <c:pt idx="1452">
                  <c:v>12</c:v>
                </c:pt>
                <c:pt idx="1453">
                  <c:v>12</c:v>
                </c:pt>
                <c:pt idx="1454">
                  <c:v>12</c:v>
                </c:pt>
                <c:pt idx="1455">
                  <c:v>12</c:v>
                </c:pt>
                <c:pt idx="1456">
                  <c:v>12</c:v>
                </c:pt>
                <c:pt idx="1457">
                  <c:v>12</c:v>
                </c:pt>
                <c:pt idx="1458">
                  <c:v>12</c:v>
                </c:pt>
                <c:pt idx="1459">
                  <c:v>12</c:v>
                </c:pt>
                <c:pt idx="1460">
                  <c:v>12</c:v>
                </c:pt>
                <c:pt idx="1461">
                  <c:v>12</c:v>
                </c:pt>
                <c:pt idx="1462">
                  <c:v>12</c:v>
                </c:pt>
                <c:pt idx="1463">
                  <c:v>12</c:v>
                </c:pt>
                <c:pt idx="1464">
                  <c:v>12</c:v>
                </c:pt>
                <c:pt idx="1465">
                  <c:v>12</c:v>
                </c:pt>
                <c:pt idx="1466">
                  <c:v>12</c:v>
                </c:pt>
                <c:pt idx="1467">
                  <c:v>12</c:v>
                </c:pt>
                <c:pt idx="1468">
                  <c:v>12</c:v>
                </c:pt>
                <c:pt idx="1469">
                  <c:v>12</c:v>
                </c:pt>
                <c:pt idx="1470">
                  <c:v>12</c:v>
                </c:pt>
                <c:pt idx="1471">
                  <c:v>12</c:v>
                </c:pt>
                <c:pt idx="1472">
                  <c:v>12</c:v>
                </c:pt>
                <c:pt idx="1473">
                  <c:v>12</c:v>
                </c:pt>
                <c:pt idx="1474">
                  <c:v>12</c:v>
                </c:pt>
                <c:pt idx="1475">
                  <c:v>12</c:v>
                </c:pt>
                <c:pt idx="1476">
                  <c:v>12</c:v>
                </c:pt>
                <c:pt idx="1477">
                  <c:v>12</c:v>
                </c:pt>
                <c:pt idx="1478">
                  <c:v>12</c:v>
                </c:pt>
                <c:pt idx="1479">
                  <c:v>12</c:v>
                </c:pt>
                <c:pt idx="1480">
                  <c:v>12</c:v>
                </c:pt>
                <c:pt idx="1481">
                  <c:v>12</c:v>
                </c:pt>
                <c:pt idx="1482">
                  <c:v>12</c:v>
                </c:pt>
                <c:pt idx="1483">
                  <c:v>12</c:v>
                </c:pt>
                <c:pt idx="1484">
                  <c:v>12</c:v>
                </c:pt>
                <c:pt idx="1485">
                  <c:v>12</c:v>
                </c:pt>
                <c:pt idx="1486">
                  <c:v>12</c:v>
                </c:pt>
                <c:pt idx="1487">
                  <c:v>12</c:v>
                </c:pt>
                <c:pt idx="1488">
                  <c:v>12</c:v>
                </c:pt>
                <c:pt idx="1489">
                  <c:v>12</c:v>
                </c:pt>
                <c:pt idx="1490">
                  <c:v>12.75</c:v>
                </c:pt>
                <c:pt idx="1491">
                  <c:v>12.75</c:v>
                </c:pt>
                <c:pt idx="1492">
                  <c:v>12.75</c:v>
                </c:pt>
                <c:pt idx="1493">
                  <c:v>12.75</c:v>
                </c:pt>
                <c:pt idx="1494">
                  <c:v>12.75</c:v>
                </c:pt>
                <c:pt idx="1495">
                  <c:v>12.75</c:v>
                </c:pt>
                <c:pt idx="1496">
                  <c:v>12.75</c:v>
                </c:pt>
                <c:pt idx="1497">
                  <c:v>12.75</c:v>
                </c:pt>
                <c:pt idx="1498">
                  <c:v>12.75</c:v>
                </c:pt>
                <c:pt idx="1499">
                  <c:v>12.75</c:v>
                </c:pt>
                <c:pt idx="1500">
                  <c:v>12.75</c:v>
                </c:pt>
                <c:pt idx="1501">
                  <c:v>12.75</c:v>
                </c:pt>
                <c:pt idx="1502">
                  <c:v>12.75</c:v>
                </c:pt>
                <c:pt idx="1503">
                  <c:v>12.75</c:v>
                </c:pt>
                <c:pt idx="1504">
                  <c:v>12.75</c:v>
                </c:pt>
                <c:pt idx="1505">
                  <c:v>12.75</c:v>
                </c:pt>
                <c:pt idx="1506">
                  <c:v>12.75</c:v>
                </c:pt>
                <c:pt idx="1507">
                  <c:v>12.75</c:v>
                </c:pt>
                <c:pt idx="1508">
                  <c:v>12.75</c:v>
                </c:pt>
                <c:pt idx="1509">
                  <c:v>12.75</c:v>
                </c:pt>
                <c:pt idx="1510">
                  <c:v>12.75</c:v>
                </c:pt>
                <c:pt idx="1511">
                  <c:v>12.75</c:v>
                </c:pt>
                <c:pt idx="1512">
                  <c:v>12.75</c:v>
                </c:pt>
                <c:pt idx="1513">
                  <c:v>12.75</c:v>
                </c:pt>
                <c:pt idx="1514">
                  <c:v>12.75</c:v>
                </c:pt>
                <c:pt idx="1515">
                  <c:v>12.75</c:v>
                </c:pt>
                <c:pt idx="1516">
                  <c:v>12.75</c:v>
                </c:pt>
                <c:pt idx="1517">
                  <c:v>12.75</c:v>
                </c:pt>
                <c:pt idx="1518">
                  <c:v>12.75</c:v>
                </c:pt>
                <c:pt idx="1519">
                  <c:v>12.75</c:v>
                </c:pt>
                <c:pt idx="1520">
                  <c:v>12.75</c:v>
                </c:pt>
                <c:pt idx="1521">
                  <c:v>12.75</c:v>
                </c:pt>
                <c:pt idx="1522">
                  <c:v>12.75</c:v>
                </c:pt>
                <c:pt idx="1523">
                  <c:v>12.75</c:v>
                </c:pt>
                <c:pt idx="1524">
                  <c:v>12.75</c:v>
                </c:pt>
                <c:pt idx="1525">
                  <c:v>12.75</c:v>
                </c:pt>
                <c:pt idx="1526">
                  <c:v>12.75</c:v>
                </c:pt>
                <c:pt idx="1527">
                  <c:v>12.75</c:v>
                </c:pt>
                <c:pt idx="1528">
                  <c:v>12.75</c:v>
                </c:pt>
                <c:pt idx="1529">
                  <c:v>12.75</c:v>
                </c:pt>
                <c:pt idx="1530">
                  <c:v>12.75</c:v>
                </c:pt>
                <c:pt idx="1531">
                  <c:v>12.75</c:v>
                </c:pt>
                <c:pt idx="1532">
                  <c:v>12.75</c:v>
                </c:pt>
                <c:pt idx="1533">
                  <c:v>12.75</c:v>
                </c:pt>
                <c:pt idx="1534">
                  <c:v>12.75</c:v>
                </c:pt>
                <c:pt idx="1535">
                  <c:v>12.75</c:v>
                </c:pt>
                <c:pt idx="1536">
                  <c:v>12.75</c:v>
                </c:pt>
                <c:pt idx="1537">
                  <c:v>12.75</c:v>
                </c:pt>
                <c:pt idx="1538">
                  <c:v>12.75</c:v>
                </c:pt>
                <c:pt idx="1539">
                  <c:v>12.75</c:v>
                </c:pt>
                <c:pt idx="1540">
                  <c:v>12.75</c:v>
                </c:pt>
                <c:pt idx="1541">
                  <c:v>12.75</c:v>
                </c:pt>
                <c:pt idx="1542">
                  <c:v>12.75</c:v>
                </c:pt>
                <c:pt idx="1543">
                  <c:v>12.75</c:v>
                </c:pt>
                <c:pt idx="1544">
                  <c:v>12.75</c:v>
                </c:pt>
                <c:pt idx="1545">
                  <c:v>12.75</c:v>
                </c:pt>
                <c:pt idx="1546">
                  <c:v>12.75</c:v>
                </c:pt>
                <c:pt idx="1547">
                  <c:v>12.75</c:v>
                </c:pt>
                <c:pt idx="1548">
                  <c:v>12.75</c:v>
                </c:pt>
                <c:pt idx="1549">
                  <c:v>12.75</c:v>
                </c:pt>
                <c:pt idx="1550">
                  <c:v>13</c:v>
                </c:pt>
                <c:pt idx="1551">
                  <c:v>13</c:v>
                </c:pt>
                <c:pt idx="1552">
                  <c:v>13</c:v>
                </c:pt>
                <c:pt idx="1553">
                  <c:v>13</c:v>
                </c:pt>
                <c:pt idx="1554">
                  <c:v>13</c:v>
                </c:pt>
                <c:pt idx="1555">
                  <c:v>13</c:v>
                </c:pt>
                <c:pt idx="1556">
                  <c:v>13</c:v>
                </c:pt>
                <c:pt idx="1557">
                  <c:v>13</c:v>
                </c:pt>
                <c:pt idx="1558">
                  <c:v>13</c:v>
                </c:pt>
                <c:pt idx="1559">
                  <c:v>13</c:v>
                </c:pt>
                <c:pt idx="1560">
                  <c:v>13</c:v>
                </c:pt>
                <c:pt idx="1561">
                  <c:v>13</c:v>
                </c:pt>
                <c:pt idx="1562">
                  <c:v>13</c:v>
                </c:pt>
                <c:pt idx="1563">
                  <c:v>13</c:v>
                </c:pt>
                <c:pt idx="1564">
                  <c:v>13</c:v>
                </c:pt>
                <c:pt idx="1565">
                  <c:v>13</c:v>
                </c:pt>
                <c:pt idx="1566">
                  <c:v>13</c:v>
                </c:pt>
                <c:pt idx="1567">
                  <c:v>13</c:v>
                </c:pt>
                <c:pt idx="1568">
                  <c:v>13</c:v>
                </c:pt>
                <c:pt idx="1569">
                  <c:v>13</c:v>
                </c:pt>
                <c:pt idx="1570">
                  <c:v>13</c:v>
                </c:pt>
                <c:pt idx="1571">
                  <c:v>13</c:v>
                </c:pt>
                <c:pt idx="1572">
                  <c:v>13</c:v>
                </c:pt>
                <c:pt idx="1573">
                  <c:v>13</c:v>
                </c:pt>
                <c:pt idx="1574">
                  <c:v>13</c:v>
                </c:pt>
                <c:pt idx="1575">
                  <c:v>13</c:v>
                </c:pt>
                <c:pt idx="1576">
                  <c:v>13</c:v>
                </c:pt>
                <c:pt idx="1577">
                  <c:v>13</c:v>
                </c:pt>
                <c:pt idx="1578">
                  <c:v>13</c:v>
                </c:pt>
                <c:pt idx="1579">
                  <c:v>13</c:v>
                </c:pt>
                <c:pt idx="1580">
                  <c:v>13</c:v>
                </c:pt>
                <c:pt idx="1581">
                  <c:v>13</c:v>
                </c:pt>
                <c:pt idx="1582">
                  <c:v>13.25</c:v>
                </c:pt>
                <c:pt idx="1583">
                  <c:v>13.25</c:v>
                </c:pt>
                <c:pt idx="1584">
                  <c:v>13.25</c:v>
                </c:pt>
                <c:pt idx="1585">
                  <c:v>13.25</c:v>
                </c:pt>
                <c:pt idx="1586">
                  <c:v>13.25</c:v>
                </c:pt>
                <c:pt idx="1587">
                  <c:v>13.25</c:v>
                </c:pt>
                <c:pt idx="1588">
                  <c:v>13.25</c:v>
                </c:pt>
                <c:pt idx="1589">
                  <c:v>13.25</c:v>
                </c:pt>
                <c:pt idx="1590">
                  <c:v>13.25</c:v>
                </c:pt>
                <c:pt idx="1591">
                  <c:v>13.25</c:v>
                </c:pt>
                <c:pt idx="1592">
                  <c:v>13.25</c:v>
                </c:pt>
                <c:pt idx="1593">
                  <c:v>13.25</c:v>
                </c:pt>
                <c:pt idx="1594">
                  <c:v>13.25</c:v>
                </c:pt>
                <c:pt idx="1595">
                  <c:v>13.25</c:v>
                </c:pt>
                <c:pt idx="1596">
                  <c:v>13.25</c:v>
                </c:pt>
                <c:pt idx="1597">
                  <c:v>13.25</c:v>
                </c:pt>
                <c:pt idx="1598">
                  <c:v>13.25</c:v>
                </c:pt>
                <c:pt idx="1599">
                  <c:v>13.25</c:v>
                </c:pt>
                <c:pt idx="1600">
                  <c:v>13.25</c:v>
                </c:pt>
                <c:pt idx="1601">
                  <c:v>13.25</c:v>
                </c:pt>
                <c:pt idx="1602">
                  <c:v>13.25</c:v>
                </c:pt>
                <c:pt idx="1603">
                  <c:v>13.25</c:v>
                </c:pt>
                <c:pt idx="1604">
                  <c:v>13.25</c:v>
                </c:pt>
                <c:pt idx="1605">
                  <c:v>13.25</c:v>
                </c:pt>
                <c:pt idx="1606">
                  <c:v>13.25</c:v>
                </c:pt>
                <c:pt idx="1607">
                  <c:v>13.25</c:v>
                </c:pt>
                <c:pt idx="1608">
                  <c:v>13.25</c:v>
                </c:pt>
                <c:pt idx="1609">
                  <c:v>13.25</c:v>
                </c:pt>
                <c:pt idx="1610">
                  <c:v>13.25</c:v>
                </c:pt>
                <c:pt idx="1611">
                  <c:v>13.25</c:v>
                </c:pt>
                <c:pt idx="1612">
                  <c:v>13.25</c:v>
                </c:pt>
                <c:pt idx="1613">
                  <c:v>13.25</c:v>
                </c:pt>
                <c:pt idx="1614">
                  <c:v>13.25</c:v>
                </c:pt>
                <c:pt idx="1615">
                  <c:v>13.25</c:v>
                </c:pt>
                <c:pt idx="1616">
                  <c:v>13.25</c:v>
                </c:pt>
                <c:pt idx="1617">
                  <c:v>13.25</c:v>
                </c:pt>
                <c:pt idx="1618">
                  <c:v>13.25</c:v>
                </c:pt>
                <c:pt idx="1619">
                  <c:v>13.25</c:v>
                </c:pt>
                <c:pt idx="1620">
                  <c:v>13.25</c:v>
                </c:pt>
                <c:pt idx="1621">
                  <c:v>13.25</c:v>
                </c:pt>
                <c:pt idx="1622">
                  <c:v>13.25</c:v>
                </c:pt>
                <c:pt idx="1623">
                  <c:v>13.25</c:v>
                </c:pt>
                <c:pt idx="1624">
                  <c:v>13.25</c:v>
                </c:pt>
                <c:pt idx="1625">
                  <c:v>13.25</c:v>
                </c:pt>
                <c:pt idx="1626">
                  <c:v>13.25</c:v>
                </c:pt>
                <c:pt idx="1627">
                  <c:v>13.25</c:v>
                </c:pt>
                <c:pt idx="1628">
                  <c:v>13.25</c:v>
                </c:pt>
                <c:pt idx="1629">
                  <c:v>13.25</c:v>
                </c:pt>
                <c:pt idx="1630">
                  <c:v>13.25</c:v>
                </c:pt>
                <c:pt idx="1631">
                  <c:v>13.25</c:v>
                </c:pt>
                <c:pt idx="1632">
                  <c:v>13.25</c:v>
                </c:pt>
                <c:pt idx="1633">
                  <c:v>13.25</c:v>
                </c:pt>
                <c:pt idx="1634">
                  <c:v>13.25</c:v>
                </c:pt>
                <c:pt idx="1635">
                  <c:v>13.25</c:v>
                </c:pt>
                <c:pt idx="1636">
                  <c:v>13.25</c:v>
                </c:pt>
                <c:pt idx="1637">
                  <c:v>13.25</c:v>
                </c:pt>
                <c:pt idx="1638">
                  <c:v>13.25</c:v>
                </c:pt>
                <c:pt idx="1639">
                  <c:v>13.25</c:v>
                </c:pt>
                <c:pt idx="1640">
                  <c:v>13.25</c:v>
                </c:pt>
                <c:pt idx="1641">
                  <c:v>13.25</c:v>
                </c:pt>
                <c:pt idx="1642">
                  <c:v>13.25</c:v>
                </c:pt>
                <c:pt idx="1643">
                  <c:v>13.25</c:v>
                </c:pt>
                <c:pt idx="1644">
                  <c:v>13.25</c:v>
                </c:pt>
                <c:pt idx="1645">
                  <c:v>13.25</c:v>
                </c:pt>
                <c:pt idx="1646">
                  <c:v>13.25</c:v>
                </c:pt>
                <c:pt idx="1647">
                  <c:v>13.25</c:v>
                </c:pt>
                <c:pt idx="1648">
                  <c:v>13.25</c:v>
                </c:pt>
                <c:pt idx="1649">
                  <c:v>13.25</c:v>
                </c:pt>
                <c:pt idx="1650">
                  <c:v>13.25</c:v>
                </c:pt>
                <c:pt idx="1651">
                  <c:v>13.25</c:v>
                </c:pt>
                <c:pt idx="1652">
                  <c:v>13.25</c:v>
                </c:pt>
                <c:pt idx="1653">
                  <c:v>13.25</c:v>
                </c:pt>
                <c:pt idx="1654">
                  <c:v>13.25</c:v>
                </c:pt>
                <c:pt idx="1655">
                  <c:v>13.25</c:v>
                </c:pt>
                <c:pt idx="1656">
                  <c:v>13.25</c:v>
                </c:pt>
                <c:pt idx="1657">
                  <c:v>13.25</c:v>
                </c:pt>
                <c:pt idx="1658">
                  <c:v>13.25</c:v>
                </c:pt>
                <c:pt idx="1659">
                  <c:v>13.25</c:v>
                </c:pt>
                <c:pt idx="1660">
                  <c:v>13.25</c:v>
                </c:pt>
                <c:pt idx="1661">
                  <c:v>13.25</c:v>
                </c:pt>
                <c:pt idx="1662">
                  <c:v>13.25</c:v>
                </c:pt>
                <c:pt idx="1663">
                  <c:v>13.25</c:v>
                </c:pt>
                <c:pt idx="1664">
                  <c:v>13.25</c:v>
                </c:pt>
                <c:pt idx="1665">
                  <c:v>13.25</c:v>
                </c:pt>
                <c:pt idx="1666">
                  <c:v>13.25</c:v>
                </c:pt>
                <c:pt idx="1667">
                  <c:v>13.25</c:v>
                </c:pt>
                <c:pt idx="1668">
                  <c:v>13.25</c:v>
                </c:pt>
                <c:pt idx="1669">
                  <c:v>13.25</c:v>
                </c:pt>
                <c:pt idx="1670">
                  <c:v>13.25</c:v>
                </c:pt>
                <c:pt idx="1671">
                  <c:v>13.25</c:v>
                </c:pt>
                <c:pt idx="1672">
                  <c:v>13.25</c:v>
                </c:pt>
                <c:pt idx="1673">
                  <c:v>13.25</c:v>
                </c:pt>
                <c:pt idx="1674">
                  <c:v>13.25</c:v>
                </c:pt>
                <c:pt idx="1675">
                  <c:v>13.25</c:v>
                </c:pt>
                <c:pt idx="1676">
                  <c:v>13.25</c:v>
                </c:pt>
                <c:pt idx="1677">
                  <c:v>13.25</c:v>
                </c:pt>
                <c:pt idx="1678">
                  <c:v>13.25</c:v>
                </c:pt>
                <c:pt idx="1679">
                  <c:v>13.25</c:v>
                </c:pt>
                <c:pt idx="1680">
                  <c:v>13.25</c:v>
                </c:pt>
                <c:pt idx="1681">
                  <c:v>13.25</c:v>
                </c:pt>
                <c:pt idx="1682">
                  <c:v>13.25</c:v>
                </c:pt>
                <c:pt idx="1683">
                  <c:v>13.25</c:v>
                </c:pt>
                <c:pt idx="1684">
                  <c:v>13.25</c:v>
                </c:pt>
                <c:pt idx="1685">
                  <c:v>13.25</c:v>
                </c:pt>
                <c:pt idx="1686">
                  <c:v>13.25</c:v>
                </c:pt>
                <c:pt idx="1687">
                  <c:v>13.25</c:v>
                </c:pt>
                <c:pt idx="1688">
                  <c:v>13.25</c:v>
                </c:pt>
                <c:pt idx="1689">
                  <c:v>13.25</c:v>
                </c:pt>
                <c:pt idx="1690">
                  <c:v>13.25</c:v>
                </c:pt>
                <c:pt idx="1691">
                  <c:v>13.25</c:v>
                </c:pt>
                <c:pt idx="1692">
                  <c:v>13.25</c:v>
                </c:pt>
                <c:pt idx="1693">
                  <c:v>13.25</c:v>
                </c:pt>
                <c:pt idx="1694">
                  <c:v>13.25</c:v>
                </c:pt>
                <c:pt idx="1695">
                  <c:v>13.25</c:v>
                </c:pt>
                <c:pt idx="1696">
                  <c:v>13.25</c:v>
                </c:pt>
                <c:pt idx="1697">
                  <c:v>13.25</c:v>
                </c:pt>
                <c:pt idx="1698">
                  <c:v>13.25</c:v>
                </c:pt>
                <c:pt idx="1699">
                  <c:v>13.25</c:v>
                </c:pt>
                <c:pt idx="1700">
                  <c:v>13.25</c:v>
                </c:pt>
                <c:pt idx="1701">
                  <c:v>13.25</c:v>
                </c:pt>
                <c:pt idx="1702">
                  <c:v>13.25</c:v>
                </c:pt>
                <c:pt idx="1703">
                  <c:v>13.25</c:v>
                </c:pt>
                <c:pt idx="1704">
                  <c:v>13.25</c:v>
                </c:pt>
                <c:pt idx="1705">
                  <c:v>13.25</c:v>
                </c:pt>
                <c:pt idx="1706">
                  <c:v>13.25</c:v>
                </c:pt>
                <c:pt idx="1707">
                  <c:v>13.25</c:v>
                </c:pt>
                <c:pt idx="1708">
                  <c:v>13.25</c:v>
                </c:pt>
                <c:pt idx="1709">
                  <c:v>13.25</c:v>
                </c:pt>
                <c:pt idx="1710">
                  <c:v>13.25</c:v>
                </c:pt>
                <c:pt idx="1711">
                  <c:v>13.25</c:v>
                </c:pt>
                <c:pt idx="1712">
                  <c:v>13.25</c:v>
                </c:pt>
                <c:pt idx="1713">
                  <c:v>13.25</c:v>
                </c:pt>
                <c:pt idx="1714">
                  <c:v>13.25</c:v>
                </c:pt>
                <c:pt idx="1715">
                  <c:v>13.25</c:v>
                </c:pt>
                <c:pt idx="1716">
                  <c:v>13.25</c:v>
                </c:pt>
                <c:pt idx="1717">
                  <c:v>13.25</c:v>
                </c:pt>
                <c:pt idx="1718">
                  <c:v>13.25</c:v>
                </c:pt>
                <c:pt idx="1719">
                  <c:v>13.25</c:v>
                </c:pt>
                <c:pt idx="1720">
                  <c:v>13.25</c:v>
                </c:pt>
                <c:pt idx="1721">
                  <c:v>13.25</c:v>
                </c:pt>
                <c:pt idx="1722">
                  <c:v>13.25</c:v>
                </c:pt>
                <c:pt idx="1723">
                  <c:v>13.25</c:v>
                </c:pt>
                <c:pt idx="1724">
                  <c:v>13.25</c:v>
                </c:pt>
                <c:pt idx="1725">
                  <c:v>13.25</c:v>
                </c:pt>
                <c:pt idx="1726">
                  <c:v>13.25</c:v>
                </c:pt>
                <c:pt idx="1727">
                  <c:v>13.25</c:v>
                </c:pt>
                <c:pt idx="1728">
                  <c:v>13.25</c:v>
                </c:pt>
                <c:pt idx="1729">
                  <c:v>13.25</c:v>
                </c:pt>
                <c:pt idx="1730">
                  <c:v>13.25</c:v>
                </c:pt>
                <c:pt idx="1731">
                  <c:v>13.25</c:v>
                </c:pt>
                <c:pt idx="1732">
                  <c:v>13.25</c:v>
                </c:pt>
                <c:pt idx="1733">
                  <c:v>13.25</c:v>
                </c:pt>
                <c:pt idx="1734">
                  <c:v>13.25</c:v>
                </c:pt>
                <c:pt idx="1735">
                  <c:v>13.25</c:v>
                </c:pt>
                <c:pt idx="1736">
                  <c:v>13.25</c:v>
                </c:pt>
                <c:pt idx="1737">
                  <c:v>13.25</c:v>
                </c:pt>
                <c:pt idx="1738">
                  <c:v>13.25</c:v>
                </c:pt>
                <c:pt idx="1739">
                  <c:v>13.25</c:v>
                </c:pt>
                <c:pt idx="1740">
                  <c:v>13.25</c:v>
                </c:pt>
                <c:pt idx="1741">
                  <c:v>13.25</c:v>
                </c:pt>
                <c:pt idx="1742">
                  <c:v>13.25</c:v>
                </c:pt>
                <c:pt idx="1743">
                  <c:v>13.25</c:v>
                </c:pt>
                <c:pt idx="1744">
                  <c:v>13.25</c:v>
                </c:pt>
                <c:pt idx="1745">
                  <c:v>13.25</c:v>
                </c:pt>
                <c:pt idx="1746">
                  <c:v>13.25</c:v>
                </c:pt>
                <c:pt idx="1747">
                  <c:v>13.25</c:v>
                </c:pt>
                <c:pt idx="1748">
                  <c:v>13.25</c:v>
                </c:pt>
                <c:pt idx="1749">
                  <c:v>13.25</c:v>
                </c:pt>
                <c:pt idx="1750">
                  <c:v>13.25</c:v>
                </c:pt>
                <c:pt idx="1751">
                  <c:v>13.25</c:v>
                </c:pt>
                <c:pt idx="1752">
                  <c:v>13.25</c:v>
                </c:pt>
                <c:pt idx="1753">
                  <c:v>13.25</c:v>
                </c:pt>
                <c:pt idx="1754">
                  <c:v>13.25</c:v>
                </c:pt>
                <c:pt idx="1755">
                  <c:v>13.25</c:v>
                </c:pt>
                <c:pt idx="1756">
                  <c:v>13.25</c:v>
                </c:pt>
                <c:pt idx="1757">
                  <c:v>13.25</c:v>
                </c:pt>
                <c:pt idx="1758">
                  <c:v>13.25</c:v>
                </c:pt>
                <c:pt idx="1759">
                  <c:v>13.25</c:v>
                </c:pt>
                <c:pt idx="1760">
                  <c:v>13.25</c:v>
                </c:pt>
                <c:pt idx="1761">
                  <c:v>13.25</c:v>
                </c:pt>
                <c:pt idx="1762">
                  <c:v>13.25</c:v>
                </c:pt>
                <c:pt idx="1763">
                  <c:v>13.25</c:v>
                </c:pt>
                <c:pt idx="1764">
                  <c:v>13.25</c:v>
                </c:pt>
                <c:pt idx="1765">
                  <c:v>13.25</c:v>
                </c:pt>
                <c:pt idx="1766">
                  <c:v>13.25</c:v>
                </c:pt>
                <c:pt idx="1767">
                  <c:v>13.25</c:v>
                </c:pt>
                <c:pt idx="1768">
                  <c:v>13.25</c:v>
                </c:pt>
                <c:pt idx="1769">
                  <c:v>13.25</c:v>
                </c:pt>
                <c:pt idx="1770">
                  <c:v>13.25</c:v>
                </c:pt>
                <c:pt idx="1771">
                  <c:v>13.25</c:v>
                </c:pt>
                <c:pt idx="1772">
                  <c:v>13.25</c:v>
                </c:pt>
                <c:pt idx="1773">
                  <c:v>13.25</c:v>
                </c:pt>
                <c:pt idx="1774">
                  <c:v>13.25</c:v>
                </c:pt>
                <c:pt idx="1775">
                  <c:v>13.25</c:v>
                </c:pt>
                <c:pt idx="1776">
                  <c:v>13.25</c:v>
                </c:pt>
                <c:pt idx="1777">
                  <c:v>13.25</c:v>
                </c:pt>
                <c:pt idx="1778">
                  <c:v>13.25</c:v>
                </c:pt>
                <c:pt idx="1779">
                  <c:v>13.25</c:v>
                </c:pt>
                <c:pt idx="1780">
                  <c:v>13.25</c:v>
                </c:pt>
                <c:pt idx="1781">
                  <c:v>13.25</c:v>
                </c:pt>
                <c:pt idx="1782">
                  <c:v>13.25</c:v>
                </c:pt>
                <c:pt idx="1783">
                  <c:v>13.25</c:v>
                </c:pt>
                <c:pt idx="1784">
                  <c:v>13.25</c:v>
                </c:pt>
                <c:pt idx="1785">
                  <c:v>13.25</c:v>
                </c:pt>
                <c:pt idx="1786">
                  <c:v>13.25</c:v>
                </c:pt>
                <c:pt idx="1787">
                  <c:v>13.25</c:v>
                </c:pt>
                <c:pt idx="1788">
                  <c:v>13.25</c:v>
                </c:pt>
                <c:pt idx="1789">
                  <c:v>13.25</c:v>
                </c:pt>
                <c:pt idx="1790">
                  <c:v>13.25</c:v>
                </c:pt>
                <c:pt idx="1791">
                  <c:v>13.25</c:v>
                </c:pt>
                <c:pt idx="1792">
                  <c:v>13.25</c:v>
                </c:pt>
                <c:pt idx="1793">
                  <c:v>13.25</c:v>
                </c:pt>
                <c:pt idx="1794">
                  <c:v>13.25</c:v>
                </c:pt>
                <c:pt idx="1795">
                  <c:v>13.25</c:v>
                </c:pt>
                <c:pt idx="1796">
                  <c:v>13.25</c:v>
                </c:pt>
                <c:pt idx="1797">
                  <c:v>13.25</c:v>
                </c:pt>
                <c:pt idx="1798">
                  <c:v>13.25</c:v>
                </c:pt>
                <c:pt idx="1799">
                  <c:v>13.25</c:v>
                </c:pt>
                <c:pt idx="1800">
                  <c:v>13.25</c:v>
                </c:pt>
                <c:pt idx="1801">
                  <c:v>13.25</c:v>
                </c:pt>
                <c:pt idx="1802">
                  <c:v>13.25</c:v>
                </c:pt>
                <c:pt idx="1803">
                  <c:v>13.25</c:v>
                </c:pt>
                <c:pt idx="1804">
                  <c:v>13.25</c:v>
                </c:pt>
                <c:pt idx="1805">
                  <c:v>13.25</c:v>
                </c:pt>
                <c:pt idx="1806">
                  <c:v>13.25</c:v>
                </c:pt>
                <c:pt idx="1807">
                  <c:v>13.25</c:v>
                </c:pt>
                <c:pt idx="1808">
                  <c:v>13.25</c:v>
                </c:pt>
                <c:pt idx="1809">
                  <c:v>13.25</c:v>
                </c:pt>
                <c:pt idx="1810">
                  <c:v>13.25</c:v>
                </c:pt>
                <c:pt idx="1811">
                  <c:v>13.25</c:v>
                </c:pt>
                <c:pt idx="1812">
                  <c:v>13.25</c:v>
                </c:pt>
                <c:pt idx="1813">
                  <c:v>13.25</c:v>
                </c:pt>
                <c:pt idx="1814">
                  <c:v>13</c:v>
                </c:pt>
                <c:pt idx="1815">
                  <c:v>13</c:v>
                </c:pt>
                <c:pt idx="1816">
                  <c:v>13</c:v>
                </c:pt>
                <c:pt idx="1817">
                  <c:v>13</c:v>
                </c:pt>
                <c:pt idx="1818">
                  <c:v>13</c:v>
                </c:pt>
                <c:pt idx="1819">
                  <c:v>13</c:v>
                </c:pt>
                <c:pt idx="1820">
                  <c:v>13</c:v>
                </c:pt>
                <c:pt idx="1821">
                  <c:v>13</c:v>
                </c:pt>
                <c:pt idx="1822">
                  <c:v>13</c:v>
                </c:pt>
                <c:pt idx="1823">
                  <c:v>13</c:v>
                </c:pt>
                <c:pt idx="1824">
                  <c:v>13</c:v>
                </c:pt>
                <c:pt idx="1825">
                  <c:v>13</c:v>
                </c:pt>
                <c:pt idx="1826">
                  <c:v>13</c:v>
                </c:pt>
                <c:pt idx="1827">
                  <c:v>13</c:v>
                </c:pt>
                <c:pt idx="1828">
                  <c:v>13</c:v>
                </c:pt>
                <c:pt idx="1829">
                  <c:v>13</c:v>
                </c:pt>
                <c:pt idx="1830">
                  <c:v>13</c:v>
                </c:pt>
                <c:pt idx="1831">
                  <c:v>13</c:v>
                </c:pt>
                <c:pt idx="1832">
                  <c:v>13</c:v>
                </c:pt>
                <c:pt idx="1833">
                  <c:v>13</c:v>
                </c:pt>
                <c:pt idx="1834">
                  <c:v>13</c:v>
                </c:pt>
                <c:pt idx="1835">
                  <c:v>13</c:v>
                </c:pt>
                <c:pt idx="1836">
                  <c:v>13</c:v>
                </c:pt>
                <c:pt idx="1837">
                  <c:v>13</c:v>
                </c:pt>
                <c:pt idx="1838">
                  <c:v>13</c:v>
                </c:pt>
                <c:pt idx="1839">
                  <c:v>13</c:v>
                </c:pt>
                <c:pt idx="1840">
                  <c:v>13</c:v>
                </c:pt>
                <c:pt idx="1841">
                  <c:v>13</c:v>
                </c:pt>
                <c:pt idx="1842">
                  <c:v>13</c:v>
                </c:pt>
                <c:pt idx="1843">
                  <c:v>13</c:v>
                </c:pt>
                <c:pt idx="1844">
                  <c:v>13</c:v>
                </c:pt>
                <c:pt idx="1845">
                  <c:v>13</c:v>
                </c:pt>
                <c:pt idx="1846">
                  <c:v>13</c:v>
                </c:pt>
                <c:pt idx="1847">
                  <c:v>13</c:v>
                </c:pt>
                <c:pt idx="1848">
                  <c:v>13</c:v>
                </c:pt>
                <c:pt idx="1849">
                  <c:v>13</c:v>
                </c:pt>
                <c:pt idx="1850">
                  <c:v>13</c:v>
                </c:pt>
                <c:pt idx="1851">
                  <c:v>13</c:v>
                </c:pt>
                <c:pt idx="1852">
                  <c:v>13</c:v>
                </c:pt>
                <c:pt idx="1853">
                  <c:v>13</c:v>
                </c:pt>
                <c:pt idx="1854">
                  <c:v>13</c:v>
                </c:pt>
                <c:pt idx="1855">
                  <c:v>13</c:v>
                </c:pt>
                <c:pt idx="1856">
                  <c:v>13</c:v>
                </c:pt>
                <c:pt idx="1857">
                  <c:v>12.75</c:v>
                </c:pt>
                <c:pt idx="1858">
                  <c:v>12.75</c:v>
                </c:pt>
                <c:pt idx="1859">
                  <c:v>12.75</c:v>
                </c:pt>
                <c:pt idx="1860">
                  <c:v>12.75</c:v>
                </c:pt>
                <c:pt idx="1861">
                  <c:v>12.75</c:v>
                </c:pt>
                <c:pt idx="1862">
                  <c:v>12.75</c:v>
                </c:pt>
                <c:pt idx="1863">
                  <c:v>12.75</c:v>
                </c:pt>
                <c:pt idx="1864">
                  <c:v>12.75</c:v>
                </c:pt>
                <c:pt idx="1865">
                  <c:v>12.75</c:v>
                </c:pt>
                <c:pt idx="1866">
                  <c:v>12.75</c:v>
                </c:pt>
                <c:pt idx="1867">
                  <c:v>12.75</c:v>
                </c:pt>
                <c:pt idx="1868">
                  <c:v>12.75</c:v>
                </c:pt>
                <c:pt idx="1869">
                  <c:v>12.75</c:v>
                </c:pt>
                <c:pt idx="1870">
                  <c:v>12.75</c:v>
                </c:pt>
                <c:pt idx="1871">
                  <c:v>12.75</c:v>
                </c:pt>
                <c:pt idx="1872">
                  <c:v>12.75</c:v>
                </c:pt>
                <c:pt idx="1873">
                  <c:v>12.75</c:v>
                </c:pt>
                <c:pt idx="1874">
                  <c:v>12.75</c:v>
                </c:pt>
                <c:pt idx="1875">
                  <c:v>12.75</c:v>
                </c:pt>
                <c:pt idx="1876">
                  <c:v>12.75</c:v>
                </c:pt>
                <c:pt idx="1877">
                  <c:v>12.75</c:v>
                </c:pt>
                <c:pt idx="1878">
                  <c:v>12.75</c:v>
                </c:pt>
                <c:pt idx="1879">
                  <c:v>12.75</c:v>
                </c:pt>
                <c:pt idx="1880">
                  <c:v>12.75</c:v>
                </c:pt>
                <c:pt idx="1881">
                  <c:v>12.75</c:v>
                </c:pt>
                <c:pt idx="1882">
                  <c:v>12.75</c:v>
                </c:pt>
                <c:pt idx="1883">
                  <c:v>12.75</c:v>
                </c:pt>
                <c:pt idx="1884">
                  <c:v>12.75</c:v>
                </c:pt>
                <c:pt idx="1885">
                  <c:v>12.75</c:v>
                </c:pt>
                <c:pt idx="1886">
                  <c:v>12.75</c:v>
                </c:pt>
                <c:pt idx="1887">
                  <c:v>12.75</c:v>
                </c:pt>
                <c:pt idx="1888">
                  <c:v>12.75</c:v>
                </c:pt>
                <c:pt idx="1889">
                  <c:v>12.75</c:v>
                </c:pt>
                <c:pt idx="1890">
                  <c:v>12.75</c:v>
                </c:pt>
                <c:pt idx="1891">
                  <c:v>12.75</c:v>
                </c:pt>
                <c:pt idx="1892">
                  <c:v>12.75</c:v>
                </c:pt>
                <c:pt idx="1893">
                  <c:v>12.75</c:v>
                </c:pt>
                <c:pt idx="1894">
                  <c:v>12.75</c:v>
                </c:pt>
                <c:pt idx="1895">
                  <c:v>12.75</c:v>
                </c:pt>
                <c:pt idx="1896">
                  <c:v>12.75</c:v>
                </c:pt>
                <c:pt idx="1897">
                  <c:v>12.75</c:v>
                </c:pt>
                <c:pt idx="1898">
                  <c:v>12.75</c:v>
                </c:pt>
                <c:pt idx="1899">
                  <c:v>12.75</c:v>
                </c:pt>
                <c:pt idx="1900">
                  <c:v>12.75</c:v>
                </c:pt>
                <c:pt idx="1901">
                  <c:v>12.75</c:v>
                </c:pt>
                <c:pt idx="1902">
                  <c:v>12.75</c:v>
                </c:pt>
                <c:pt idx="1903">
                  <c:v>12.75</c:v>
                </c:pt>
                <c:pt idx="1904">
                  <c:v>12.75</c:v>
                </c:pt>
                <c:pt idx="1905">
                  <c:v>12.75</c:v>
                </c:pt>
                <c:pt idx="1906">
                  <c:v>12.75</c:v>
                </c:pt>
                <c:pt idx="1907">
                  <c:v>12.75</c:v>
                </c:pt>
                <c:pt idx="1908">
                  <c:v>12.75</c:v>
                </c:pt>
                <c:pt idx="1909">
                  <c:v>12.75</c:v>
                </c:pt>
                <c:pt idx="1910">
                  <c:v>12.75</c:v>
                </c:pt>
                <c:pt idx="1911">
                  <c:v>12.25</c:v>
                </c:pt>
                <c:pt idx="1912">
                  <c:v>12.25</c:v>
                </c:pt>
                <c:pt idx="1913">
                  <c:v>12.25</c:v>
                </c:pt>
                <c:pt idx="1914">
                  <c:v>12.25</c:v>
                </c:pt>
                <c:pt idx="1915">
                  <c:v>12.25</c:v>
                </c:pt>
                <c:pt idx="1916">
                  <c:v>12.25</c:v>
                </c:pt>
                <c:pt idx="1917">
                  <c:v>12.25</c:v>
                </c:pt>
                <c:pt idx="1918">
                  <c:v>12.25</c:v>
                </c:pt>
                <c:pt idx="1919">
                  <c:v>12.25</c:v>
                </c:pt>
                <c:pt idx="1920">
                  <c:v>12.25</c:v>
                </c:pt>
                <c:pt idx="1921">
                  <c:v>12.25</c:v>
                </c:pt>
                <c:pt idx="1922">
                  <c:v>12.25</c:v>
                </c:pt>
                <c:pt idx="1923">
                  <c:v>12.25</c:v>
                </c:pt>
                <c:pt idx="1924">
                  <c:v>12.25</c:v>
                </c:pt>
                <c:pt idx="1925">
                  <c:v>12.25</c:v>
                </c:pt>
                <c:pt idx="1926">
                  <c:v>12.25</c:v>
                </c:pt>
                <c:pt idx="1927">
                  <c:v>12.25</c:v>
                </c:pt>
                <c:pt idx="1928">
                  <c:v>12.25</c:v>
                </c:pt>
                <c:pt idx="1929">
                  <c:v>12.25</c:v>
                </c:pt>
                <c:pt idx="1930">
                  <c:v>12.25</c:v>
                </c:pt>
                <c:pt idx="1931">
                  <c:v>12.25</c:v>
                </c:pt>
                <c:pt idx="1932">
                  <c:v>12.25</c:v>
                </c:pt>
                <c:pt idx="1933">
                  <c:v>12.25</c:v>
                </c:pt>
                <c:pt idx="1934">
                  <c:v>12.25</c:v>
                </c:pt>
                <c:pt idx="1935">
                  <c:v>12.25</c:v>
                </c:pt>
                <c:pt idx="1936">
                  <c:v>12.25</c:v>
                </c:pt>
                <c:pt idx="1937">
                  <c:v>12.25</c:v>
                </c:pt>
                <c:pt idx="1938">
                  <c:v>12.25</c:v>
                </c:pt>
                <c:pt idx="1939">
                  <c:v>12.25</c:v>
                </c:pt>
                <c:pt idx="1940">
                  <c:v>12.25</c:v>
                </c:pt>
                <c:pt idx="1941">
                  <c:v>12.25</c:v>
                </c:pt>
                <c:pt idx="1942">
                  <c:v>12.25</c:v>
                </c:pt>
                <c:pt idx="1943">
                  <c:v>12.25</c:v>
                </c:pt>
                <c:pt idx="1944">
                  <c:v>12.25</c:v>
                </c:pt>
                <c:pt idx="1945">
                  <c:v>12.25</c:v>
                </c:pt>
                <c:pt idx="1946">
                  <c:v>12.25</c:v>
                </c:pt>
                <c:pt idx="1947">
                  <c:v>12.25</c:v>
                </c:pt>
                <c:pt idx="1948">
                  <c:v>11.75</c:v>
                </c:pt>
                <c:pt idx="1949">
                  <c:v>11.75</c:v>
                </c:pt>
                <c:pt idx="1950">
                  <c:v>11.75</c:v>
                </c:pt>
                <c:pt idx="1951">
                  <c:v>11.75</c:v>
                </c:pt>
                <c:pt idx="1952">
                  <c:v>11.75</c:v>
                </c:pt>
                <c:pt idx="1953">
                  <c:v>11.75</c:v>
                </c:pt>
                <c:pt idx="1954">
                  <c:v>11.75</c:v>
                </c:pt>
                <c:pt idx="1955">
                  <c:v>11.75</c:v>
                </c:pt>
                <c:pt idx="1956">
                  <c:v>11.75</c:v>
                </c:pt>
                <c:pt idx="1957">
                  <c:v>11.75</c:v>
                </c:pt>
                <c:pt idx="1958">
                  <c:v>11.75</c:v>
                </c:pt>
                <c:pt idx="1959">
                  <c:v>11.75</c:v>
                </c:pt>
                <c:pt idx="1960">
                  <c:v>11.75</c:v>
                </c:pt>
                <c:pt idx="1961">
                  <c:v>11.75</c:v>
                </c:pt>
                <c:pt idx="1962">
                  <c:v>11.75</c:v>
                </c:pt>
                <c:pt idx="1963">
                  <c:v>11.75</c:v>
                </c:pt>
                <c:pt idx="1964">
                  <c:v>11.75</c:v>
                </c:pt>
                <c:pt idx="1965">
                  <c:v>11.75</c:v>
                </c:pt>
                <c:pt idx="1966">
                  <c:v>11.75</c:v>
                </c:pt>
                <c:pt idx="1967">
                  <c:v>11.75</c:v>
                </c:pt>
                <c:pt idx="1968">
                  <c:v>11.75</c:v>
                </c:pt>
                <c:pt idx="1969">
                  <c:v>11.75</c:v>
                </c:pt>
                <c:pt idx="1970">
                  <c:v>11.75</c:v>
                </c:pt>
                <c:pt idx="1971">
                  <c:v>11.75</c:v>
                </c:pt>
                <c:pt idx="1972">
                  <c:v>11.75</c:v>
                </c:pt>
                <c:pt idx="1973">
                  <c:v>11.75</c:v>
                </c:pt>
                <c:pt idx="1974">
                  <c:v>11.75</c:v>
                </c:pt>
                <c:pt idx="1975">
                  <c:v>11.75</c:v>
                </c:pt>
                <c:pt idx="1976">
                  <c:v>11.75</c:v>
                </c:pt>
                <c:pt idx="1977">
                  <c:v>11.75</c:v>
                </c:pt>
                <c:pt idx="1978">
                  <c:v>11.75</c:v>
                </c:pt>
                <c:pt idx="1979">
                  <c:v>11.75</c:v>
                </c:pt>
                <c:pt idx="1980">
                  <c:v>11.75</c:v>
                </c:pt>
                <c:pt idx="1981">
                  <c:v>11.75</c:v>
                </c:pt>
                <c:pt idx="1982">
                  <c:v>11.75</c:v>
                </c:pt>
                <c:pt idx="1983">
                  <c:v>11.75</c:v>
                </c:pt>
                <c:pt idx="1984">
                  <c:v>11.75</c:v>
                </c:pt>
                <c:pt idx="1985">
                  <c:v>11.75</c:v>
                </c:pt>
                <c:pt idx="1986">
                  <c:v>11.75</c:v>
                </c:pt>
                <c:pt idx="1987">
                  <c:v>11.75</c:v>
                </c:pt>
                <c:pt idx="1988">
                  <c:v>11.75</c:v>
                </c:pt>
                <c:pt idx="1989">
                  <c:v>11.75</c:v>
                </c:pt>
                <c:pt idx="1990">
                  <c:v>11.75</c:v>
                </c:pt>
                <c:pt idx="1991">
                  <c:v>11.75</c:v>
                </c:pt>
                <c:pt idx="1992">
                  <c:v>11.75</c:v>
                </c:pt>
                <c:pt idx="1993">
                  <c:v>11.75</c:v>
                </c:pt>
                <c:pt idx="1994">
                  <c:v>11.75</c:v>
                </c:pt>
                <c:pt idx="1995">
                  <c:v>11.75</c:v>
                </c:pt>
                <c:pt idx="1996">
                  <c:v>11.75</c:v>
                </c:pt>
                <c:pt idx="1997">
                  <c:v>11.75</c:v>
                </c:pt>
                <c:pt idx="1998">
                  <c:v>11.75</c:v>
                </c:pt>
                <c:pt idx="1999">
                  <c:v>11.75</c:v>
                </c:pt>
                <c:pt idx="2000">
                  <c:v>11.75</c:v>
                </c:pt>
                <c:pt idx="2001">
                  <c:v>11.75</c:v>
                </c:pt>
                <c:pt idx="2002">
                  <c:v>11.75</c:v>
                </c:pt>
                <c:pt idx="2003">
                  <c:v>11.75</c:v>
                </c:pt>
                <c:pt idx="2004">
                  <c:v>11.75</c:v>
                </c:pt>
                <c:pt idx="2005">
                  <c:v>11.75</c:v>
                </c:pt>
                <c:pt idx="2006">
                  <c:v>11.75</c:v>
                </c:pt>
                <c:pt idx="2007">
                  <c:v>11.75</c:v>
                </c:pt>
                <c:pt idx="2008">
                  <c:v>11.75</c:v>
                </c:pt>
                <c:pt idx="2009">
                  <c:v>11.25</c:v>
                </c:pt>
                <c:pt idx="2010">
                  <c:v>11.25</c:v>
                </c:pt>
                <c:pt idx="2011">
                  <c:v>11.25</c:v>
                </c:pt>
                <c:pt idx="2012">
                  <c:v>11.25</c:v>
                </c:pt>
                <c:pt idx="2013">
                  <c:v>11.25</c:v>
                </c:pt>
                <c:pt idx="2014">
                  <c:v>11.25</c:v>
                </c:pt>
                <c:pt idx="2015">
                  <c:v>11.25</c:v>
                </c:pt>
                <c:pt idx="2016">
                  <c:v>11.25</c:v>
                </c:pt>
                <c:pt idx="2017">
                  <c:v>11.25</c:v>
                </c:pt>
                <c:pt idx="2018">
                  <c:v>11.25</c:v>
                </c:pt>
                <c:pt idx="2019">
                  <c:v>11.25</c:v>
                </c:pt>
                <c:pt idx="2020">
                  <c:v>11.25</c:v>
                </c:pt>
                <c:pt idx="2021">
                  <c:v>11.25</c:v>
                </c:pt>
                <c:pt idx="2022">
                  <c:v>11.25</c:v>
                </c:pt>
                <c:pt idx="2023">
                  <c:v>11.25</c:v>
                </c:pt>
                <c:pt idx="2024">
                  <c:v>11.25</c:v>
                </c:pt>
                <c:pt idx="2025">
                  <c:v>11.25</c:v>
                </c:pt>
                <c:pt idx="2026">
                  <c:v>11.25</c:v>
                </c:pt>
                <c:pt idx="2027">
                  <c:v>11.25</c:v>
                </c:pt>
                <c:pt idx="2028">
                  <c:v>11.25</c:v>
                </c:pt>
                <c:pt idx="2029">
                  <c:v>11.25</c:v>
                </c:pt>
                <c:pt idx="2030">
                  <c:v>11.25</c:v>
                </c:pt>
                <c:pt idx="2031">
                  <c:v>11.25</c:v>
                </c:pt>
                <c:pt idx="2032">
                  <c:v>11.25</c:v>
                </c:pt>
                <c:pt idx="2033">
                  <c:v>11.25</c:v>
                </c:pt>
                <c:pt idx="2034">
                  <c:v>11.25</c:v>
                </c:pt>
                <c:pt idx="2035">
                  <c:v>11.25</c:v>
                </c:pt>
                <c:pt idx="2036">
                  <c:v>11.25</c:v>
                </c:pt>
                <c:pt idx="2037">
                  <c:v>11.25</c:v>
                </c:pt>
                <c:pt idx="2038">
                  <c:v>11.25</c:v>
                </c:pt>
                <c:pt idx="2039">
                  <c:v>10.75</c:v>
                </c:pt>
                <c:pt idx="2040">
                  <c:v>10.75</c:v>
                </c:pt>
                <c:pt idx="2041">
                  <c:v>10.75</c:v>
                </c:pt>
                <c:pt idx="2042">
                  <c:v>10.75</c:v>
                </c:pt>
                <c:pt idx="2043">
                  <c:v>10.75</c:v>
                </c:pt>
                <c:pt idx="2044">
                  <c:v>10.75</c:v>
                </c:pt>
                <c:pt idx="2045">
                  <c:v>10.75</c:v>
                </c:pt>
                <c:pt idx="2046">
                  <c:v>10.75</c:v>
                </c:pt>
                <c:pt idx="2047">
                  <c:v>10.75</c:v>
                </c:pt>
                <c:pt idx="2048">
                  <c:v>10.75</c:v>
                </c:pt>
                <c:pt idx="2049">
                  <c:v>10.75</c:v>
                </c:pt>
                <c:pt idx="2050">
                  <c:v>10.75</c:v>
                </c:pt>
                <c:pt idx="2051">
                  <c:v>10.75</c:v>
                </c:pt>
                <c:pt idx="2052">
                  <c:v>10.75</c:v>
                </c:pt>
                <c:pt idx="2053">
                  <c:v>10.75</c:v>
                </c:pt>
                <c:pt idx="2054">
                  <c:v>10.75</c:v>
                </c:pt>
                <c:pt idx="2055">
                  <c:v>10.75</c:v>
                </c:pt>
                <c:pt idx="2056">
                  <c:v>10.75</c:v>
                </c:pt>
                <c:pt idx="2057">
                  <c:v>10.75</c:v>
                </c:pt>
                <c:pt idx="2058">
                  <c:v>10.75</c:v>
                </c:pt>
                <c:pt idx="2059">
                  <c:v>10.75</c:v>
                </c:pt>
                <c:pt idx="2060">
                  <c:v>10.75</c:v>
                </c:pt>
                <c:pt idx="2061">
                  <c:v>10.75</c:v>
                </c:pt>
                <c:pt idx="2062">
                  <c:v>10.75</c:v>
                </c:pt>
                <c:pt idx="2063">
                  <c:v>10.75</c:v>
                </c:pt>
                <c:pt idx="2064">
                  <c:v>10.75</c:v>
                </c:pt>
                <c:pt idx="2065">
                  <c:v>10.75</c:v>
                </c:pt>
                <c:pt idx="2066">
                  <c:v>10.75</c:v>
                </c:pt>
                <c:pt idx="2067">
                  <c:v>10.75</c:v>
                </c:pt>
                <c:pt idx="2068">
                  <c:v>10.75</c:v>
                </c:pt>
                <c:pt idx="2069">
                  <c:v>10.75</c:v>
                </c:pt>
                <c:pt idx="2070">
                  <c:v>10.75</c:v>
                </c:pt>
                <c:pt idx="2071">
                  <c:v>10.75</c:v>
                </c:pt>
                <c:pt idx="2072">
                  <c:v>10.75</c:v>
                </c:pt>
                <c:pt idx="2073">
                  <c:v>10.75</c:v>
                </c:pt>
                <c:pt idx="2074">
                  <c:v>10.75</c:v>
                </c:pt>
                <c:pt idx="2075">
                  <c:v>10.75</c:v>
                </c:pt>
                <c:pt idx="2076">
                  <c:v>10.75</c:v>
                </c:pt>
                <c:pt idx="2077">
                  <c:v>10.75</c:v>
                </c:pt>
                <c:pt idx="2078">
                  <c:v>10.75</c:v>
                </c:pt>
                <c:pt idx="2079">
                  <c:v>10.75</c:v>
                </c:pt>
                <c:pt idx="2080">
                  <c:v>10.75</c:v>
                </c:pt>
                <c:pt idx="2081">
                  <c:v>10.75</c:v>
                </c:pt>
                <c:pt idx="2082">
                  <c:v>10.75</c:v>
                </c:pt>
                <c:pt idx="2083">
                  <c:v>10.75</c:v>
                </c:pt>
                <c:pt idx="2084">
                  <c:v>10.75</c:v>
                </c:pt>
                <c:pt idx="2085">
                  <c:v>10.75</c:v>
                </c:pt>
                <c:pt idx="2086">
                  <c:v>10.75</c:v>
                </c:pt>
                <c:pt idx="2087">
                  <c:v>10.75</c:v>
                </c:pt>
                <c:pt idx="2088">
                  <c:v>10.75</c:v>
                </c:pt>
                <c:pt idx="2089">
                  <c:v>10.75</c:v>
                </c:pt>
                <c:pt idx="2090">
                  <c:v>10.75</c:v>
                </c:pt>
                <c:pt idx="2091">
                  <c:v>10.75</c:v>
                </c:pt>
                <c:pt idx="2092">
                  <c:v>10.75</c:v>
                </c:pt>
                <c:pt idx="2093">
                  <c:v>10.75</c:v>
                </c:pt>
                <c:pt idx="2094">
                  <c:v>10.75</c:v>
                </c:pt>
                <c:pt idx="2095">
                  <c:v>10.75</c:v>
                </c:pt>
                <c:pt idx="2096">
                  <c:v>10.75</c:v>
                </c:pt>
                <c:pt idx="2097">
                  <c:v>10.75</c:v>
                </c:pt>
                <c:pt idx="2098">
                  <c:v>10.75</c:v>
                </c:pt>
                <c:pt idx="2099">
                  <c:v>10.75</c:v>
                </c:pt>
                <c:pt idx="2100">
                  <c:v>10.25</c:v>
                </c:pt>
                <c:pt idx="2101">
                  <c:v>10.25</c:v>
                </c:pt>
                <c:pt idx="2102">
                  <c:v>10.25</c:v>
                </c:pt>
                <c:pt idx="2103">
                  <c:v>10.25</c:v>
                </c:pt>
                <c:pt idx="2104">
                  <c:v>10.25</c:v>
                </c:pt>
                <c:pt idx="2105">
                  <c:v>10.25</c:v>
                </c:pt>
                <c:pt idx="2106">
                  <c:v>10.25</c:v>
                </c:pt>
                <c:pt idx="2107">
                  <c:v>10.25</c:v>
                </c:pt>
                <c:pt idx="2108">
                  <c:v>10.25</c:v>
                </c:pt>
                <c:pt idx="2109">
                  <c:v>10.25</c:v>
                </c:pt>
                <c:pt idx="2110">
                  <c:v>10.25</c:v>
                </c:pt>
                <c:pt idx="2111">
                  <c:v>10.25</c:v>
                </c:pt>
                <c:pt idx="2112">
                  <c:v>10.25</c:v>
                </c:pt>
                <c:pt idx="2113">
                  <c:v>10.25</c:v>
                </c:pt>
                <c:pt idx="2114">
                  <c:v>10.25</c:v>
                </c:pt>
                <c:pt idx="2115">
                  <c:v>10.25</c:v>
                </c:pt>
                <c:pt idx="2116">
                  <c:v>10.25</c:v>
                </c:pt>
                <c:pt idx="2117">
                  <c:v>10.25</c:v>
                </c:pt>
                <c:pt idx="2118">
                  <c:v>10.25</c:v>
                </c:pt>
                <c:pt idx="2119">
                  <c:v>10.25</c:v>
                </c:pt>
                <c:pt idx="2120">
                  <c:v>10.25</c:v>
                </c:pt>
                <c:pt idx="2121">
                  <c:v>10.25</c:v>
                </c:pt>
                <c:pt idx="2122">
                  <c:v>10.25</c:v>
                </c:pt>
                <c:pt idx="2123">
                  <c:v>10.25</c:v>
                </c:pt>
                <c:pt idx="2124">
                  <c:v>10.25</c:v>
                </c:pt>
                <c:pt idx="2125">
                  <c:v>10.25</c:v>
                </c:pt>
                <c:pt idx="2126">
                  <c:v>10.25</c:v>
                </c:pt>
                <c:pt idx="2127">
                  <c:v>10.25</c:v>
                </c:pt>
                <c:pt idx="2128">
                  <c:v>10.25</c:v>
                </c:pt>
                <c:pt idx="2129">
                  <c:v>10.25</c:v>
                </c:pt>
                <c:pt idx="2130">
                  <c:v>10.25</c:v>
                </c:pt>
                <c:pt idx="2131">
                  <c:v>9.75</c:v>
                </c:pt>
                <c:pt idx="2132">
                  <c:v>9.75</c:v>
                </c:pt>
                <c:pt idx="2133">
                  <c:v>9.75</c:v>
                </c:pt>
                <c:pt idx="2134">
                  <c:v>9.75</c:v>
                </c:pt>
                <c:pt idx="2135">
                  <c:v>9.75</c:v>
                </c:pt>
                <c:pt idx="2136">
                  <c:v>9.75</c:v>
                </c:pt>
                <c:pt idx="2137">
                  <c:v>9.75</c:v>
                </c:pt>
                <c:pt idx="2138">
                  <c:v>9.75</c:v>
                </c:pt>
                <c:pt idx="2139">
                  <c:v>9.75</c:v>
                </c:pt>
                <c:pt idx="2140">
                  <c:v>9.75</c:v>
                </c:pt>
                <c:pt idx="2141">
                  <c:v>9.75</c:v>
                </c:pt>
                <c:pt idx="2142">
                  <c:v>9.75</c:v>
                </c:pt>
                <c:pt idx="2143">
                  <c:v>9.75</c:v>
                </c:pt>
                <c:pt idx="2144">
                  <c:v>9.75</c:v>
                </c:pt>
                <c:pt idx="2145">
                  <c:v>9.75</c:v>
                </c:pt>
                <c:pt idx="2146">
                  <c:v>9.75</c:v>
                </c:pt>
                <c:pt idx="2147">
                  <c:v>9.75</c:v>
                </c:pt>
                <c:pt idx="2148">
                  <c:v>9.75</c:v>
                </c:pt>
                <c:pt idx="2149">
                  <c:v>9.75</c:v>
                </c:pt>
                <c:pt idx="2150">
                  <c:v>9.75</c:v>
                </c:pt>
                <c:pt idx="2151">
                  <c:v>9.75</c:v>
                </c:pt>
                <c:pt idx="2152">
                  <c:v>9.75</c:v>
                </c:pt>
                <c:pt idx="2153">
                  <c:v>9.75</c:v>
                </c:pt>
                <c:pt idx="2154">
                  <c:v>9.75</c:v>
                </c:pt>
                <c:pt idx="2155">
                  <c:v>9.75</c:v>
                </c:pt>
                <c:pt idx="2156">
                  <c:v>9.75</c:v>
                </c:pt>
                <c:pt idx="2157">
                  <c:v>9.75</c:v>
                </c:pt>
                <c:pt idx="2158">
                  <c:v>9.75</c:v>
                </c:pt>
                <c:pt idx="2159">
                  <c:v>9.75</c:v>
                </c:pt>
                <c:pt idx="2160">
                  <c:v>9.75</c:v>
                </c:pt>
                <c:pt idx="2161">
                  <c:v>9.75</c:v>
                </c:pt>
                <c:pt idx="2162">
                  <c:v>9.75</c:v>
                </c:pt>
                <c:pt idx="2163">
                  <c:v>9.75</c:v>
                </c:pt>
                <c:pt idx="2164">
                  <c:v>9.75</c:v>
                </c:pt>
                <c:pt idx="2165">
                  <c:v>9.75</c:v>
                </c:pt>
                <c:pt idx="2166">
                  <c:v>9.75</c:v>
                </c:pt>
                <c:pt idx="2167">
                  <c:v>9.75</c:v>
                </c:pt>
                <c:pt idx="2168">
                  <c:v>9.75</c:v>
                </c:pt>
                <c:pt idx="2169">
                  <c:v>9.75</c:v>
                </c:pt>
                <c:pt idx="2170">
                  <c:v>9.75</c:v>
                </c:pt>
                <c:pt idx="2171">
                  <c:v>9.75</c:v>
                </c:pt>
                <c:pt idx="2172">
                  <c:v>9.75</c:v>
                </c:pt>
                <c:pt idx="2173">
                  <c:v>9.75</c:v>
                </c:pt>
                <c:pt idx="2174">
                  <c:v>9.75</c:v>
                </c:pt>
                <c:pt idx="2175">
                  <c:v>9.75</c:v>
                </c:pt>
                <c:pt idx="2176">
                  <c:v>9.75</c:v>
                </c:pt>
                <c:pt idx="2177">
                  <c:v>9.75</c:v>
                </c:pt>
                <c:pt idx="2178">
                  <c:v>9.75</c:v>
                </c:pt>
                <c:pt idx="2179">
                  <c:v>9.75</c:v>
                </c:pt>
                <c:pt idx="2180">
                  <c:v>9.75</c:v>
                </c:pt>
                <c:pt idx="2181">
                  <c:v>9.75</c:v>
                </c:pt>
                <c:pt idx="2182">
                  <c:v>9.75</c:v>
                </c:pt>
                <c:pt idx="2183">
                  <c:v>9.5</c:v>
                </c:pt>
                <c:pt idx="2184">
                  <c:v>9.5</c:v>
                </c:pt>
                <c:pt idx="2185">
                  <c:v>9.5</c:v>
                </c:pt>
                <c:pt idx="2186">
                  <c:v>9.5</c:v>
                </c:pt>
                <c:pt idx="2187">
                  <c:v>9.5</c:v>
                </c:pt>
                <c:pt idx="2188">
                  <c:v>9.5</c:v>
                </c:pt>
                <c:pt idx="2189">
                  <c:v>9.5</c:v>
                </c:pt>
                <c:pt idx="2190">
                  <c:v>9.5</c:v>
                </c:pt>
                <c:pt idx="2191">
                  <c:v>9.5</c:v>
                </c:pt>
                <c:pt idx="2192">
                  <c:v>9.5</c:v>
                </c:pt>
                <c:pt idx="2193">
                  <c:v>9.5</c:v>
                </c:pt>
                <c:pt idx="2194">
                  <c:v>9.5</c:v>
                </c:pt>
                <c:pt idx="2195">
                  <c:v>9.5</c:v>
                </c:pt>
                <c:pt idx="2196">
                  <c:v>9.5</c:v>
                </c:pt>
                <c:pt idx="2197">
                  <c:v>9.5</c:v>
                </c:pt>
                <c:pt idx="2198">
                  <c:v>9.5</c:v>
                </c:pt>
                <c:pt idx="2199">
                  <c:v>9.5</c:v>
                </c:pt>
                <c:pt idx="2200">
                  <c:v>9.5</c:v>
                </c:pt>
                <c:pt idx="2201">
                  <c:v>9.5</c:v>
                </c:pt>
                <c:pt idx="2202">
                  <c:v>9.5</c:v>
                </c:pt>
                <c:pt idx="2203">
                  <c:v>9.5</c:v>
                </c:pt>
                <c:pt idx="2204">
                  <c:v>9.5</c:v>
                </c:pt>
                <c:pt idx="2205">
                  <c:v>9.5</c:v>
                </c:pt>
                <c:pt idx="2206">
                  <c:v>9.5</c:v>
                </c:pt>
                <c:pt idx="2207">
                  <c:v>9.5</c:v>
                </c:pt>
                <c:pt idx="2208">
                  <c:v>9.5</c:v>
                </c:pt>
                <c:pt idx="2209">
                  <c:v>9.5</c:v>
                </c:pt>
                <c:pt idx="2210">
                  <c:v>9.5</c:v>
                </c:pt>
                <c:pt idx="2211">
                  <c:v>9.5</c:v>
                </c:pt>
                <c:pt idx="2212">
                  <c:v>9.5</c:v>
                </c:pt>
                <c:pt idx="2213">
                  <c:v>9.5</c:v>
                </c:pt>
                <c:pt idx="2214">
                  <c:v>9.5</c:v>
                </c:pt>
                <c:pt idx="2215">
                  <c:v>9.5</c:v>
                </c:pt>
                <c:pt idx="2216">
                  <c:v>9.5</c:v>
                </c:pt>
                <c:pt idx="2217">
                  <c:v>9.5</c:v>
                </c:pt>
                <c:pt idx="2218">
                  <c:v>9.5</c:v>
                </c:pt>
                <c:pt idx="2219">
                  <c:v>9.5</c:v>
                </c:pt>
                <c:pt idx="2220">
                  <c:v>9.5</c:v>
                </c:pt>
                <c:pt idx="2221">
                  <c:v>9.5</c:v>
                </c:pt>
                <c:pt idx="2222">
                  <c:v>9.5</c:v>
                </c:pt>
                <c:pt idx="2223">
                  <c:v>9.5</c:v>
                </c:pt>
                <c:pt idx="2224">
                  <c:v>9.5</c:v>
                </c:pt>
                <c:pt idx="2225">
                  <c:v>9.5</c:v>
                </c:pt>
                <c:pt idx="2226">
                  <c:v>9.5</c:v>
                </c:pt>
                <c:pt idx="2227">
                  <c:v>9.5</c:v>
                </c:pt>
                <c:pt idx="2228">
                  <c:v>9.5</c:v>
                </c:pt>
                <c:pt idx="2229">
                  <c:v>9.5</c:v>
                </c:pt>
                <c:pt idx="2230">
                  <c:v>9.5</c:v>
                </c:pt>
                <c:pt idx="2231">
                  <c:v>9.5</c:v>
                </c:pt>
                <c:pt idx="2232">
                  <c:v>9.5</c:v>
                </c:pt>
                <c:pt idx="2233">
                  <c:v>9.5</c:v>
                </c:pt>
                <c:pt idx="2234">
                  <c:v>9.5</c:v>
                </c:pt>
                <c:pt idx="2235">
                  <c:v>9.5</c:v>
                </c:pt>
                <c:pt idx="2236">
                  <c:v>9.5</c:v>
                </c:pt>
                <c:pt idx="2237">
                  <c:v>9.5</c:v>
                </c:pt>
                <c:pt idx="2238">
                  <c:v>9.5</c:v>
                </c:pt>
                <c:pt idx="2239">
                  <c:v>9.5</c:v>
                </c:pt>
                <c:pt idx="2240">
                  <c:v>9.5</c:v>
                </c:pt>
                <c:pt idx="2241">
                  <c:v>9.5</c:v>
                </c:pt>
                <c:pt idx="2242">
                  <c:v>9.5</c:v>
                </c:pt>
                <c:pt idx="2243">
                  <c:v>9.5</c:v>
                </c:pt>
                <c:pt idx="2244">
                  <c:v>9.5</c:v>
                </c:pt>
                <c:pt idx="2245">
                  <c:v>9.5</c:v>
                </c:pt>
                <c:pt idx="2246">
                  <c:v>9.5</c:v>
                </c:pt>
                <c:pt idx="2247">
                  <c:v>9.5</c:v>
                </c:pt>
                <c:pt idx="2248">
                  <c:v>9.5</c:v>
                </c:pt>
                <c:pt idx="2249">
                  <c:v>9.5</c:v>
                </c:pt>
                <c:pt idx="2250">
                  <c:v>9.5</c:v>
                </c:pt>
                <c:pt idx="2251">
                  <c:v>9.5</c:v>
                </c:pt>
                <c:pt idx="2252">
                  <c:v>9.5</c:v>
                </c:pt>
                <c:pt idx="2253">
                  <c:v>9.5</c:v>
                </c:pt>
                <c:pt idx="2254">
                  <c:v>9.5</c:v>
                </c:pt>
                <c:pt idx="2255">
                  <c:v>9.5</c:v>
                </c:pt>
                <c:pt idx="2256">
                  <c:v>9.5</c:v>
                </c:pt>
                <c:pt idx="2257">
                  <c:v>9.5</c:v>
                </c:pt>
                <c:pt idx="2258">
                  <c:v>9.5</c:v>
                </c:pt>
                <c:pt idx="2259">
                  <c:v>9.5</c:v>
                </c:pt>
                <c:pt idx="2260">
                  <c:v>9.5</c:v>
                </c:pt>
                <c:pt idx="2261">
                  <c:v>9.5</c:v>
                </c:pt>
                <c:pt idx="2262">
                  <c:v>9.5</c:v>
                </c:pt>
                <c:pt idx="2263">
                  <c:v>9.5</c:v>
                </c:pt>
                <c:pt idx="2264">
                  <c:v>9.5</c:v>
                </c:pt>
                <c:pt idx="2265">
                  <c:v>9.5</c:v>
                </c:pt>
                <c:pt idx="2266">
                  <c:v>9.5</c:v>
                </c:pt>
                <c:pt idx="2267">
                  <c:v>9.5</c:v>
                </c:pt>
                <c:pt idx="2268">
                  <c:v>9.5</c:v>
                </c:pt>
                <c:pt idx="2269">
                  <c:v>9.5</c:v>
                </c:pt>
                <c:pt idx="2270">
                  <c:v>9.5</c:v>
                </c:pt>
                <c:pt idx="2271">
                  <c:v>9.5</c:v>
                </c:pt>
                <c:pt idx="2272">
                  <c:v>9.5</c:v>
                </c:pt>
                <c:pt idx="2273">
                  <c:v>9.5</c:v>
                </c:pt>
                <c:pt idx="2274">
                  <c:v>9.5</c:v>
                </c:pt>
                <c:pt idx="2275">
                  <c:v>9.5</c:v>
                </c:pt>
                <c:pt idx="2276">
                  <c:v>9.5</c:v>
                </c:pt>
                <c:pt idx="2277">
                  <c:v>9.5</c:v>
                </c:pt>
                <c:pt idx="2278">
                  <c:v>9.5</c:v>
                </c:pt>
                <c:pt idx="2279">
                  <c:v>9.5</c:v>
                </c:pt>
                <c:pt idx="2280">
                  <c:v>9.5</c:v>
                </c:pt>
                <c:pt idx="2281">
                  <c:v>9.5</c:v>
                </c:pt>
                <c:pt idx="2282">
                  <c:v>9.5</c:v>
                </c:pt>
                <c:pt idx="2283">
                  <c:v>9.5</c:v>
                </c:pt>
                <c:pt idx="2284">
                  <c:v>9.5</c:v>
                </c:pt>
                <c:pt idx="2285">
                  <c:v>9.5</c:v>
                </c:pt>
                <c:pt idx="2286">
                  <c:v>9.5</c:v>
                </c:pt>
                <c:pt idx="2287">
                  <c:v>9.5</c:v>
                </c:pt>
                <c:pt idx="2288">
                  <c:v>9.5</c:v>
                </c:pt>
                <c:pt idx="2289">
                  <c:v>9.5</c:v>
                </c:pt>
                <c:pt idx="2290">
                  <c:v>9.5</c:v>
                </c:pt>
                <c:pt idx="2291">
                  <c:v>9.5</c:v>
                </c:pt>
                <c:pt idx="2292">
                  <c:v>9.5</c:v>
                </c:pt>
                <c:pt idx="2293">
                  <c:v>9.5</c:v>
                </c:pt>
                <c:pt idx="2294">
                  <c:v>9.5</c:v>
                </c:pt>
                <c:pt idx="2295">
                  <c:v>9.5</c:v>
                </c:pt>
                <c:pt idx="2296">
                  <c:v>9.5</c:v>
                </c:pt>
                <c:pt idx="2297">
                  <c:v>9.5</c:v>
                </c:pt>
                <c:pt idx="2298">
                  <c:v>9.5</c:v>
                </c:pt>
                <c:pt idx="2299">
                  <c:v>9.5</c:v>
                </c:pt>
                <c:pt idx="2300">
                  <c:v>9.5</c:v>
                </c:pt>
                <c:pt idx="2301">
                  <c:v>9.5</c:v>
                </c:pt>
                <c:pt idx="2302">
                  <c:v>9.5</c:v>
                </c:pt>
                <c:pt idx="2303">
                  <c:v>9.5</c:v>
                </c:pt>
                <c:pt idx="2304">
                  <c:v>9.5</c:v>
                </c:pt>
                <c:pt idx="2305">
                  <c:v>9.5</c:v>
                </c:pt>
                <c:pt idx="2306">
                  <c:v>9.5</c:v>
                </c:pt>
                <c:pt idx="2307">
                  <c:v>9.5</c:v>
                </c:pt>
                <c:pt idx="2308">
                  <c:v>9.5</c:v>
                </c:pt>
                <c:pt idx="2309">
                  <c:v>9.5</c:v>
                </c:pt>
                <c:pt idx="2310">
                  <c:v>9.5</c:v>
                </c:pt>
                <c:pt idx="2311">
                  <c:v>9.5</c:v>
                </c:pt>
                <c:pt idx="2312">
                  <c:v>9.5</c:v>
                </c:pt>
                <c:pt idx="2313">
                  <c:v>9.25</c:v>
                </c:pt>
                <c:pt idx="2314">
                  <c:v>9.25</c:v>
                </c:pt>
                <c:pt idx="2315">
                  <c:v>9.25</c:v>
                </c:pt>
                <c:pt idx="2316">
                  <c:v>9.25</c:v>
                </c:pt>
                <c:pt idx="2317">
                  <c:v>9.25</c:v>
                </c:pt>
                <c:pt idx="2318">
                  <c:v>9.25</c:v>
                </c:pt>
                <c:pt idx="2319">
                  <c:v>9.25</c:v>
                </c:pt>
                <c:pt idx="2320">
                  <c:v>9.25</c:v>
                </c:pt>
                <c:pt idx="2321">
                  <c:v>9.25</c:v>
                </c:pt>
                <c:pt idx="2322">
                  <c:v>9.25</c:v>
                </c:pt>
                <c:pt idx="2323">
                  <c:v>9.25</c:v>
                </c:pt>
                <c:pt idx="2324">
                  <c:v>9.25</c:v>
                </c:pt>
                <c:pt idx="2325">
                  <c:v>9.25</c:v>
                </c:pt>
                <c:pt idx="2326">
                  <c:v>9.25</c:v>
                </c:pt>
                <c:pt idx="2327">
                  <c:v>9.25</c:v>
                </c:pt>
                <c:pt idx="2328">
                  <c:v>9.25</c:v>
                </c:pt>
                <c:pt idx="2329">
                  <c:v>9.25</c:v>
                </c:pt>
                <c:pt idx="2330">
                  <c:v>9.25</c:v>
                </c:pt>
                <c:pt idx="2331">
                  <c:v>9.25</c:v>
                </c:pt>
                <c:pt idx="2332">
                  <c:v>9.25</c:v>
                </c:pt>
                <c:pt idx="2333">
                  <c:v>9.25</c:v>
                </c:pt>
                <c:pt idx="2334">
                  <c:v>9.25</c:v>
                </c:pt>
                <c:pt idx="2335">
                  <c:v>9.25</c:v>
                </c:pt>
                <c:pt idx="2336">
                  <c:v>9.25</c:v>
                </c:pt>
                <c:pt idx="2337">
                  <c:v>9.25</c:v>
                </c:pt>
                <c:pt idx="2338">
                  <c:v>9.25</c:v>
                </c:pt>
                <c:pt idx="2339">
                  <c:v>9.25</c:v>
                </c:pt>
                <c:pt idx="2340">
                  <c:v>9.25</c:v>
                </c:pt>
                <c:pt idx="2341">
                  <c:v>9.25</c:v>
                </c:pt>
                <c:pt idx="2342">
                  <c:v>9.25</c:v>
                </c:pt>
                <c:pt idx="2343">
                  <c:v>9.25</c:v>
                </c:pt>
                <c:pt idx="2344">
                  <c:v>9.25</c:v>
                </c:pt>
                <c:pt idx="2345">
                  <c:v>9.25</c:v>
                </c:pt>
                <c:pt idx="2346">
                  <c:v>9.25</c:v>
                </c:pt>
                <c:pt idx="2347">
                  <c:v>9.25</c:v>
                </c:pt>
                <c:pt idx="2348">
                  <c:v>9.25</c:v>
                </c:pt>
                <c:pt idx="2349">
                  <c:v>9.25</c:v>
                </c:pt>
                <c:pt idx="2350">
                  <c:v>9.25</c:v>
                </c:pt>
                <c:pt idx="2351">
                  <c:v>9.25</c:v>
                </c:pt>
                <c:pt idx="2352">
                  <c:v>9.25</c:v>
                </c:pt>
                <c:pt idx="2353">
                  <c:v>9.25</c:v>
                </c:pt>
                <c:pt idx="2354">
                  <c:v>9.25</c:v>
                </c:pt>
                <c:pt idx="2355">
                  <c:v>9.25</c:v>
                </c:pt>
                <c:pt idx="2356">
                  <c:v>9.25</c:v>
                </c:pt>
                <c:pt idx="2357">
                  <c:v>9.25</c:v>
                </c:pt>
                <c:pt idx="2358">
                  <c:v>9.25</c:v>
                </c:pt>
                <c:pt idx="2359">
                  <c:v>9.25</c:v>
                </c:pt>
                <c:pt idx="2360">
                  <c:v>9.25</c:v>
                </c:pt>
                <c:pt idx="2361">
                  <c:v>9.25</c:v>
                </c:pt>
                <c:pt idx="2362">
                  <c:v>9.25</c:v>
                </c:pt>
                <c:pt idx="2363">
                  <c:v>9.25</c:v>
                </c:pt>
                <c:pt idx="2364">
                  <c:v>9.25</c:v>
                </c:pt>
                <c:pt idx="2365">
                  <c:v>9.25</c:v>
                </c:pt>
                <c:pt idx="2366">
                  <c:v>9.25</c:v>
                </c:pt>
                <c:pt idx="2367">
                  <c:v>9.25</c:v>
                </c:pt>
                <c:pt idx="2368">
                  <c:v>9.25</c:v>
                </c:pt>
                <c:pt idx="2369">
                  <c:v>9.25</c:v>
                </c:pt>
                <c:pt idx="2370">
                  <c:v>9.25</c:v>
                </c:pt>
                <c:pt idx="2371">
                  <c:v>9.25</c:v>
                </c:pt>
                <c:pt idx="2372">
                  <c:v>9.25</c:v>
                </c:pt>
                <c:pt idx="2373">
                  <c:v>9.25</c:v>
                </c:pt>
                <c:pt idx="2374">
                  <c:v>9.25</c:v>
                </c:pt>
                <c:pt idx="2375">
                  <c:v>9.25</c:v>
                </c:pt>
                <c:pt idx="2376">
                  <c:v>9.25</c:v>
                </c:pt>
                <c:pt idx="2377">
                  <c:v>9.25</c:v>
                </c:pt>
                <c:pt idx="2378">
                  <c:v>9.25</c:v>
                </c:pt>
                <c:pt idx="2379">
                  <c:v>9.25</c:v>
                </c:pt>
                <c:pt idx="2380">
                  <c:v>9.25</c:v>
                </c:pt>
                <c:pt idx="2381">
                  <c:v>9.25</c:v>
                </c:pt>
                <c:pt idx="2382">
                  <c:v>9.25</c:v>
                </c:pt>
                <c:pt idx="2383">
                  <c:v>9.25</c:v>
                </c:pt>
                <c:pt idx="2384">
                  <c:v>9.25</c:v>
                </c:pt>
                <c:pt idx="2385">
                  <c:v>9.25</c:v>
                </c:pt>
                <c:pt idx="2386">
                  <c:v>9.25</c:v>
                </c:pt>
                <c:pt idx="2387">
                  <c:v>9.25</c:v>
                </c:pt>
                <c:pt idx="2388">
                  <c:v>9.25</c:v>
                </c:pt>
                <c:pt idx="2389">
                  <c:v>9.25</c:v>
                </c:pt>
                <c:pt idx="2390">
                  <c:v>9.25</c:v>
                </c:pt>
                <c:pt idx="2391">
                  <c:v>9.25</c:v>
                </c:pt>
                <c:pt idx="2392">
                  <c:v>9.25</c:v>
                </c:pt>
                <c:pt idx="2393">
                  <c:v>9.25</c:v>
                </c:pt>
                <c:pt idx="2394">
                  <c:v>9.25</c:v>
                </c:pt>
                <c:pt idx="2395">
                  <c:v>9.25</c:v>
                </c:pt>
                <c:pt idx="2396">
                  <c:v>9.25</c:v>
                </c:pt>
                <c:pt idx="2397">
                  <c:v>9.25</c:v>
                </c:pt>
                <c:pt idx="2398">
                  <c:v>9.25</c:v>
                </c:pt>
                <c:pt idx="2399">
                  <c:v>9.25</c:v>
                </c:pt>
                <c:pt idx="2400">
                  <c:v>9.25</c:v>
                </c:pt>
                <c:pt idx="2401">
                  <c:v>9.25</c:v>
                </c:pt>
                <c:pt idx="2402">
                  <c:v>9.25</c:v>
                </c:pt>
                <c:pt idx="2403">
                  <c:v>9.25</c:v>
                </c:pt>
                <c:pt idx="2404">
                  <c:v>9.25</c:v>
                </c:pt>
                <c:pt idx="2405">
                  <c:v>9.25</c:v>
                </c:pt>
                <c:pt idx="2406">
                  <c:v>9.25</c:v>
                </c:pt>
                <c:pt idx="2407">
                  <c:v>9.25</c:v>
                </c:pt>
                <c:pt idx="2408">
                  <c:v>9.25</c:v>
                </c:pt>
                <c:pt idx="2409">
                  <c:v>9.25</c:v>
                </c:pt>
                <c:pt idx="2410">
                  <c:v>9.25</c:v>
                </c:pt>
                <c:pt idx="2411">
                  <c:v>9.25</c:v>
                </c:pt>
                <c:pt idx="2412">
                  <c:v>9.25</c:v>
                </c:pt>
                <c:pt idx="2413">
                  <c:v>9.25</c:v>
                </c:pt>
                <c:pt idx="2414">
                  <c:v>9.25</c:v>
                </c:pt>
                <c:pt idx="2415">
                  <c:v>9.25</c:v>
                </c:pt>
                <c:pt idx="2416">
                  <c:v>9.25</c:v>
                </c:pt>
                <c:pt idx="2417">
                  <c:v>9.25</c:v>
                </c:pt>
                <c:pt idx="2418">
                  <c:v>9.25</c:v>
                </c:pt>
                <c:pt idx="2419">
                  <c:v>9.25</c:v>
                </c:pt>
                <c:pt idx="2420">
                  <c:v>9.25</c:v>
                </c:pt>
                <c:pt idx="2421">
                  <c:v>9.25</c:v>
                </c:pt>
                <c:pt idx="2422">
                  <c:v>9.25</c:v>
                </c:pt>
                <c:pt idx="2423">
                  <c:v>9.25</c:v>
                </c:pt>
                <c:pt idx="2424">
                  <c:v>9.25</c:v>
                </c:pt>
                <c:pt idx="2425">
                  <c:v>9.25</c:v>
                </c:pt>
                <c:pt idx="2426">
                  <c:v>9.25</c:v>
                </c:pt>
                <c:pt idx="2427">
                  <c:v>9.25</c:v>
                </c:pt>
                <c:pt idx="2428">
                  <c:v>9.25</c:v>
                </c:pt>
                <c:pt idx="2429">
                  <c:v>9.25</c:v>
                </c:pt>
                <c:pt idx="2430">
                  <c:v>9.25</c:v>
                </c:pt>
                <c:pt idx="2431">
                  <c:v>9.25</c:v>
                </c:pt>
                <c:pt idx="2432">
                  <c:v>9.25</c:v>
                </c:pt>
                <c:pt idx="2433">
                  <c:v>9.25</c:v>
                </c:pt>
                <c:pt idx="2434">
                  <c:v>9.25</c:v>
                </c:pt>
                <c:pt idx="2435">
                  <c:v>9.25</c:v>
                </c:pt>
                <c:pt idx="2436">
                  <c:v>9.25</c:v>
                </c:pt>
                <c:pt idx="2437">
                  <c:v>9.25</c:v>
                </c:pt>
                <c:pt idx="2438">
                  <c:v>9.25</c:v>
                </c:pt>
                <c:pt idx="2439">
                  <c:v>9.25</c:v>
                </c:pt>
                <c:pt idx="2440">
                  <c:v>9.25</c:v>
                </c:pt>
                <c:pt idx="2441">
                  <c:v>9.25</c:v>
                </c:pt>
                <c:pt idx="2442">
                  <c:v>9.25</c:v>
                </c:pt>
                <c:pt idx="2443">
                  <c:v>9.25</c:v>
                </c:pt>
                <c:pt idx="2444">
                  <c:v>9.25</c:v>
                </c:pt>
                <c:pt idx="2445">
                  <c:v>9.25</c:v>
                </c:pt>
                <c:pt idx="2446">
                  <c:v>9.25</c:v>
                </c:pt>
                <c:pt idx="2447">
                  <c:v>9.25</c:v>
                </c:pt>
                <c:pt idx="2448">
                  <c:v>9.25</c:v>
                </c:pt>
                <c:pt idx="2449">
                  <c:v>9.25</c:v>
                </c:pt>
                <c:pt idx="2450">
                  <c:v>9.25</c:v>
                </c:pt>
                <c:pt idx="2451">
                  <c:v>9.25</c:v>
                </c:pt>
                <c:pt idx="2452">
                  <c:v>9.25</c:v>
                </c:pt>
                <c:pt idx="2453">
                  <c:v>9.25</c:v>
                </c:pt>
                <c:pt idx="2454">
                  <c:v>9.25</c:v>
                </c:pt>
                <c:pt idx="2455">
                  <c:v>9.25</c:v>
                </c:pt>
                <c:pt idx="2456">
                  <c:v>9.25</c:v>
                </c:pt>
                <c:pt idx="2457">
                  <c:v>9.25</c:v>
                </c:pt>
                <c:pt idx="2458">
                  <c:v>9.25</c:v>
                </c:pt>
                <c:pt idx="2459">
                  <c:v>9.25</c:v>
                </c:pt>
                <c:pt idx="2460">
                  <c:v>9.25</c:v>
                </c:pt>
                <c:pt idx="2461">
                  <c:v>9.25</c:v>
                </c:pt>
                <c:pt idx="2462">
                  <c:v>9.25</c:v>
                </c:pt>
                <c:pt idx="2463">
                  <c:v>9.25</c:v>
                </c:pt>
                <c:pt idx="2464">
                  <c:v>9.25</c:v>
                </c:pt>
                <c:pt idx="2465">
                  <c:v>9.25</c:v>
                </c:pt>
                <c:pt idx="2466">
                  <c:v>9.25</c:v>
                </c:pt>
                <c:pt idx="2467">
                  <c:v>9.25</c:v>
                </c:pt>
                <c:pt idx="2468">
                  <c:v>9.25</c:v>
                </c:pt>
                <c:pt idx="2469">
                  <c:v>9.25</c:v>
                </c:pt>
                <c:pt idx="2470">
                  <c:v>9.25</c:v>
                </c:pt>
                <c:pt idx="2471">
                  <c:v>9.25</c:v>
                </c:pt>
                <c:pt idx="2472">
                  <c:v>9.25</c:v>
                </c:pt>
                <c:pt idx="2473">
                  <c:v>9.25</c:v>
                </c:pt>
                <c:pt idx="2474">
                  <c:v>9.25</c:v>
                </c:pt>
                <c:pt idx="2475">
                  <c:v>9.25</c:v>
                </c:pt>
                <c:pt idx="2476">
                  <c:v>9.25</c:v>
                </c:pt>
                <c:pt idx="2477">
                  <c:v>9.25</c:v>
                </c:pt>
                <c:pt idx="2478">
                  <c:v>9.25</c:v>
                </c:pt>
                <c:pt idx="2479">
                  <c:v>9.25</c:v>
                </c:pt>
                <c:pt idx="2480">
                  <c:v>9.25</c:v>
                </c:pt>
                <c:pt idx="2481">
                  <c:v>9.25</c:v>
                </c:pt>
                <c:pt idx="2482">
                  <c:v>9.25</c:v>
                </c:pt>
                <c:pt idx="2483">
                  <c:v>9.25</c:v>
                </c:pt>
                <c:pt idx="2484">
                  <c:v>9.25</c:v>
                </c:pt>
                <c:pt idx="2485">
                  <c:v>9.25</c:v>
                </c:pt>
                <c:pt idx="2486">
                  <c:v>9.25</c:v>
                </c:pt>
                <c:pt idx="2487">
                  <c:v>9.25</c:v>
                </c:pt>
                <c:pt idx="2488">
                  <c:v>9.25</c:v>
                </c:pt>
                <c:pt idx="2489">
                  <c:v>9.25</c:v>
                </c:pt>
                <c:pt idx="2490">
                  <c:v>9.25</c:v>
                </c:pt>
                <c:pt idx="2491">
                  <c:v>9.25</c:v>
                </c:pt>
                <c:pt idx="2492">
                  <c:v>9.25</c:v>
                </c:pt>
                <c:pt idx="2493">
                  <c:v>9.25</c:v>
                </c:pt>
                <c:pt idx="2494">
                  <c:v>9.25</c:v>
                </c:pt>
                <c:pt idx="2495">
                  <c:v>9.25</c:v>
                </c:pt>
                <c:pt idx="2496">
                  <c:v>9.25</c:v>
                </c:pt>
                <c:pt idx="2497">
                  <c:v>9.25</c:v>
                </c:pt>
                <c:pt idx="2498">
                  <c:v>9.25</c:v>
                </c:pt>
                <c:pt idx="2499">
                  <c:v>9.25</c:v>
                </c:pt>
                <c:pt idx="2500">
                  <c:v>9.25</c:v>
                </c:pt>
              </c:numCache>
            </c:numRef>
          </c:val>
          <c:smooth val="0"/>
          <c:extLst>
            <c:ext xmlns:c16="http://schemas.microsoft.com/office/drawing/2014/chart" uri="{C3380CC4-5D6E-409C-BE32-E72D297353CC}">
              <c16:uniqueId val="{00000006-361B-437B-97B1-411B01CCCAC1}"/>
            </c:ext>
          </c:extLst>
        </c:ser>
        <c:dLbls>
          <c:showLegendKey val="0"/>
          <c:showVal val="0"/>
          <c:showCatName val="0"/>
          <c:showSerName val="0"/>
          <c:showPercent val="0"/>
          <c:showBubbleSize val="0"/>
        </c:dLbls>
        <c:smooth val="0"/>
        <c:axId val="2111840351"/>
        <c:axId val="2111841311"/>
      </c:lineChart>
      <c:dateAx>
        <c:axId val="2111840351"/>
        <c:scaling>
          <c:orientation val="minMax"/>
          <c:min val="43709"/>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s-CO"/>
          </a:p>
        </c:txPr>
        <c:crossAx val="2111841311"/>
        <c:crosses val="autoZero"/>
        <c:auto val="1"/>
        <c:lblOffset val="100"/>
        <c:baseTimeUnit val="days"/>
      </c:dateAx>
      <c:valAx>
        <c:axId val="211184131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lumMod val="75000"/>
                  </a:schemeClr>
                </a:solidFill>
                <a:latin typeface="Arial" panose="020B0604020202020204" pitchFamily="34" charset="0"/>
                <a:ea typeface="+mn-ea"/>
                <a:cs typeface="Arial" panose="020B0604020202020204" pitchFamily="34" charset="0"/>
              </a:defRPr>
            </a:pPr>
            <a:endParaRPr lang="es-CO"/>
          </a:p>
        </c:txPr>
        <c:crossAx val="21118403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Arial" panose="020B0604020202020204" pitchFamily="34" charset="0"/>
          <a:cs typeface="Arial" panose="020B0604020202020204" pitchFamily="34" charset="0"/>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545572091258378E-2"/>
          <c:y val="5.0662051838484885E-2"/>
          <c:w val="0.8919788348154114"/>
          <c:h val="0.74677232188813092"/>
        </c:manualLayout>
      </c:layout>
      <c:lineChart>
        <c:grouping val="standard"/>
        <c:varyColors val="0"/>
        <c:ser>
          <c:idx val="0"/>
          <c:order val="0"/>
          <c:tx>
            <c:strRef>
              <c:f>'9'!$B$1</c:f>
              <c:strCache>
                <c:ptCount val="1"/>
                <c:pt idx="0">
                  <c:v>Bogotá</c:v>
                </c:pt>
              </c:strCache>
            </c:strRef>
          </c:tx>
          <c:spPr>
            <a:ln w="28575" cap="rnd">
              <a:solidFill>
                <a:srgbClr val="C00000"/>
              </a:solidFill>
              <a:round/>
            </a:ln>
            <a:effectLst/>
          </c:spPr>
          <c:marker>
            <c:symbol val="none"/>
          </c:marker>
          <c:dLbls>
            <c:dLbl>
              <c:idx val="81"/>
              <c:layout>
                <c:manualLayout>
                  <c:x val="-1.092134908759438E-2"/>
                  <c:y val="-1.4102085776214386E-2"/>
                </c:manualLayout>
              </c:layout>
              <c:spPr>
                <a:noFill/>
                <a:ln>
                  <a:noFill/>
                </a:ln>
                <a:effectLst/>
              </c:spPr>
              <c:txPr>
                <a:bodyPr rot="0" spcFirstLastPara="1" vertOverflow="ellipsis" vert="horz" wrap="square" anchor="ctr" anchorCtr="1"/>
                <a:lstStyle/>
                <a:p>
                  <a:pPr algn="ctr" rtl="0">
                    <a:defRPr sz="105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0A-4FE6-AB5B-019C9F9A9111}"/>
                </c:ext>
              </c:extLst>
            </c:dLbl>
            <c:spPr>
              <a:noFill/>
              <a:ln>
                <a:noFill/>
              </a:ln>
              <a:effectLst/>
            </c:spPr>
            <c:txPr>
              <a:bodyPr rot="0" spcFirstLastPara="1" vertOverflow="ellipsis" vert="horz" wrap="square" anchor="ctr" anchorCtr="1"/>
              <a:lstStyle/>
              <a:p>
                <a:pPr>
                  <a:defRPr sz="105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'9'!$A$2:$A$83</c:f>
              <c:numCache>
                <c:formatCode>mmm\-yy</c:formatCode>
                <c:ptCount val="8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numCache>
            </c:numRef>
          </c:cat>
          <c:val>
            <c:numRef>
              <c:f>'9'!$B$2:$B$83</c:f>
              <c:numCache>
                <c:formatCode>0.00</c:formatCode>
                <c:ptCount val="82"/>
                <c:pt idx="0">
                  <c:v>2.99</c:v>
                </c:pt>
                <c:pt idx="1">
                  <c:v>2.9</c:v>
                </c:pt>
                <c:pt idx="2">
                  <c:v>3.01</c:v>
                </c:pt>
                <c:pt idx="3">
                  <c:v>3.05</c:v>
                </c:pt>
                <c:pt idx="4">
                  <c:v>3.06</c:v>
                </c:pt>
                <c:pt idx="5">
                  <c:v>3.1</c:v>
                </c:pt>
                <c:pt idx="6">
                  <c:v>3.38</c:v>
                </c:pt>
                <c:pt idx="7">
                  <c:v>3.39</c:v>
                </c:pt>
                <c:pt idx="8">
                  <c:v>3.57</c:v>
                </c:pt>
                <c:pt idx="9">
                  <c:v>3.58</c:v>
                </c:pt>
                <c:pt idx="10">
                  <c:v>3.57</c:v>
                </c:pt>
                <c:pt idx="11">
                  <c:v>3.49</c:v>
                </c:pt>
                <c:pt idx="12">
                  <c:v>3.22</c:v>
                </c:pt>
                <c:pt idx="13">
                  <c:v>3.32</c:v>
                </c:pt>
                <c:pt idx="14">
                  <c:v>3.54</c:v>
                </c:pt>
                <c:pt idx="15">
                  <c:v>3.24</c:v>
                </c:pt>
                <c:pt idx="16">
                  <c:v>2.48</c:v>
                </c:pt>
                <c:pt idx="17">
                  <c:v>1.71</c:v>
                </c:pt>
                <c:pt idx="18">
                  <c:v>1.53</c:v>
                </c:pt>
                <c:pt idx="19">
                  <c:v>1.33</c:v>
                </c:pt>
                <c:pt idx="20">
                  <c:v>1.59</c:v>
                </c:pt>
                <c:pt idx="21">
                  <c:v>1.42</c:v>
                </c:pt>
                <c:pt idx="22">
                  <c:v>1.18</c:v>
                </c:pt>
                <c:pt idx="23">
                  <c:v>1.17</c:v>
                </c:pt>
                <c:pt idx="24">
                  <c:v>1.1499999999999999</c:v>
                </c:pt>
                <c:pt idx="25">
                  <c:v>1.01</c:v>
                </c:pt>
                <c:pt idx="26">
                  <c:v>0.97</c:v>
                </c:pt>
                <c:pt idx="27">
                  <c:v>1.38</c:v>
                </c:pt>
                <c:pt idx="28">
                  <c:v>2.41</c:v>
                </c:pt>
                <c:pt idx="29">
                  <c:v>3</c:v>
                </c:pt>
                <c:pt idx="30">
                  <c:v>3.4</c:v>
                </c:pt>
                <c:pt idx="31">
                  <c:v>3.92</c:v>
                </c:pt>
                <c:pt idx="32">
                  <c:v>3.64</c:v>
                </c:pt>
                <c:pt idx="33">
                  <c:v>3.7</c:v>
                </c:pt>
                <c:pt idx="34">
                  <c:v>4.97</c:v>
                </c:pt>
                <c:pt idx="35">
                  <c:v>4.62</c:v>
                </c:pt>
                <c:pt idx="36">
                  <c:v>5.94</c:v>
                </c:pt>
                <c:pt idx="37">
                  <c:v>7.03</c:v>
                </c:pt>
                <c:pt idx="38">
                  <c:v>7.34</c:v>
                </c:pt>
                <c:pt idx="39">
                  <c:v>8.11</c:v>
                </c:pt>
                <c:pt idx="40">
                  <c:v>8.33</c:v>
                </c:pt>
                <c:pt idx="41">
                  <c:v>8.89</c:v>
                </c:pt>
                <c:pt idx="42">
                  <c:v>9.2100000000000009</c:v>
                </c:pt>
                <c:pt idx="43">
                  <c:v>9.69</c:v>
                </c:pt>
                <c:pt idx="44">
                  <c:v>10.42</c:v>
                </c:pt>
                <c:pt idx="45">
                  <c:v>11.16</c:v>
                </c:pt>
                <c:pt idx="46">
                  <c:v>11.47</c:v>
                </c:pt>
                <c:pt idx="47">
                  <c:v>12.35</c:v>
                </c:pt>
                <c:pt idx="48">
                  <c:v>12.71</c:v>
                </c:pt>
                <c:pt idx="49">
                  <c:v>12.94</c:v>
                </c:pt>
                <c:pt idx="50">
                  <c:v>13.26</c:v>
                </c:pt>
                <c:pt idx="51">
                  <c:v>12.82</c:v>
                </c:pt>
                <c:pt idx="52">
                  <c:v>12.29</c:v>
                </c:pt>
                <c:pt idx="53">
                  <c:v>11.94</c:v>
                </c:pt>
                <c:pt idx="54" formatCode="General">
                  <c:v>11.83</c:v>
                </c:pt>
                <c:pt idx="55" formatCode="General">
                  <c:v>11.67</c:v>
                </c:pt>
                <c:pt idx="56" formatCode="General">
                  <c:v>11.29</c:v>
                </c:pt>
                <c:pt idx="57" formatCode="General">
                  <c:v>10.78</c:v>
                </c:pt>
                <c:pt idx="58" formatCode="General">
                  <c:v>10.27</c:v>
                </c:pt>
                <c:pt idx="59" formatCode="General">
                  <c:v>9.43</c:v>
                </c:pt>
                <c:pt idx="60">
                  <c:v>8.17</c:v>
                </c:pt>
                <c:pt idx="61">
                  <c:v>7.61</c:v>
                </c:pt>
                <c:pt idx="62">
                  <c:v>7.38</c:v>
                </c:pt>
                <c:pt idx="63">
                  <c:v>7.11</c:v>
                </c:pt>
                <c:pt idx="64">
                  <c:v>7.24</c:v>
                </c:pt>
                <c:pt idx="65" formatCode="General">
                  <c:v>7.44</c:v>
                </c:pt>
                <c:pt idx="66" formatCode="General">
                  <c:v>7.13</c:v>
                </c:pt>
                <c:pt idx="67" formatCode="General">
                  <c:v>6.42</c:v>
                </c:pt>
                <c:pt idx="68" formatCode="General">
                  <c:v>6.12</c:v>
                </c:pt>
                <c:pt idx="69">
                  <c:v>5.8</c:v>
                </c:pt>
                <c:pt idx="70">
                  <c:v>5.8</c:v>
                </c:pt>
                <c:pt idx="71">
                  <c:v>5.69</c:v>
                </c:pt>
                <c:pt idx="72">
                  <c:v>5.9</c:v>
                </c:pt>
                <c:pt idx="73" formatCode="General">
                  <c:v>6.07</c:v>
                </c:pt>
                <c:pt idx="74" formatCode="General">
                  <c:v>5.51</c:v>
                </c:pt>
                <c:pt idx="75" formatCode="General">
                  <c:v>5.66</c:v>
                </c:pt>
                <c:pt idx="76" formatCode="General">
                  <c:v>5.47</c:v>
                </c:pt>
                <c:pt idx="77">
                  <c:v>5.2</c:v>
                </c:pt>
                <c:pt idx="78">
                  <c:v>5.27</c:v>
                </c:pt>
                <c:pt idx="79">
                  <c:v>5.35</c:v>
                </c:pt>
                <c:pt idx="80">
                  <c:v>5.42</c:v>
                </c:pt>
                <c:pt idx="81">
                  <c:v>5.8</c:v>
                </c:pt>
              </c:numCache>
            </c:numRef>
          </c:val>
          <c:smooth val="1"/>
          <c:extLst>
            <c:ext xmlns:c16="http://schemas.microsoft.com/office/drawing/2014/chart" uri="{C3380CC4-5D6E-409C-BE32-E72D297353CC}">
              <c16:uniqueId val="{00000001-CD0A-4FE6-AB5B-019C9F9A9111}"/>
            </c:ext>
          </c:extLst>
        </c:ser>
        <c:ser>
          <c:idx val="1"/>
          <c:order val="1"/>
          <c:tx>
            <c:strRef>
              <c:f>'9'!$C$1</c:f>
              <c:strCache>
                <c:ptCount val="1"/>
                <c:pt idx="0">
                  <c:v>Colombia</c:v>
                </c:pt>
              </c:strCache>
            </c:strRef>
          </c:tx>
          <c:spPr>
            <a:ln w="28575" cap="rnd">
              <a:solidFill>
                <a:schemeClr val="accent1"/>
              </a:solidFill>
              <a:round/>
            </a:ln>
            <a:effectLst/>
          </c:spPr>
          <c:marker>
            <c:symbol val="none"/>
          </c:marker>
          <c:dLbls>
            <c:dLbl>
              <c:idx val="81"/>
              <c:layout>
                <c:manualLayout>
                  <c:x val="-5.46067454379719E-3"/>
                  <c:y val="1.4102085776214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0A-4FE6-AB5B-019C9F9A9111}"/>
                </c:ext>
              </c:extLst>
            </c:dLbl>
            <c:spPr>
              <a:noFill/>
              <a:ln>
                <a:noFill/>
              </a:ln>
              <a:effectLst/>
            </c:spPr>
            <c:txPr>
              <a:bodyPr rot="0" spcFirstLastPara="1" vertOverflow="ellipsis" vert="horz" wrap="square" anchor="ctr" anchorCtr="1"/>
              <a:lstStyle/>
              <a:p>
                <a:pPr>
                  <a:defRPr sz="105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'9'!$A$2:$A$83</c:f>
              <c:numCache>
                <c:formatCode>mmm\-yy</c:formatCode>
                <c:ptCount val="8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numCache>
            </c:numRef>
          </c:cat>
          <c:val>
            <c:numRef>
              <c:f>'9'!$C$2:$C$83</c:f>
              <c:numCache>
                <c:formatCode>0.00</c:formatCode>
                <c:ptCount val="82"/>
                <c:pt idx="0">
                  <c:v>3.1</c:v>
                </c:pt>
                <c:pt idx="1">
                  <c:v>3</c:v>
                </c:pt>
                <c:pt idx="2">
                  <c:v>3.2</c:v>
                </c:pt>
                <c:pt idx="3">
                  <c:v>3.2</c:v>
                </c:pt>
                <c:pt idx="4">
                  <c:v>3.3</c:v>
                </c:pt>
                <c:pt idx="5">
                  <c:v>3.4</c:v>
                </c:pt>
                <c:pt idx="6">
                  <c:v>3.8</c:v>
                </c:pt>
                <c:pt idx="7">
                  <c:v>3.8</c:v>
                </c:pt>
                <c:pt idx="8">
                  <c:v>3.8</c:v>
                </c:pt>
                <c:pt idx="9">
                  <c:v>3.9</c:v>
                </c:pt>
                <c:pt idx="10">
                  <c:v>3.9</c:v>
                </c:pt>
                <c:pt idx="11">
                  <c:v>3.8</c:v>
                </c:pt>
                <c:pt idx="12">
                  <c:v>3.62</c:v>
                </c:pt>
                <c:pt idx="13">
                  <c:v>3.72</c:v>
                </c:pt>
                <c:pt idx="14">
                  <c:v>3.85</c:v>
                </c:pt>
                <c:pt idx="15">
                  <c:v>3.51</c:v>
                </c:pt>
                <c:pt idx="16">
                  <c:v>2.85</c:v>
                </c:pt>
                <c:pt idx="17">
                  <c:v>2.2000000000000002</c:v>
                </c:pt>
                <c:pt idx="18">
                  <c:v>1.97</c:v>
                </c:pt>
                <c:pt idx="19">
                  <c:v>1.87</c:v>
                </c:pt>
                <c:pt idx="20">
                  <c:v>1.97</c:v>
                </c:pt>
                <c:pt idx="21">
                  <c:v>1.74</c:v>
                </c:pt>
                <c:pt idx="22">
                  <c:v>1.49</c:v>
                </c:pt>
                <c:pt idx="23">
                  <c:v>1.62</c:v>
                </c:pt>
                <c:pt idx="24">
                  <c:v>1.6</c:v>
                </c:pt>
                <c:pt idx="25">
                  <c:v>1.56</c:v>
                </c:pt>
                <c:pt idx="26">
                  <c:v>1.51</c:v>
                </c:pt>
                <c:pt idx="27">
                  <c:v>1.95</c:v>
                </c:pt>
                <c:pt idx="28">
                  <c:v>3.3</c:v>
                </c:pt>
                <c:pt idx="29">
                  <c:v>3.63</c:v>
                </c:pt>
                <c:pt idx="30">
                  <c:v>3.97</c:v>
                </c:pt>
                <c:pt idx="31">
                  <c:v>4.4400000000000004</c:v>
                </c:pt>
                <c:pt idx="32">
                  <c:v>4.51</c:v>
                </c:pt>
                <c:pt idx="33">
                  <c:v>4.58</c:v>
                </c:pt>
                <c:pt idx="34">
                  <c:v>5.28</c:v>
                </c:pt>
                <c:pt idx="35">
                  <c:v>5.62</c:v>
                </c:pt>
                <c:pt idx="36">
                  <c:v>6.94</c:v>
                </c:pt>
                <c:pt idx="37">
                  <c:v>8.01</c:v>
                </c:pt>
                <c:pt idx="38">
                  <c:v>8.5299999999999994</c:v>
                </c:pt>
                <c:pt idx="39">
                  <c:v>9.23</c:v>
                </c:pt>
                <c:pt idx="40">
                  <c:v>9.07</c:v>
                </c:pt>
                <c:pt idx="41">
                  <c:v>9.67</c:v>
                </c:pt>
                <c:pt idx="42">
                  <c:v>10.210000000000001</c:v>
                </c:pt>
                <c:pt idx="43">
                  <c:v>10.84</c:v>
                </c:pt>
                <c:pt idx="44">
                  <c:v>11.44</c:v>
                </c:pt>
                <c:pt idx="45">
                  <c:v>12.22</c:v>
                </c:pt>
                <c:pt idx="46">
                  <c:v>12.53</c:v>
                </c:pt>
                <c:pt idx="47">
                  <c:v>13.12</c:v>
                </c:pt>
                <c:pt idx="48">
                  <c:v>13.25</c:v>
                </c:pt>
                <c:pt idx="49" formatCode="General">
                  <c:v>13.28</c:v>
                </c:pt>
                <c:pt idx="50" formatCode="General">
                  <c:v>13.34</c:v>
                </c:pt>
                <c:pt idx="51" formatCode="General">
                  <c:v>12.82</c:v>
                </c:pt>
                <c:pt idx="52">
                  <c:v>12.36</c:v>
                </c:pt>
                <c:pt idx="53">
                  <c:v>12.13</c:v>
                </c:pt>
                <c:pt idx="54" formatCode="General">
                  <c:v>11.78</c:v>
                </c:pt>
                <c:pt idx="55" formatCode="General">
                  <c:v>11.43</c:v>
                </c:pt>
                <c:pt idx="56" formatCode="General">
                  <c:v>10.99</c:v>
                </c:pt>
                <c:pt idx="57" formatCode="General">
                  <c:v>10.48</c:v>
                </c:pt>
                <c:pt idx="58" formatCode="General">
                  <c:v>10.15</c:v>
                </c:pt>
                <c:pt idx="59" formatCode="General">
                  <c:v>9.2799999999999994</c:v>
                </c:pt>
                <c:pt idx="60">
                  <c:v>8.35</c:v>
                </c:pt>
                <c:pt idx="61">
                  <c:v>7.74</c:v>
                </c:pt>
                <c:pt idx="62">
                  <c:v>7.36</c:v>
                </c:pt>
                <c:pt idx="63">
                  <c:v>7.16</c:v>
                </c:pt>
                <c:pt idx="64" formatCode="General">
                  <c:v>7.16</c:v>
                </c:pt>
                <c:pt idx="65" formatCode="General">
                  <c:v>7.18</c:v>
                </c:pt>
                <c:pt idx="66" formatCode="General">
                  <c:v>6.86</c:v>
                </c:pt>
                <c:pt idx="67" formatCode="General">
                  <c:v>6.12</c:v>
                </c:pt>
                <c:pt idx="68" formatCode="General">
                  <c:v>5.81</c:v>
                </c:pt>
                <c:pt idx="69" formatCode="General">
                  <c:v>5.41</c:v>
                </c:pt>
                <c:pt idx="70">
                  <c:v>5.2</c:v>
                </c:pt>
                <c:pt idx="71">
                  <c:v>5.2</c:v>
                </c:pt>
                <c:pt idx="72" formatCode="General">
                  <c:v>5.22</c:v>
                </c:pt>
                <c:pt idx="73" formatCode="General">
                  <c:v>5.28</c:v>
                </c:pt>
                <c:pt idx="74" formatCode="General">
                  <c:v>5.09</c:v>
                </c:pt>
                <c:pt idx="75" formatCode="General">
                  <c:v>5.16</c:v>
                </c:pt>
                <c:pt idx="76" formatCode="General">
                  <c:v>5.05</c:v>
                </c:pt>
                <c:pt idx="77">
                  <c:v>4.82</c:v>
                </c:pt>
                <c:pt idx="78">
                  <c:v>4.9000000000000004</c:v>
                </c:pt>
                <c:pt idx="79">
                  <c:v>5.0999999999999996</c:v>
                </c:pt>
                <c:pt idx="80">
                  <c:v>5.18</c:v>
                </c:pt>
                <c:pt idx="81">
                  <c:v>5.51</c:v>
                </c:pt>
              </c:numCache>
            </c:numRef>
          </c:val>
          <c:smooth val="1"/>
          <c:extLst>
            <c:ext xmlns:c16="http://schemas.microsoft.com/office/drawing/2014/chart" uri="{C3380CC4-5D6E-409C-BE32-E72D297353CC}">
              <c16:uniqueId val="{00000003-CD0A-4FE6-AB5B-019C9F9A9111}"/>
            </c:ext>
          </c:extLst>
        </c:ser>
        <c:ser>
          <c:idx val="2"/>
          <c:order val="2"/>
          <c:tx>
            <c:strRef>
              <c:f>'9'!$D$1</c:f>
              <c:strCache>
                <c:ptCount val="1"/>
              </c:strCache>
            </c:strRef>
          </c:tx>
          <c:spPr>
            <a:ln w="12700" cap="rnd">
              <a:solidFill>
                <a:sysClr val="windowText" lastClr="000000"/>
              </a:solidFill>
              <a:prstDash val="sysDash"/>
              <a:round/>
            </a:ln>
            <a:effectLst/>
          </c:spPr>
          <c:marker>
            <c:symbol val="none"/>
          </c:marker>
          <c:cat>
            <c:numRef>
              <c:f>'9'!$A$2:$A$83</c:f>
              <c:numCache>
                <c:formatCode>mmm\-yy</c:formatCode>
                <c:ptCount val="8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numCache>
            </c:numRef>
          </c:cat>
          <c:val>
            <c:numRef>
              <c:f>'9'!$D$2:$D$83</c:f>
              <c:numCache>
                <c:formatCode>0</c:formatCode>
                <c:ptCount val="82"/>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2</c:v>
                </c:pt>
                <c:pt idx="60">
                  <c:v>2</c:v>
                </c:pt>
                <c:pt idx="61">
                  <c:v>2</c:v>
                </c:pt>
                <c:pt idx="62">
                  <c:v>2</c:v>
                </c:pt>
                <c:pt idx="63" formatCode="General">
                  <c:v>2</c:v>
                </c:pt>
                <c:pt idx="64" formatCode="General">
                  <c:v>2</c:v>
                </c:pt>
                <c:pt idx="65" formatCode="General">
                  <c:v>2</c:v>
                </c:pt>
                <c:pt idx="66" formatCode="General">
                  <c:v>2</c:v>
                </c:pt>
                <c:pt idx="67" formatCode="General">
                  <c:v>2</c:v>
                </c:pt>
                <c:pt idx="68" formatCode="General">
                  <c:v>2</c:v>
                </c:pt>
                <c:pt idx="69" formatCode="General">
                  <c:v>2</c:v>
                </c:pt>
                <c:pt idx="70" formatCode="General">
                  <c:v>2</c:v>
                </c:pt>
                <c:pt idx="71" formatCode="General">
                  <c:v>2</c:v>
                </c:pt>
                <c:pt idx="72" formatCode="General">
                  <c:v>2</c:v>
                </c:pt>
                <c:pt idx="73" formatCode="General">
                  <c:v>2</c:v>
                </c:pt>
                <c:pt idx="74" formatCode="General">
                  <c:v>2</c:v>
                </c:pt>
                <c:pt idx="75" formatCode="General">
                  <c:v>2</c:v>
                </c:pt>
                <c:pt idx="76" formatCode="General">
                  <c:v>2</c:v>
                </c:pt>
                <c:pt idx="77" formatCode="General">
                  <c:v>2</c:v>
                </c:pt>
                <c:pt idx="78" formatCode="General">
                  <c:v>2</c:v>
                </c:pt>
                <c:pt idx="79" formatCode="General">
                  <c:v>2</c:v>
                </c:pt>
                <c:pt idx="80" formatCode="General">
                  <c:v>2</c:v>
                </c:pt>
                <c:pt idx="81" formatCode="General">
                  <c:v>2</c:v>
                </c:pt>
              </c:numCache>
            </c:numRef>
          </c:val>
          <c:smooth val="0"/>
          <c:extLst>
            <c:ext xmlns:c16="http://schemas.microsoft.com/office/drawing/2014/chart" uri="{C3380CC4-5D6E-409C-BE32-E72D297353CC}">
              <c16:uniqueId val="{00000004-CD0A-4FE6-AB5B-019C9F9A9111}"/>
            </c:ext>
          </c:extLst>
        </c:ser>
        <c:ser>
          <c:idx val="3"/>
          <c:order val="3"/>
          <c:tx>
            <c:strRef>
              <c:f>'9'!$F$1</c:f>
              <c:strCache>
                <c:ptCount val="1"/>
              </c:strCache>
            </c:strRef>
          </c:tx>
          <c:spPr>
            <a:ln w="12700" cap="rnd">
              <a:solidFill>
                <a:sysClr val="windowText" lastClr="000000"/>
              </a:solidFill>
              <a:prstDash val="sysDash"/>
              <a:round/>
            </a:ln>
            <a:effectLst/>
          </c:spPr>
          <c:marker>
            <c:symbol val="none"/>
          </c:marker>
          <c:cat>
            <c:numRef>
              <c:f>'9'!$A$2:$A$83</c:f>
              <c:numCache>
                <c:formatCode>mmm\-yy</c:formatCode>
                <c:ptCount val="8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numCache>
            </c:numRef>
          </c:cat>
          <c:val>
            <c:numRef>
              <c:f>'9'!$F$2:$F$83</c:f>
              <c:numCache>
                <c:formatCode>General</c:formatCode>
                <c:ptCount val="82"/>
                <c:pt idx="0">
                  <c:v>4</c:v>
                </c:pt>
                <c:pt idx="1">
                  <c:v>4</c:v>
                </c:pt>
                <c:pt idx="2">
                  <c:v>4</c:v>
                </c:pt>
                <c:pt idx="3">
                  <c:v>4</c:v>
                </c:pt>
                <c:pt idx="4">
                  <c:v>4</c:v>
                </c:pt>
                <c:pt idx="5">
                  <c:v>4</c:v>
                </c:pt>
                <c:pt idx="6">
                  <c:v>4</c:v>
                </c:pt>
                <c:pt idx="7">
                  <c:v>4</c:v>
                </c:pt>
                <c:pt idx="8">
                  <c:v>4</c:v>
                </c:pt>
                <c:pt idx="9">
                  <c:v>4</c:v>
                </c:pt>
                <c:pt idx="10">
                  <c:v>4</c:v>
                </c:pt>
                <c:pt idx="11">
                  <c:v>4</c:v>
                </c:pt>
                <c:pt idx="12">
                  <c:v>4</c:v>
                </c:pt>
                <c:pt idx="13">
                  <c:v>4</c:v>
                </c:pt>
                <c:pt idx="14">
                  <c:v>4</c:v>
                </c:pt>
                <c:pt idx="15">
                  <c:v>4</c:v>
                </c:pt>
                <c:pt idx="16">
                  <c:v>4</c:v>
                </c:pt>
                <c:pt idx="17">
                  <c:v>4</c:v>
                </c:pt>
                <c:pt idx="18">
                  <c:v>4</c:v>
                </c:pt>
                <c:pt idx="19">
                  <c:v>4</c:v>
                </c:pt>
                <c:pt idx="20">
                  <c:v>4</c:v>
                </c:pt>
                <c:pt idx="21">
                  <c:v>4</c:v>
                </c:pt>
                <c:pt idx="22">
                  <c:v>4</c:v>
                </c:pt>
                <c:pt idx="23">
                  <c:v>4</c:v>
                </c:pt>
                <c:pt idx="24">
                  <c:v>4</c:v>
                </c:pt>
                <c:pt idx="25">
                  <c:v>4</c:v>
                </c:pt>
                <c:pt idx="26">
                  <c:v>4</c:v>
                </c:pt>
                <c:pt idx="27">
                  <c:v>4</c:v>
                </c:pt>
                <c:pt idx="28">
                  <c:v>4</c:v>
                </c:pt>
                <c:pt idx="29">
                  <c:v>4</c:v>
                </c:pt>
                <c:pt idx="30">
                  <c:v>4</c:v>
                </c:pt>
                <c:pt idx="31">
                  <c:v>4</c:v>
                </c:pt>
                <c:pt idx="32">
                  <c:v>4</c:v>
                </c:pt>
                <c:pt idx="33">
                  <c:v>4</c:v>
                </c:pt>
                <c:pt idx="34">
                  <c:v>4</c:v>
                </c:pt>
                <c:pt idx="35">
                  <c:v>4</c:v>
                </c:pt>
                <c:pt idx="36">
                  <c:v>4</c:v>
                </c:pt>
                <c:pt idx="37">
                  <c:v>4</c:v>
                </c:pt>
                <c:pt idx="38">
                  <c:v>4</c:v>
                </c:pt>
                <c:pt idx="39">
                  <c:v>4</c:v>
                </c:pt>
                <c:pt idx="40">
                  <c:v>4</c:v>
                </c:pt>
                <c:pt idx="41">
                  <c:v>4</c:v>
                </c:pt>
                <c:pt idx="42">
                  <c:v>4</c:v>
                </c:pt>
                <c:pt idx="43">
                  <c:v>4</c:v>
                </c:pt>
                <c:pt idx="44">
                  <c:v>4</c:v>
                </c:pt>
                <c:pt idx="45">
                  <c:v>4</c:v>
                </c:pt>
                <c:pt idx="46">
                  <c:v>4</c:v>
                </c:pt>
                <c:pt idx="47">
                  <c:v>4</c:v>
                </c:pt>
                <c:pt idx="48">
                  <c:v>4</c:v>
                </c:pt>
                <c:pt idx="49">
                  <c:v>4</c:v>
                </c:pt>
                <c:pt idx="50">
                  <c:v>4</c:v>
                </c:pt>
                <c:pt idx="51">
                  <c:v>4</c:v>
                </c:pt>
                <c:pt idx="52">
                  <c:v>4</c:v>
                </c:pt>
                <c:pt idx="53">
                  <c:v>4</c:v>
                </c:pt>
                <c:pt idx="54">
                  <c:v>4</c:v>
                </c:pt>
                <c:pt idx="55">
                  <c:v>4</c:v>
                </c:pt>
                <c:pt idx="56">
                  <c:v>4</c:v>
                </c:pt>
                <c:pt idx="57">
                  <c:v>4</c:v>
                </c:pt>
                <c:pt idx="58">
                  <c:v>4</c:v>
                </c:pt>
                <c:pt idx="59">
                  <c:v>4</c:v>
                </c:pt>
                <c:pt idx="60">
                  <c:v>4</c:v>
                </c:pt>
                <c:pt idx="61">
                  <c:v>4</c:v>
                </c:pt>
                <c:pt idx="62">
                  <c:v>4</c:v>
                </c:pt>
                <c:pt idx="63">
                  <c:v>4</c:v>
                </c:pt>
                <c:pt idx="64">
                  <c:v>4</c:v>
                </c:pt>
                <c:pt idx="65">
                  <c:v>4</c:v>
                </c:pt>
                <c:pt idx="66">
                  <c:v>4</c:v>
                </c:pt>
                <c:pt idx="67">
                  <c:v>4</c:v>
                </c:pt>
                <c:pt idx="68">
                  <c:v>4</c:v>
                </c:pt>
                <c:pt idx="69">
                  <c:v>4</c:v>
                </c:pt>
                <c:pt idx="70">
                  <c:v>4</c:v>
                </c:pt>
                <c:pt idx="71">
                  <c:v>4</c:v>
                </c:pt>
                <c:pt idx="72">
                  <c:v>4</c:v>
                </c:pt>
                <c:pt idx="73">
                  <c:v>4</c:v>
                </c:pt>
                <c:pt idx="74">
                  <c:v>4</c:v>
                </c:pt>
                <c:pt idx="75">
                  <c:v>4</c:v>
                </c:pt>
                <c:pt idx="76">
                  <c:v>4</c:v>
                </c:pt>
                <c:pt idx="77">
                  <c:v>4</c:v>
                </c:pt>
                <c:pt idx="78">
                  <c:v>4</c:v>
                </c:pt>
                <c:pt idx="79">
                  <c:v>4</c:v>
                </c:pt>
                <c:pt idx="80">
                  <c:v>4</c:v>
                </c:pt>
                <c:pt idx="81">
                  <c:v>4</c:v>
                </c:pt>
              </c:numCache>
            </c:numRef>
          </c:val>
          <c:smooth val="0"/>
          <c:extLst>
            <c:ext xmlns:c16="http://schemas.microsoft.com/office/drawing/2014/chart" uri="{C3380CC4-5D6E-409C-BE32-E72D297353CC}">
              <c16:uniqueId val="{00000005-CD0A-4FE6-AB5B-019C9F9A9111}"/>
            </c:ext>
          </c:extLst>
        </c:ser>
        <c:ser>
          <c:idx val="4"/>
          <c:order val="4"/>
          <c:spPr>
            <a:ln w="3175" cap="rnd">
              <a:solidFill>
                <a:schemeClr val="tx1"/>
              </a:solidFill>
              <a:round/>
            </a:ln>
            <a:effectLst/>
          </c:spPr>
          <c:marker>
            <c:symbol val="none"/>
          </c:marker>
          <c:cat>
            <c:numRef>
              <c:f>'9'!$A$2:$A$83</c:f>
              <c:numCache>
                <c:formatCode>mmm\-yy</c:formatCode>
                <c:ptCount val="8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numCache>
            </c:numRef>
          </c:cat>
          <c:val>
            <c:numRef>
              <c:f>'9'!$E$2:$E$83</c:f>
              <c:numCache>
                <c:formatCode>0</c:formatCode>
                <c:ptCount val="82"/>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3</c:v>
                </c:pt>
                <c:pt idx="15">
                  <c:v>3</c:v>
                </c:pt>
                <c:pt idx="16">
                  <c:v>3</c:v>
                </c:pt>
                <c:pt idx="17">
                  <c:v>3</c:v>
                </c:pt>
                <c:pt idx="18">
                  <c:v>3</c:v>
                </c:pt>
                <c:pt idx="19">
                  <c:v>3</c:v>
                </c:pt>
                <c:pt idx="20">
                  <c:v>3</c:v>
                </c:pt>
                <c:pt idx="21">
                  <c:v>3</c:v>
                </c:pt>
                <c:pt idx="22">
                  <c:v>3</c:v>
                </c:pt>
                <c:pt idx="23">
                  <c:v>3</c:v>
                </c:pt>
                <c:pt idx="24">
                  <c:v>3</c:v>
                </c:pt>
                <c:pt idx="25">
                  <c:v>3</c:v>
                </c:pt>
                <c:pt idx="26">
                  <c:v>3</c:v>
                </c:pt>
                <c:pt idx="27">
                  <c:v>3</c:v>
                </c:pt>
                <c:pt idx="28">
                  <c:v>3</c:v>
                </c:pt>
                <c:pt idx="29">
                  <c:v>3</c:v>
                </c:pt>
                <c:pt idx="30">
                  <c:v>3</c:v>
                </c:pt>
                <c:pt idx="31">
                  <c:v>3</c:v>
                </c:pt>
                <c:pt idx="32">
                  <c:v>3</c:v>
                </c:pt>
                <c:pt idx="33">
                  <c:v>3</c:v>
                </c:pt>
                <c:pt idx="34">
                  <c:v>3</c:v>
                </c:pt>
                <c:pt idx="35">
                  <c:v>3</c:v>
                </c:pt>
                <c:pt idx="36">
                  <c:v>3</c:v>
                </c:pt>
                <c:pt idx="37">
                  <c:v>3</c:v>
                </c:pt>
                <c:pt idx="38">
                  <c:v>3</c:v>
                </c:pt>
                <c:pt idx="39">
                  <c:v>3</c:v>
                </c:pt>
                <c:pt idx="40">
                  <c:v>3</c:v>
                </c:pt>
                <c:pt idx="41">
                  <c:v>3</c:v>
                </c:pt>
                <c:pt idx="42">
                  <c:v>3</c:v>
                </c:pt>
                <c:pt idx="43">
                  <c:v>3</c:v>
                </c:pt>
                <c:pt idx="44">
                  <c:v>3</c:v>
                </c:pt>
                <c:pt idx="45">
                  <c:v>3</c:v>
                </c:pt>
                <c:pt idx="46">
                  <c:v>3</c:v>
                </c:pt>
                <c:pt idx="47">
                  <c:v>3</c:v>
                </c:pt>
                <c:pt idx="48">
                  <c:v>3</c:v>
                </c:pt>
                <c:pt idx="49">
                  <c:v>3</c:v>
                </c:pt>
                <c:pt idx="50">
                  <c:v>3</c:v>
                </c:pt>
                <c:pt idx="51">
                  <c:v>3</c:v>
                </c:pt>
                <c:pt idx="52">
                  <c:v>3</c:v>
                </c:pt>
                <c:pt idx="53">
                  <c:v>3</c:v>
                </c:pt>
                <c:pt idx="54">
                  <c:v>3</c:v>
                </c:pt>
                <c:pt idx="55">
                  <c:v>3</c:v>
                </c:pt>
                <c:pt idx="56">
                  <c:v>3</c:v>
                </c:pt>
                <c:pt idx="57">
                  <c:v>3</c:v>
                </c:pt>
                <c:pt idx="58">
                  <c:v>3</c:v>
                </c:pt>
                <c:pt idx="59">
                  <c:v>3</c:v>
                </c:pt>
                <c:pt idx="60">
                  <c:v>3</c:v>
                </c:pt>
                <c:pt idx="61">
                  <c:v>3</c:v>
                </c:pt>
                <c:pt idx="62">
                  <c:v>3</c:v>
                </c:pt>
                <c:pt idx="63" formatCode="General">
                  <c:v>3</c:v>
                </c:pt>
                <c:pt idx="64" formatCode="General">
                  <c:v>3</c:v>
                </c:pt>
                <c:pt idx="65" formatCode="General">
                  <c:v>3</c:v>
                </c:pt>
                <c:pt idx="66" formatCode="General">
                  <c:v>3</c:v>
                </c:pt>
                <c:pt idx="67" formatCode="General">
                  <c:v>3</c:v>
                </c:pt>
                <c:pt idx="68" formatCode="General">
                  <c:v>3</c:v>
                </c:pt>
                <c:pt idx="69" formatCode="General">
                  <c:v>3</c:v>
                </c:pt>
                <c:pt idx="70" formatCode="General">
                  <c:v>3</c:v>
                </c:pt>
                <c:pt idx="71" formatCode="General">
                  <c:v>3</c:v>
                </c:pt>
                <c:pt idx="72" formatCode="General">
                  <c:v>3</c:v>
                </c:pt>
                <c:pt idx="73" formatCode="General">
                  <c:v>3</c:v>
                </c:pt>
                <c:pt idx="74" formatCode="General">
                  <c:v>3</c:v>
                </c:pt>
                <c:pt idx="75" formatCode="General">
                  <c:v>3</c:v>
                </c:pt>
                <c:pt idx="76" formatCode="General">
                  <c:v>3</c:v>
                </c:pt>
                <c:pt idx="77" formatCode="General">
                  <c:v>3</c:v>
                </c:pt>
                <c:pt idx="78" formatCode="General">
                  <c:v>3</c:v>
                </c:pt>
                <c:pt idx="79" formatCode="General">
                  <c:v>3</c:v>
                </c:pt>
                <c:pt idx="80" formatCode="General">
                  <c:v>3</c:v>
                </c:pt>
                <c:pt idx="81" formatCode="General">
                  <c:v>3</c:v>
                </c:pt>
              </c:numCache>
            </c:numRef>
          </c:val>
          <c:smooth val="0"/>
          <c:extLst>
            <c:ext xmlns:c16="http://schemas.microsoft.com/office/drawing/2014/chart" uri="{C3380CC4-5D6E-409C-BE32-E72D297353CC}">
              <c16:uniqueId val="{00000006-CD0A-4FE6-AB5B-019C9F9A9111}"/>
            </c:ext>
          </c:extLst>
        </c:ser>
        <c:dLbls>
          <c:showLegendKey val="0"/>
          <c:showVal val="0"/>
          <c:showCatName val="0"/>
          <c:showSerName val="0"/>
          <c:showPercent val="0"/>
          <c:showBubbleSize val="0"/>
        </c:dLbls>
        <c:smooth val="0"/>
        <c:axId val="1990034351"/>
        <c:axId val="1990046415"/>
      </c:lineChart>
      <c:dateAx>
        <c:axId val="1990034351"/>
        <c:scaling>
          <c:orientation val="minMax"/>
          <c:min val="43739"/>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990046415"/>
        <c:crosses val="autoZero"/>
        <c:auto val="1"/>
        <c:lblOffset val="100"/>
        <c:baseTimeUnit val="months"/>
        <c:majorUnit val="3"/>
        <c:majorTimeUnit val="months"/>
      </c:dateAx>
      <c:valAx>
        <c:axId val="1990046415"/>
        <c:scaling>
          <c:orientation val="minMax"/>
          <c:max val="14"/>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990034351"/>
        <c:crosses val="autoZero"/>
        <c:crossBetween val="between"/>
        <c:majorUnit val="2"/>
      </c:valAx>
      <c:spPr>
        <a:noFill/>
        <a:ln>
          <a:noFill/>
        </a:ln>
        <a:effectLst/>
      </c:spPr>
    </c:plotArea>
    <c:legend>
      <c:legendPos val="b"/>
      <c:legendEntry>
        <c:idx val="2"/>
        <c:delete val="1"/>
      </c:legendEntry>
      <c:legendEntry>
        <c:idx val="3"/>
        <c:delete val="1"/>
      </c:legendEntry>
      <c:legendEntry>
        <c:idx val="4"/>
        <c:delete val="1"/>
      </c:legendEntry>
      <c:layout>
        <c:manualLayout>
          <c:xMode val="edge"/>
          <c:yMode val="edge"/>
          <c:x val="0.10957524264887146"/>
          <c:y val="9.3330046547987072E-2"/>
          <c:w val="0.33925394999199204"/>
          <c:h val="6.3833440953798073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50">
          <a:latin typeface="Arial" panose="020B0604020202020204" pitchFamily="34" charset="0"/>
          <a:cs typeface="Arial" panose="020B0604020202020204" pitchFamily="34" charset="0"/>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'PIB 26-36'!$B$2</c:f>
              <c:strCache>
                <c:ptCount val="1"/>
                <c:pt idx="0">
                  <c:v>PIB Col.</c:v>
                </c:pt>
              </c:strCache>
            </c:strRef>
          </c:tx>
          <c:spPr>
            <a:ln w="28575" cap="rnd">
              <a:solidFill>
                <a:schemeClr val="accent1"/>
              </a:solidFill>
              <a:round/>
            </a:ln>
            <a:effectLst/>
          </c:spPr>
          <c:marker>
            <c:symbol val="none"/>
          </c:marker>
          <c:dLbls>
            <c:dLbl>
              <c:idx val="0"/>
              <c:layout>
                <c:manualLayout>
                  <c:x val="-4.3055809594492685E-2"/>
                  <c:y val="-1.095325174927268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5D-4A2F-9A48-0A5673397EA8}"/>
                </c:ext>
              </c:extLst>
            </c:dLbl>
            <c:dLbl>
              <c:idx val="2"/>
              <c:layout>
                <c:manualLayout>
                  <c:x val="-1.3360053440213761E-2"/>
                  <c:y val="2.69360269360268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5D-4A2F-9A48-0A5673397EA8}"/>
                </c:ext>
              </c:extLst>
            </c:dLbl>
            <c:dLbl>
              <c:idx val="3"/>
              <c:layout>
                <c:manualLayout>
                  <c:x val="-1.6032064128256512E-2"/>
                  <c:y val="2.2446689113355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5D-4A2F-9A48-0A5673397EA8}"/>
                </c:ext>
              </c:extLst>
            </c:dLbl>
            <c:dLbl>
              <c:idx val="4"/>
              <c:layout>
                <c:manualLayout>
                  <c:x val="-3.2064128256513023E-2"/>
                  <c:y val="4.0404040404040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5D-4A2F-9A48-0A5673397EA8}"/>
                </c:ext>
              </c:extLst>
            </c:dLbl>
            <c:dLbl>
              <c:idx val="5"/>
              <c:layout>
                <c:manualLayout>
                  <c:x val="-3.2064128256513023E-2"/>
                  <c:y val="3.5914702581369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5D-4A2F-9A48-0A5673397EA8}"/>
                </c:ext>
              </c:extLst>
            </c:dLbl>
            <c:dLbl>
              <c:idx val="6"/>
              <c:layout>
                <c:manualLayout>
                  <c:x val="-4.0080160320641281E-2"/>
                  <c:y val="2.69360269360269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5D-4A2F-9A48-0A5673397EA8}"/>
                </c:ext>
              </c:extLst>
            </c:dLbl>
            <c:dLbl>
              <c:idx val="7"/>
              <c:layout>
                <c:manualLayout>
                  <c:x val="-2.9392117568470273E-2"/>
                  <c:y val="3.59147025813692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5D-4A2F-9A48-0A5673397EA8}"/>
                </c:ext>
              </c:extLst>
            </c:dLbl>
            <c:dLbl>
              <c:idx val="8"/>
              <c:layout>
                <c:manualLayout>
                  <c:x val="-2.939211756847037E-2"/>
                  <c:y val="4.0404040404040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55D-4A2F-9A48-0A5673397EA8}"/>
                </c:ext>
              </c:extLst>
            </c:dLbl>
            <c:dLbl>
              <c:idx val="9"/>
              <c:layout>
                <c:manualLayout>
                  <c:x val="-1.6032064128256512E-2"/>
                  <c:y val="3.59147025813692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55D-4A2F-9A48-0A5673397EA8}"/>
                </c:ext>
              </c:extLst>
            </c:dLbl>
            <c:dLbl>
              <c:idx val="10"/>
              <c:layout>
                <c:manualLayout>
                  <c:x val="-1.6032064128256512E-2"/>
                  <c:y val="3.59147025813691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55D-4A2F-9A48-0A5673397EA8}"/>
                </c:ext>
              </c:extLst>
            </c:dLbl>
            <c:dLbl>
              <c:idx val="11"/>
              <c:layout>
                <c:manualLayout>
                  <c:x val="-1.6032064128256612E-2"/>
                  <c:y val="4.0404040404040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55D-4A2F-9A48-0A5673397EA8}"/>
                </c:ext>
              </c:extLst>
            </c:dLbl>
            <c:dLbl>
              <c:idx val="12"/>
              <c:layout>
                <c:manualLayout>
                  <c:x val="-1.8704074816299363E-2"/>
                  <c:y val="3.14253647586980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55D-4A2F-9A48-0A5673397EA8}"/>
                </c:ext>
              </c:extLst>
            </c:dLbl>
            <c:dLbl>
              <c:idx val="13"/>
              <c:layout>
                <c:manualLayout>
                  <c:x val="-2.1376085504342019E-2"/>
                  <c:y val="3.59147025813691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55D-4A2F-9A48-0A5673397EA8}"/>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ptos" panose="020B00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'PIB 26-36'!$A$3:$A$16</c:f>
              <c:numCache>
                <c:formatCode>General</c:formatCode>
                <c:ptCount val="14"/>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numCache>
            </c:numRef>
          </c:cat>
          <c:val>
            <c:numRef>
              <c:f>'PIB 26-36'!$B$3:$B$16</c:f>
              <c:numCache>
                <c:formatCode>0.0</c:formatCode>
                <c:ptCount val="14"/>
                <c:pt idx="0">
                  <c:v>0.71238003197433564</c:v>
                </c:pt>
                <c:pt idx="1">
                  <c:v>1.5982818520544173</c:v>
                </c:pt>
                <c:pt idx="2">
                  <c:v>2.6606723345698802</c:v>
                </c:pt>
                <c:pt idx="3">
                  <c:v>2.9542305072737474</c:v>
                </c:pt>
                <c:pt idx="4">
                  <c:v>3.3477498246695658</c:v>
                </c:pt>
                <c:pt idx="5">
                  <c:v>3.2466668379647068</c:v>
                </c:pt>
                <c:pt idx="6">
                  <c:v>3.0086551059294919</c:v>
                </c:pt>
                <c:pt idx="7">
                  <c:v>2.949273180426859</c:v>
                </c:pt>
                <c:pt idx="8">
                  <c:v>2.9448646483791308</c:v>
                </c:pt>
                <c:pt idx="9">
                  <c:v>2.7618825840029393</c:v>
                </c:pt>
                <c:pt idx="10">
                  <c:v>2.6725464952031652</c:v>
                </c:pt>
                <c:pt idx="11">
                  <c:v>2.6092109679357822</c:v>
                </c:pt>
                <c:pt idx="12">
                  <c:v>2.5627518273549033</c:v>
                </c:pt>
                <c:pt idx="13">
                  <c:v>2.5724281933122706</c:v>
                </c:pt>
              </c:numCache>
            </c:numRef>
          </c:val>
          <c:smooth val="1"/>
          <c:extLst>
            <c:ext xmlns:c16="http://schemas.microsoft.com/office/drawing/2014/chart" uri="{C3380CC4-5D6E-409C-BE32-E72D297353CC}">
              <c16:uniqueId val="{0000000D-C55D-4A2F-9A48-0A5673397EA8}"/>
            </c:ext>
          </c:extLst>
        </c:ser>
        <c:ser>
          <c:idx val="1"/>
          <c:order val="1"/>
          <c:tx>
            <c:strRef>
              <c:f>'PIB 26-36'!$C$2</c:f>
              <c:strCache>
                <c:ptCount val="1"/>
                <c:pt idx="0">
                  <c:v>PIB Bog.</c:v>
                </c:pt>
              </c:strCache>
            </c:strRef>
          </c:tx>
          <c:spPr>
            <a:ln w="28575" cap="rnd">
              <a:solidFill>
                <a:srgbClr val="C00000"/>
              </a:solidFill>
              <a:round/>
            </a:ln>
            <a:effectLst/>
          </c:spPr>
          <c:marker>
            <c:symbol val="none"/>
          </c:marker>
          <c:dLbls>
            <c:dLbl>
              <c:idx val="0"/>
              <c:layout>
                <c:manualLayout>
                  <c:x val="-1.6721444727514852E-2"/>
                  <c:y val="4.48934832966076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55D-4A2F-9A48-0A5673397EA8}"/>
                </c:ext>
              </c:extLst>
            </c:dLbl>
            <c:dLbl>
              <c:idx val="1"/>
              <c:layout>
                <c:manualLayout>
                  <c:x val="-4.2009114949598782E-2"/>
                  <c:y val="-2.2446741648303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55D-4A2F-9A48-0A5673397EA8}"/>
                </c:ext>
              </c:extLst>
            </c:dLbl>
            <c:dLbl>
              <c:idx val="2"/>
              <c:layout>
                <c:manualLayout>
                  <c:x val="-3.952999857694816E-2"/>
                  <c:y val="-2.6902500663318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55D-4A2F-9A48-0A5673397EA8}"/>
                </c:ext>
              </c:extLst>
            </c:dLbl>
            <c:dLbl>
              <c:idx val="3"/>
              <c:layout>
                <c:manualLayout>
                  <c:x val="-4.1898433139890681E-2"/>
                  <c:y val="-2.6952837591429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55D-4A2F-9A48-0A5673397EA8}"/>
                </c:ext>
              </c:extLst>
            </c:dLbl>
            <c:dLbl>
              <c:idx val="4"/>
              <c:layout>
                <c:manualLayout>
                  <c:x val="-3.1789006504850038E-2"/>
                  <c:y val="-3.5914692549570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55D-4A2F-9A48-0A5673397EA8}"/>
                </c:ext>
              </c:extLst>
            </c:dLbl>
            <c:dLbl>
              <c:idx val="5"/>
              <c:layout>
                <c:manualLayout>
                  <c:x val="-3.2064128256513023E-2"/>
                  <c:y val="-2.6936026936026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55D-4A2F-9A48-0A5673397EA8}"/>
                </c:ext>
              </c:extLst>
            </c:dLbl>
            <c:dLbl>
              <c:idx val="6"/>
              <c:layout>
                <c:manualLayout>
                  <c:x val="-3.2064128256513023E-2"/>
                  <c:y val="-3.59147025813692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55D-4A2F-9A48-0A5673397EA8}"/>
                </c:ext>
              </c:extLst>
            </c:dLbl>
            <c:dLbl>
              <c:idx val="7"/>
              <c:layout>
                <c:manualLayout>
                  <c:x val="-2.4048096192384769E-2"/>
                  <c:y val="-2.6936026936026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55D-4A2F-9A48-0A5673397EA8}"/>
                </c:ext>
              </c:extLst>
            </c:dLbl>
            <c:dLbl>
              <c:idx val="8"/>
              <c:layout>
                <c:manualLayout>
                  <c:x val="-2.4048096192384769E-2"/>
                  <c:y val="-3.59147025813692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55D-4A2F-9A48-0A5673397EA8}"/>
                </c:ext>
              </c:extLst>
            </c:dLbl>
            <c:dLbl>
              <c:idx val="9"/>
              <c:layout>
                <c:manualLayout>
                  <c:x val="-2.1376085504342116E-2"/>
                  <c:y val="-3.14253647586981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55D-4A2F-9A48-0A5673397EA8}"/>
                </c:ext>
              </c:extLst>
            </c:dLbl>
            <c:dLbl>
              <c:idx val="10"/>
              <c:layout>
                <c:manualLayout>
                  <c:x val="-1.6032064128256512E-2"/>
                  <c:y val="-2.6936026936026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55D-4A2F-9A48-0A5673397EA8}"/>
                </c:ext>
              </c:extLst>
            </c:dLbl>
            <c:dLbl>
              <c:idx val="11"/>
              <c:layout>
                <c:manualLayout>
                  <c:x val="-2.1375980307070934E-2"/>
                  <c:y val="-2.2446512367772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55D-4A2F-9A48-0A5673397EA8}"/>
                </c:ext>
              </c:extLst>
            </c:dLbl>
            <c:dLbl>
              <c:idx val="12"/>
              <c:layout>
                <c:manualLayout>
                  <c:x val="-2.1376085504342019E-2"/>
                  <c:y val="-2.244668911335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55D-4A2F-9A48-0A5673397EA8}"/>
                </c:ext>
              </c:extLst>
            </c:dLbl>
            <c:dLbl>
              <c:idx val="13"/>
              <c:layout>
                <c:manualLayout>
                  <c:x val="-1.8704074816299265E-2"/>
                  <c:y val="-1.7957351290684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55D-4A2F-9A48-0A5673397EA8}"/>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ptos" panose="020B00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'PIB 26-36'!$A$3:$A$16</c:f>
              <c:numCache>
                <c:formatCode>General</c:formatCode>
                <c:ptCount val="14"/>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numCache>
            </c:numRef>
          </c:cat>
          <c:val>
            <c:numRef>
              <c:f>'PIB 26-36'!$C$3:$C$16</c:f>
              <c:numCache>
                <c:formatCode>0.0</c:formatCode>
                <c:ptCount val="14"/>
                <c:pt idx="0">
                  <c:v>0.60733319482400017</c:v>
                </c:pt>
                <c:pt idx="1">
                  <c:v>1.9385535935961151</c:v>
                </c:pt>
                <c:pt idx="2">
                  <c:v>3.126043799999989</c:v>
                </c:pt>
                <c:pt idx="3">
                  <c:v>3.3993670000000087</c:v>
                </c:pt>
                <c:pt idx="4">
                  <c:v>3.5999775999999928</c:v>
                </c:pt>
                <c:pt idx="5">
                  <c:v>3.5448215189205934</c:v>
                </c:pt>
                <c:pt idx="6">
                  <c:v>3.424672524139738</c:v>
                </c:pt>
                <c:pt idx="7">
                  <c:v>3.4011156956802457</c:v>
                </c:pt>
                <c:pt idx="8">
                  <c:v>3.2842050462881245</c:v>
                </c:pt>
                <c:pt idx="9">
                  <c:v>3.2605202964294921</c:v>
                </c:pt>
                <c:pt idx="10">
                  <c:v>3.2696967571931745</c:v>
                </c:pt>
                <c:pt idx="11">
                  <c:v>3.3298770691610358</c:v>
                </c:pt>
                <c:pt idx="12">
                  <c:v>3.2997706916104708</c:v>
                </c:pt>
                <c:pt idx="13">
                  <c:v>3.1497706916104651</c:v>
                </c:pt>
              </c:numCache>
            </c:numRef>
          </c:val>
          <c:smooth val="1"/>
          <c:extLst>
            <c:ext xmlns:c16="http://schemas.microsoft.com/office/drawing/2014/chart" uri="{C3380CC4-5D6E-409C-BE32-E72D297353CC}">
              <c16:uniqueId val="{0000001C-C55D-4A2F-9A48-0A5673397EA8}"/>
            </c:ext>
          </c:extLst>
        </c:ser>
        <c:dLbls>
          <c:showLegendKey val="0"/>
          <c:showVal val="0"/>
          <c:showCatName val="0"/>
          <c:showSerName val="0"/>
          <c:showPercent val="0"/>
          <c:showBubbleSize val="0"/>
        </c:dLbls>
        <c:smooth val="0"/>
        <c:axId val="1176143584"/>
        <c:axId val="1176148864"/>
      </c:lineChart>
      <c:catAx>
        <c:axId val="1176143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Arial" panose="020B0604020202020204" pitchFamily="34" charset="0"/>
              </a:defRPr>
            </a:pPr>
            <a:endParaRPr lang="es-CO"/>
          </a:p>
        </c:txPr>
        <c:crossAx val="1176148864"/>
        <c:crosses val="autoZero"/>
        <c:auto val="1"/>
        <c:lblAlgn val="ctr"/>
        <c:lblOffset val="100"/>
        <c:noMultiLvlLbl val="0"/>
      </c:catAx>
      <c:valAx>
        <c:axId val="1176148864"/>
        <c:scaling>
          <c:orientation val="minMax"/>
          <c:max val="5"/>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Arial" panose="020B0604020202020204" pitchFamily="34" charset="0"/>
              </a:defRPr>
            </a:pPr>
            <a:endParaRPr lang="es-CO"/>
          </a:p>
        </c:txPr>
        <c:crossAx val="1176143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Arial" panose="020B0604020202020204"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Aptos" panose="020B0004020202020204" pitchFamily="34" charset="0"/>
          <a:cs typeface="Arial" panose="020B0604020202020204" pitchFamily="34" charset="0"/>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Balance primario</c:v>
          </c:tx>
          <c:spPr>
            <a:solidFill>
              <a:schemeClr val="accent1"/>
            </a:solidFill>
            <a:ln>
              <a:noFill/>
            </a:ln>
            <a:effectLst/>
          </c:spPr>
          <c:invertIfNegative val="0"/>
          <c:dLbls>
            <c:dLbl>
              <c:idx val="3"/>
              <c:layout>
                <c:manualLayout>
                  <c:x val="-4.3245525388379728E-17"/>
                  <c:y val="0.174184533883977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76-488C-A2B1-50F3D083E3E6}"/>
                </c:ext>
              </c:extLst>
            </c:dLbl>
            <c:dLbl>
              <c:idx val="4"/>
              <c:layout>
                <c:manualLayout>
                  <c:x val="2.3588740889661434E-3"/>
                  <c:y val="0.183861452433087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76-488C-A2B1-50F3D083E3E6}"/>
                </c:ext>
              </c:extLst>
            </c:dLbl>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BALANCE!$R$5:$AC$5</c:f>
              <c:numCache>
                <c:formatCode>General</c:formatCode>
                <c:ptCount val="12"/>
                <c:pt idx="0">
                  <c:v>2025</c:v>
                </c:pt>
                <c:pt idx="1">
                  <c:v>2026</c:v>
                </c:pt>
                <c:pt idx="2">
                  <c:v>2027</c:v>
                </c:pt>
                <c:pt idx="3">
                  <c:v>2028</c:v>
                </c:pt>
                <c:pt idx="4">
                  <c:v>2029</c:v>
                </c:pt>
                <c:pt idx="5">
                  <c:v>2030</c:v>
                </c:pt>
                <c:pt idx="6">
                  <c:v>2031</c:v>
                </c:pt>
                <c:pt idx="7">
                  <c:v>2032</c:v>
                </c:pt>
                <c:pt idx="8">
                  <c:v>2033</c:v>
                </c:pt>
                <c:pt idx="9">
                  <c:v>2034</c:v>
                </c:pt>
                <c:pt idx="10">
                  <c:v>2035</c:v>
                </c:pt>
                <c:pt idx="11">
                  <c:v>2036</c:v>
                </c:pt>
              </c:numCache>
            </c:numRef>
          </c:cat>
          <c:val>
            <c:numRef>
              <c:f>BALANCE!$R$45:$AC$45</c:f>
              <c:numCache>
                <c:formatCode>0.0000%</c:formatCode>
                <c:ptCount val="12"/>
                <c:pt idx="0" formatCode="0.0%">
                  <c:v>-1.2688374683982149E-2</c:v>
                </c:pt>
                <c:pt idx="1">
                  <c:v>-9.3888640187324568E-3</c:v>
                </c:pt>
                <c:pt idx="2">
                  <c:v>-4.1689400373103556E-3</c:v>
                </c:pt>
                <c:pt idx="3" formatCode="0.0%">
                  <c:v>2.8808311593831915E-3</c:v>
                </c:pt>
                <c:pt idx="4" formatCode="0.0%">
                  <c:v>3.1374488875750648E-3</c:v>
                </c:pt>
                <c:pt idx="5" formatCode="0.0%">
                  <c:v>3.7884589571538789E-3</c:v>
                </c:pt>
                <c:pt idx="6" formatCode="0.0%">
                  <c:v>3.5984169257112057E-3</c:v>
                </c:pt>
                <c:pt idx="7" formatCode="0.0%">
                  <c:v>3.4086670941118769E-3</c:v>
                </c:pt>
                <c:pt idx="8" formatCode="0.0%">
                  <c:v>4.5194164293726269E-3</c:v>
                </c:pt>
                <c:pt idx="9" formatCode="0.0%">
                  <c:v>4.5041857906269389E-3</c:v>
                </c:pt>
                <c:pt idx="10" formatCode="0.0%">
                  <c:v>4.7373759046509846E-3</c:v>
                </c:pt>
                <c:pt idx="11" formatCode="0.0%">
                  <c:v>3.9883352812410617E-3</c:v>
                </c:pt>
              </c:numCache>
            </c:numRef>
          </c:val>
          <c:extLst>
            <c:ext xmlns:c16="http://schemas.microsoft.com/office/drawing/2014/chart" uri="{C3380CC4-5D6E-409C-BE32-E72D297353CC}">
              <c16:uniqueId val="{00000000-E67A-4777-B9C6-D3FB78589F57}"/>
            </c:ext>
          </c:extLst>
        </c:ser>
        <c:dLbls>
          <c:showLegendKey val="0"/>
          <c:showVal val="0"/>
          <c:showCatName val="0"/>
          <c:showSerName val="0"/>
          <c:showPercent val="0"/>
          <c:showBubbleSize val="0"/>
        </c:dLbls>
        <c:gapWidth val="50"/>
        <c:overlap val="-27"/>
        <c:axId val="288041872"/>
        <c:axId val="288040912"/>
      </c:barChart>
      <c:lineChart>
        <c:grouping val="standard"/>
        <c:varyColors val="0"/>
        <c:ser>
          <c:idx val="1"/>
          <c:order val="1"/>
          <c:tx>
            <c:v>Saldo de la deuda</c:v>
          </c:tx>
          <c:spPr>
            <a:ln w="28575" cap="rnd">
              <a:solidFill>
                <a:schemeClr val="accent5">
                  <a:lumMod val="50000"/>
                </a:schemeClr>
              </a:solidFill>
              <a:round/>
            </a:ln>
            <a:effectLst/>
          </c:spPr>
          <c:marker>
            <c:symbol val="circle"/>
            <c:size val="7"/>
            <c:spPr>
              <a:solidFill>
                <a:schemeClr val="accent5">
                  <a:lumMod val="50000"/>
                </a:schemeClr>
              </a:solidFill>
              <a:ln w="9525">
                <a:solidFill>
                  <a:schemeClr val="accent5">
                    <a:lumMod val="50000"/>
                  </a:schemeClr>
                </a:solidFill>
              </a:ln>
              <a:effectLst/>
            </c:spPr>
          </c:marker>
          <c:dLbls>
            <c:dLbl>
              <c:idx val="3"/>
              <c:layout>
                <c:manualLayout>
                  <c:x val="-6.0045139934633188E-2"/>
                  <c:y val="2.4192296372774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B76-488C-A2B1-50F3D083E3E6}"/>
                </c:ext>
              </c:extLst>
            </c:dLbl>
            <c:dLbl>
              <c:idx val="4"/>
              <c:layout>
                <c:manualLayout>
                  <c:x val="-6.35834510680824E-2"/>
                  <c:y val="1.93538370982197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76-488C-A2B1-50F3D083E3E6}"/>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DEUDA!$R$27:$AC$27</c:f>
              <c:numCache>
                <c:formatCode>0.0%</c:formatCode>
                <c:ptCount val="12"/>
                <c:pt idx="0">
                  <c:v>3.2189636774207345E-2</c:v>
                </c:pt>
                <c:pt idx="1">
                  <c:v>3.8571873196113771E-2</c:v>
                </c:pt>
                <c:pt idx="2">
                  <c:v>4.0429946456036148E-2</c:v>
                </c:pt>
                <c:pt idx="3">
                  <c:v>4.107972887160611E-2</c:v>
                </c:pt>
                <c:pt idx="4">
                  <c:v>4.0668474424196389E-2</c:v>
                </c:pt>
                <c:pt idx="5">
                  <c:v>3.8948291583124996E-2</c:v>
                </c:pt>
                <c:pt idx="6">
                  <c:v>3.6031716272872896E-2</c:v>
                </c:pt>
                <c:pt idx="7">
                  <c:v>3.3169788603182065E-2</c:v>
                </c:pt>
                <c:pt idx="8">
                  <c:v>2.8941355308662663E-2</c:v>
                </c:pt>
                <c:pt idx="9">
                  <c:v>2.4148011762366632E-2</c:v>
                </c:pt>
                <c:pt idx="10">
                  <c:v>1.8870117188608749E-2</c:v>
                </c:pt>
                <c:pt idx="11">
                  <c:v>1.3927319682722344E-2</c:v>
                </c:pt>
              </c:numCache>
            </c:numRef>
          </c:val>
          <c:smooth val="0"/>
          <c:extLst>
            <c:ext xmlns:c16="http://schemas.microsoft.com/office/drawing/2014/chart" uri="{C3380CC4-5D6E-409C-BE32-E72D297353CC}">
              <c16:uniqueId val="{00000001-E67A-4777-B9C6-D3FB78589F57}"/>
            </c:ext>
          </c:extLst>
        </c:ser>
        <c:dLbls>
          <c:showLegendKey val="0"/>
          <c:showVal val="0"/>
          <c:showCatName val="0"/>
          <c:showSerName val="0"/>
          <c:showPercent val="0"/>
          <c:showBubbleSize val="0"/>
        </c:dLbls>
        <c:marker val="1"/>
        <c:smooth val="0"/>
        <c:axId val="1695356592"/>
        <c:axId val="1695367152"/>
      </c:lineChart>
      <c:catAx>
        <c:axId val="2880418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crossAx val="288040912"/>
        <c:crosses val="autoZero"/>
        <c:auto val="1"/>
        <c:lblAlgn val="ctr"/>
        <c:lblOffset val="100"/>
        <c:noMultiLvlLbl val="0"/>
      </c:catAx>
      <c:valAx>
        <c:axId val="28804091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Arial" panose="020B0604020202020204" pitchFamily="34" charset="0"/>
                  </a:defRPr>
                </a:pPr>
                <a:r>
                  <a:rPr lang="es-CO"/>
                  <a:t>Balance primario</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crossAx val="288041872"/>
        <c:crosses val="autoZero"/>
        <c:crossBetween val="between"/>
      </c:valAx>
      <c:valAx>
        <c:axId val="1695367152"/>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Arial" panose="020B0604020202020204" pitchFamily="34" charset="0"/>
                  </a:defRPr>
                </a:pPr>
                <a:r>
                  <a:rPr lang="es-CO"/>
                  <a:t>Saldo de la deuda</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crossAx val="1695356592"/>
        <c:crosses val="max"/>
        <c:crossBetween val="between"/>
      </c:valAx>
      <c:catAx>
        <c:axId val="1695356592"/>
        <c:scaling>
          <c:orientation val="minMax"/>
        </c:scaling>
        <c:delete val="1"/>
        <c:axPos val="b"/>
        <c:majorTickMark val="out"/>
        <c:minorTickMark val="none"/>
        <c:tickLblPos val="nextTo"/>
        <c:crossAx val="16953671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ptos" panose="020B0004020202020204" pitchFamily="34" charset="0"/>
              <a:ea typeface="+mn-ea"/>
              <a:cs typeface="Arial" panose="020B0604020202020204"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Aptos" panose="020B0004020202020204" pitchFamily="34" charset="0"/>
          <a:cs typeface="Arial" panose="020B0604020202020204" pitchFamily="34" charset="0"/>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2B6C40-4A00-4959-A3AC-0953B0461E62}" type="datetimeFigureOut">
              <a:rPr lang="es-CO" smtClean="0"/>
              <a:t>13/04/2026</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FE1B425-D556-4111-815A-5D390A2F16A7}" type="slidenum">
              <a:rPr lang="es-CO" smtClean="0"/>
              <a:t>‹Nº›</a:t>
            </a:fld>
            <a:endParaRPr lang="es-CO"/>
          </a:p>
        </p:txBody>
      </p:sp>
    </p:spTree>
    <p:extLst>
      <p:ext uri="{BB962C8B-B14F-4D97-AF65-F5344CB8AC3E}">
        <p14:creationId xmlns:p14="http://schemas.microsoft.com/office/powerpoint/2010/main" val="2101570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63F0A-4D70-4900-BB9A-6B86F96D8562}"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142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r>
              <a:rPr lang="es-CO"/>
              <a:t>A través del Decreto Distrital 062 de 2024, la Administración Distrital ha buscado la optimización del gasto público, respondiendo a la necesidad de garantizar un uso eficiente de los recursos públicos en el Distrito Capital.  </a:t>
            </a:r>
            <a:endParaRPr lang="en-US">
              <a:solidFill>
                <a:srgbClr val="444444"/>
              </a:solidFill>
            </a:endParaRPr>
          </a:p>
          <a:p>
            <a:r>
              <a:rPr lang="es-CO"/>
              <a:t>En la vigencia 2024 se materializó un ahorro de más de $136 mil millones con la reducción del gasto en contratos de prestación de servicios, que fue reorientado para atender las necesidades del sector salud.</a:t>
            </a:r>
            <a:endParaRPr lang="en-US">
              <a:solidFill>
                <a:srgbClr val="444444"/>
              </a:solidFill>
            </a:endParaRPr>
          </a:p>
          <a:p>
            <a:r>
              <a:rPr lang="es-CO"/>
              <a:t>Para la presente vigencia 2025, se tiene un ahorro de cerca de $48 mil millones en gastos asociados a adquisición de bienes y servicios y fortalecimiento institucional, que está siendo reorientado por algunos sectores de la administración distrital, para proyectos misionales prioritarios que impactan positivamente la calidad y cobertura de los servicios que ofrece el distrito.</a:t>
            </a:r>
          </a:p>
          <a:p>
            <a:endParaRPr lang="es-CO"/>
          </a:p>
          <a:p>
            <a:r>
              <a:rPr lang="es-CO"/>
              <a:t>Ahorros en VF:  </a:t>
            </a:r>
          </a:p>
          <a:p>
            <a:r>
              <a:rPr lang="es-CO"/>
              <a:t>Educación $116 mm</a:t>
            </a:r>
          </a:p>
          <a:p>
            <a:r>
              <a:rPr lang="es-CO"/>
              <a:t>Mujer: $2,9 mm</a:t>
            </a:r>
          </a:p>
          <a:p>
            <a:r>
              <a:rPr lang="es-CO"/>
              <a:t>Seguridad: $</a:t>
            </a:r>
          </a:p>
          <a:p>
            <a:endParaRPr lang="es-CO"/>
          </a:p>
        </p:txBody>
      </p:sp>
      <p:sp>
        <p:nvSpPr>
          <p:cNvPr id="4" name="Marcador de número de diapositiva 3"/>
          <p:cNvSpPr>
            <a:spLocks noGrp="1"/>
          </p:cNvSpPr>
          <p:nvPr>
            <p:ph type="sldNum" sz="quarter" idx="5"/>
          </p:nvPr>
        </p:nvSpPr>
        <p:spPr/>
        <p:txBody>
          <a:bodyPr/>
          <a:lstStyle/>
          <a:p>
            <a:fld id="{AFE1B425-D556-4111-815A-5D390A2F16A7}" type="slidenum">
              <a:rPr lang="es-CO" smtClean="0"/>
              <a:t>24</a:t>
            </a:fld>
            <a:endParaRPr lang="es-CO"/>
          </a:p>
        </p:txBody>
      </p:sp>
    </p:spTree>
    <p:extLst>
      <p:ext uri="{BB962C8B-B14F-4D97-AF65-F5344CB8AC3E}">
        <p14:creationId xmlns:p14="http://schemas.microsoft.com/office/powerpoint/2010/main" val="2458565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r>
              <a:rPr lang="es-CO"/>
              <a:t>A precios del 2026</a:t>
            </a:r>
          </a:p>
        </p:txBody>
      </p:sp>
      <p:sp>
        <p:nvSpPr>
          <p:cNvPr id="4" name="Marcador de número de diapositiva 3"/>
          <p:cNvSpPr>
            <a:spLocks noGrp="1"/>
          </p:cNvSpPr>
          <p:nvPr>
            <p:ph type="sldNum" sz="quarter" idx="5"/>
          </p:nvPr>
        </p:nvSpPr>
        <p:spPr/>
        <p:txBody>
          <a:bodyPr/>
          <a:lstStyle/>
          <a:p>
            <a:fld id="{AFE1B425-D556-4111-815A-5D390A2F16A7}" type="slidenum">
              <a:rPr lang="es-CO" smtClean="0"/>
              <a:t>25</a:t>
            </a:fld>
            <a:endParaRPr lang="es-CO"/>
          </a:p>
        </p:txBody>
      </p:sp>
    </p:spTree>
    <p:extLst>
      <p:ext uri="{BB962C8B-B14F-4D97-AF65-F5344CB8AC3E}">
        <p14:creationId xmlns:p14="http://schemas.microsoft.com/office/powerpoint/2010/main" val="3822964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r>
              <a:rPr lang="es-CO"/>
              <a:t>Pesos del 2026</a:t>
            </a:r>
          </a:p>
        </p:txBody>
      </p:sp>
      <p:sp>
        <p:nvSpPr>
          <p:cNvPr id="4" name="Marcador de número de diapositiva 3"/>
          <p:cNvSpPr>
            <a:spLocks noGrp="1"/>
          </p:cNvSpPr>
          <p:nvPr>
            <p:ph type="sldNum" sz="quarter" idx="5"/>
          </p:nvPr>
        </p:nvSpPr>
        <p:spPr/>
        <p:txBody>
          <a:bodyPr/>
          <a:lstStyle/>
          <a:p>
            <a:fld id="{AFE1B425-D556-4111-815A-5D390A2F16A7}" type="slidenum">
              <a:rPr lang="es-CO" smtClean="0"/>
              <a:t>26</a:t>
            </a:fld>
            <a:endParaRPr lang="es-CO"/>
          </a:p>
        </p:txBody>
      </p:sp>
    </p:spTree>
    <p:extLst>
      <p:ext uri="{BB962C8B-B14F-4D97-AF65-F5344CB8AC3E}">
        <p14:creationId xmlns:p14="http://schemas.microsoft.com/office/powerpoint/2010/main" val="100996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6B81E-1D5B-BF1D-593A-0A027BFCB94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41696A4-05CC-39D0-71CE-0311F2847610}"/>
              </a:ext>
            </a:extLst>
          </p:cNvPr>
          <p:cNvSpPr>
            <a:spLocks noGrp="1" noRot="1" noChangeAspect="1"/>
          </p:cNvSpPr>
          <p:nvPr>
            <p:ph type="sldImg"/>
          </p:nvPr>
        </p:nvSpPr>
        <p:spPr>
          <a:xfrm>
            <a:off x="717550" y="1162050"/>
            <a:ext cx="5575300" cy="3136900"/>
          </a:xfrm>
        </p:spPr>
      </p:sp>
      <p:sp>
        <p:nvSpPr>
          <p:cNvPr id="3" name="Marcador de notas 2">
            <a:extLst>
              <a:ext uri="{FF2B5EF4-FFF2-40B4-BE49-F238E27FC236}">
                <a16:creationId xmlns:a16="http://schemas.microsoft.com/office/drawing/2014/main" id="{EB5C6D92-0F08-9E68-B45B-ECE5F22350DA}"/>
              </a:ext>
            </a:extLst>
          </p:cNvPr>
          <p:cNvSpPr>
            <a:spLocks noGrp="1"/>
          </p:cNvSpPr>
          <p:nvPr>
            <p:ph type="body" idx="1"/>
          </p:nvPr>
        </p:nvSpPr>
        <p:spPr/>
        <p:txBody>
          <a:bodyPr/>
          <a:lstStyle/>
          <a:p>
            <a:r>
              <a:rPr lang="es-CO"/>
              <a:t>Diapositivas en pesos con la </a:t>
            </a:r>
            <a:r>
              <a:rPr lang="es-CO" err="1"/>
              <a:t>info</a:t>
            </a:r>
            <a:r>
              <a:rPr lang="es-CO"/>
              <a:t> del presupuesto</a:t>
            </a:r>
          </a:p>
        </p:txBody>
      </p:sp>
      <p:sp>
        <p:nvSpPr>
          <p:cNvPr id="4" name="Marcador de número de diapositiva 3">
            <a:extLst>
              <a:ext uri="{FF2B5EF4-FFF2-40B4-BE49-F238E27FC236}">
                <a16:creationId xmlns:a16="http://schemas.microsoft.com/office/drawing/2014/main" id="{DD39D8D7-6F3E-81E3-8EB0-5E535912171D}"/>
              </a:ext>
            </a:extLst>
          </p:cNvPr>
          <p:cNvSpPr>
            <a:spLocks noGrp="1"/>
          </p:cNvSpPr>
          <p:nvPr>
            <p:ph type="sldNum" sz="quarter" idx="5"/>
          </p:nvPr>
        </p:nvSpPr>
        <p:spPr/>
        <p:txBody>
          <a:bodyPr/>
          <a:lstStyle/>
          <a:p>
            <a:fld id="{AFE1B425-D556-4111-815A-5D390A2F16A7}" type="slidenum">
              <a:rPr lang="es-CO" smtClean="0"/>
              <a:t>27</a:t>
            </a:fld>
            <a:endParaRPr lang="es-CO"/>
          </a:p>
        </p:txBody>
      </p:sp>
    </p:spTree>
    <p:extLst>
      <p:ext uri="{BB962C8B-B14F-4D97-AF65-F5344CB8AC3E}">
        <p14:creationId xmlns:p14="http://schemas.microsoft.com/office/powerpoint/2010/main" val="2068895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BCE40-1545-8CE2-0E14-2271F401814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3FB5525-8EFE-7E8D-F0F4-D70140F9827B}"/>
              </a:ext>
            </a:extLst>
          </p:cNvPr>
          <p:cNvSpPr>
            <a:spLocks noGrp="1" noRot="1" noChangeAspect="1"/>
          </p:cNvSpPr>
          <p:nvPr>
            <p:ph type="sldImg"/>
          </p:nvPr>
        </p:nvSpPr>
        <p:spPr>
          <a:xfrm>
            <a:off x="717550" y="1162050"/>
            <a:ext cx="5575300" cy="3136900"/>
          </a:xfrm>
        </p:spPr>
      </p:sp>
      <p:sp>
        <p:nvSpPr>
          <p:cNvPr id="3" name="Marcador de notas 2">
            <a:extLst>
              <a:ext uri="{FF2B5EF4-FFF2-40B4-BE49-F238E27FC236}">
                <a16:creationId xmlns:a16="http://schemas.microsoft.com/office/drawing/2014/main" id="{E771183A-5BDD-A966-51FB-ADBAAD38E57B}"/>
              </a:ext>
            </a:extLst>
          </p:cNvPr>
          <p:cNvSpPr>
            <a:spLocks noGrp="1"/>
          </p:cNvSpPr>
          <p:nvPr>
            <p:ph type="body" idx="1"/>
          </p:nvPr>
        </p:nvSpPr>
        <p:spPr/>
        <p:txBody>
          <a:bodyPr/>
          <a:lstStyle/>
          <a:p>
            <a:r>
              <a:rPr lang="es-CO"/>
              <a:t>Diapositivas en pesos con la </a:t>
            </a:r>
            <a:r>
              <a:rPr lang="es-CO" err="1"/>
              <a:t>info</a:t>
            </a:r>
            <a:r>
              <a:rPr lang="es-CO"/>
              <a:t> del presupuesto</a:t>
            </a:r>
          </a:p>
        </p:txBody>
      </p:sp>
      <p:sp>
        <p:nvSpPr>
          <p:cNvPr id="4" name="Marcador de número de diapositiva 3">
            <a:extLst>
              <a:ext uri="{FF2B5EF4-FFF2-40B4-BE49-F238E27FC236}">
                <a16:creationId xmlns:a16="http://schemas.microsoft.com/office/drawing/2014/main" id="{4CF753E5-F113-EBEB-91B8-B9E921C28321}"/>
              </a:ext>
            </a:extLst>
          </p:cNvPr>
          <p:cNvSpPr>
            <a:spLocks noGrp="1"/>
          </p:cNvSpPr>
          <p:nvPr>
            <p:ph type="sldNum" sz="quarter" idx="5"/>
          </p:nvPr>
        </p:nvSpPr>
        <p:spPr/>
        <p:txBody>
          <a:bodyPr/>
          <a:lstStyle/>
          <a:p>
            <a:fld id="{AFE1B425-D556-4111-815A-5D390A2F16A7}" type="slidenum">
              <a:rPr lang="es-CO" smtClean="0"/>
              <a:t>28</a:t>
            </a:fld>
            <a:endParaRPr lang="es-CO"/>
          </a:p>
        </p:txBody>
      </p:sp>
    </p:spTree>
    <p:extLst>
      <p:ext uri="{BB962C8B-B14F-4D97-AF65-F5344CB8AC3E}">
        <p14:creationId xmlns:p14="http://schemas.microsoft.com/office/powerpoint/2010/main" val="4207895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38FC2-9B94-E3F8-5DA5-111B7A20528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F1B78C9-A9A7-1798-63B3-264BE94755F0}"/>
              </a:ext>
            </a:extLst>
          </p:cNvPr>
          <p:cNvSpPr>
            <a:spLocks noGrp="1" noRot="1" noChangeAspect="1"/>
          </p:cNvSpPr>
          <p:nvPr>
            <p:ph type="sldImg"/>
          </p:nvPr>
        </p:nvSpPr>
        <p:spPr>
          <a:xfrm>
            <a:off x="717550" y="1162050"/>
            <a:ext cx="5575300" cy="3136900"/>
          </a:xfrm>
        </p:spPr>
      </p:sp>
      <p:sp>
        <p:nvSpPr>
          <p:cNvPr id="3" name="Marcador de notas 2">
            <a:extLst>
              <a:ext uri="{FF2B5EF4-FFF2-40B4-BE49-F238E27FC236}">
                <a16:creationId xmlns:a16="http://schemas.microsoft.com/office/drawing/2014/main" id="{9199FEF5-48E4-7867-DE96-FB3571DA68AC}"/>
              </a:ext>
            </a:extLst>
          </p:cNvPr>
          <p:cNvSpPr>
            <a:spLocks noGrp="1"/>
          </p:cNvSpPr>
          <p:nvPr>
            <p:ph type="body" idx="1"/>
          </p:nvPr>
        </p:nvSpPr>
        <p:spPr/>
        <p:txBody>
          <a:bodyPr/>
          <a:lstStyle/>
          <a:p>
            <a:r>
              <a:rPr lang="es-CO" dirty="0"/>
              <a:t>Dividendos Excedentes y optimización de activos (7%)</a:t>
            </a:r>
          </a:p>
          <a:p>
            <a:r>
              <a:rPr lang="es-CO" dirty="0"/>
              <a:t>GEB 86%</a:t>
            </a:r>
          </a:p>
          <a:p>
            <a:r>
              <a:rPr lang="es-CO" dirty="0"/>
              <a:t>ETB   3%</a:t>
            </a:r>
          </a:p>
          <a:p>
            <a:r>
              <a:rPr lang="es-CO" dirty="0"/>
              <a:t>EAAB  9%</a:t>
            </a:r>
          </a:p>
          <a:p>
            <a:endParaRPr lang="es-CO" dirty="0"/>
          </a:p>
          <a:p>
            <a:r>
              <a:rPr lang="es-CO" dirty="0"/>
              <a:t>Rendimientos financieros y saldos año anterior (10%)</a:t>
            </a:r>
          </a:p>
          <a:p>
            <a:r>
              <a:rPr lang="es-CO" dirty="0"/>
              <a:t>65% Recursos del Balance</a:t>
            </a:r>
          </a:p>
          <a:p>
            <a:r>
              <a:rPr lang="es-CO" dirty="0"/>
              <a:t>35% inversiones de Tesorería</a:t>
            </a:r>
          </a:p>
          <a:p>
            <a:endParaRPr lang="es-CO" dirty="0"/>
          </a:p>
          <a:p>
            <a:r>
              <a:rPr lang="es-CO" dirty="0"/>
              <a:t>Transferencia de la Nación (25%)</a:t>
            </a:r>
          </a:p>
          <a:p>
            <a:r>
              <a:rPr lang="es-CO" dirty="0"/>
              <a:t>SGP 68%</a:t>
            </a:r>
          </a:p>
          <a:p>
            <a:r>
              <a:rPr lang="es-CO" dirty="0"/>
              <a:t>Adres 18%</a:t>
            </a:r>
          </a:p>
          <a:p>
            <a:r>
              <a:rPr lang="es-CO" dirty="0"/>
              <a:t>Otros aportes convenios 9%</a:t>
            </a:r>
          </a:p>
          <a:p>
            <a:r>
              <a:rPr lang="es-CO" dirty="0"/>
              <a:t>Participación impuestos  6%</a:t>
            </a:r>
          </a:p>
        </p:txBody>
      </p:sp>
      <p:sp>
        <p:nvSpPr>
          <p:cNvPr id="4" name="Marcador de número de diapositiva 3">
            <a:extLst>
              <a:ext uri="{FF2B5EF4-FFF2-40B4-BE49-F238E27FC236}">
                <a16:creationId xmlns:a16="http://schemas.microsoft.com/office/drawing/2014/main" id="{A078E8F4-FDFA-4E61-A35B-964FAF0E8F2B}"/>
              </a:ext>
            </a:extLst>
          </p:cNvPr>
          <p:cNvSpPr>
            <a:spLocks noGrp="1"/>
          </p:cNvSpPr>
          <p:nvPr>
            <p:ph type="sldNum" sz="quarter" idx="5"/>
          </p:nvPr>
        </p:nvSpPr>
        <p:spPr/>
        <p:txBody>
          <a:bodyPr/>
          <a:lstStyle/>
          <a:p>
            <a:pPr defTabSz="949478">
              <a:defRPr/>
            </a:pPr>
            <a:fld id="{89A5AF1D-4EF6-4AAC-95F1-8CAC8DB8A52A}" type="slidenum">
              <a:rPr lang="es-CO">
                <a:solidFill>
                  <a:prstClr val="black"/>
                </a:solidFill>
                <a:latin typeface="Aptos" panose="02110004020202020204"/>
              </a:rPr>
              <a:pPr defTabSz="949478">
                <a:defRPr/>
              </a:pPr>
              <a:t>29</a:t>
            </a:fld>
            <a:endParaRPr lang="es-CO">
              <a:solidFill>
                <a:prstClr val="black"/>
              </a:solidFill>
              <a:latin typeface="Aptos" panose="02110004020202020204"/>
            </a:endParaRPr>
          </a:p>
        </p:txBody>
      </p:sp>
    </p:spTree>
    <p:extLst>
      <p:ext uri="{BB962C8B-B14F-4D97-AF65-F5344CB8AC3E}">
        <p14:creationId xmlns:p14="http://schemas.microsoft.com/office/powerpoint/2010/main" val="715660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r>
              <a:rPr lang="es-CO"/>
              <a:t>Quitar 2025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5AF1D-4EF6-4AAC-95F1-8CAC8DB8A52A}"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974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tLang="es-CO" sz="1200" b="0">
                <a:solidFill>
                  <a:srgbClr val="FF0000"/>
                </a:solidFill>
                <a:highlight>
                  <a:srgbClr val="FFFF00"/>
                </a:highlight>
                <a:latin typeface="Arial" panose="020B0604020202020204" pitchFamily="34" charset="0"/>
                <a:cs typeface="Arial" panose="020B0604020202020204" pitchFamily="34" charset="0"/>
              </a:rPr>
              <a:t>Nada de nueva matrícula? Creo que algo se incluyó, no?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a:solidFill>
                  <a:srgbClr val="FF0000"/>
                </a:solidFill>
                <a:highlight>
                  <a:srgbClr val="FFFF00"/>
                </a:highlight>
                <a:latin typeface="Arial" panose="020B0604020202020204" pitchFamily="34" charset="0"/>
                <a:cs typeface="Arial" panose="020B0604020202020204" pitchFamily="34" charset="0"/>
              </a:rPr>
              <a:t>Para la proyección del 2026 no se incluyó nada de nuevas matrículas asociado a las medidas que se piensan implementar </a:t>
            </a:r>
            <a:endParaRPr lang="es-CO" sz="1200" b="0">
              <a:highlight>
                <a:srgbClr val="FFFF00"/>
              </a:highlight>
            </a:endParaRPr>
          </a:p>
          <a:p>
            <a:endParaRPr lang="es-CO"/>
          </a:p>
        </p:txBody>
      </p:sp>
      <p:sp>
        <p:nvSpPr>
          <p:cNvPr id="4" name="Marcador de número de diapositiva 3"/>
          <p:cNvSpPr>
            <a:spLocks noGrp="1"/>
          </p:cNvSpPr>
          <p:nvPr>
            <p:ph type="sldNum" sz="quarter" idx="5"/>
          </p:nvPr>
        </p:nvSpPr>
        <p:spPr/>
        <p:txBody>
          <a:bodyPr/>
          <a:lstStyle/>
          <a:p>
            <a:fld id="{AFE1B425-D556-4111-815A-5D390A2F16A7}" type="slidenum">
              <a:rPr lang="es-CO" smtClean="0"/>
              <a:t>31</a:t>
            </a:fld>
            <a:endParaRPr lang="es-CO"/>
          </a:p>
        </p:txBody>
      </p:sp>
    </p:spTree>
    <p:extLst>
      <p:ext uri="{BB962C8B-B14F-4D97-AF65-F5344CB8AC3E}">
        <p14:creationId xmlns:p14="http://schemas.microsoft.com/office/powerpoint/2010/main" val="4124260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pPr>
              <a:defRPr/>
            </a:pPr>
            <a:r>
              <a:rPr lang="es-MX" b="1">
                <a:solidFill>
                  <a:srgbClr val="0B1E31"/>
                </a:solidFill>
              </a:rPr>
              <a:t>Detalle </a:t>
            </a:r>
            <a:r>
              <a:rPr lang="es-ES" b="1"/>
              <a:t>Tasas</a:t>
            </a:r>
            <a:r>
              <a:rPr lang="es-ES"/>
              <a:t> </a:t>
            </a:r>
            <a:r>
              <a:rPr lang="es-MX" b="1">
                <a:solidFill>
                  <a:srgbClr val="0B1E31"/>
                </a:solidFill>
              </a:rPr>
              <a:t>                                                                                                                                          AC               EP         Total general</a:t>
            </a:r>
            <a:endParaRPr lang="es-ES" b="1"/>
          </a:p>
          <a:p>
            <a:pPr>
              <a:defRPr/>
            </a:pPr>
            <a:r>
              <a:rPr lang="es-MX">
                <a:solidFill>
                  <a:srgbClr val="0B1E31"/>
                </a:solidFill>
              </a:rPr>
              <a:t>Evaluación de licencias y trámites ambientales                                                                     1.098                              1.098</a:t>
            </a:r>
            <a:endParaRPr lang="es-MX"/>
          </a:p>
          <a:p>
            <a:pPr>
              <a:defRPr/>
            </a:pPr>
            <a:r>
              <a:rPr lang="es-MX">
                <a:solidFill>
                  <a:srgbClr val="0B1E31"/>
                </a:solidFill>
              </a:rPr>
              <a:t>Seguimiento a licencias y trámites ambientales                                                                     541                                  541</a:t>
            </a:r>
            <a:endParaRPr lang="es-MX"/>
          </a:p>
          <a:p>
            <a:pPr>
              <a:defRPr/>
            </a:pPr>
            <a:r>
              <a:rPr lang="es-MX">
                <a:solidFill>
                  <a:srgbClr val="0B1E31"/>
                </a:solidFill>
              </a:rPr>
              <a:t>Tasa por el uso del agua                                                                                                                      462                                  462</a:t>
            </a:r>
            <a:endParaRPr lang="es-MX"/>
          </a:p>
          <a:p>
            <a:pPr>
              <a:defRPr/>
            </a:pPr>
            <a:r>
              <a:rPr lang="es-MX">
                <a:solidFill>
                  <a:srgbClr val="0B1E31"/>
                </a:solidFill>
              </a:rPr>
              <a:t>Tasas por el derecho de parqueo sobre las vías públicas                                                   2.587                              2.587</a:t>
            </a:r>
            <a:endParaRPr lang="es-MX"/>
          </a:p>
          <a:p>
            <a:pPr>
              <a:defRPr/>
            </a:pPr>
            <a:r>
              <a:rPr lang="es-MX">
                <a:solidFill>
                  <a:srgbClr val="0B1E31"/>
                </a:solidFill>
              </a:rPr>
              <a:t>Corporación </a:t>
            </a:r>
            <a:r>
              <a:rPr lang="es-MX" err="1">
                <a:solidFill>
                  <a:srgbClr val="0B1E31"/>
                </a:solidFill>
              </a:rPr>
              <a:t>Autonoma</a:t>
            </a:r>
            <a:r>
              <a:rPr lang="es-MX">
                <a:solidFill>
                  <a:srgbClr val="0B1E31"/>
                </a:solidFill>
              </a:rPr>
              <a:t> Regional CAR (50% del 90%)                                                         28.666                            28.666</a:t>
            </a:r>
            <a:endParaRPr lang="es-MX"/>
          </a:p>
          <a:p>
            <a:pPr>
              <a:defRPr/>
            </a:pPr>
            <a:r>
              <a:rPr lang="es-MX">
                <a:solidFill>
                  <a:srgbClr val="0B1E31"/>
                </a:solidFill>
              </a:rPr>
              <a:t>Río Bogotá (50% del 90%)                                                                                                                  28.666                            28.666</a:t>
            </a:r>
            <a:endParaRPr lang="es-MX"/>
          </a:p>
          <a:p>
            <a:pPr>
              <a:defRPr/>
            </a:pPr>
            <a:r>
              <a:rPr lang="es-MX">
                <a:solidFill>
                  <a:srgbClr val="0B1E31"/>
                </a:solidFill>
              </a:rPr>
              <a:t>10% Autoridad ambiental                                                                                                                  6.370                               6.370</a:t>
            </a:r>
            <a:endParaRPr lang="es-MX"/>
          </a:p>
          <a:p>
            <a:pPr>
              <a:defRPr/>
            </a:pPr>
            <a:r>
              <a:rPr lang="es-MX">
                <a:solidFill>
                  <a:srgbClr val="0B1E31"/>
                </a:solidFill>
              </a:rPr>
              <a:t>Tasa compensatoria por caza de fauna silvestre                                                                    0                                        0</a:t>
            </a:r>
            <a:endParaRPr lang="es-MX"/>
          </a:p>
          <a:p>
            <a:pPr>
              <a:defRPr/>
            </a:pPr>
            <a:r>
              <a:rPr lang="es-MX">
                <a:solidFill>
                  <a:srgbClr val="0B1E31"/>
                </a:solidFill>
              </a:rPr>
              <a:t>Derechos de tránsito                                                                                                                            177.201                         177.201</a:t>
            </a:r>
            <a:endParaRPr lang="es-MX"/>
          </a:p>
          <a:p>
            <a:pPr>
              <a:defRPr/>
            </a:pPr>
            <a:r>
              <a:rPr lang="es-MX">
                <a:solidFill>
                  <a:srgbClr val="0B1E31"/>
                </a:solidFill>
              </a:rPr>
              <a:t>Inscripciones                                                                                                                                                               3.171           3.171</a:t>
            </a:r>
            <a:endParaRPr lang="es-MX"/>
          </a:p>
          <a:p>
            <a:pPr>
              <a:defRPr/>
            </a:pPr>
            <a:r>
              <a:rPr lang="es-MX">
                <a:solidFill>
                  <a:srgbClr val="0B1E31"/>
                </a:solidFill>
              </a:rPr>
              <a:t>Derechos de grado                                                                                                                                                    814               814</a:t>
            </a:r>
            <a:endParaRPr lang="es-MX"/>
          </a:p>
          <a:p>
            <a:pPr>
              <a:defRPr/>
            </a:pPr>
            <a:r>
              <a:rPr lang="es-MX">
                <a:solidFill>
                  <a:srgbClr val="0B1E31"/>
                </a:solidFill>
              </a:rPr>
              <a:t>Matrículas                                                                                                                                                                     16.658         16.658</a:t>
            </a:r>
            <a:endParaRPr lang="es-MX"/>
          </a:p>
          <a:p>
            <a:pPr>
              <a:defRPr/>
            </a:pPr>
            <a:r>
              <a:rPr lang="es-MX">
                <a:solidFill>
                  <a:srgbClr val="0B1E31"/>
                </a:solidFill>
              </a:rPr>
              <a:t>Certificaciones, constancias </a:t>
            </a:r>
            <a:r>
              <a:rPr lang="es-MX" err="1">
                <a:solidFill>
                  <a:srgbClr val="0B1E31"/>
                </a:solidFill>
              </a:rPr>
              <a:t>academicas</a:t>
            </a:r>
            <a:r>
              <a:rPr lang="es-MX">
                <a:solidFill>
                  <a:srgbClr val="0B1E31"/>
                </a:solidFill>
              </a:rPr>
              <a:t> y derechos complementarios                                     320                320</a:t>
            </a:r>
            <a:endParaRPr lang="es-MX"/>
          </a:p>
          <a:p>
            <a:pPr>
              <a:defRPr/>
            </a:pPr>
            <a:r>
              <a:rPr lang="es-MX">
                <a:solidFill>
                  <a:srgbClr val="0B1E31"/>
                </a:solidFill>
              </a:rPr>
              <a:t>Inscripciones                                                                                                                                                               152                152</a:t>
            </a:r>
            <a:endParaRPr lang="es-MX"/>
          </a:p>
          <a:p>
            <a:pPr>
              <a:defRPr/>
            </a:pPr>
            <a:r>
              <a:rPr lang="es-MX">
                <a:solidFill>
                  <a:srgbClr val="0B1E31"/>
                </a:solidFill>
              </a:rPr>
              <a:t>Derechos de grado                                                                                                                                                    168                168</a:t>
            </a:r>
            <a:endParaRPr lang="es-MX"/>
          </a:p>
          <a:p>
            <a:pPr>
              <a:defRPr/>
            </a:pPr>
            <a:r>
              <a:rPr lang="es-MX">
                <a:solidFill>
                  <a:srgbClr val="0B1E31"/>
                </a:solidFill>
              </a:rPr>
              <a:t>Matrículas                                                                                                                                                                     13.759          13.759</a:t>
            </a:r>
            <a:endParaRPr lang="es-MX"/>
          </a:p>
          <a:p>
            <a:pPr>
              <a:defRPr/>
            </a:pPr>
            <a:r>
              <a:rPr lang="es-MX">
                <a:solidFill>
                  <a:srgbClr val="0B1E31"/>
                </a:solidFill>
              </a:rPr>
              <a:t>Certificaciones, constancias </a:t>
            </a:r>
            <a:r>
              <a:rPr lang="es-MX" err="1">
                <a:solidFill>
                  <a:srgbClr val="0B1E31"/>
                </a:solidFill>
              </a:rPr>
              <a:t>academicas</a:t>
            </a:r>
            <a:r>
              <a:rPr lang="es-MX">
                <a:solidFill>
                  <a:srgbClr val="0B1E31"/>
                </a:solidFill>
              </a:rPr>
              <a:t> y derechos complementarios                                      43                  43</a:t>
            </a:r>
            <a:endParaRPr lang="es-MX"/>
          </a:p>
          <a:p>
            <a:pPr>
              <a:defRPr/>
            </a:pPr>
            <a:r>
              <a:rPr lang="es-MX">
                <a:solidFill>
                  <a:srgbClr val="0B1E31"/>
                </a:solidFill>
              </a:rPr>
              <a:t>Derechos complementarios asociados a la educación                                                                          606                606</a:t>
            </a:r>
            <a:endParaRPr lang="es-MX"/>
          </a:p>
          <a:p>
            <a:pPr>
              <a:defRPr/>
            </a:pPr>
            <a:r>
              <a:rPr lang="es-MX">
                <a:solidFill>
                  <a:srgbClr val="0B1E31"/>
                </a:solidFill>
              </a:rPr>
              <a:t>Contraprestaciones por el uso del espacio público                                                              8.970        36.885         45.855</a:t>
            </a:r>
            <a:endParaRPr lang="es-MX"/>
          </a:p>
          <a:p>
            <a:pPr>
              <a:defRPr/>
            </a:pPr>
            <a:r>
              <a:rPr lang="es-MX">
                <a:solidFill>
                  <a:srgbClr val="0B1E31"/>
                </a:solidFill>
              </a:rPr>
              <a:t>Áreas de restricción vehicular                                                                                                         587.589                           587.589</a:t>
            </a:r>
            <a:endParaRPr lang="es-MX"/>
          </a:p>
          <a:p>
            <a:pPr>
              <a:defRPr/>
            </a:pPr>
            <a:r>
              <a:rPr lang="es-MX">
                <a:solidFill>
                  <a:srgbClr val="0B1E31"/>
                </a:solidFill>
              </a:rPr>
              <a:t>Concesiones                                                                                                                                                                 1.016           1.016</a:t>
            </a:r>
            <a:endParaRPr lang="es-MX"/>
          </a:p>
          <a:p>
            <a:pPr>
              <a:defRPr/>
            </a:pPr>
            <a:r>
              <a:rPr lang="es-MX">
                <a:solidFill>
                  <a:srgbClr val="0B1E31"/>
                </a:solidFill>
              </a:rPr>
              <a:t>Tala de arboles                                                                                                                                       4.396                                 4.396</a:t>
            </a:r>
            <a:endParaRPr lang="es-MX"/>
          </a:p>
          <a:p>
            <a:pPr>
              <a:defRPr/>
            </a:pPr>
            <a:r>
              <a:rPr lang="es-MX">
                <a:solidFill>
                  <a:srgbClr val="0B1E31"/>
                </a:solidFill>
              </a:rPr>
              <a:t>Pago compensatorio de cesiones públicas                                                                                                    14.917        14.917</a:t>
            </a:r>
            <a:endParaRPr lang="es-MX"/>
          </a:p>
          <a:p>
            <a:pPr>
              <a:defRPr/>
            </a:pPr>
            <a:r>
              <a:rPr lang="es-MX">
                <a:solidFill>
                  <a:srgbClr val="0B1E31"/>
                </a:solidFill>
              </a:rPr>
              <a:t>Pago compensatorio obligaciones urbanísticas                                                                                          12.831        12.831</a:t>
            </a:r>
            <a:endParaRPr lang="es-MX"/>
          </a:p>
          <a:p>
            <a:pPr>
              <a:defRPr/>
            </a:pPr>
            <a:r>
              <a:rPr lang="es-MX" b="1">
                <a:solidFill>
                  <a:srgbClr val="0B1E31"/>
                </a:solidFill>
              </a:rPr>
              <a:t>TOTAL           </a:t>
            </a:r>
            <a:r>
              <a:rPr lang="es-MX">
                <a:solidFill>
                  <a:srgbClr val="0B1E31"/>
                </a:solidFill>
              </a:rPr>
              <a:t>                                                                                                                                              </a:t>
            </a:r>
            <a:r>
              <a:rPr lang="es-MX" b="1">
                <a:solidFill>
                  <a:srgbClr val="0B1E31"/>
                </a:solidFill>
              </a:rPr>
              <a:t>846.548     101.340      947.888</a:t>
            </a:r>
            <a:endParaRPr lang="es-MX" b="1"/>
          </a:p>
          <a:p>
            <a:pPr>
              <a:defRPr/>
            </a:pPr>
            <a:endParaRPr lang="es-MX" b="1">
              <a:solidFill>
                <a:srgbClr val="0B1E31"/>
              </a:solidFill>
            </a:endParaRPr>
          </a:p>
          <a:p>
            <a:pPr>
              <a:defRPr/>
            </a:pPr>
            <a:r>
              <a:rPr lang="es-ES" b="1"/>
              <a:t>Multas y sanciones</a:t>
            </a:r>
            <a:r>
              <a:rPr lang="es-MX">
                <a:solidFill>
                  <a:srgbClr val="0B1E31"/>
                </a:solidFill>
              </a:rPr>
              <a:t>                                                                                          AC                         EP          Total general</a:t>
            </a:r>
            <a:endParaRPr lang="es-MX"/>
          </a:p>
          <a:p>
            <a:pPr>
              <a:defRPr/>
            </a:pPr>
            <a:r>
              <a:rPr lang="es-MX">
                <a:solidFill>
                  <a:srgbClr val="0B1E31"/>
                </a:solidFill>
              </a:rPr>
              <a:t>Sanciones disciplinarias                                                         32                          10                          42</a:t>
            </a:r>
            <a:endParaRPr lang="es-MX"/>
          </a:p>
          <a:p>
            <a:pPr>
              <a:defRPr/>
            </a:pPr>
            <a:r>
              <a:rPr lang="es-MX">
                <a:solidFill>
                  <a:srgbClr val="0B1E31"/>
                </a:solidFill>
              </a:rPr>
              <a:t>Sanciones contractuales                                                     1.484                  3.000                  4.484</a:t>
            </a:r>
            <a:endParaRPr lang="es-MX"/>
          </a:p>
          <a:p>
            <a:pPr>
              <a:defRPr/>
            </a:pPr>
            <a:r>
              <a:rPr lang="es-MX">
                <a:solidFill>
                  <a:srgbClr val="0B1E31"/>
                </a:solidFill>
              </a:rPr>
              <a:t>Sanciones administrativas                                                 2.627                  6.802                  9.429</a:t>
            </a:r>
            <a:endParaRPr lang="es-MX"/>
          </a:p>
          <a:p>
            <a:pPr>
              <a:defRPr/>
            </a:pPr>
            <a:r>
              <a:rPr lang="es-MX">
                <a:solidFill>
                  <a:srgbClr val="0B1E31"/>
                </a:solidFill>
              </a:rPr>
              <a:t>Sanciones fiscales                                                                     276                                                      276</a:t>
            </a:r>
            <a:endParaRPr lang="es-MX"/>
          </a:p>
          <a:p>
            <a:pPr>
              <a:defRPr/>
            </a:pPr>
            <a:r>
              <a:rPr lang="es-MX">
                <a:solidFill>
                  <a:srgbClr val="0B1E31"/>
                </a:solidFill>
              </a:rPr>
              <a:t>Multas de tránsito y transporte                                    463.983                                            463.983</a:t>
            </a:r>
            <a:endParaRPr lang="es-MX"/>
          </a:p>
          <a:p>
            <a:pPr>
              <a:defRPr/>
            </a:pPr>
            <a:r>
              <a:rPr lang="es-MX">
                <a:solidFill>
                  <a:srgbClr val="0B1E31"/>
                </a:solidFill>
              </a:rPr>
              <a:t>15% Registro nacional de medidas                               1.141                                                 1.141</a:t>
            </a:r>
            <a:endParaRPr lang="es-MX"/>
          </a:p>
          <a:p>
            <a:pPr>
              <a:defRPr/>
            </a:pPr>
            <a:r>
              <a:rPr lang="es-MX">
                <a:solidFill>
                  <a:srgbClr val="0B1E31"/>
                </a:solidFill>
              </a:rPr>
              <a:t>15% Servicio de Policía en la modalidad                    1.141                                                 1.141</a:t>
            </a:r>
            <a:endParaRPr lang="es-MX"/>
          </a:p>
          <a:p>
            <a:pPr>
              <a:defRPr/>
            </a:pPr>
            <a:r>
              <a:rPr lang="es-MX">
                <a:solidFill>
                  <a:srgbClr val="0B1E31"/>
                </a:solidFill>
              </a:rPr>
              <a:t>15% Implementación del Sistema </a:t>
            </a:r>
            <a:r>
              <a:rPr lang="es-MX" err="1">
                <a:solidFill>
                  <a:srgbClr val="0B1E31"/>
                </a:solidFill>
              </a:rPr>
              <a:t>Unico</a:t>
            </a:r>
            <a:r>
              <a:rPr lang="es-MX">
                <a:solidFill>
                  <a:srgbClr val="0B1E31"/>
                </a:solidFill>
              </a:rPr>
              <a:t>                   1.141                                                 1.141</a:t>
            </a:r>
            <a:endParaRPr lang="es-MX"/>
          </a:p>
          <a:p>
            <a:pPr>
              <a:defRPr/>
            </a:pPr>
            <a:r>
              <a:rPr lang="es-MX">
                <a:solidFill>
                  <a:srgbClr val="0B1E31"/>
                </a:solidFill>
              </a:rPr>
              <a:t>55% Fondo de Seguridad y Convivencia                     4.183                                                 4.183</a:t>
            </a:r>
            <a:endParaRPr lang="es-MX"/>
          </a:p>
          <a:p>
            <a:pPr>
              <a:defRPr/>
            </a:pPr>
            <a:r>
              <a:rPr lang="es-MX">
                <a:solidFill>
                  <a:srgbClr val="0B1E31"/>
                </a:solidFill>
              </a:rPr>
              <a:t>15% Registro nacional de medidas correctivas          344                                                      344</a:t>
            </a:r>
            <a:endParaRPr lang="es-MX"/>
          </a:p>
          <a:p>
            <a:pPr>
              <a:defRPr/>
            </a:pPr>
            <a:r>
              <a:rPr lang="es-MX">
                <a:solidFill>
                  <a:srgbClr val="0B1E31"/>
                </a:solidFill>
              </a:rPr>
              <a:t>15% Servicio de Policía en la modalidad                        344                                                      344</a:t>
            </a:r>
            <a:endParaRPr lang="es-MX"/>
          </a:p>
          <a:p>
            <a:pPr>
              <a:defRPr/>
            </a:pPr>
            <a:r>
              <a:rPr lang="es-MX">
                <a:solidFill>
                  <a:srgbClr val="0B1E31"/>
                </a:solidFill>
              </a:rPr>
              <a:t>15% Implementación del Sistema Único                       344                                                      344</a:t>
            </a:r>
            <a:endParaRPr lang="es-MX"/>
          </a:p>
          <a:p>
            <a:pPr>
              <a:defRPr/>
            </a:pPr>
            <a:r>
              <a:rPr lang="es-MX">
                <a:solidFill>
                  <a:srgbClr val="0B1E31"/>
                </a:solidFill>
              </a:rPr>
              <a:t>55% Fondo de Seguridad y Convivencia                     1.262                                                 1.262</a:t>
            </a:r>
            <a:endParaRPr lang="es-MX"/>
          </a:p>
          <a:p>
            <a:pPr>
              <a:defRPr/>
            </a:pPr>
            <a:r>
              <a:rPr lang="es-MX">
                <a:solidFill>
                  <a:srgbClr val="0B1E31"/>
                </a:solidFill>
              </a:rPr>
              <a:t>Control de vivienda urbana            8.957                                         8.957</a:t>
            </a:r>
            <a:endParaRPr lang="es-MX"/>
          </a:p>
          <a:p>
            <a:pPr>
              <a:defRPr/>
            </a:pPr>
            <a:r>
              <a:rPr lang="es-MX">
                <a:solidFill>
                  <a:srgbClr val="0B1E31"/>
                </a:solidFill>
              </a:rPr>
              <a:t>Multas ambientales                                                             1.120                                                 1.120</a:t>
            </a:r>
            <a:endParaRPr lang="es-MX"/>
          </a:p>
          <a:p>
            <a:pPr>
              <a:defRPr/>
            </a:pPr>
            <a:r>
              <a:rPr lang="es-MX">
                <a:solidFill>
                  <a:srgbClr val="0B1E31"/>
                </a:solidFill>
              </a:rPr>
              <a:t>                                                                                                 </a:t>
            </a:r>
            <a:r>
              <a:rPr lang="es-MX" b="1">
                <a:solidFill>
                  <a:srgbClr val="0B1E31"/>
                </a:solidFill>
              </a:rPr>
              <a:t> 488.380                 9.812                  498.192</a:t>
            </a:r>
            <a:endParaRPr lang="es-MX" b="1"/>
          </a:p>
          <a:p>
            <a:pPr>
              <a:defRPr/>
            </a:pPr>
            <a:endParaRPr lang="es-MX" b="1">
              <a:solidFill>
                <a:srgbClr val="0B1E31"/>
              </a:solidFill>
            </a:endParaRPr>
          </a:p>
          <a:p>
            <a:pPr>
              <a:defRPr/>
            </a:pPr>
            <a:endParaRPr lang="es-MX" b="1">
              <a:solidFill>
                <a:srgbClr val="0B1E31"/>
              </a:solidFill>
            </a:endParaRPr>
          </a:p>
          <a:p>
            <a:pPr>
              <a:defRPr/>
            </a:pPr>
            <a:endParaRPr lang="es-MX" b="1">
              <a:solidFill>
                <a:srgbClr val="0B1E31"/>
              </a:solidFill>
            </a:endParaRPr>
          </a:p>
          <a:p>
            <a:pPr>
              <a:defRPr/>
            </a:pPr>
            <a:endParaRPr lang="es-MX" b="1">
              <a:solidFill>
                <a:srgbClr val="0B1E31"/>
              </a:solidFill>
            </a:endParaRPr>
          </a:p>
          <a:p>
            <a:pPr>
              <a:defRPr/>
            </a:pPr>
            <a:endParaRPr lang="es-MX" b="1">
              <a:solidFill>
                <a:srgbClr val="0B1E31"/>
              </a:solidFill>
            </a:endParaRPr>
          </a:p>
          <a:p>
            <a:pPr>
              <a:defRPr/>
            </a:pPr>
            <a:r>
              <a:rPr lang="es-MX" b="1">
                <a:solidFill>
                  <a:srgbClr val="0B1E31"/>
                </a:solidFill>
              </a:rPr>
              <a:t>Detalle  SGP                                                                                                 AC</a:t>
            </a:r>
            <a:endParaRPr lang="es-ES">
              <a:solidFill>
                <a:srgbClr val="0B1E31"/>
              </a:solidFill>
            </a:endParaRPr>
          </a:p>
          <a:p>
            <a:pPr>
              <a:defRPr/>
            </a:pPr>
            <a:r>
              <a:rPr lang="es-MX">
                <a:solidFill>
                  <a:srgbClr val="0B1E31"/>
                </a:solidFill>
              </a:rPr>
              <a:t>Prestación de servicio educativo                                                         3.807.074</a:t>
            </a:r>
            <a:endParaRPr lang="es-MX"/>
          </a:p>
          <a:p>
            <a:pPr>
              <a:defRPr/>
            </a:pPr>
            <a:r>
              <a:rPr lang="es-MX">
                <a:solidFill>
                  <a:srgbClr val="0B1E31"/>
                </a:solidFill>
              </a:rPr>
              <a:t>Prestación de servicio educativo – Transferencias FOMAG     644.707</a:t>
            </a:r>
            <a:endParaRPr lang="es-MX"/>
          </a:p>
          <a:p>
            <a:pPr>
              <a:defRPr/>
            </a:pPr>
            <a:r>
              <a:rPr lang="es-MX">
                <a:solidFill>
                  <a:srgbClr val="0B1E31"/>
                </a:solidFill>
              </a:rPr>
              <a:t>Cancelación de prestaciones sociales del magisterio              66.503</a:t>
            </a:r>
            <a:endParaRPr lang="es-MX"/>
          </a:p>
          <a:p>
            <a:pPr>
              <a:defRPr/>
            </a:pPr>
            <a:r>
              <a:rPr lang="es-MX">
                <a:solidFill>
                  <a:srgbClr val="0B1E31"/>
                </a:solidFill>
              </a:rPr>
              <a:t>Calidad por matrícula oficial                                                                 59.261</a:t>
            </a:r>
            <a:endParaRPr lang="es-MX"/>
          </a:p>
          <a:p>
            <a:pPr>
              <a:defRPr/>
            </a:pPr>
            <a:r>
              <a:rPr lang="es-MX">
                <a:solidFill>
                  <a:srgbClr val="0B1E31"/>
                </a:solidFill>
              </a:rPr>
              <a:t>Calidad por gratuidad                                                                                58.558</a:t>
            </a:r>
            <a:endParaRPr lang="es-MX"/>
          </a:p>
          <a:p>
            <a:pPr>
              <a:defRPr/>
            </a:pPr>
            <a:r>
              <a:rPr lang="es-MX">
                <a:solidFill>
                  <a:srgbClr val="0B1E31"/>
                </a:solidFill>
              </a:rPr>
              <a:t>Régimen subsidiado                                                                                   1.177.025</a:t>
            </a:r>
            <a:endParaRPr lang="es-MX"/>
          </a:p>
          <a:p>
            <a:pPr>
              <a:defRPr/>
            </a:pPr>
            <a:r>
              <a:rPr lang="es-MX">
                <a:solidFill>
                  <a:srgbClr val="0B1E31"/>
                </a:solidFill>
              </a:rPr>
              <a:t>Salud pública                                                                                                 212.357</a:t>
            </a:r>
            <a:endParaRPr lang="es-MX"/>
          </a:p>
          <a:p>
            <a:pPr>
              <a:defRPr/>
            </a:pPr>
            <a:r>
              <a:rPr lang="es-MX">
                <a:solidFill>
                  <a:srgbClr val="0B1E31"/>
                </a:solidFill>
              </a:rPr>
              <a:t>Deporte y recreación                                                                                  38.431</a:t>
            </a:r>
            <a:endParaRPr lang="es-MX"/>
          </a:p>
          <a:p>
            <a:pPr>
              <a:defRPr/>
            </a:pPr>
            <a:r>
              <a:rPr lang="es-MX">
                <a:solidFill>
                  <a:srgbClr val="0B1E31"/>
                </a:solidFill>
              </a:rPr>
              <a:t>Cultura                                                                                                              28.823</a:t>
            </a:r>
            <a:endParaRPr lang="es-MX"/>
          </a:p>
          <a:p>
            <a:pPr>
              <a:defRPr/>
            </a:pPr>
            <a:r>
              <a:rPr lang="es-MX">
                <a:solidFill>
                  <a:srgbClr val="0B1E31"/>
                </a:solidFill>
              </a:rPr>
              <a:t>Propósito general Libre inversión                                                         365.090</a:t>
            </a:r>
            <a:endParaRPr lang="es-MX"/>
          </a:p>
          <a:p>
            <a:pPr>
              <a:defRPr/>
            </a:pPr>
            <a:r>
              <a:rPr lang="es-MX">
                <a:solidFill>
                  <a:srgbClr val="0B1E31"/>
                </a:solidFill>
              </a:rPr>
              <a:t>Programas de alimentación escolar                                                  14.385</a:t>
            </a:r>
            <a:endParaRPr lang="es-MX"/>
          </a:p>
          <a:p>
            <a:pPr>
              <a:defRPr/>
            </a:pPr>
            <a:r>
              <a:rPr lang="es-MX">
                <a:solidFill>
                  <a:srgbClr val="0B1E31"/>
                </a:solidFill>
              </a:rPr>
              <a:t>Agua potable y saneamiento básico Distrito                                  160.590</a:t>
            </a:r>
            <a:endParaRPr lang="es-MX"/>
          </a:p>
          <a:p>
            <a:pPr>
              <a:defRPr/>
            </a:pPr>
            <a:r>
              <a:rPr lang="es-MX">
                <a:solidFill>
                  <a:srgbClr val="0B1E31"/>
                </a:solidFill>
              </a:rPr>
              <a:t>15% SGP participación departamento APSB                                  40.349</a:t>
            </a:r>
            <a:endParaRPr lang="es-MX"/>
          </a:p>
          <a:p>
            <a:pPr>
              <a:defRPr/>
            </a:pPr>
            <a:r>
              <a:rPr lang="es-MX" b="1">
                <a:solidFill>
                  <a:srgbClr val="0B1E31"/>
                </a:solidFill>
              </a:rPr>
              <a:t>Total                                                                                                                   6.673.153</a:t>
            </a:r>
            <a:endParaRPr lang="es-MX"/>
          </a:p>
          <a:p>
            <a:pPr marL="0" marR="0" lvl="0" indent="0" algn="l" defTabSz="914400">
              <a:lnSpc>
                <a:spcPct val="100000"/>
              </a:lnSpc>
              <a:spcBef>
                <a:spcPts val="0"/>
              </a:spcBef>
              <a:spcAft>
                <a:spcPts val="0"/>
              </a:spcAft>
              <a:buClrTx/>
              <a:buSzTx/>
              <a:buFontTx/>
              <a:buNone/>
              <a:tabLst/>
              <a:defRPr/>
            </a:pPr>
            <a:endParaRPr lang="es-MX" b="1">
              <a:solidFill>
                <a:srgbClr val="0B1E31"/>
              </a:solidFill>
              <a:latin typeface="Aptos"/>
            </a:endParaRPr>
          </a:p>
          <a:p>
            <a:pPr>
              <a:defRPr/>
            </a:pPr>
            <a:r>
              <a:rPr lang="es-MX" b="1">
                <a:solidFill>
                  <a:srgbClr val="000000"/>
                </a:solidFill>
              </a:rPr>
              <a:t>Recursos ADRES                  EP</a:t>
            </a:r>
            <a:endParaRPr lang="es-MX"/>
          </a:p>
          <a:p>
            <a:pPr>
              <a:defRPr/>
            </a:pPr>
            <a:r>
              <a:rPr lang="es-MX"/>
              <a:t>Cofinanciación UPC régimen subsidiado      1.812.193</a:t>
            </a:r>
          </a:p>
          <a:p>
            <a:pPr>
              <a:defRPr/>
            </a:pPr>
            <a:endParaRPr lang="es-MX"/>
          </a:p>
          <a:p>
            <a:pPr>
              <a:defRPr/>
            </a:pPr>
            <a:r>
              <a:rPr lang="es-MX" b="1"/>
              <a:t>Detalle Otros aportes-Convenios                                                             AC                                 EP              Total general</a:t>
            </a:r>
            <a:endParaRPr lang="es-MX"/>
          </a:p>
          <a:p>
            <a:pPr>
              <a:defRPr/>
            </a:pPr>
            <a:r>
              <a:rPr lang="es-MX"/>
              <a:t>Cofinanciación convenio ICBF                                                     60.547                                                               60.547</a:t>
            </a:r>
          </a:p>
          <a:p>
            <a:pPr>
              <a:defRPr/>
            </a:pPr>
            <a:r>
              <a:rPr lang="es-MX"/>
              <a:t>Transferencia Ministerio de Educación para PAE                21.098                         21.098</a:t>
            </a:r>
          </a:p>
          <a:p>
            <a:pPr>
              <a:defRPr/>
            </a:pPr>
            <a:r>
              <a:rPr lang="es-MX"/>
              <a:t>Ministerio de Salud                                                                                                                    33.667                         33.667</a:t>
            </a:r>
          </a:p>
          <a:p>
            <a:pPr>
              <a:defRPr/>
            </a:pPr>
            <a:r>
              <a:rPr lang="es-MX"/>
              <a:t>Ministerio de Educación - Universidad Distrital                                                           57.461                         57.461</a:t>
            </a:r>
          </a:p>
          <a:p>
            <a:pPr>
              <a:defRPr/>
            </a:pPr>
            <a:r>
              <a:rPr lang="es-MX"/>
              <a:t>Devolución IVA- instituciones de educación superior                                                6.109                            6.109</a:t>
            </a:r>
          </a:p>
          <a:p>
            <a:pPr>
              <a:defRPr/>
            </a:pPr>
            <a:r>
              <a:rPr lang="es-MX"/>
              <a:t>Otras unidades de gobierno                                                           428.133                    239.987                      668.119</a:t>
            </a:r>
          </a:p>
          <a:p>
            <a:pPr>
              <a:defRPr/>
            </a:pPr>
            <a:r>
              <a:rPr lang="es-MX"/>
              <a:t>                                                           </a:t>
            </a:r>
            <a:r>
              <a:rPr lang="es-MX" b="1"/>
              <a:t>TOTAL</a:t>
            </a:r>
            <a:r>
              <a:rPr lang="es-MX"/>
              <a:t>                                             </a:t>
            </a:r>
            <a:r>
              <a:rPr lang="es-MX" b="1"/>
              <a:t>509.777                   337.224                      847.001</a:t>
            </a:r>
            <a:endParaRPr lang="es-MX"/>
          </a:p>
          <a:p>
            <a:pPr>
              <a:defRPr/>
            </a:pPr>
            <a:endParaRPr lang="es-MX" b="1"/>
          </a:p>
          <a:p>
            <a:pPr>
              <a:defRPr/>
            </a:pPr>
            <a:endParaRPr lang="es-MX" b="1"/>
          </a:p>
          <a:p>
            <a:pPr>
              <a:defRPr/>
            </a:pPr>
            <a:r>
              <a:rPr lang="es-MX" b="1"/>
              <a:t>Detalle Participación en impuestos                                                                                                    AC                                 EP                            Total general</a:t>
            </a:r>
            <a:endParaRPr lang="es-MX"/>
          </a:p>
          <a:p>
            <a:pPr>
              <a:defRPr/>
            </a:pPr>
            <a:r>
              <a:rPr lang="es-MX"/>
              <a:t>Participación del impuesto sobre vehículos automotores                                         23.602                                                           23.602</a:t>
            </a:r>
          </a:p>
          <a:p>
            <a:pPr>
              <a:defRPr/>
            </a:pPr>
            <a:r>
              <a:rPr lang="es-MX"/>
              <a:t>Participación de la Sobretasa al consumo de cigarrillos extranjero                                                           69.086                          69.086</a:t>
            </a:r>
          </a:p>
          <a:p>
            <a:pPr>
              <a:defRPr/>
            </a:pPr>
            <a:r>
              <a:rPr lang="es-MX"/>
              <a:t>80% Libre destinación                                                                                                               107.656                                                         107.656</a:t>
            </a:r>
          </a:p>
          <a:p>
            <a:pPr>
              <a:defRPr/>
            </a:pPr>
            <a:r>
              <a:rPr lang="es-MX"/>
              <a:t>20% FONPET                                                                                                                                     26.914                                                           26.914</a:t>
            </a:r>
          </a:p>
          <a:p>
            <a:pPr>
              <a:defRPr/>
            </a:pPr>
            <a:r>
              <a:rPr lang="es-MX"/>
              <a:t>Participación de la sobretasa al ACPM                                                                                 32.787                                                           32.787</a:t>
            </a:r>
          </a:p>
          <a:p>
            <a:pPr>
              <a:defRPr/>
            </a:pPr>
            <a:r>
              <a:rPr lang="es-MX"/>
              <a:t>Instituto Distrital de Patrimonio Cultural                                                                                     291                                                                    291</a:t>
            </a:r>
          </a:p>
          <a:p>
            <a:pPr>
              <a:defRPr/>
            </a:pPr>
            <a:r>
              <a:rPr lang="es-MX"/>
              <a:t>Participación del IVA licores, vinos, aperitivos y similares                                          10.259                                                           10.259</a:t>
            </a:r>
          </a:p>
          <a:p>
            <a:pPr>
              <a:defRPr/>
            </a:pPr>
            <a:r>
              <a:rPr lang="es-MX"/>
              <a:t>Participación en la Tasa Aeroportuaria                                                                                147.315                                                       147.315</a:t>
            </a:r>
          </a:p>
          <a:p>
            <a:pPr>
              <a:defRPr/>
            </a:pPr>
            <a:r>
              <a:rPr lang="es-MX"/>
              <a:t>Participación consumo de cervezas, sifones y refajos nacional - salud                                                     88.263                    88.263</a:t>
            </a:r>
          </a:p>
          <a:p>
            <a:pPr>
              <a:defRPr/>
            </a:pPr>
            <a:r>
              <a:rPr lang="es-MX"/>
              <a:t>Participación consumo de cervezas, sifones y refajos extranjera-salud                                                          605                            605</a:t>
            </a:r>
          </a:p>
          <a:p>
            <a:pPr>
              <a:defRPr/>
            </a:pPr>
            <a:r>
              <a:rPr lang="es-MX"/>
              <a:t>                                                                                                                                                                 </a:t>
            </a:r>
            <a:r>
              <a:rPr lang="es-MX" b="1"/>
              <a:t>348.824                  157.955                      506.779</a:t>
            </a:r>
            <a:endParaRPr lang="es-MX"/>
          </a:p>
          <a:p>
            <a:pPr>
              <a:defRPr/>
            </a:pPr>
            <a:endParaRPr lang="es-MX"/>
          </a:p>
          <a:p>
            <a:pPr>
              <a:defRPr/>
            </a:pPr>
            <a:endParaRPr lang="es-MX"/>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DF92E-8723-4DEC-9762-1577D6EAB083}"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1492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E0F95-2679-B263-B9C6-9F0AAA10FBD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B5D7BCF-8629-7C5E-ADF5-AC336B673715}"/>
              </a:ext>
            </a:extLst>
          </p:cNvPr>
          <p:cNvSpPr>
            <a:spLocks noGrp="1" noRot="1" noChangeAspect="1"/>
          </p:cNvSpPr>
          <p:nvPr>
            <p:ph type="sldImg"/>
          </p:nvPr>
        </p:nvSpPr>
        <p:spPr>
          <a:xfrm>
            <a:off x="717550" y="1162050"/>
            <a:ext cx="5575300" cy="3136900"/>
          </a:xfrm>
        </p:spPr>
      </p:sp>
      <p:sp>
        <p:nvSpPr>
          <p:cNvPr id="3" name="Marcador de notas 2">
            <a:extLst>
              <a:ext uri="{FF2B5EF4-FFF2-40B4-BE49-F238E27FC236}">
                <a16:creationId xmlns:a16="http://schemas.microsoft.com/office/drawing/2014/main" id="{5994117C-7DB4-2CC0-8FC5-16176B314432}"/>
              </a:ext>
            </a:extLst>
          </p:cNvPr>
          <p:cNvSpPr>
            <a:spLocks noGrp="1"/>
          </p:cNvSpPr>
          <p:nvPr>
            <p:ph type="body" idx="1"/>
          </p:nvPr>
        </p:nvSpPr>
        <p:spPr/>
        <p:txBody>
          <a:bodyPr/>
          <a:lstStyle/>
          <a:p>
            <a:r>
              <a:rPr lang="es-MX" err="1"/>
              <a:t>Rec</a:t>
            </a:r>
            <a:r>
              <a:rPr lang="es-MX"/>
              <a:t> balance pasan de 3,2 a 2,7</a:t>
            </a:r>
          </a:p>
          <a:p>
            <a:endParaRPr lang="es-MX"/>
          </a:p>
          <a:p>
            <a:r>
              <a:rPr lang="es-MX"/>
              <a:t>Sin 2025, sólo 2026</a:t>
            </a:r>
          </a:p>
          <a:p>
            <a:endParaRPr lang="es-MX"/>
          </a:p>
          <a:p>
            <a:endParaRPr lang="es-CO"/>
          </a:p>
        </p:txBody>
      </p:sp>
      <p:sp>
        <p:nvSpPr>
          <p:cNvPr id="4" name="Marcador de número de diapositiva 3">
            <a:extLst>
              <a:ext uri="{FF2B5EF4-FFF2-40B4-BE49-F238E27FC236}">
                <a16:creationId xmlns:a16="http://schemas.microsoft.com/office/drawing/2014/main" id="{67E13215-27FA-EECA-D9F2-54F5035FB3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DF92E-8723-4DEC-9762-1577D6EAB083}"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619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FE1B425-D556-4111-815A-5D390A2F16A7}" type="slidenum">
              <a:rPr lang="es-CO" smtClean="0"/>
              <a:t>13</a:t>
            </a:fld>
            <a:endParaRPr lang="es-CO"/>
          </a:p>
        </p:txBody>
      </p:sp>
    </p:spTree>
    <p:extLst>
      <p:ext uri="{BB962C8B-B14F-4D97-AF65-F5344CB8AC3E}">
        <p14:creationId xmlns:p14="http://schemas.microsoft.com/office/powerpoint/2010/main" val="3564465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65C16-B17D-40D2-CB9E-3C963BC1868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09C0EF3-E045-9B4B-4E46-045070F4BE52}"/>
              </a:ext>
            </a:extLst>
          </p:cNvPr>
          <p:cNvSpPr>
            <a:spLocks noGrp="1" noRot="1" noChangeAspect="1"/>
          </p:cNvSpPr>
          <p:nvPr>
            <p:ph type="sldImg"/>
          </p:nvPr>
        </p:nvSpPr>
        <p:spPr>
          <a:xfrm>
            <a:off x="717550" y="1162050"/>
            <a:ext cx="5575300" cy="3136900"/>
          </a:xfrm>
        </p:spPr>
      </p:sp>
      <p:sp>
        <p:nvSpPr>
          <p:cNvPr id="3" name="Marcador de notas 2">
            <a:extLst>
              <a:ext uri="{FF2B5EF4-FFF2-40B4-BE49-F238E27FC236}">
                <a16:creationId xmlns:a16="http://schemas.microsoft.com/office/drawing/2014/main" id="{55D709C4-2ED2-38B7-0DE1-1BE6A9056D34}"/>
              </a:ext>
            </a:extLst>
          </p:cNvPr>
          <p:cNvSpPr>
            <a:spLocks noGrp="1"/>
          </p:cNvSpPr>
          <p:nvPr>
            <p:ph type="body" idx="1"/>
          </p:nvPr>
        </p:nvSpPr>
        <p:spPr/>
        <p:txBody>
          <a:bodyPr/>
          <a:lstStyle/>
          <a:p>
            <a:r>
              <a:rPr lang="es-CO"/>
              <a:t>Datos PDD 2026 $31,4</a:t>
            </a:r>
          </a:p>
        </p:txBody>
      </p:sp>
      <p:sp>
        <p:nvSpPr>
          <p:cNvPr id="4" name="Marcador de número de diapositiva 3">
            <a:extLst>
              <a:ext uri="{FF2B5EF4-FFF2-40B4-BE49-F238E27FC236}">
                <a16:creationId xmlns:a16="http://schemas.microsoft.com/office/drawing/2014/main" id="{682E60D7-2637-40CE-3105-3B9343FAED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71B93B-835F-45BF-A918-A357F0D21CC1}"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3123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59992-D39C-84C8-C179-5D1130A455A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5E24CE-4B43-FB3B-3652-20150C152EE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D59191C-D0B0-4B78-F015-B777C32A9807}"/>
              </a:ext>
            </a:extLst>
          </p:cNvPr>
          <p:cNvSpPr>
            <a:spLocks noGrp="1"/>
          </p:cNvSpPr>
          <p:nvPr>
            <p:ph type="body" idx="1"/>
          </p:nvPr>
        </p:nvSpPr>
        <p:spPr/>
        <p:txBody>
          <a:bodyPr/>
          <a:lstStyle/>
          <a:p>
            <a:r>
              <a:rPr lang="en-US" err="1">
                <a:latin typeface="Calibri"/>
                <a:ea typeface="Calibri"/>
                <a:cs typeface="Calibri"/>
              </a:rPr>
              <a:t>Alumbrado</a:t>
            </a:r>
            <a:r>
              <a:rPr lang="en-US">
                <a:latin typeface="Calibri"/>
                <a:ea typeface="Calibri"/>
                <a:cs typeface="Calibri"/>
              </a:rPr>
              <a:t> Público, </a:t>
            </a:r>
            <a:r>
              <a:rPr lang="en-US" err="1">
                <a:latin typeface="Calibri"/>
                <a:ea typeface="Calibri"/>
                <a:cs typeface="Calibri"/>
              </a:rPr>
              <a:t>en</a:t>
            </a:r>
            <a:r>
              <a:rPr lang="en-US">
                <a:latin typeface="Calibri"/>
                <a:ea typeface="Calibri"/>
                <a:cs typeface="Calibri"/>
              </a:rPr>
              <a:t> 2025  del valor </a:t>
            </a:r>
            <a:r>
              <a:rPr lang="en-US" err="1">
                <a:latin typeface="Calibri"/>
                <a:ea typeface="Calibri"/>
                <a:cs typeface="Calibri"/>
              </a:rPr>
              <a:t>programado</a:t>
            </a:r>
            <a:r>
              <a:rPr lang="en-US">
                <a:latin typeface="Calibri"/>
                <a:ea typeface="Calibri"/>
                <a:cs typeface="Calibri"/>
              </a:rPr>
              <a:t> </a:t>
            </a:r>
            <a:r>
              <a:rPr lang="en-US" err="1">
                <a:latin typeface="Calibri"/>
                <a:ea typeface="Calibri"/>
                <a:cs typeface="Calibri"/>
              </a:rPr>
              <a:t>debido</a:t>
            </a:r>
            <a:r>
              <a:rPr lang="en-US">
                <a:latin typeface="Calibri"/>
                <a:ea typeface="Calibri"/>
                <a:cs typeface="Calibri"/>
              </a:rPr>
              <a:t> a la </a:t>
            </a:r>
            <a:r>
              <a:rPr lang="en-US" err="1">
                <a:latin typeface="Calibri"/>
                <a:ea typeface="Calibri"/>
                <a:cs typeface="Calibri"/>
              </a:rPr>
              <a:t>modernización</a:t>
            </a:r>
            <a:r>
              <a:rPr lang="en-US">
                <a:latin typeface="Calibri"/>
                <a:ea typeface="Calibri"/>
                <a:cs typeface="Calibri"/>
              </a:rPr>
              <a:t> de la </a:t>
            </a:r>
            <a:r>
              <a:rPr lang="en-US" err="1">
                <a:latin typeface="Calibri"/>
                <a:ea typeface="Calibri"/>
                <a:cs typeface="Calibri"/>
              </a:rPr>
              <a:t>infraestructura</a:t>
            </a:r>
            <a:r>
              <a:rPr lang="en-US">
                <a:latin typeface="Calibri"/>
                <a:ea typeface="Calibri"/>
                <a:cs typeface="Calibri"/>
              </a:rPr>
              <a:t> </a:t>
            </a:r>
          </a:p>
          <a:p>
            <a:r>
              <a:rPr lang="en-US" err="1">
                <a:latin typeface="Calibri"/>
                <a:ea typeface="Calibri"/>
                <a:cs typeface="Calibri"/>
              </a:rPr>
              <a:t>Alumbrado</a:t>
            </a:r>
            <a:r>
              <a:rPr lang="en-US">
                <a:latin typeface="Calibri"/>
                <a:ea typeface="Calibri"/>
                <a:cs typeface="Calibri"/>
              </a:rPr>
              <a:t> </a:t>
            </a:r>
            <a:r>
              <a:rPr lang="en-US" err="1">
                <a:latin typeface="Calibri"/>
                <a:ea typeface="Calibri"/>
                <a:cs typeface="Calibri"/>
              </a:rPr>
              <a:t>público</a:t>
            </a:r>
            <a:r>
              <a:rPr lang="en-US">
                <a:latin typeface="Calibri"/>
                <a:ea typeface="Calibri"/>
                <a:cs typeface="Calibri"/>
              </a:rPr>
              <a:t> se </a:t>
            </a:r>
            <a:r>
              <a:rPr lang="en-US" err="1">
                <a:latin typeface="Calibri"/>
                <a:ea typeface="Calibri"/>
                <a:cs typeface="Calibri"/>
              </a:rPr>
              <a:t>descuentan</a:t>
            </a:r>
            <a:r>
              <a:rPr lang="en-US">
                <a:latin typeface="Calibri"/>
                <a:ea typeface="Calibri"/>
                <a:cs typeface="Calibri"/>
              </a:rPr>
              <a:t> $24 mm que se </a:t>
            </a:r>
            <a:r>
              <a:rPr lang="en-US" err="1">
                <a:latin typeface="Calibri"/>
                <a:ea typeface="Calibri"/>
                <a:cs typeface="Calibri"/>
              </a:rPr>
              <a:t>reducirían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el</a:t>
            </a:r>
            <a:r>
              <a:rPr lang="en-US">
                <a:latin typeface="Calibri"/>
                <a:ea typeface="Calibri"/>
                <a:cs typeface="Calibri"/>
              </a:rPr>
              <a:t> </a:t>
            </a:r>
            <a:r>
              <a:rPr lang="en-US" err="1">
                <a:latin typeface="Calibri"/>
                <a:ea typeface="Calibri"/>
                <a:cs typeface="Calibri"/>
              </a:rPr>
              <a:t>cuadro</a:t>
            </a:r>
            <a:r>
              <a:rPr lang="en-US">
                <a:latin typeface="Calibri"/>
                <a:ea typeface="Calibri"/>
                <a:cs typeface="Calibri"/>
              </a:rPr>
              <a:t> se </a:t>
            </a:r>
            <a:r>
              <a:rPr lang="en-US" err="1">
                <a:latin typeface="Calibri"/>
                <a:ea typeface="Calibri"/>
                <a:cs typeface="Calibri"/>
              </a:rPr>
              <a:t>incluye</a:t>
            </a:r>
            <a:r>
              <a:rPr lang="en-US">
                <a:latin typeface="Calibri"/>
                <a:ea typeface="Calibri"/>
                <a:cs typeface="Calibri"/>
              </a:rPr>
              <a:t> </a:t>
            </a:r>
            <a:r>
              <a:rPr lang="en-US" err="1">
                <a:latin typeface="Calibri"/>
                <a:ea typeface="Calibri"/>
                <a:cs typeface="Calibri"/>
              </a:rPr>
              <a:t>este</a:t>
            </a:r>
            <a:r>
              <a:rPr lang="en-US">
                <a:latin typeface="Calibri"/>
                <a:ea typeface="Calibri"/>
                <a:cs typeface="Calibri"/>
              </a:rPr>
              <a:t> valor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otras</a:t>
            </a:r>
            <a:r>
              <a:rPr lang="en-US">
                <a:latin typeface="Calibri"/>
                <a:ea typeface="Calibri"/>
                <a:cs typeface="Calibri"/>
              </a:rPr>
              <a:t> </a:t>
            </a:r>
            <a:r>
              <a:rPr lang="en-US" err="1">
                <a:latin typeface="Calibri"/>
                <a:ea typeface="Calibri"/>
                <a:cs typeface="Calibri"/>
              </a:rPr>
              <a:t>transferencias</a:t>
            </a:r>
            <a:endParaRPr lang="en-US">
              <a:latin typeface="Calibri"/>
              <a:ea typeface="Calibri"/>
              <a:cs typeface="Calibri"/>
            </a:endParaRPr>
          </a:p>
          <a:p>
            <a:endParaRPr lang="en-US">
              <a:latin typeface="Calibri"/>
              <a:ea typeface="Calibri"/>
              <a:cs typeface="Calibri"/>
            </a:endParaRPr>
          </a:p>
        </p:txBody>
      </p:sp>
      <p:sp>
        <p:nvSpPr>
          <p:cNvPr id="4" name="Marcador de número de diapositiva 3">
            <a:extLst>
              <a:ext uri="{FF2B5EF4-FFF2-40B4-BE49-F238E27FC236}">
                <a16:creationId xmlns:a16="http://schemas.microsoft.com/office/drawing/2014/main" id="{1DDC481B-DBAA-270A-75C4-3796838C199C}"/>
              </a:ext>
            </a:extLst>
          </p:cNvPr>
          <p:cNvSpPr>
            <a:spLocks noGrp="1"/>
          </p:cNvSpPr>
          <p:nvPr>
            <p:ph type="sldNum" sz="quarter" idx="5"/>
          </p:nvPr>
        </p:nvSpPr>
        <p:spPr/>
        <p:txBody>
          <a:bodyPr/>
          <a:lstStyle/>
          <a:p>
            <a:fld id="{AFE1B425-D556-4111-815A-5D390A2F16A7}" type="slidenum">
              <a:rPr lang="es-CO" smtClean="0"/>
              <a:t>35</a:t>
            </a:fld>
            <a:endParaRPr lang="es-CO"/>
          </a:p>
        </p:txBody>
      </p:sp>
    </p:spTree>
    <p:extLst>
      <p:ext uri="{BB962C8B-B14F-4D97-AF65-F5344CB8AC3E}">
        <p14:creationId xmlns:p14="http://schemas.microsoft.com/office/powerpoint/2010/main" val="2452996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r>
              <a:rPr lang="es-CO"/>
              <a:t>2025: proyección de cierre.</a:t>
            </a:r>
          </a:p>
        </p:txBody>
      </p:sp>
      <p:sp>
        <p:nvSpPr>
          <p:cNvPr id="4" name="Marcador de número de diapositiva 3"/>
          <p:cNvSpPr>
            <a:spLocks noGrp="1"/>
          </p:cNvSpPr>
          <p:nvPr>
            <p:ph type="sldNum" sz="quarter" idx="5"/>
          </p:nvPr>
        </p:nvSpPr>
        <p:spPr/>
        <p:txBody>
          <a:bodyPr/>
          <a:lstStyle/>
          <a:p>
            <a:fld id="{AFE1B425-D556-4111-815A-5D390A2F16A7}" type="slidenum">
              <a:rPr lang="es-CO" smtClean="0"/>
              <a:t>37</a:t>
            </a:fld>
            <a:endParaRPr lang="es-CO"/>
          </a:p>
        </p:txBody>
      </p:sp>
    </p:spTree>
    <p:extLst>
      <p:ext uri="{BB962C8B-B14F-4D97-AF65-F5344CB8AC3E}">
        <p14:creationId xmlns:p14="http://schemas.microsoft.com/office/powerpoint/2010/main" val="882997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83D61-3A3F-6C62-CFEE-9E8C7710D62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DF3AA3-5535-8C8F-5141-5C3A08B05A6D}"/>
              </a:ext>
            </a:extLst>
          </p:cNvPr>
          <p:cNvSpPr>
            <a:spLocks noGrp="1" noRot="1" noChangeAspect="1"/>
          </p:cNvSpPr>
          <p:nvPr>
            <p:ph type="sldImg"/>
          </p:nvPr>
        </p:nvSpPr>
        <p:spPr>
          <a:xfrm>
            <a:off x="717550" y="1162050"/>
            <a:ext cx="5575300" cy="3136900"/>
          </a:xfrm>
        </p:spPr>
      </p:sp>
      <p:sp>
        <p:nvSpPr>
          <p:cNvPr id="3" name="Marcador de notas 2">
            <a:extLst>
              <a:ext uri="{FF2B5EF4-FFF2-40B4-BE49-F238E27FC236}">
                <a16:creationId xmlns:a16="http://schemas.microsoft.com/office/drawing/2014/main" id="{041B601D-3BFF-5A99-8ACF-9CB564C671AE}"/>
              </a:ext>
            </a:extLst>
          </p:cNvPr>
          <p:cNvSpPr>
            <a:spLocks noGrp="1"/>
          </p:cNvSpPr>
          <p:nvPr>
            <p:ph type="body" idx="1"/>
          </p:nvPr>
        </p:nvSpPr>
        <p:spPr/>
        <p:txBody>
          <a:bodyPr/>
          <a:lstStyle/>
          <a:p>
            <a:r>
              <a:rPr lang="es-CO"/>
              <a:t>Nota ente autónomo: estampilla</a:t>
            </a:r>
          </a:p>
        </p:txBody>
      </p:sp>
      <p:sp>
        <p:nvSpPr>
          <p:cNvPr id="4" name="Marcador de número de diapositiva 3">
            <a:extLst>
              <a:ext uri="{FF2B5EF4-FFF2-40B4-BE49-F238E27FC236}">
                <a16:creationId xmlns:a16="http://schemas.microsoft.com/office/drawing/2014/main" id="{D68FC99C-5C28-3470-8034-20251C39FCE9}"/>
              </a:ext>
            </a:extLst>
          </p:cNvPr>
          <p:cNvSpPr>
            <a:spLocks noGrp="1"/>
          </p:cNvSpPr>
          <p:nvPr>
            <p:ph type="sldNum" sz="quarter" idx="5"/>
          </p:nvPr>
        </p:nvSpPr>
        <p:spPr/>
        <p:txBody>
          <a:bodyPr/>
          <a:lstStyle/>
          <a:p>
            <a:fld id="{AFE1B425-D556-4111-815A-5D390A2F16A7}" type="slidenum">
              <a:rPr lang="es-CO" smtClean="0"/>
              <a:t>41</a:t>
            </a:fld>
            <a:endParaRPr lang="es-CO"/>
          </a:p>
        </p:txBody>
      </p:sp>
    </p:spTree>
    <p:extLst>
      <p:ext uri="{BB962C8B-B14F-4D97-AF65-F5344CB8AC3E}">
        <p14:creationId xmlns:p14="http://schemas.microsoft.com/office/powerpoint/2010/main" val="2904263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587F6-34B0-40D4-6A69-25B1FEBC7C8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21D3270-9BB1-1470-8D52-BC56FD8F40BE}"/>
              </a:ext>
            </a:extLst>
          </p:cNvPr>
          <p:cNvSpPr>
            <a:spLocks noGrp="1" noRot="1" noChangeAspect="1"/>
          </p:cNvSpPr>
          <p:nvPr>
            <p:ph type="sldImg"/>
          </p:nvPr>
        </p:nvSpPr>
        <p:spPr>
          <a:xfrm>
            <a:off x="717550" y="1162050"/>
            <a:ext cx="5575300" cy="3136900"/>
          </a:xfrm>
        </p:spPr>
        <p:txBody>
          <a:bodyPr/>
          <a:lstStyle/>
          <a:p>
            <a:endParaRPr lang="es-CO"/>
          </a:p>
        </p:txBody>
      </p:sp>
      <p:sp>
        <p:nvSpPr>
          <p:cNvPr id="3" name="Marcador de notas 2">
            <a:extLst>
              <a:ext uri="{FF2B5EF4-FFF2-40B4-BE49-F238E27FC236}">
                <a16:creationId xmlns:a16="http://schemas.microsoft.com/office/drawing/2014/main" id="{AD63B604-D0C3-C46E-89FE-283210519B80}"/>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6E821843-15C4-D270-E6E7-BF1DD292934E}"/>
              </a:ext>
            </a:extLst>
          </p:cNvPr>
          <p:cNvSpPr>
            <a:spLocks noGrp="1"/>
          </p:cNvSpPr>
          <p:nvPr>
            <p:ph type="sldNum" sz="quarter" idx="5"/>
          </p:nvPr>
        </p:nvSpPr>
        <p:spPr/>
        <p:txBody>
          <a:bodyPr/>
          <a:lstStyle/>
          <a:p>
            <a:fld id="{AFE1B425-D556-4111-815A-5D390A2F16A7}" type="slidenum">
              <a:rPr lang="es-CO" smtClean="0"/>
              <a:t>42</a:t>
            </a:fld>
            <a:endParaRPr lang="es-CO"/>
          </a:p>
        </p:txBody>
      </p:sp>
    </p:spTree>
    <p:extLst>
      <p:ext uri="{BB962C8B-B14F-4D97-AF65-F5344CB8AC3E}">
        <p14:creationId xmlns:p14="http://schemas.microsoft.com/office/powerpoint/2010/main" val="2054187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F136B-7937-4C82-5B7D-448E0015791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BF3E9D3-C1C0-01E3-3D42-643F5674E4AE}"/>
              </a:ext>
            </a:extLst>
          </p:cNvPr>
          <p:cNvSpPr>
            <a:spLocks noGrp="1" noRot="1" noChangeAspect="1"/>
          </p:cNvSpPr>
          <p:nvPr>
            <p:ph type="sldImg"/>
          </p:nvPr>
        </p:nvSpPr>
        <p:spPr>
          <a:xfrm>
            <a:off x="717550" y="1162050"/>
            <a:ext cx="5575300" cy="3136900"/>
          </a:xfrm>
        </p:spPr>
        <p:txBody>
          <a:bodyPr/>
          <a:lstStyle/>
          <a:p>
            <a:endParaRPr lang="es-CO"/>
          </a:p>
        </p:txBody>
      </p:sp>
      <p:sp>
        <p:nvSpPr>
          <p:cNvPr id="3" name="Marcador de notas 2">
            <a:extLst>
              <a:ext uri="{FF2B5EF4-FFF2-40B4-BE49-F238E27FC236}">
                <a16:creationId xmlns:a16="http://schemas.microsoft.com/office/drawing/2014/main" id="{5D44C725-9C90-6570-06F7-EB118B3EBE9B}"/>
              </a:ext>
            </a:extLst>
          </p:cNvPr>
          <p:cNvSpPr>
            <a:spLocks noGrp="1"/>
          </p:cNvSpPr>
          <p:nvPr>
            <p:ph type="body" idx="1"/>
          </p:nvPr>
        </p:nvSpPr>
        <p:spPr/>
        <p:txBody>
          <a:bodyPr/>
          <a:lstStyle/>
          <a:p>
            <a:r>
              <a:rPr lang="es-CO"/>
              <a:t>Se va</a:t>
            </a:r>
          </a:p>
        </p:txBody>
      </p:sp>
      <p:sp>
        <p:nvSpPr>
          <p:cNvPr id="4" name="Marcador de número de diapositiva 3">
            <a:extLst>
              <a:ext uri="{FF2B5EF4-FFF2-40B4-BE49-F238E27FC236}">
                <a16:creationId xmlns:a16="http://schemas.microsoft.com/office/drawing/2014/main" id="{08B993AA-2B08-F47E-19E4-531F33F7DF29}"/>
              </a:ext>
            </a:extLst>
          </p:cNvPr>
          <p:cNvSpPr>
            <a:spLocks noGrp="1"/>
          </p:cNvSpPr>
          <p:nvPr>
            <p:ph type="sldNum" sz="quarter" idx="5"/>
          </p:nvPr>
        </p:nvSpPr>
        <p:spPr/>
        <p:txBody>
          <a:bodyPr/>
          <a:lstStyle/>
          <a:p>
            <a:fld id="{AFE1B425-D556-4111-815A-5D390A2F16A7}" type="slidenum">
              <a:rPr lang="es-CO" smtClean="0"/>
              <a:t>45</a:t>
            </a:fld>
            <a:endParaRPr lang="es-CO"/>
          </a:p>
        </p:txBody>
      </p:sp>
    </p:spTree>
    <p:extLst>
      <p:ext uri="{BB962C8B-B14F-4D97-AF65-F5344CB8AC3E}">
        <p14:creationId xmlns:p14="http://schemas.microsoft.com/office/powerpoint/2010/main" val="4052193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7A59B-BC18-B166-6DB5-17251BE4ACD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948940-968E-1808-B726-6F60254AE4C1}"/>
              </a:ext>
            </a:extLst>
          </p:cNvPr>
          <p:cNvSpPr>
            <a:spLocks noGrp="1" noRot="1" noChangeAspect="1"/>
          </p:cNvSpPr>
          <p:nvPr>
            <p:ph type="sldImg"/>
          </p:nvPr>
        </p:nvSpPr>
        <p:spPr>
          <a:xfrm>
            <a:off x="717550" y="1162050"/>
            <a:ext cx="5575300" cy="3136900"/>
          </a:xfrm>
        </p:spPr>
        <p:txBody>
          <a:bodyPr/>
          <a:lstStyle/>
          <a:p>
            <a:endParaRPr lang="es-CO"/>
          </a:p>
        </p:txBody>
      </p:sp>
      <p:sp>
        <p:nvSpPr>
          <p:cNvPr id="3" name="Marcador de notas 2">
            <a:extLst>
              <a:ext uri="{FF2B5EF4-FFF2-40B4-BE49-F238E27FC236}">
                <a16:creationId xmlns:a16="http://schemas.microsoft.com/office/drawing/2014/main" id="{C93380CD-2088-2C90-A109-131D0DDEC9B0}"/>
              </a:ext>
            </a:extLst>
          </p:cNvPr>
          <p:cNvSpPr>
            <a:spLocks noGrp="1"/>
          </p:cNvSpPr>
          <p:nvPr>
            <p:ph type="body" idx="1"/>
          </p:nvPr>
        </p:nvSpPr>
        <p:spPr/>
        <p:txBody>
          <a:bodyPr/>
          <a:lstStyle/>
          <a:p>
            <a:r>
              <a:rPr lang="es-CO"/>
              <a:t>Se va</a:t>
            </a:r>
          </a:p>
        </p:txBody>
      </p:sp>
      <p:sp>
        <p:nvSpPr>
          <p:cNvPr id="4" name="Marcador de número de diapositiva 3">
            <a:extLst>
              <a:ext uri="{FF2B5EF4-FFF2-40B4-BE49-F238E27FC236}">
                <a16:creationId xmlns:a16="http://schemas.microsoft.com/office/drawing/2014/main" id="{F243F60E-7751-BE0C-B55D-928A8E033D01}"/>
              </a:ext>
            </a:extLst>
          </p:cNvPr>
          <p:cNvSpPr>
            <a:spLocks noGrp="1"/>
          </p:cNvSpPr>
          <p:nvPr>
            <p:ph type="sldNum" sz="quarter" idx="5"/>
          </p:nvPr>
        </p:nvSpPr>
        <p:spPr/>
        <p:txBody>
          <a:bodyPr/>
          <a:lstStyle/>
          <a:p>
            <a:fld id="{AFE1B425-D556-4111-815A-5D390A2F16A7}" type="slidenum">
              <a:rPr lang="es-CO" smtClean="0"/>
              <a:t>46</a:t>
            </a:fld>
            <a:endParaRPr lang="es-CO"/>
          </a:p>
        </p:txBody>
      </p:sp>
    </p:spTree>
    <p:extLst>
      <p:ext uri="{BB962C8B-B14F-4D97-AF65-F5344CB8AC3E}">
        <p14:creationId xmlns:p14="http://schemas.microsoft.com/office/powerpoint/2010/main" val="632001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4CB4A-BB68-A7B3-7A2A-C761913B1B8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8A3DA6E-EBB1-C9E4-F33D-D7A93D6C8794}"/>
              </a:ext>
            </a:extLst>
          </p:cNvPr>
          <p:cNvSpPr>
            <a:spLocks noGrp="1" noRot="1" noChangeAspect="1"/>
          </p:cNvSpPr>
          <p:nvPr>
            <p:ph type="sldImg"/>
          </p:nvPr>
        </p:nvSpPr>
        <p:spPr>
          <a:xfrm>
            <a:off x="717550" y="1162050"/>
            <a:ext cx="5575300" cy="3136900"/>
          </a:xfrm>
        </p:spPr>
        <p:txBody>
          <a:bodyPr/>
          <a:lstStyle/>
          <a:p>
            <a:endParaRPr lang="es-CO"/>
          </a:p>
        </p:txBody>
      </p:sp>
      <p:sp>
        <p:nvSpPr>
          <p:cNvPr id="3" name="Marcador de notas 2">
            <a:extLst>
              <a:ext uri="{FF2B5EF4-FFF2-40B4-BE49-F238E27FC236}">
                <a16:creationId xmlns:a16="http://schemas.microsoft.com/office/drawing/2014/main" id="{BF5E4A11-5BBF-ABAC-B2D2-98C706711DF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6C5D5B3A-70A1-867A-1F54-E17F871CA857}"/>
              </a:ext>
            </a:extLst>
          </p:cNvPr>
          <p:cNvSpPr>
            <a:spLocks noGrp="1"/>
          </p:cNvSpPr>
          <p:nvPr>
            <p:ph type="sldNum" sz="quarter" idx="5"/>
          </p:nvPr>
        </p:nvSpPr>
        <p:spPr/>
        <p:txBody>
          <a:bodyPr/>
          <a:lstStyle/>
          <a:p>
            <a:fld id="{AFE1B425-D556-4111-815A-5D390A2F16A7}" type="slidenum">
              <a:rPr lang="es-CO" smtClean="0"/>
              <a:t>47</a:t>
            </a:fld>
            <a:endParaRPr lang="es-CO"/>
          </a:p>
        </p:txBody>
      </p:sp>
    </p:spTree>
    <p:extLst>
      <p:ext uri="{BB962C8B-B14F-4D97-AF65-F5344CB8AC3E}">
        <p14:creationId xmlns:p14="http://schemas.microsoft.com/office/powerpoint/2010/main" val="307265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2B666-4B7B-0AD9-049F-CBE361D9B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FAAB4-8EFA-03E1-8785-009970315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765DF-B026-ADB7-A7BE-3525193C3384}"/>
              </a:ext>
            </a:extLst>
          </p:cNvPr>
          <p:cNvSpPr>
            <a:spLocks noGrp="1"/>
          </p:cNvSpPr>
          <p:nvPr>
            <p:ph type="body" idx="1"/>
          </p:nvPr>
        </p:nvSpPr>
        <p:spPr/>
        <p:txBody>
          <a:bodyPr/>
          <a:lstStyle/>
          <a:p>
            <a:pPr>
              <a:defRPr/>
            </a:pPr>
            <a:endParaRPr lang="es-CO"/>
          </a:p>
        </p:txBody>
      </p:sp>
      <p:sp>
        <p:nvSpPr>
          <p:cNvPr id="4" name="Slide Number Placeholder 3">
            <a:extLst>
              <a:ext uri="{FF2B5EF4-FFF2-40B4-BE49-F238E27FC236}">
                <a16:creationId xmlns:a16="http://schemas.microsoft.com/office/drawing/2014/main" id="{960FE335-ACD9-844C-C772-3811B96D7C0E}"/>
              </a:ext>
            </a:extLst>
          </p:cNvPr>
          <p:cNvSpPr>
            <a:spLocks noGrp="1"/>
          </p:cNvSpPr>
          <p:nvPr>
            <p:ph type="sldNum" sz="quarter" idx="5"/>
          </p:nvPr>
        </p:nvSpPr>
        <p:spPr/>
        <p:txBody>
          <a:bodyPr/>
          <a:lstStyle/>
          <a:p>
            <a:fld id="{72F8AE13-FD5C-9444-8A78-A96575B2358B}" type="slidenum">
              <a:rPr lang="en-CO" smtClean="0"/>
              <a:t>48</a:t>
            </a:fld>
            <a:endParaRPr lang="en-CO"/>
          </a:p>
        </p:txBody>
      </p:sp>
    </p:spTree>
    <p:extLst>
      <p:ext uri="{BB962C8B-B14F-4D97-AF65-F5344CB8AC3E}">
        <p14:creationId xmlns:p14="http://schemas.microsoft.com/office/powerpoint/2010/main" val="979727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B784C-1216-D557-FC88-323AF212555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8742642-77E1-17D5-51FE-F2C5CF624B9E}"/>
              </a:ext>
            </a:extLst>
          </p:cNvPr>
          <p:cNvSpPr>
            <a:spLocks noGrp="1" noRot="1" noChangeAspect="1"/>
          </p:cNvSpPr>
          <p:nvPr>
            <p:ph type="sldImg"/>
          </p:nvPr>
        </p:nvSpPr>
        <p:spPr>
          <a:xfrm>
            <a:off x="717550" y="1162050"/>
            <a:ext cx="5575300" cy="3136900"/>
          </a:xfrm>
        </p:spPr>
        <p:txBody>
          <a:bodyPr/>
          <a:lstStyle/>
          <a:p>
            <a:endParaRPr lang="es-CO"/>
          </a:p>
        </p:txBody>
      </p:sp>
      <p:sp>
        <p:nvSpPr>
          <p:cNvPr id="3" name="Marcador de notas 2">
            <a:extLst>
              <a:ext uri="{FF2B5EF4-FFF2-40B4-BE49-F238E27FC236}">
                <a16:creationId xmlns:a16="http://schemas.microsoft.com/office/drawing/2014/main" id="{80B42506-2A03-E32F-D0FD-A2CAB013F48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FDD0B648-7BF6-73C1-67E8-C98044D7404A}"/>
              </a:ext>
            </a:extLst>
          </p:cNvPr>
          <p:cNvSpPr>
            <a:spLocks noGrp="1"/>
          </p:cNvSpPr>
          <p:nvPr>
            <p:ph type="sldNum" sz="quarter" idx="5"/>
          </p:nvPr>
        </p:nvSpPr>
        <p:spPr/>
        <p:txBody>
          <a:bodyPr/>
          <a:lstStyle/>
          <a:p>
            <a:fld id="{AFE1B425-D556-4111-815A-5D390A2F16A7}" type="slidenum">
              <a:rPr lang="es-CO" smtClean="0"/>
              <a:t>50</a:t>
            </a:fld>
            <a:endParaRPr lang="es-CO"/>
          </a:p>
        </p:txBody>
      </p:sp>
    </p:spTree>
    <p:extLst>
      <p:ext uri="{BB962C8B-B14F-4D97-AF65-F5344CB8AC3E}">
        <p14:creationId xmlns:p14="http://schemas.microsoft.com/office/powerpoint/2010/main" val="327600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FE1B425-D556-4111-815A-5D390A2F16A7}" type="slidenum">
              <a:rPr lang="es-CO" smtClean="0"/>
              <a:t>14</a:t>
            </a:fld>
            <a:endParaRPr lang="es-CO"/>
          </a:p>
        </p:txBody>
      </p:sp>
    </p:spTree>
    <p:extLst>
      <p:ext uri="{BB962C8B-B14F-4D97-AF65-F5344CB8AC3E}">
        <p14:creationId xmlns:p14="http://schemas.microsoft.com/office/powerpoint/2010/main" val="62240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r>
              <a:rPr lang="es-CO"/>
              <a:t>Explicación pico 2026 sostenibilidad. Impacto vigencias futuras. Eficiencias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71B93B-835F-45BF-A918-A357F0D21CC1}"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0339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a:extLst>
            <a:ext uri="{FF2B5EF4-FFF2-40B4-BE49-F238E27FC236}">
              <a16:creationId xmlns:a16="http://schemas.microsoft.com/office/drawing/2014/main" id="{C0970F0E-1F35-5181-05B3-3B3D246AAC71}"/>
            </a:ext>
          </a:extLst>
        </p:cNvPr>
        <p:cNvGrpSpPr/>
        <p:nvPr/>
      </p:nvGrpSpPr>
      <p:grpSpPr>
        <a:xfrm>
          <a:off x="0" y="0"/>
          <a:ext cx="0" cy="0"/>
          <a:chOff x="0" y="0"/>
          <a:chExt cx="0" cy="0"/>
        </a:xfrm>
      </p:grpSpPr>
      <p:sp>
        <p:nvSpPr>
          <p:cNvPr id="242" name="Google Shape;242;g14e7ccd7459_1_0:notes">
            <a:extLst>
              <a:ext uri="{FF2B5EF4-FFF2-40B4-BE49-F238E27FC236}">
                <a16:creationId xmlns:a16="http://schemas.microsoft.com/office/drawing/2014/main" id="{006A6AFE-CD29-81C4-2B22-829447B3804D}"/>
              </a:ext>
            </a:extLst>
          </p:cNvPr>
          <p:cNvSpPr txBox="1">
            <a:spLocks noGrp="1"/>
          </p:cNvSpPr>
          <p:nvPr>
            <p:ph type="body" idx="1"/>
          </p:nvPr>
        </p:nvSpPr>
        <p:spPr>
          <a:xfrm>
            <a:off x="716619" y="4548457"/>
            <a:ext cx="5732827" cy="3721610"/>
          </a:xfrm>
          <a:prstGeom prst="rect">
            <a:avLst/>
          </a:prstGeom>
        </p:spPr>
        <p:txBody>
          <a:bodyPr spcFirstLastPara="1" wrap="square" lIns="94945" tIns="47460" rIns="94945" bIns="47460" anchor="t" anchorCtr="0">
            <a:noAutofit/>
          </a:bodyPr>
          <a:lstStyle/>
          <a:p>
            <a:endParaRPr lang="es-ES"/>
          </a:p>
        </p:txBody>
      </p:sp>
      <p:sp>
        <p:nvSpPr>
          <p:cNvPr id="243" name="Google Shape;243;g14e7ccd7459_1_0:notes">
            <a:extLst>
              <a:ext uri="{FF2B5EF4-FFF2-40B4-BE49-F238E27FC236}">
                <a16:creationId xmlns:a16="http://schemas.microsoft.com/office/drawing/2014/main" id="{7B5AB542-A2D7-D168-0720-3455F222B9CF}"/>
              </a:ext>
            </a:extLst>
          </p:cNvPr>
          <p:cNvSpPr>
            <a:spLocks noGrp="1" noRot="1" noChangeAspect="1"/>
          </p:cNvSpPr>
          <p:nvPr>
            <p:ph type="sldImg" idx="2"/>
          </p:nvPr>
        </p:nvSpPr>
        <p:spPr>
          <a:xfrm>
            <a:off x="749300" y="1181100"/>
            <a:ext cx="5667375"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381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atin typeface="Calibri"/>
                <a:ea typeface="Calibri"/>
                <a:cs typeface="Calibri"/>
              </a:rPr>
              <a:t>Para </a:t>
            </a:r>
            <a:r>
              <a:rPr lang="en-US" err="1">
                <a:latin typeface="Calibri"/>
                <a:ea typeface="Calibri"/>
                <a:cs typeface="Calibri"/>
              </a:rPr>
              <a:t>el</a:t>
            </a:r>
            <a:r>
              <a:rPr lang="en-US">
                <a:latin typeface="Calibri"/>
                <a:ea typeface="Calibri"/>
                <a:cs typeface="Calibri"/>
              </a:rPr>
              <a:t> </a:t>
            </a:r>
            <a:r>
              <a:rPr lang="en-US" err="1">
                <a:latin typeface="Calibri"/>
                <a:ea typeface="Calibri"/>
                <a:cs typeface="Calibri"/>
              </a:rPr>
              <a:t>cálculo</a:t>
            </a:r>
            <a:r>
              <a:rPr lang="en-US">
                <a:latin typeface="Calibri"/>
                <a:ea typeface="Calibri"/>
                <a:cs typeface="Calibri"/>
              </a:rPr>
              <a:t> de </a:t>
            </a:r>
            <a:r>
              <a:rPr lang="en-US" err="1">
                <a:latin typeface="Calibri"/>
                <a:ea typeface="Calibri"/>
                <a:cs typeface="Calibri"/>
              </a:rPr>
              <a:t>los</a:t>
            </a:r>
            <a:r>
              <a:rPr lang="en-US">
                <a:latin typeface="Calibri"/>
                <a:ea typeface="Calibri"/>
                <a:cs typeface="Calibri"/>
              </a:rPr>
              <a:t> </a:t>
            </a:r>
            <a:r>
              <a:rPr lang="en-US" err="1">
                <a:latin typeface="Calibri"/>
                <a:ea typeface="Calibri"/>
                <a:cs typeface="Calibri"/>
              </a:rPr>
              <a:t>compromisos</a:t>
            </a:r>
            <a:r>
              <a:rPr lang="en-US">
                <a:latin typeface="Calibri"/>
                <a:ea typeface="Calibri"/>
                <a:cs typeface="Calibri"/>
              </a:rPr>
              <a:t> y </a:t>
            </a:r>
            <a:r>
              <a:rPr lang="en-US" err="1">
                <a:latin typeface="Calibri"/>
                <a:ea typeface="Calibri"/>
                <a:cs typeface="Calibri"/>
              </a:rPr>
              <a:t>giros</a:t>
            </a:r>
            <a:r>
              <a:rPr lang="en-US">
                <a:latin typeface="Calibri"/>
                <a:ea typeface="Calibri"/>
                <a:cs typeface="Calibri"/>
              </a:rPr>
              <a:t> se </a:t>
            </a:r>
            <a:r>
              <a:rPr lang="en-US" err="1">
                <a:latin typeface="Calibri"/>
                <a:ea typeface="Calibri"/>
                <a:cs typeface="Calibri"/>
              </a:rPr>
              <a:t>construyó</a:t>
            </a:r>
            <a:r>
              <a:rPr lang="en-US">
                <a:latin typeface="Calibri"/>
                <a:ea typeface="Calibri"/>
                <a:cs typeface="Calibri"/>
              </a:rPr>
              <a:t> la </a:t>
            </a:r>
            <a:r>
              <a:rPr lang="en-US" err="1">
                <a:latin typeface="Calibri"/>
                <a:ea typeface="Calibri"/>
                <a:cs typeface="Calibri"/>
              </a:rPr>
              <a:t>serie</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pesos </a:t>
            </a:r>
            <a:r>
              <a:rPr lang="en-US" err="1">
                <a:latin typeface="Calibri"/>
                <a:ea typeface="Calibri"/>
                <a:cs typeface="Calibri"/>
              </a:rPr>
              <a:t>corrientes</a:t>
            </a:r>
            <a:r>
              <a:rPr lang="en-US">
                <a:latin typeface="Calibri"/>
                <a:ea typeface="Calibri"/>
                <a:cs typeface="Calibri"/>
              </a:rPr>
              <a:t> y se </a:t>
            </a:r>
            <a:r>
              <a:rPr lang="en-US" err="1">
                <a:latin typeface="Calibri"/>
                <a:ea typeface="Calibri"/>
                <a:cs typeface="Calibri"/>
              </a:rPr>
              <a:t>indexaron</a:t>
            </a:r>
            <a:r>
              <a:rPr lang="en-US">
                <a:latin typeface="Calibri"/>
                <a:ea typeface="Calibri"/>
                <a:cs typeface="Calibri"/>
              </a:rPr>
              <a:t> a pesos </a:t>
            </a:r>
            <a:r>
              <a:rPr lang="en-US" err="1">
                <a:latin typeface="Calibri"/>
                <a:ea typeface="Calibri"/>
                <a:cs typeface="Calibri"/>
              </a:rPr>
              <a:t>constantes</a:t>
            </a:r>
            <a:r>
              <a:rPr lang="en-US">
                <a:latin typeface="Calibri"/>
                <a:ea typeface="Calibri"/>
                <a:cs typeface="Calibri"/>
              </a:rPr>
              <a:t> de 2025 para </a:t>
            </a:r>
            <a:r>
              <a:rPr lang="en-US" err="1">
                <a:latin typeface="Calibri"/>
                <a:ea typeface="Calibri"/>
                <a:cs typeface="Calibri"/>
              </a:rPr>
              <a:t>hacerlos</a:t>
            </a:r>
            <a:r>
              <a:rPr lang="en-US">
                <a:latin typeface="Calibri"/>
                <a:ea typeface="Calibri"/>
                <a:cs typeface="Calibri"/>
              </a:rPr>
              <a:t> comparables. El </a:t>
            </a:r>
            <a:r>
              <a:rPr lang="en-US" err="1">
                <a:latin typeface="Calibri"/>
                <a:ea typeface="Calibri"/>
                <a:cs typeface="Calibri"/>
              </a:rPr>
              <a:t>indicador</a:t>
            </a:r>
            <a:r>
              <a:rPr lang="en-US">
                <a:latin typeface="Calibri"/>
                <a:ea typeface="Calibri"/>
                <a:cs typeface="Calibri"/>
              </a:rPr>
              <a:t> de </a:t>
            </a:r>
            <a:r>
              <a:rPr lang="en-US" err="1">
                <a:latin typeface="Calibri"/>
                <a:ea typeface="Calibri"/>
                <a:cs typeface="Calibri"/>
              </a:rPr>
              <a:t>compromisos</a:t>
            </a:r>
            <a:r>
              <a:rPr lang="en-US">
                <a:latin typeface="Calibri"/>
                <a:ea typeface="Calibri"/>
                <a:cs typeface="Calibri"/>
              </a:rPr>
              <a:t> y de </a:t>
            </a:r>
            <a:r>
              <a:rPr lang="en-US" err="1">
                <a:latin typeface="Calibri"/>
                <a:ea typeface="Calibri"/>
                <a:cs typeface="Calibri"/>
              </a:rPr>
              <a:t>giros</a:t>
            </a:r>
            <a:r>
              <a:rPr lang="en-US">
                <a:latin typeface="Calibri"/>
                <a:ea typeface="Calibri"/>
                <a:cs typeface="Calibri"/>
              </a:rPr>
              <a:t> se </a:t>
            </a:r>
            <a:r>
              <a:rPr lang="en-US" err="1">
                <a:latin typeface="Calibri"/>
                <a:ea typeface="Calibri"/>
                <a:cs typeface="Calibri"/>
              </a:rPr>
              <a:t>calcula</a:t>
            </a:r>
            <a:r>
              <a:rPr lang="en-US">
                <a:latin typeface="Calibri"/>
                <a:ea typeface="Calibri"/>
                <a:cs typeface="Calibri"/>
              </a:rPr>
              <a:t> </a:t>
            </a:r>
            <a:r>
              <a:rPr lang="en-US" err="1">
                <a:latin typeface="Calibri"/>
                <a:ea typeface="Calibri"/>
                <a:cs typeface="Calibri"/>
              </a:rPr>
              <a:t>agregando</a:t>
            </a:r>
            <a:r>
              <a:rPr lang="en-US">
                <a:latin typeface="Calibri"/>
                <a:ea typeface="Calibri"/>
                <a:cs typeface="Calibri"/>
              </a:rPr>
              <a:t> </a:t>
            </a:r>
            <a:r>
              <a:rPr lang="en-US" err="1">
                <a:latin typeface="Calibri"/>
                <a:ea typeface="Calibri"/>
                <a:cs typeface="Calibri"/>
              </a:rPr>
              <a:t>el</a:t>
            </a:r>
            <a:r>
              <a:rPr lang="en-US">
                <a:latin typeface="Calibri"/>
                <a:ea typeface="Calibri"/>
                <a:cs typeface="Calibri"/>
              </a:rPr>
              <a:t> </a:t>
            </a:r>
            <a:r>
              <a:rPr lang="en-US" err="1">
                <a:latin typeface="Calibri"/>
                <a:ea typeface="Calibri"/>
                <a:cs typeface="Calibri"/>
              </a:rPr>
              <a:t>acumulado</a:t>
            </a:r>
            <a:r>
              <a:rPr lang="en-US">
                <a:latin typeface="Calibri"/>
                <a:ea typeface="Calibri"/>
                <a:cs typeface="Calibri"/>
              </a:rPr>
              <a:t> del primer </a:t>
            </a:r>
            <a:r>
              <a:rPr lang="en-US" err="1">
                <a:latin typeface="Calibri"/>
                <a:ea typeface="Calibri"/>
                <a:cs typeface="Calibri"/>
              </a:rPr>
              <a:t>año</a:t>
            </a:r>
            <a:r>
              <a:rPr lang="en-US">
                <a:latin typeface="Calibri"/>
                <a:ea typeface="Calibri"/>
                <a:cs typeface="Calibri"/>
              </a:rPr>
              <a:t> de </a:t>
            </a:r>
            <a:r>
              <a:rPr lang="en-US" err="1">
                <a:latin typeface="Calibri"/>
                <a:ea typeface="Calibri"/>
                <a:cs typeface="Calibri"/>
              </a:rPr>
              <a:t>cada</a:t>
            </a:r>
            <a:r>
              <a:rPr lang="en-US">
                <a:latin typeface="Calibri"/>
                <a:ea typeface="Calibri"/>
                <a:cs typeface="Calibri"/>
              </a:rPr>
              <a:t> </a:t>
            </a:r>
            <a:r>
              <a:rPr lang="en-US" err="1">
                <a:latin typeface="Calibri"/>
                <a:ea typeface="Calibri"/>
                <a:cs typeface="Calibri"/>
              </a:rPr>
              <a:t>administración</a:t>
            </a:r>
            <a:r>
              <a:rPr lang="en-US">
                <a:latin typeface="Calibri"/>
                <a:ea typeface="Calibri"/>
                <a:cs typeface="Calibri"/>
              </a:rPr>
              <a:t> </a:t>
            </a:r>
            <a:r>
              <a:rPr lang="en-US" err="1">
                <a:latin typeface="Calibri"/>
                <a:ea typeface="Calibri"/>
                <a:cs typeface="Calibri"/>
              </a:rPr>
              <a:t>más</a:t>
            </a:r>
            <a:r>
              <a:rPr lang="en-US">
                <a:latin typeface="Calibri"/>
                <a:ea typeface="Calibri"/>
                <a:cs typeface="Calibri"/>
              </a:rPr>
              <a:t> </a:t>
            </a:r>
            <a:r>
              <a:rPr lang="en-US" err="1">
                <a:latin typeface="Calibri"/>
                <a:ea typeface="Calibri"/>
                <a:cs typeface="Calibri"/>
              </a:rPr>
              <a:t>los</a:t>
            </a:r>
            <a:r>
              <a:rPr lang="en-US">
                <a:latin typeface="Calibri"/>
                <a:ea typeface="Calibri"/>
                <a:cs typeface="Calibri"/>
              </a:rPr>
              <a:t> 10 meses </a:t>
            </a:r>
            <a:r>
              <a:rPr lang="en-US" err="1">
                <a:latin typeface="Calibri"/>
                <a:ea typeface="Calibri"/>
                <a:cs typeface="Calibri"/>
              </a:rPr>
              <a:t>acumulados</a:t>
            </a:r>
            <a:r>
              <a:rPr lang="en-US">
                <a:latin typeface="Calibri"/>
                <a:ea typeface="Calibri"/>
                <a:cs typeface="Calibri"/>
              </a:rPr>
              <a:t> del </a:t>
            </a:r>
            <a:r>
              <a:rPr lang="en-US" err="1">
                <a:latin typeface="Calibri"/>
                <a:ea typeface="Calibri"/>
                <a:cs typeface="Calibri"/>
              </a:rPr>
              <a:t>segundo</a:t>
            </a:r>
            <a:r>
              <a:rPr lang="en-US">
                <a:latin typeface="Calibri"/>
                <a:ea typeface="Calibri"/>
                <a:cs typeface="Calibri"/>
              </a:rPr>
              <a:t> </a:t>
            </a:r>
            <a:r>
              <a:rPr lang="en-US" err="1">
                <a:latin typeface="Calibri"/>
                <a:ea typeface="Calibri"/>
                <a:cs typeface="Calibri"/>
              </a:rPr>
              <a:t>año</a:t>
            </a:r>
            <a:r>
              <a:rPr lang="en-US">
                <a:latin typeface="Calibri"/>
                <a:ea typeface="Calibri"/>
                <a:cs typeface="Calibri"/>
              </a:rPr>
              <a:t>. </a:t>
            </a:r>
          </a:p>
        </p:txBody>
      </p:sp>
      <p:sp>
        <p:nvSpPr>
          <p:cNvPr id="4" name="Marcador de número de diapositiva 3"/>
          <p:cNvSpPr>
            <a:spLocks noGrp="1"/>
          </p:cNvSpPr>
          <p:nvPr>
            <p:ph type="sldNum" sz="quarter" idx="5"/>
          </p:nvPr>
        </p:nvSpPr>
        <p:spPr/>
        <p:txBody>
          <a:bodyPr/>
          <a:lstStyle/>
          <a:p>
            <a:fld id="{AFE1B425-D556-4111-815A-5D390A2F16A7}" type="slidenum">
              <a:rPr lang="es-CO" smtClean="0"/>
              <a:t>18</a:t>
            </a:fld>
            <a:endParaRPr lang="es-CO"/>
          </a:p>
        </p:txBody>
      </p:sp>
    </p:spTree>
    <p:extLst>
      <p:ext uri="{BB962C8B-B14F-4D97-AF65-F5344CB8AC3E}">
        <p14:creationId xmlns:p14="http://schemas.microsoft.com/office/powerpoint/2010/main" val="312209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B706B279-9E0C-4A74-871A-1D58845F5001}" type="slidenum">
              <a:rPr lang="es-CO" smtClean="0"/>
              <a:t>20</a:t>
            </a:fld>
            <a:endParaRPr lang="es-CO"/>
          </a:p>
        </p:txBody>
      </p:sp>
    </p:spTree>
    <p:extLst>
      <p:ext uri="{BB962C8B-B14F-4D97-AF65-F5344CB8AC3E}">
        <p14:creationId xmlns:p14="http://schemas.microsoft.com/office/powerpoint/2010/main" val="274882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a:t>FET ABAJO</a:t>
            </a:r>
          </a:p>
          <a:p>
            <a:endParaRPr lang="es-CO"/>
          </a:p>
        </p:txBody>
      </p:sp>
      <p:sp>
        <p:nvSpPr>
          <p:cNvPr id="4" name="Marcador de número de diapositiva 3"/>
          <p:cNvSpPr>
            <a:spLocks noGrp="1"/>
          </p:cNvSpPr>
          <p:nvPr>
            <p:ph type="sldNum" sz="quarter" idx="5"/>
          </p:nvPr>
        </p:nvSpPr>
        <p:spPr/>
        <p:txBody>
          <a:bodyPr/>
          <a:lstStyle/>
          <a:p>
            <a:fld id="{AFE1B425-D556-4111-815A-5D390A2F16A7}" type="slidenum">
              <a:rPr lang="es-CO" smtClean="0"/>
              <a:t>21</a:t>
            </a:fld>
            <a:endParaRPr lang="es-CO"/>
          </a:p>
        </p:txBody>
      </p:sp>
    </p:spTree>
    <p:extLst>
      <p:ext uri="{BB962C8B-B14F-4D97-AF65-F5344CB8AC3E}">
        <p14:creationId xmlns:p14="http://schemas.microsoft.com/office/powerpoint/2010/main" val="3129286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r>
              <a:rPr lang="es-CO"/>
              <a:t>Se ajusto la Diapositiva </a:t>
            </a:r>
          </a:p>
          <a:p>
            <a:r>
              <a:rPr lang="es-CO"/>
              <a:t>FET ABAJO</a:t>
            </a:r>
          </a:p>
        </p:txBody>
      </p:sp>
      <p:sp>
        <p:nvSpPr>
          <p:cNvPr id="4" name="Marcador de número de diapositiva 3"/>
          <p:cNvSpPr>
            <a:spLocks noGrp="1"/>
          </p:cNvSpPr>
          <p:nvPr>
            <p:ph type="sldNum" sz="quarter" idx="5"/>
          </p:nvPr>
        </p:nvSpPr>
        <p:spPr/>
        <p:txBody>
          <a:bodyPr/>
          <a:lstStyle/>
          <a:p>
            <a:fld id="{B706B279-9E0C-4A74-871A-1D58845F5001}" type="slidenum">
              <a:rPr lang="es-CO" smtClean="0"/>
              <a:t>22</a:t>
            </a:fld>
            <a:endParaRPr lang="es-CO"/>
          </a:p>
        </p:txBody>
      </p:sp>
    </p:spTree>
    <p:extLst>
      <p:ext uri="{BB962C8B-B14F-4D97-AF65-F5344CB8AC3E}">
        <p14:creationId xmlns:p14="http://schemas.microsoft.com/office/powerpoint/2010/main" val="99207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1B9FD50-EE30-DCD2-65E0-66F8F40AB563}"/>
              </a:ext>
              <a:ext uri="{C183D7F6-B498-43B3-948B-1728B52AA6E4}">
                <adec:decorative xmlns:adec="http://schemas.microsoft.com/office/drawing/2017/decorative" val="1"/>
              </a:ext>
            </a:extLst>
          </p:cNvPr>
          <p:cNvSpPr>
            <a:spLocks noGrp="1"/>
          </p:cNvSpPr>
          <p:nvPr>
            <p:ph type="pic" sz="quarter" idx="13"/>
          </p:nvPr>
        </p:nvSpPr>
        <p:spPr>
          <a:xfrm>
            <a:off x="1" y="2273108"/>
            <a:ext cx="4587559" cy="4584892"/>
          </a:xfrm>
          <a:custGeom>
            <a:avLst/>
            <a:gdLst>
              <a:gd name="connsiteX0" fmla="*/ 0 w 4587558"/>
              <a:gd name="connsiteY0" fmla="*/ 0 h 4584892"/>
              <a:gd name="connsiteX1" fmla="*/ 4587558 w 4587558"/>
              <a:gd name="connsiteY1" fmla="*/ 4584892 h 4584892"/>
              <a:gd name="connsiteX2" fmla="*/ 772718 w 4587558"/>
              <a:gd name="connsiteY2" fmla="*/ 4584892 h 4584892"/>
              <a:gd name="connsiteX3" fmla="*/ 0 w 4587558"/>
              <a:gd name="connsiteY3" fmla="*/ 3812623 h 4584892"/>
            </a:gdLst>
            <a:ahLst/>
            <a:cxnLst>
              <a:cxn ang="0">
                <a:pos x="connsiteX0" y="connsiteY0"/>
              </a:cxn>
              <a:cxn ang="0">
                <a:pos x="connsiteX1" y="connsiteY1"/>
              </a:cxn>
              <a:cxn ang="0">
                <a:pos x="connsiteX2" y="connsiteY2"/>
              </a:cxn>
              <a:cxn ang="0">
                <a:pos x="connsiteX3" y="connsiteY3"/>
              </a:cxn>
            </a:cxnLst>
            <a:rect l="l" t="t" r="r" b="b"/>
            <a:pathLst>
              <a:path w="4587558" h="4584892">
                <a:moveTo>
                  <a:pt x="0" y="0"/>
                </a:moveTo>
                <a:lnTo>
                  <a:pt x="4587558" y="4584892"/>
                </a:lnTo>
                <a:lnTo>
                  <a:pt x="772718" y="4584892"/>
                </a:lnTo>
                <a:lnTo>
                  <a:pt x="0" y="381262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13" name="Picture Placeholder 12">
            <a:extLst>
              <a:ext uri="{FF2B5EF4-FFF2-40B4-BE49-F238E27FC236}">
                <a16:creationId xmlns:a16="http://schemas.microsoft.com/office/drawing/2014/main" id="{FBCB2BC9-2894-4F7E-A51D-F9F5F5769352}"/>
              </a:ext>
              <a:ext uri="{C183D7F6-B498-43B3-948B-1728B52AA6E4}">
                <adec:decorative xmlns:adec="http://schemas.microsoft.com/office/drawing/2017/decorative" val="1"/>
              </a:ext>
            </a:extLst>
          </p:cNvPr>
          <p:cNvSpPr>
            <a:spLocks noGrp="1"/>
          </p:cNvSpPr>
          <p:nvPr>
            <p:ph type="pic" sz="quarter" idx="14"/>
          </p:nvPr>
        </p:nvSpPr>
        <p:spPr>
          <a:xfrm>
            <a:off x="5634629" y="7948"/>
            <a:ext cx="6574211" cy="6570390"/>
          </a:xfrm>
          <a:custGeom>
            <a:avLst/>
            <a:gdLst>
              <a:gd name="connsiteX0" fmla="*/ 0 w 6574211"/>
              <a:gd name="connsiteY0" fmla="*/ 0 h 6570390"/>
              <a:gd name="connsiteX1" fmla="*/ 4929560 w 6574211"/>
              <a:gd name="connsiteY1" fmla="*/ 0 h 6570390"/>
              <a:gd name="connsiteX2" fmla="*/ 6574211 w 6574211"/>
              <a:gd name="connsiteY2" fmla="*/ 1643694 h 6570390"/>
              <a:gd name="connsiteX3" fmla="*/ 6574211 w 6574211"/>
              <a:gd name="connsiteY3" fmla="*/ 6570390 h 6570390"/>
            </a:gdLst>
            <a:ahLst/>
            <a:cxnLst>
              <a:cxn ang="0">
                <a:pos x="connsiteX0" y="connsiteY0"/>
              </a:cxn>
              <a:cxn ang="0">
                <a:pos x="connsiteX1" y="connsiteY1"/>
              </a:cxn>
              <a:cxn ang="0">
                <a:pos x="connsiteX2" y="connsiteY2"/>
              </a:cxn>
              <a:cxn ang="0">
                <a:pos x="connsiteX3" y="connsiteY3"/>
              </a:cxn>
            </a:cxnLst>
            <a:rect l="l" t="t" r="r" b="b"/>
            <a:pathLst>
              <a:path w="6574211" h="6570390">
                <a:moveTo>
                  <a:pt x="0" y="0"/>
                </a:moveTo>
                <a:lnTo>
                  <a:pt x="4929560" y="0"/>
                </a:lnTo>
                <a:lnTo>
                  <a:pt x="6574211" y="1643694"/>
                </a:lnTo>
                <a:lnTo>
                  <a:pt x="6574211" y="6570390"/>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Freeform 22">
            <a:extLst>
              <a:ext uri="{FF2B5EF4-FFF2-40B4-BE49-F238E27FC236}">
                <a16:creationId xmlns:a16="http://schemas.microsoft.com/office/drawing/2014/main" id="{A1B5BF35-C2AE-B6A5-702E-DBEC0F2C94F6}"/>
              </a:ext>
              <a:ext uri="{C183D7F6-B498-43B3-948B-1728B52AA6E4}">
                <adec:decorative xmlns:adec="http://schemas.microsoft.com/office/drawing/2017/decorative" val="1"/>
              </a:ext>
            </a:extLst>
          </p:cNvPr>
          <p:cNvSpPr/>
          <p:nvPr userDrawn="1"/>
        </p:nvSpPr>
        <p:spPr>
          <a:xfrm>
            <a:off x="10564188" y="7948"/>
            <a:ext cx="1644651" cy="1643694"/>
          </a:xfrm>
          <a:custGeom>
            <a:avLst/>
            <a:gdLst>
              <a:gd name="connsiteX0" fmla="*/ 0 w 1644650"/>
              <a:gd name="connsiteY0" fmla="*/ 0 h 1643694"/>
              <a:gd name="connsiteX1" fmla="*/ 1644651 w 1644650"/>
              <a:gd name="connsiteY1" fmla="*/ 1643694 h 1643694"/>
              <a:gd name="connsiteX2" fmla="*/ 1644651 w 1644650"/>
              <a:gd name="connsiteY2" fmla="*/ 0 h 1643694"/>
              <a:gd name="connsiteX3" fmla="*/ 0 w 1644650"/>
              <a:gd name="connsiteY3" fmla="*/ 0 h 1643694"/>
            </a:gdLst>
            <a:ahLst/>
            <a:cxnLst>
              <a:cxn ang="0">
                <a:pos x="connsiteX0" y="connsiteY0"/>
              </a:cxn>
              <a:cxn ang="0">
                <a:pos x="connsiteX1" y="connsiteY1"/>
              </a:cxn>
              <a:cxn ang="0">
                <a:pos x="connsiteX2" y="connsiteY2"/>
              </a:cxn>
              <a:cxn ang="0">
                <a:pos x="connsiteX3" y="connsiteY3"/>
              </a:cxn>
            </a:cxnLst>
            <a:rect l="l" t="t" r="r" b="b"/>
            <a:pathLst>
              <a:path w="1644650" h="1643694">
                <a:moveTo>
                  <a:pt x="0" y="0"/>
                </a:moveTo>
                <a:lnTo>
                  <a:pt x="1644651" y="1643694"/>
                </a:lnTo>
                <a:lnTo>
                  <a:pt x="1644651" y="0"/>
                </a:lnTo>
                <a:lnTo>
                  <a:pt x="0" y="0"/>
                </a:lnTo>
                <a:close/>
              </a:path>
            </a:pathLst>
          </a:custGeom>
          <a:solidFill>
            <a:schemeClr val="accent1"/>
          </a:solidFill>
          <a:ln w="6362" cap="flat">
            <a:noFill/>
            <a:prstDash val="solid"/>
            <a:miter/>
          </a:ln>
        </p:spPr>
        <p:txBody>
          <a:bodyPr rtlCol="0" anchor="ctr"/>
          <a:lstStyle/>
          <a:p>
            <a:endParaRPr lang="en-US" sz="1800"/>
          </a:p>
        </p:txBody>
      </p:sp>
      <p:sp>
        <p:nvSpPr>
          <p:cNvPr id="3" name="Freeform 23">
            <a:extLst>
              <a:ext uri="{FF2B5EF4-FFF2-40B4-BE49-F238E27FC236}">
                <a16:creationId xmlns:a16="http://schemas.microsoft.com/office/drawing/2014/main" id="{950B67A3-D174-4703-BC36-F646214E53E8}"/>
              </a:ext>
              <a:ext uri="{C183D7F6-B498-43B3-948B-1728B52AA6E4}">
                <adec:decorative xmlns:adec="http://schemas.microsoft.com/office/drawing/2017/decorative" val="1"/>
              </a:ext>
            </a:extLst>
          </p:cNvPr>
          <p:cNvSpPr/>
          <p:nvPr userDrawn="1"/>
        </p:nvSpPr>
        <p:spPr>
          <a:xfrm>
            <a:off x="1592339" y="4866081"/>
            <a:ext cx="3622520" cy="1991921"/>
          </a:xfrm>
          <a:custGeom>
            <a:avLst/>
            <a:gdLst>
              <a:gd name="connsiteX0" fmla="*/ 3622520 w 3622520"/>
              <a:gd name="connsiteY0" fmla="*/ 1991922 h 1991921"/>
              <a:gd name="connsiteX1" fmla="*/ 1629440 w 3622520"/>
              <a:gd name="connsiteY1" fmla="*/ 0 h 1991921"/>
              <a:gd name="connsiteX2" fmla="*/ 0 w 3622520"/>
              <a:gd name="connsiteY2" fmla="*/ 0 h 1991921"/>
              <a:gd name="connsiteX3" fmla="*/ 1993080 w 3622520"/>
              <a:gd name="connsiteY3" fmla="*/ 1991922 h 1991921"/>
              <a:gd name="connsiteX4" fmla="*/ 3622520 w 3622520"/>
              <a:gd name="connsiteY4" fmla="*/ 1991922 h 199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520" h="1991921">
                <a:moveTo>
                  <a:pt x="3622520" y="1991922"/>
                </a:moveTo>
                <a:lnTo>
                  <a:pt x="1629440" y="0"/>
                </a:lnTo>
                <a:lnTo>
                  <a:pt x="0" y="0"/>
                </a:lnTo>
                <a:lnTo>
                  <a:pt x="1993080" y="1991922"/>
                </a:lnTo>
                <a:lnTo>
                  <a:pt x="3622520" y="1991922"/>
                </a:lnTo>
                <a:close/>
              </a:path>
            </a:pathLst>
          </a:custGeom>
          <a:solidFill>
            <a:schemeClr val="accent1">
              <a:alpha val="85000"/>
            </a:schemeClr>
          </a:solidFill>
          <a:ln w="6362" cap="flat">
            <a:noFill/>
            <a:prstDash val="solid"/>
            <a:miter/>
          </a:ln>
        </p:spPr>
        <p:txBody>
          <a:bodyPr rtlCol="0" anchor="ctr"/>
          <a:lstStyle/>
          <a:p>
            <a:endParaRPr lang="en-US" sz="1800"/>
          </a:p>
        </p:txBody>
      </p:sp>
      <p:sp>
        <p:nvSpPr>
          <p:cNvPr id="7" name="Freeform 32">
            <a:extLst>
              <a:ext uri="{FF2B5EF4-FFF2-40B4-BE49-F238E27FC236}">
                <a16:creationId xmlns:a16="http://schemas.microsoft.com/office/drawing/2014/main" id="{B89B5B4E-A895-D459-15A9-103B7A133B1B}"/>
              </a:ext>
              <a:ext uri="{C183D7F6-B498-43B3-948B-1728B52AA6E4}">
                <adec:decorative xmlns:adec="http://schemas.microsoft.com/office/drawing/2017/decorative" val="1"/>
              </a:ext>
            </a:extLst>
          </p:cNvPr>
          <p:cNvSpPr/>
          <p:nvPr userDrawn="1"/>
        </p:nvSpPr>
        <p:spPr>
          <a:xfrm>
            <a:off x="5298085" y="2"/>
            <a:ext cx="2163815" cy="1440873"/>
          </a:xfrm>
          <a:custGeom>
            <a:avLst/>
            <a:gdLst>
              <a:gd name="connsiteX0" fmla="*/ 0 w 2991345"/>
              <a:gd name="connsiteY0" fmla="*/ 0 h 1991922"/>
              <a:gd name="connsiteX1" fmla="*/ 998265 w 2991345"/>
              <a:gd name="connsiteY1" fmla="*/ 0 h 1991922"/>
              <a:gd name="connsiteX2" fmla="*/ 2991345 w 2991345"/>
              <a:gd name="connsiteY2" fmla="*/ 1991922 h 1991922"/>
              <a:gd name="connsiteX3" fmla="*/ 1993080 w 2991345"/>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2991345" h="1991922">
                <a:moveTo>
                  <a:pt x="0" y="0"/>
                </a:moveTo>
                <a:lnTo>
                  <a:pt x="998265" y="0"/>
                </a:lnTo>
                <a:lnTo>
                  <a:pt x="2991345" y="1991922"/>
                </a:lnTo>
                <a:lnTo>
                  <a:pt x="1993080" y="1991922"/>
                </a:lnTo>
                <a:close/>
              </a:path>
            </a:pathLst>
          </a:custGeom>
          <a:solidFill>
            <a:schemeClr val="accent1">
              <a:alpha val="85000"/>
            </a:schemeClr>
          </a:solidFill>
          <a:ln w="6362" cap="flat">
            <a:noFill/>
            <a:prstDash val="solid"/>
            <a:miter/>
          </a:ln>
        </p:spPr>
        <p:txBody>
          <a:bodyPr rtlCol="0" anchor="ctr"/>
          <a:lstStyle/>
          <a:p>
            <a:endParaRPr lang="en-US" sz="1800"/>
          </a:p>
        </p:txBody>
      </p:sp>
      <p:sp>
        <p:nvSpPr>
          <p:cNvPr id="16" name="Título 15">
            <a:extLst>
              <a:ext uri="{FF2B5EF4-FFF2-40B4-BE49-F238E27FC236}">
                <a16:creationId xmlns:a16="http://schemas.microsoft.com/office/drawing/2014/main" id="{01C4E560-8E46-0ED2-F4B4-D9DD579D2055}"/>
              </a:ext>
            </a:extLst>
          </p:cNvPr>
          <p:cNvSpPr>
            <a:spLocks noGrp="1"/>
          </p:cNvSpPr>
          <p:nvPr>
            <p:ph type="title"/>
          </p:nvPr>
        </p:nvSpPr>
        <p:spPr>
          <a:xfrm>
            <a:off x="2198463" y="2684044"/>
            <a:ext cx="5017347" cy="1325563"/>
          </a:xfrm>
          <a:prstGeom prst="rect">
            <a:avLst/>
          </a:prstGeom>
        </p:spPr>
        <p:txBody>
          <a:bodyPr/>
          <a:lstStyle>
            <a:lvl1pPr>
              <a:defRPr sz="3200"/>
            </a:lvl1pPr>
          </a:lstStyle>
          <a:p>
            <a:r>
              <a:rPr lang="es-ES"/>
              <a:t>Haga clic para modificar el estilo de título del patrón</a:t>
            </a:r>
            <a:endParaRPr lang="es-CO"/>
          </a:p>
        </p:txBody>
      </p:sp>
      <p:sp>
        <p:nvSpPr>
          <p:cNvPr id="20" name="Marcador de pie de página 19">
            <a:extLst>
              <a:ext uri="{FF2B5EF4-FFF2-40B4-BE49-F238E27FC236}">
                <a16:creationId xmlns:a16="http://schemas.microsoft.com/office/drawing/2014/main" id="{8FAB5F5A-10B3-D864-2F5A-63396D3341E5}"/>
              </a:ext>
            </a:extLst>
          </p:cNvPr>
          <p:cNvSpPr>
            <a:spLocks noGrp="1"/>
          </p:cNvSpPr>
          <p:nvPr>
            <p:ph type="ftr" sz="quarter" idx="16"/>
          </p:nvPr>
        </p:nvSpPr>
        <p:spPr>
          <a:xfrm>
            <a:off x="3766996" y="4099679"/>
            <a:ext cx="4114800" cy="365125"/>
          </a:xfrm>
        </p:spPr>
        <p:txBody>
          <a:bodyPr/>
          <a:lstStyle/>
          <a:p>
            <a:r>
              <a:rPr lang="en-US" err="1"/>
              <a:t>Secretaría</a:t>
            </a:r>
            <a:r>
              <a:rPr lang="en-US"/>
              <a:t> </a:t>
            </a:r>
            <a:r>
              <a:rPr lang="es-CO" noProof="0"/>
              <a:t>Distrital</a:t>
            </a:r>
            <a:r>
              <a:rPr lang="en-US"/>
              <a:t> de Hacienda</a:t>
            </a:r>
          </a:p>
        </p:txBody>
      </p:sp>
      <p:sp>
        <p:nvSpPr>
          <p:cNvPr id="19" name="Marcador de fecha 18">
            <a:extLst>
              <a:ext uri="{FF2B5EF4-FFF2-40B4-BE49-F238E27FC236}">
                <a16:creationId xmlns:a16="http://schemas.microsoft.com/office/drawing/2014/main" id="{8F6D6CBD-70D2-EAEF-B6E6-1095438DD08C}"/>
              </a:ext>
            </a:extLst>
          </p:cNvPr>
          <p:cNvSpPr>
            <a:spLocks noGrp="1"/>
          </p:cNvSpPr>
          <p:nvPr>
            <p:ph type="dt" sz="half" idx="15"/>
          </p:nvPr>
        </p:nvSpPr>
        <p:spPr>
          <a:xfrm>
            <a:off x="8276711" y="5387084"/>
            <a:ext cx="2743200" cy="365125"/>
          </a:xfrm>
        </p:spPr>
        <p:txBody>
          <a:bodyPr/>
          <a:lstStyle>
            <a:lvl1pPr>
              <a:defRPr/>
            </a:lvl1pPr>
          </a:lstStyle>
          <a:p>
            <a:r>
              <a:rPr lang="en-US" err="1"/>
              <a:t>Decripción</a:t>
            </a:r>
            <a:endParaRPr lang="en-US"/>
          </a:p>
        </p:txBody>
      </p:sp>
    </p:spTree>
    <p:extLst>
      <p:ext uri="{BB962C8B-B14F-4D97-AF65-F5344CB8AC3E}">
        <p14:creationId xmlns:p14="http://schemas.microsoft.com/office/powerpoint/2010/main" val="22893316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A8E906-7762-23FD-75A3-DDC680FD56F3}"/>
              </a:ext>
            </a:extLst>
          </p:cNvPr>
          <p:cNvSpPr>
            <a:spLocks noGrp="1"/>
          </p:cNvSpPr>
          <p:nvPr>
            <p:ph type="pic" sz="quarter" idx="14"/>
          </p:nvPr>
        </p:nvSpPr>
        <p:spPr>
          <a:xfrm>
            <a:off x="5054450" y="4221068"/>
            <a:ext cx="1831106" cy="2636932"/>
          </a:xfrm>
          <a:custGeom>
            <a:avLst/>
            <a:gdLst>
              <a:gd name="connsiteX0" fmla="*/ 1831106 w 1831106"/>
              <a:gd name="connsiteY0" fmla="*/ 0 h 2636932"/>
              <a:gd name="connsiteX1" fmla="*/ 1831106 w 1831106"/>
              <a:gd name="connsiteY1" fmla="*/ 2636932 h 2636932"/>
              <a:gd name="connsiteX2" fmla="*/ 0 w 1831106"/>
              <a:gd name="connsiteY2" fmla="*/ 2636932 h 2636932"/>
              <a:gd name="connsiteX3" fmla="*/ 0 w 1831106"/>
              <a:gd name="connsiteY3" fmla="*/ 282843 h 2636932"/>
            </a:gdLst>
            <a:ahLst/>
            <a:cxnLst>
              <a:cxn ang="0">
                <a:pos x="connsiteX0" y="connsiteY0"/>
              </a:cxn>
              <a:cxn ang="0">
                <a:pos x="connsiteX1" y="connsiteY1"/>
              </a:cxn>
              <a:cxn ang="0">
                <a:pos x="connsiteX2" y="connsiteY2"/>
              </a:cxn>
              <a:cxn ang="0">
                <a:pos x="connsiteX3" y="connsiteY3"/>
              </a:cxn>
            </a:cxnLst>
            <a:rect l="l" t="t" r="r" b="b"/>
            <a:pathLst>
              <a:path w="1831106" h="2636932">
                <a:moveTo>
                  <a:pt x="1831106" y="0"/>
                </a:moveTo>
                <a:lnTo>
                  <a:pt x="1831106" y="2636932"/>
                </a:lnTo>
                <a:lnTo>
                  <a:pt x="0" y="2636932"/>
                </a:lnTo>
                <a:lnTo>
                  <a:pt x="0" y="28284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9" name="Picture Placeholder 8">
            <a:extLst>
              <a:ext uri="{FF2B5EF4-FFF2-40B4-BE49-F238E27FC236}">
                <a16:creationId xmlns:a16="http://schemas.microsoft.com/office/drawing/2014/main" id="{052EAE3B-401D-8898-1F35-D3BE951E6A0A}"/>
              </a:ext>
            </a:extLst>
          </p:cNvPr>
          <p:cNvSpPr>
            <a:spLocks noGrp="1"/>
          </p:cNvSpPr>
          <p:nvPr>
            <p:ph type="pic" sz="quarter" idx="13"/>
          </p:nvPr>
        </p:nvSpPr>
        <p:spPr>
          <a:xfrm>
            <a:off x="5054450" y="436309"/>
            <a:ext cx="1831106" cy="3902232"/>
          </a:xfrm>
          <a:custGeom>
            <a:avLst/>
            <a:gdLst>
              <a:gd name="connsiteX0" fmla="*/ 1831106 w 1831106"/>
              <a:gd name="connsiteY0" fmla="*/ 0 h 3902232"/>
              <a:gd name="connsiteX1" fmla="*/ 1831106 w 1831106"/>
              <a:gd name="connsiteY1" fmla="*/ 3619422 h 3902232"/>
              <a:gd name="connsiteX2" fmla="*/ 0 w 1831106"/>
              <a:gd name="connsiteY2" fmla="*/ 3902232 h 3902232"/>
              <a:gd name="connsiteX3" fmla="*/ 0 w 1831106"/>
              <a:gd name="connsiteY3" fmla="*/ 282843 h 3902232"/>
            </a:gdLst>
            <a:ahLst/>
            <a:cxnLst>
              <a:cxn ang="0">
                <a:pos x="connsiteX0" y="connsiteY0"/>
              </a:cxn>
              <a:cxn ang="0">
                <a:pos x="connsiteX1" y="connsiteY1"/>
              </a:cxn>
              <a:cxn ang="0">
                <a:pos x="connsiteX2" y="connsiteY2"/>
              </a:cxn>
              <a:cxn ang="0">
                <a:pos x="connsiteX3" y="connsiteY3"/>
              </a:cxn>
            </a:cxnLst>
            <a:rect l="l" t="t" r="r" b="b"/>
            <a:pathLst>
              <a:path w="1831106" h="3902232">
                <a:moveTo>
                  <a:pt x="1831106" y="0"/>
                </a:moveTo>
                <a:lnTo>
                  <a:pt x="1831106" y="3619422"/>
                </a:lnTo>
                <a:lnTo>
                  <a:pt x="0" y="3902232"/>
                </a:lnTo>
                <a:lnTo>
                  <a:pt x="0" y="28284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2315665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C771241-C266-F215-1381-0CCA71150845}"/>
              </a:ext>
            </a:extLst>
          </p:cNvPr>
          <p:cNvSpPr>
            <a:spLocks noGrp="1"/>
          </p:cNvSpPr>
          <p:nvPr>
            <p:ph type="pic" sz="quarter" idx="13"/>
          </p:nvPr>
        </p:nvSpPr>
        <p:spPr>
          <a:xfrm>
            <a:off x="648394" y="0"/>
            <a:ext cx="5112417" cy="2493984"/>
          </a:xfrm>
          <a:custGeom>
            <a:avLst/>
            <a:gdLst>
              <a:gd name="connsiteX0" fmla="*/ 756705 w 5112417"/>
              <a:gd name="connsiteY0" fmla="*/ 0 h 2493984"/>
              <a:gd name="connsiteX1" fmla="*/ 5112417 w 5112417"/>
              <a:gd name="connsiteY1" fmla="*/ 0 h 2493984"/>
              <a:gd name="connsiteX2" fmla="*/ 4355712 w 5112417"/>
              <a:gd name="connsiteY2" fmla="*/ 2493984 h 2493984"/>
              <a:gd name="connsiteX3" fmla="*/ 0 w 5112417"/>
              <a:gd name="connsiteY3" fmla="*/ 2493984 h 2493984"/>
            </a:gdLst>
            <a:ahLst/>
            <a:cxnLst>
              <a:cxn ang="0">
                <a:pos x="connsiteX0" y="connsiteY0"/>
              </a:cxn>
              <a:cxn ang="0">
                <a:pos x="connsiteX1" y="connsiteY1"/>
              </a:cxn>
              <a:cxn ang="0">
                <a:pos x="connsiteX2" y="connsiteY2"/>
              </a:cxn>
              <a:cxn ang="0">
                <a:pos x="connsiteX3" y="connsiteY3"/>
              </a:cxn>
            </a:cxnLst>
            <a:rect l="l" t="t" r="r" b="b"/>
            <a:pathLst>
              <a:path w="5112417" h="2493984">
                <a:moveTo>
                  <a:pt x="756705" y="0"/>
                </a:moveTo>
                <a:lnTo>
                  <a:pt x="5112417" y="0"/>
                </a:lnTo>
                <a:lnTo>
                  <a:pt x="4355712" y="2493984"/>
                </a:lnTo>
                <a:lnTo>
                  <a:pt x="0" y="2493984"/>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Título 1">
            <a:extLst>
              <a:ext uri="{FF2B5EF4-FFF2-40B4-BE49-F238E27FC236}">
                <a16:creationId xmlns:a16="http://schemas.microsoft.com/office/drawing/2014/main" id="{2E221C74-5E2F-162D-6ED7-5BDCB21A253B}"/>
              </a:ext>
            </a:extLst>
          </p:cNvPr>
          <p:cNvSpPr>
            <a:spLocks noGrp="1"/>
          </p:cNvSpPr>
          <p:nvPr>
            <p:ph type="title"/>
          </p:nvPr>
        </p:nvSpPr>
        <p:spPr>
          <a:xfrm>
            <a:off x="614881" y="2655652"/>
            <a:ext cx="5481119" cy="1325563"/>
          </a:xfrm>
          <a:prstGeom prst="rect">
            <a:avLst/>
          </a:prstGeom>
        </p:spPr>
        <p:txBody>
          <a:bodyPr/>
          <a:lstStyle>
            <a:lvl1pPr>
              <a:defRPr sz="3600"/>
            </a:lvl1pPr>
          </a:lstStyle>
          <a:p>
            <a:r>
              <a:rPr lang="es-ES"/>
              <a:t>Haga clic para modificar el estilo de título del patrón</a:t>
            </a:r>
            <a:endParaRPr lang="es-CO"/>
          </a:p>
        </p:txBody>
      </p:sp>
      <p:sp>
        <p:nvSpPr>
          <p:cNvPr id="7" name="Marcador de texto 6">
            <a:extLst>
              <a:ext uri="{FF2B5EF4-FFF2-40B4-BE49-F238E27FC236}">
                <a16:creationId xmlns:a16="http://schemas.microsoft.com/office/drawing/2014/main" id="{9AD8B171-CBAB-A562-7824-5B120E87C557}"/>
              </a:ext>
            </a:extLst>
          </p:cNvPr>
          <p:cNvSpPr>
            <a:spLocks noGrp="1"/>
          </p:cNvSpPr>
          <p:nvPr>
            <p:ph type="body" sz="quarter" idx="15"/>
          </p:nvPr>
        </p:nvSpPr>
        <p:spPr>
          <a:xfrm>
            <a:off x="647700" y="4110038"/>
            <a:ext cx="5448300" cy="1476375"/>
          </a:xfrm>
          <a:prstGeom prst="rect">
            <a:avLst/>
          </a:prstGeo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Picture Placeholder 10">
            <a:extLst>
              <a:ext uri="{FF2B5EF4-FFF2-40B4-BE49-F238E27FC236}">
                <a16:creationId xmlns:a16="http://schemas.microsoft.com/office/drawing/2014/main" id="{489774DF-414A-E29F-2B89-98E954AD9054}"/>
              </a:ext>
            </a:extLst>
          </p:cNvPr>
          <p:cNvSpPr>
            <a:spLocks noGrp="1"/>
          </p:cNvSpPr>
          <p:nvPr>
            <p:ph type="pic" sz="quarter" idx="14"/>
          </p:nvPr>
        </p:nvSpPr>
        <p:spPr>
          <a:xfrm>
            <a:off x="6210581" y="1517284"/>
            <a:ext cx="5983405" cy="4185701"/>
          </a:xfrm>
          <a:custGeom>
            <a:avLst/>
            <a:gdLst>
              <a:gd name="connsiteX0" fmla="*/ 1270053 w 5983405"/>
              <a:gd name="connsiteY0" fmla="*/ 0 h 4185701"/>
              <a:gd name="connsiteX1" fmla="*/ 5983405 w 5983405"/>
              <a:gd name="connsiteY1" fmla="*/ 0 h 4185701"/>
              <a:gd name="connsiteX2" fmla="*/ 5983405 w 5983405"/>
              <a:gd name="connsiteY2" fmla="*/ 4185701 h 4185701"/>
              <a:gd name="connsiteX3" fmla="*/ 0 w 5983405"/>
              <a:gd name="connsiteY3" fmla="*/ 4185701 h 4185701"/>
            </a:gdLst>
            <a:ahLst/>
            <a:cxnLst>
              <a:cxn ang="0">
                <a:pos x="connsiteX0" y="connsiteY0"/>
              </a:cxn>
              <a:cxn ang="0">
                <a:pos x="connsiteX1" y="connsiteY1"/>
              </a:cxn>
              <a:cxn ang="0">
                <a:pos x="connsiteX2" y="connsiteY2"/>
              </a:cxn>
              <a:cxn ang="0">
                <a:pos x="connsiteX3" y="connsiteY3"/>
              </a:cxn>
            </a:cxnLst>
            <a:rect l="l" t="t" r="r" b="b"/>
            <a:pathLst>
              <a:path w="5983405" h="4185701">
                <a:moveTo>
                  <a:pt x="1270053" y="0"/>
                </a:moveTo>
                <a:lnTo>
                  <a:pt x="5983405" y="0"/>
                </a:lnTo>
                <a:lnTo>
                  <a:pt x="5983405" y="4185701"/>
                </a:lnTo>
                <a:lnTo>
                  <a:pt x="0" y="4185701"/>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1537083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CB65C2AA-7DF7-3BE3-61BB-7F19E7AE5974}"/>
              </a:ext>
              <a:ext uri="{C183D7F6-B498-43B3-948B-1728B52AA6E4}">
                <adec:decorative xmlns:adec="http://schemas.microsoft.com/office/drawing/2017/decorative" val="1"/>
              </a:ext>
            </a:extLst>
          </p:cNvPr>
          <p:cNvSpPr/>
          <p:nvPr userDrawn="1"/>
        </p:nvSpPr>
        <p:spPr>
          <a:xfrm>
            <a:off x="6298761" y="-1"/>
            <a:ext cx="2430139" cy="1703493"/>
          </a:xfrm>
          <a:custGeom>
            <a:avLst/>
            <a:gdLst>
              <a:gd name="connsiteX0" fmla="*/ 0 w 1415962"/>
              <a:gd name="connsiteY0" fmla="*/ 0 h 992570"/>
              <a:gd name="connsiteX1" fmla="*/ 228658 w 1415962"/>
              <a:gd name="connsiteY1" fmla="*/ 0 h 992570"/>
              <a:gd name="connsiteX2" fmla="*/ 759577 w 1415962"/>
              <a:gd name="connsiteY2" fmla="*/ 0 h 992570"/>
              <a:gd name="connsiteX3" fmla="*/ 988235 w 1415962"/>
              <a:gd name="connsiteY3" fmla="*/ 0 h 992570"/>
              <a:gd name="connsiteX4" fmla="*/ 1415962 w 1415962"/>
              <a:gd name="connsiteY4" fmla="*/ 992570 h 992570"/>
              <a:gd name="connsiteX5" fmla="*/ 1187304 w 1415962"/>
              <a:gd name="connsiteY5" fmla="*/ 992570 h 992570"/>
              <a:gd name="connsiteX6" fmla="*/ 656385 w 1415962"/>
              <a:gd name="connsiteY6" fmla="*/ 992570 h 992570"/>
              <a:gd name="connsiteX7" fmla="*/ 427727 w 1415962"/>
              <a:gd name="connsiteY7" fmla="*/ 992570 h 99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962" h="992570">
                <a:moveTo>
                  <a:pt x="0" y="0"/>
                </a:moveTo>
                <a:lnTo>
                  <a:pt x="228658" y="0"/>
                </a:lnTo>
                <a:lnTo>
                  <a:pt x="759577" y="0"/>
                </a:lnTo>
                <a:lnTo>
                  <a:pt x="988235" y="0"/>
                </a:lnTo>
                <a:lnTo>
                  <a:pt x="1415962" y="992570"/>
                </a:lnTo>
                <a:lnTo>
                  <a:pt x="1187304" y="992570"/>
                </a:lnTo>
                <a:lnTo>
                  <a:pt x="656385" y="992570"/>
                </a:lnTo>
                <a:lnTo>
                  <a:pt x="427727" y="992570"/>
                </a:lnTo>
                <a:close/>
              </a:path>
            </a:pathLst>
          </a:custGeom>
          <a:solidFill>
            <a:schemeClr val="accent1"/>
          </a:solidFill>
          <a:ln w="6329" cap="flat">
            <a:noFill/>
            <a:prstDash val="solid"/>
            <a:miter/>
          </a:ln>
        </p:spPr>
        <p:txBody>
          <a:bodyPr rtlCol="0" anchor="ctr"/>
          <a:lstStyle/>
          <a:p>
            <a:endParaRPr lang="en-US" sz="1800"/>
          </a:p>
        </p:txBody>
      </p:sp>
      <p:sp>
        <p:nvSpPr>
          <p:cNvPr id="7" name="Picture Placeholder 6">
            <a:extLst>
              <a:ext uri="{FF2B5EF4-FFF2-40B4-BE49-F238E27FC236}">
                <a16:creationId xmlns:a16="http://schemas.microsoft.com/office/drawing/2014/main" id="{EA5248DF-E834-4186-8327-1FE300A44F44}"/>
              </a:ext>
            </a:extLst>
          </p:cNvPr>
          <p:cNvSpPr>
            <a:spLocks noGrp="1"/>
          </p:cNvSpPr>
          <p:nvPr>
            <p:ph type="pic" sz="quarter" idx="13"/>
          </p:nvPr>
        </p:nvSpPr>
        <p:spPr>
          <a:xfrm>
            <a:off x="6298763" y="1792586"/>
            <a:ext cx="5457997" cy="334329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9" name="Título 8">
            <a:extLst>
              <a:ext uri="{FF2B5EF4-FFF2-40B4-BE49-F238E27FC236}">
                <a16:creationId xmlns:a16="http://schemas.microsoft.com/office/drawing/2014/main" id="{490EB6BF-836A-C3C0-F6E8-D8CE086C2A20}"/>
              </a:ext>
            </a:extLst>
          </p:cNvPr>
          <p:cNvSpPr>
            <a:spLocks noGrp="1"/>
          </p:cNvSpPr>
          <p:nvPr>
            <p:ph type="title"/>
          </p:nvPr>
        </p:nvSpPr>
        <p:spPr>
          <a:xfrm>
            <a:off x="838200" y="999858"/>
            <a:ext cx="5257800" cy="1046227"/>
          </a:xfrm>
          <a:prstGeom prst="rect">
            <a:avLst/>
          </a:prstGeom>
        </p:spPr>
        <p:txBody>
          <a:bodyPr/>
          <a:lstStyle>
            <a:lvl1pPr>
              <a:defRPr sz="3200"/>
            </a:lvl1pPr>
          </a:lstStyle>
          <a:p>
            <a:r>
              <a:rPr lang="es-ES"/>
              <a:t>Haga clic para modificar el estilo de título del patrón</a:t>
            </a:r>
            <a:endParaRPr lang="es-CO"/>
          </a:p>
        </p:txBody>
      </p:sp>
      <p:sp>
        <p:nvSpPr>
          <p:cNvPr id="11" name="Marcador de texto 10">
            <a:extLst>
              <a:ext uri="{FF2B5EF4-FFF2-40B4-BE49-F238E27FC236}">
                <a16:creationId xmlns:a16="http://schemas.microsoft.com/office/drawing/2014/main" id="{B7B91479-8F98-3786-B0B4-9A5AF92320B6}"/>
              </a:ext>
            </a:extLst>
          </p:cNvPr>
          <p:cNvSpPr>
            <a:spLocks noGrp="1"/>
          </p:cNvSpPr>
          <p:nvPr>
            <p:ph type="body" sz="quarter" idx="14"/>
          </p:nvPr>
        </p:nvSpPr>
        <p:spPr>
          <a:xfrm>
            <a:off x="931864" y="2237986"/>
            <a:ext cx="4681537" cy="289789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2" name="Freeform 7">
            <a:extLst>
              <a:ext uri="{FF2B5EF4-FFF2-40B4-BE49-F238E27FC236}">
                <a16:creationId xmlns:a16="http://schemas.microsoft.com/office/drawing/2014/main" id="{C04D8093-0408-01D5-B03B-06789E13372E}"/>
              </a:ext>
              <a:ext uri="{C183D7F6-B498-43B3-948B-1728B52AA6E4}">
                <adec:decorative xmlns:adec="http://schemas.microsoft.com/office/drawing/2017/decorative" val="1"/>
              </a:ext>
            </a:extLst>
          </p:cNvPr>
          <p:cNvSpPr/>
          <p:nvPr userDrawn="1"/>
        </p:nvSpPr>
        <p:spPr>
          <a:xfrm flipV="1">
            <a:off x="8220131" y="5452029"/>
            <a:ext cx="2005707" cy="1405973"/>
          </a:xfrm>
          <a:custGeom>
            <a:avLst/>
            <a:gdLst>
              <a:gd name="connsiteX0" fmla="*/ 0 w 1415962"/>
              <a:gd name="connsiteY0" fmla="*/ 0 h 992570"/>
              <a:gd name="connsiteX1" fmla="*/ 228658 w 1415962"/>
              <a:gd name="connsiteY1" fmla="*/ 0 h 992570"/>
              <a:gd name="connsiteX2" fmla="*/ 759577 w 1415962"/>
              <a:gd name="connsiteY2" fmla="*/ 0 h 992570"/>
              <a:gd name="connsiteX3" fmla="*/ 988235 w 1415962"/>
              <a:gd name="connsiteY3" fmla="*/ 0 h 992570"/>
              <a:gd name="connsiteX4" fmla="*/ 1415962 w 1415962"/>
              <a:gd name="connsiteY4" fmla="*/ 992570 h 992570"/>
              <a:gd name="connsiteX5" fmla="*/ 1187304 w 1415962"/>
              <a:gd name="connsiteY5" fmla="*/ 992570 h 992570"/>
              <a:gd name="connsiteX6" fmla="*/ 656385 w 1415962"/>
              <a:gd name="connsiteY6" fmla="*/ 992570 h 992570"/>
              <a:gd name="connsiteX7" fmla="*/ 427727 w 1415962"/>
              <a:gd name="connsiteY7" fmla="*/ 992570 h 99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962" h="992570">
                <a:moveTo>
                  <a:pt x="0" y="0"/>
                </a:moveTo>
                <a:lnTo>
                  <a:pt x="228658" y="0"/>
                </a:lnTo>
                <a:lnTo>
                  <a:pt x="759577" y="0"/>
                </a:lnTo>
                <a:lnTo>
                  <a:pt x="988235" y="0"/>
                </a:lnTo>
                <a:lnTo>
                  <a:pt x="1415962" y="992570"/>
                </a:lnTo>
                <a:lnTo>
                  <a:pt x="1187304" y="992570"/>
                </a:lnTo>
                <a:lnTo>
                  <a:pt x="656385" y="992570"/>
                </a:lnTo>
                <a:lnTo>
                  <a:pt x="427727" y="992570"/>
                </a:lnTo>
                <a:close/>
              </a:path>
            </a:pathLst>
          </a:custGeom>
          <a:solidFill>
            <a:schemeClr val="accent1"/>
          </a:solidFill>
          <a:ln w="6329" cap="flat">
            <a:noFill/>
            <a:prstDash val="solid"/>
            <a:miter/>
          </a:ln>
        </p:spPr>
        <p:txBody>
          <a:bodyPr rtlCol="0" anchor="ctr"/>
          <a:lstStyle/>
          <a:p>
            <a:endParaRPr lang="en-US" sz="1800"/>
          </a:p>
        </p:txBody>
      </p:sp>
      <p:pic>
        <p:nvPicPr>
          <p:cNvPr id="6" name="Picture 2" descr="Pantalla de computadora con fondo negro">
            <a:extLst>
              <a:ext uri="{FF2B5EF4-FFF2-40B4-BE49-F238E27FC236}">
                <a16:creationId xmlns:a16="http://schemas.microsoft.com/office/drawing/2014/main" id="{CBAD5D47-2F78-3499-63FA-6C3C41E0CF8A}"/>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4951477" y="1490988"/>
            <a:ext cx="7230391" cy="4367156"/>
          </a:xfrm>
          <a:prstGeom prst="rect">
            <a:avLst/>
          </a:prstGeom>
        </p:spPr>
      </p:pic>
    </p:spTree>
    <p:extLst>
      <p:ext uri="{BB962C8B-B14F-4D97-AF65-F5344CB8AC3E}">
        <p14:creationId xmlns:p14="http://schemas.microsoft.com/office/powerpoint/2010/main" val="2404985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B99412D2-75D3-CD42-6BD6-B84F4BDA5699}"/>
              </a:ext>
            </a:extLst>
          </p:cNvPr>
          <p:cNvSpPr>
            <a:spLocks noGrp="1"/>
          </p:cNvSpPr>
          <p:nvPr>
            <p:ph sz="quarter" idx="17"/>
          </p:nvPr>
        </p:nvSpPr>
        <p:spPr>
          <a:xfrm>
            <a:off x="750888" y="171450"/>
            <a:ext cx="2743200" cy="5632450"/>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Picture Placeholder 6">
            <a:extLst>
              <a:ext uri="{FF2B5EF4-FFF2-40B4-BE49-F238E27FC236}">
                <a16:creationId xmlns:a16="http://schemas.microsoft.com/office/drawing/2014/main" id="{3F3E4450-5413-3011-B165-86F394227971}"/>
              </a:ext>
              <a:ext uri="{C183D7F6-B498-43B3-948B-1728B52AA6E4}">
                <adec:decorative xmlns:adec="http://schemas.microsoft.com/office/drawing/2017/decorative" val="1"/>
              </a:ext>
            </a:extLst>
          </p:cNvPr>
          <p:cNvSpPr>
            <a:spLocks noGrp="1"/>
          </p:cNvSpPr>
          <p:nvPr>
            <p:ph type="pic" sz="quarter" idx="16"/>
          </p:nvPr>
        </p:nvSpPr>
        <p:spPr>
          <a:xfrm>
            <a:off x="3950691" y="2"/>
            <a:ext cx="3464719" cy="6857999"/>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7" name="Freeform 16">
            <a:extLst>
              <a:ext uri="{FF2B5EF4-FFF2-40B4-BE49-F238E27FC236}">
                <a16:creationId xmlns:a16="http://schemas.microsoft.com/office/drawing/2014/main" id="{07CC5779-8732-F103-6754-FA9D7BEF09AE}"/>
              </a:ext>
              <a:ext uri="{C183D7F6-B498-43B3-948B-1728B52AA6E4}">
                <adec:decorative xmlns:adec="http://schemas.microsoft.com/office/drawing/2017/decorative" val="1"/>
              </a:ext>
            </a:extLst>
          </p:cNvPr>
          <p:cNvSpPr/>
          <p:nvPr userDrawn="1"/>
        </p:nvSpPr>
        <p:spPr>
          <a:xfrm rot="16200000">
            <a:off x="-104408" y="4707445"/>
            <a:ext cx="1642200" cy="1433384"/>
          </a:xfrm>
          <a:custGeom>
            <a:avLst/>
            <a:gdLst>
              <a:gd name="connsiteX0" fmla="*/ 1642200 w 1642200"/>
              <a:gd name="connsiteY0" fmla="*/ 1433384 h 1433384"/>
              <a:gd name="connsiteX1" fmla="*/ 947895 w 1642200"/>
              <a:gd name="connsiteY1" fmla="*/ 1433384 h 1433384"/>
              <a:gd name="connsiteX2" fmla="*/ 617687 w 1642200"/>
              <a:gd name="connsiteY2" fmla="*/ 1433384 h 1433384"/>
              <a:gd name="connsiteX3" fmla="*/ 0 w 1642200"/>
              <a:gd name="connsiteY3" fmla="*/ 0 h 1433384"/>
              <a:gd name="connsiteX4" fmla="*/ 330208 w 1642200"/>
              <a:gd name="connsiteY4" fmla="*/ 0 h 1433384"/>
              <a:gd name="connsiteX5" fmla="*/ 1096916 w 1642200"/>
              <a:gd name="connsiteY5" fmla="*/ 0 h 1433384"/>
              <a:gd name="connsiteX6" fmla="*/ 1427124 w 1642200"/>
              <a:gd name="connsiteY6" fmla="*/ 0 h 1433384"/>
              <a:gd name="connsiteX7" fmla="*/ 1427125 w 1642200"/>
              <a:gd name="connsiteY7" fmla="*/ 3 h 1433384"/>
              <a:gd name="connsiteX8" fmla="*/ 1414502 w 1642200"/>
              <a:gd name="connsiteY8" fmla="*/ 3 h 1433384"/>
              <a:gd name="connsiteX9" fmla="*/ 1024515 w 1642200"/>
              <a:gd name="connsiteY9" fmla="*/ 3 h 143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200" h="1433384">
                <a:moveTo>
                  <a:pt x="1642200" y="1433384"/>
                </a:moveTo>
                <a:lnTo>
                  <a:pt x="947895" y="1433384"/>
                </a:lnTo>
                <a:lnTo>
                  <a:pt x="617687" y="1433384"/>
                </a:lnTo>
                <a:lnTo>
                  <a:pt x="0" y="0"/>
                </a:lnTo>
                <a:lnTo>
                  <a:pt x="330208" y="0"/>
                </a:lnTo>
                <a:lnTo>
                  <a:pt x="1096916" y="0"/>
                </a:lnTo>
                <a:lnTo>
                  <a:pt x="1427124" y="0"/>
                </a:lnTo>
                <a:lnTo>
                  <a:pt x="1427125" y="3"/>
                </a:lnTo>
                <a:lnTo>
                  <a:pt x="1414502" y="3"/>
                </a:lnTo>
                <a:lnTo>
                  <a:pt x="1024515" y="3"/>
                </a:lnTo>
                <a:close/>
              </a:path>
            </a:pathLst>
          </a:custGeom>
          <a:solidFill>
            <a:schemeClr val="accent1"/>
          </a:solidFill>
          <a:ln w="6329" cap="flat">
            <a:noFill/>
            <a:prstDash val="solid"/>
            <a:miter/>
          </a:ln>
        </p:spPr>
        <p:txBody>
          <a:bodyPr rtlCol="0" anchor="ctr"/>
          <a:lstStyle/>
          <a:p>
            <a:endParaRPr lang="en-US" sz="1800"/>
          </a:p>
        </p:txBody>
      </p:sp>
      <p:sp>
        <p:nvSpPr>
          <p:cNvPr id="7" name="Marcador de contenido 5">
            <a:extLst>
              <a:ext uri="{FF2B5EF4-FFF2-40B4-BE49-F238E27FC236}">
                <a16:creationId xmlns:a16="http://schemas.microsoft.com/office/drawing/2014/main" id="{07FBF0EE-97D2-6A01-F2B5-EC4BEBCD70C5}"/>
              </a:ext>
            </a:extLst>
          </p:cNvPr>
          <p:cNvSpPr>
            <a:spLocks noGrp="1"/>
          </p:cNvSpPr>
          <p:nvPr>
            <p:ph sz="quarter" idx="18"/>
          </p:nvPr>
        </p:nvSpPr>
        <p:spPr>
          <a:xfrm>
            <a:off x="4185924" y="569269"/>
            <a:ext cx="2743200" cy="5632450"/>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5">
            <a:extLst>
              <a:ext uri="{FF2B5EF4-FFF2-40B4-BE49-F238E27FC236}">
                <a16:creationId xmlns:a16="http://schemas.microsoft.com/office/drawing/2014/main" id="{3CB6EE52-44E0-6124-939E-46C19511197B}"/>
              </a:ext>
            </a:extLst>
          </p:cNvPr>
          <p:cNvSpPr>
            <a:spLocks noGrp="1"/>
          </p:cNvSpPr>
          <p:nvPr>
            <p:ph sz="quarter" idx="19"/>
          </p:nvPr>
        </p:nvSpPr>
        <p:spPr>
          <a:xfrm>
            <a:off x="8023085" y="612787"/>
            <a:ext cx="2743200" cy="5632450"/>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973438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13D32138-7D8D-E249-ABB3-E1EADA101D3D}"/>
              </a:ext>
              <a:ext uri="{C183D7F6-B498-43B3-948B-1728B52AA6E4}">
                <adec:decorative xmlns:adec="http://schemas.microsoft.com/office/drawing/2017/decorative" val="1"/>
              </a:ext>
            </a:extLst>
          </p:cNvPr>
          <p:cNvSpPr/>
          <p:nvPr userDrawn="1"/>
        </p:nvSpPr>
        <p:spPr>
          <a:xfrm>
            <a:off x="577287" y="580518"/>
            <a:ext cx="11077904" cy="5696966"/>
          </a:xfrm>
          <a:custGeom>
            <a:avLst/>
            <a:gdLst>
              <a:gd name="connsiteX0" fmla="*/ 2144554 w 7772400"/>
              <a:gd name="connsiteY0" fmla="*/ 382910 h 3997063"/>
              <a:gd name="connsiteX1" fmla="*/ 1761504 w 7772400"/>
              <a:gd name="connsiteY1" fmla="*/ 0 h 3997063"/>
              <a:gd name="connsiteX2" fmla="*/ 0 w 7772400"/>
              <a:gd name="connsiteY2" fmla="*/ 0 h 3997063"/>
              <a:gd name="connsiteX3" fmla="*/ 0 w 7772400"/>
              <a:gd name="connsiteY3" fmla="*/ 3997063 h 3997063"/>
              <a:gd name="connsiteX4" fmla="*/ 7772400 w 7772400"/>
              <a:gd name="connsiteY4" fmla="*/ 3997063 h 3997063"/>
              <a:gd name="connsiteX5" fmla="*/ 7772400 w 7772400"/>
              <a:gd name="connsiteY5" fmla="*/ 382910 h 3997063"/>
              <a:gd name="connsiteX6" fmla="*/ 2144554 w 7772400"/>
              <a:gd name="connsiteY6" fmla="*/ 382910 h 399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0" h="3997063">
                <a:moveTo>
                  <a:pt x="2144554" y="382910"/>
                </a:moveTo>
                <a:lnTo>
                  <a:pt x="1761504" y="0"/>
                </a:lnTo>
                <a:lnTo>
                  <a:pt x="0" y="0"/>
                </a:lnTo>
                <a:lnTo>
                  <a:pt x="0" y="3997063"/>
                </a:lnTo>
                <a:lnTo>
                  <a:pt x="7772400" y="3997063"/>
                </a:lnTo>
                <a:lnTo>
                  <a:pt x="7772400" y="382910"/>
                </a:lnTo>
                <a:lnTo>
                  <a:pt x="2144554" y="382910"/>
                </a:lnTo>
                <a:close/>
              </a:path>
            </a:pathLst>
          </a:custGeom>
          <a:solidFill>
            <a:schemeClr val="accent1"/>
          </a:solidFill>
          <a:ln w="4493" cap="flat">
            <a:noFill/>
            <a:prstDash val="solid"/>
            <a:miter/>
          </a:ln>
        </p:spPr>
        <p:txBody>
          <a:bodyPr rtlCol="0" anchor="ctr"/>
          <a:lstStyle/>
          <a:p>
            <a:endParaRPr lang="en-US" sz="1800"/>
          </a:p>
        </p:txBody>
      </p:sp>
      <p:sp>
        <p:nvSpPr>
          <p:cNvPr id="2" name="Título 1">
            <a:extLst>
              <a:ext uri="{FF2B5EF4-FFF2-40B4-BE49-F238E27FC236}">
                <a16:creationId xmlns:a16="http://schemas.microsoft.com/office/drawing/2014/main" id="{E88B5E7E-16A0-BD37-1EA2-DC52FC79E961}"/>
              </a:ext>
            </a:extLst>
          </p:cNvPr>
          <p:cNvSpPr>
            <a:spLocks noGrp="1"/>
          </p:cNvSpPr>
          <p:nvPr>
            <p:ph type="title"/>
          </p:nvPr>
        </p:nvSpPr>
        <p:spPr>
          <a:xfrm>
            <a:off x="1099114" y="1732198"/>
            <a:ext cx="4523089" cy="4197822"/>
          </a:xfrm>
          <a:prstGeom prst="rect">
            <a:avLst/>
          </a:prstGeom>
        </p:spPr>
        <p:txBody>
          <a:bodyPr/>
          <a:lstStyle/>
          <a:p>
            <a:r>
              <a:rPr lang="es-ES"/>
              <a:t>Haga clic para modificar el estilo de título del patrón</a:t>
            </a:r>
            <a:endParaRPr lang="es-CO"/>
          </a:p>
        </p:txBody>
      </p:sp>
      <p:sp>
        <p:nvSpPr>
          <p:cNvPr id="8" name="Picture Placeholder 6">
            <a:extLst>
              <a:ext uri="{FF2B5EF4-FFF2-40B4-BE49-F238E27FC236}">
                <a16:creationId xmlns:a16="http://schemas.microsoft.com/office/drawing/2014/main" id="{61D56D6E-B476-D3FF-B00B-5475E7ABB76C}"/>
              </a:ext>
            </a:extLst>
          </p:cNvPr>
          <p:cNvSpPr>
            <a:spLocks noGrp="1"/>
          </p:cNvSpPr>
          <p:nvPr>
            <p:ph type="pic" sz="quarter" idx="16"/>
          </p:nvPr>
        </p:nvSpPr>
        <p:spPr>
          <a:xfrm>
            <a:off x="6878242" y="1143002"/>
            <a:ext cx="4776951" cy="5134483"/>
          </a:xfrm>
          <a:prstGeom prst="rect">
            <a:avLst/>
          </a:prstGeom>
        </p:spPr>
        <p:txBody>
          <a:bodyPr anchor="ct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1212097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10BF0-59B0-E82C-078E-C94FDA3C3620}"/>
              </a:ext>
            </a:extLst>
          </p:cNvPr>
          <p:cNvSpPr/>
          <p:nvPr userDrawn="1"/>
        </p:nvSpPr>
        <p:spPr>
          <a:xfrm>
            <a:off x="0" y="-289711"/>
            <a:ext cx="12192000" cy="7147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a:extLst>
              <a:ext uri="{FF2B5EF4-FFF2-40B4-BE49-F238E27FC236}">
                <a16:creationId xmlns:a16="http://schemas.microsoft.com/office/drawing/2014/main" id="{ED9323A5-6E3A-AFDE-49C3-7E7CA35C925B}"/>
              </a:ext>
            </a:extLst>
          </p:cNvPr>
          <p:cNvSpPr>
            <a:spLocks noGrp="1"/>
          </p:cNvSpPr>
          <p:nvPr>
            <p:ph type="dt" sz="half" idx="10"/>
          </p:nvPr>
        </p:nvSpPr>
        <p:spPr/>
        <p:txBody>
          <a:bodyPr/>
          <a:lstStyle/>
          <a:p>
            <a:fld id="{AE4737B1-F250-BB44-A787-B38E086CCEE1}" type="datetimeFigureOut">
              <a:rPr lang="en-US" smtClean="0"/>
              <a:t>4/13/2026</a:t>
            </a:fld>
            <a:endParaRPr lang="en-US"/>
          </a:p>
        </p:txBody>
      </p:sp>
      <p:sp>
        <p:nvSpPr>
          <p:cNvPr id="4" name="Footer Placeholder 3">
            <a:extLst>
              <a:ext uri="{FF2B5EF4-FFF2-40B4-BE49-F238E27FC236}">
                <a16:creationId xmlns:a16="http://schemas.microsoft.com/office/drawing/2014/main" id="{6DE87018-B5C5-E753-ED2B-B8BCC8C362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9EC15E-6F92-52C6-6D54-EEF91FBE86A3}"/>
              </a:ext>
            </a:extLst>
          </p:cNvPr>
          <p:cNvSpPr>
            <a:spLocks noGrp="1"/>
          </p:cNvSpPr>
          <p:nvPr>
            <p:ph type="sldNum" sz="quarter" idx="12"/>
          </p:nvPr>
        </p:nvSpPr>
        <p:spPr/>
        <p:txBody>
          <a:bodyPr/>
          <a:lstStyle/>
          <a:p>
            <a:fld id="{36DDCBD3-5874-3B44-A01E-6B695B606E1D}" type="slidenum">
              <a:rPr lang="en-US" smtClean="0"/>
              <a:t>‹Nº›</a:t>
            </a:fld>
            <a:endParaRPr lang="en-US"/>
          </a:p>
        </p:txBody>
      </p:sp>
      <p:sp>
        <p:nvSpPr>
          <p:cNvPr id="10" name="Picture Placeholder 6">
            <a:extLst>
              <a:ext uri="{FF2B5EF4-FFF2-40B4-BE49-F238E27FC236}">
                <a16:creationId xmlns:a16="http://schemas.microsoft.com/office/drawing/2014/main" id="{0355B048-F5E6-D36A-52A0-F8A599242530}"/>
              </a:ext>
            </a:extLst>
          </p:cNvPr>
          <p:cNvSpPr>
            <a:spLocks noGrp="1"/>
          </p:cNvSpPr>
          <p:nvPr>
            <p:ph type="pic" sz="quarter" idx="16"/>
          </p:nvPr>
        </p:nvSpPr>
        <p:spPr>
          <a:xfrm>
            <a:off x="1282013" y="518997"/>
            <a:ext cx="3330719" cy="339809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1" name="Picture Placeholder 6">
            <a:extLst>
              <a:ext uri="{FF2B5EF4-FFF2-40B4-BE49-F238E27FC236}">
                <a16:creationId xmlns:a16="http://schemas.microsoft.com/office/drawing/2014/main" id="{35534CC7-4689-FF78-CB26-89222133CAC8}"/>
              </a:ext>
            </a:extLst>
          </p:cNvPr>
          <p:cNvSpPr>
            <a:spLocks noGrp="1"/>
          </p:cNvSpPr>
          <p:nvPr>
            <p:ph type="pic" sz="quarter" idx="17"/>
          </p:nvPr>
        </p:nvSpPr>
        <p:spPr>
          <a:xfrm>
            <a:off x="1282013" y="4229066"/>
            <a:ext cx="3330719" cy="262893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7" name="Marcador de texto 6">
            <a:extLst>
              <a:ext uri="{FF2B5EF4-FFF2-40B4-BE49-F238E27FC236}">
                <a16:creationId xmlns:a16="http://schemas.microsoft.com/office/drawing/2014/main" id="{61B577DB-21BB-B8D2-1A5F-9F8B80022617}"/>
              </a:ext>
            </a:extLst>
          </p:cNvPr>
          <p:cNvSpPr>
            <a:spLocks noGrp="1"/>
          </p:cNvSpPr>
          <p:nvPr>
            <p:ph type="body" sz="quarter" idx="18"/>
          </p:nvPr>
        </p:nvSpPr>
        <p:spPr>
          <a:xfrm>
            <a:off x="5821364" y="2317687"/>
            <a:ext cx="5532437" cy="39021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Título 7">
            <a:extLst>
              <a:ext uri="{FF2B5EF4-FFF2-40B4-BE49-F238E27FC236}">
                <a16:creationId xmlns:a16="http://schemas.microsoft.com/office/drawing/2014/main" id="{FD3500FD-896E-58F8-8F52-8F62CD596A63}"/>
              </a:ext>
            </a:extLst>
          </p:cNvPr>
          <p:cNvSpPr>
            <a:spLocks noGrp="1"/>
          </p:cNvSpPr>
          <p:nvPr>
            <p:ph type="title" hasCustomPrompt="1"/>
          </p:nvPr>
        </p:nvSpPr>
        <p:spPr>
          <a:xfrm>
            <a:off x="5821364" y="518999"/>
            <a:ext cx="5532437" cy="1325563"/>
          </a:xfrm>
          <a:prstGeom prst="rect">
            <a:avLst/>
          </a:prstGeom>
        </p:spPr>
        <p:txBody>
          <a:bodyPr/>
          <a:lstStyle>
            <a:lvl1pPr algn="ctr">
              <a:defRPr sz="6000"/>
            </a:lvl1pPr>
          </a:lstStyle>
          <a:p>
            <a:r>
              <a:rPr lang="es-ES"/>
              <a:t>GRACIAS</a:t>
            </a:r>
            <a:endParaRPr lang="es-CO"/>
          </a:p>
        </p:txBody>
      </p:sp>
    </p:spTree>
    <p:extLst>
      <p:ext uri="{BB962C8B-B14F-4D97-AF65-F5344CB8AC3E}">
        <p14:creationId xmlns:p14="http://schemas.microsoft.com/office/powerpoint/2010/main" val="3346017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pic>
        <p:nvPicPr>
          <p:cNvPr id="7" name="Google Shape;138;p18">
            <a:extLst>
              <a:ext uri="{FF2B5EF4-FFF2-40B4-BE49-F238E27FC236}">
                <a16:creationId xmlns:a16="http://schemas.microsoft.com/office/drawing/2014/main" id="{8BA7773D-276C-75D4-8D80-23DC65749FB1}"/>
              </a:ext>
              <a:ext uri="{C183D7F6-B498-43B3-948B-1728B52AA6E4}">
                <adec:decorative xmlns:adec="http://schemas.microsoft.com/office/drawing/2017/decorative" val="1"/>
              </a:ext>
            </a:extLst>
          </p:cNvPr>
          <p:cNvPicPr preferRelativeResize="0"/>
          <p:nvPr userDrawn="1"/>
        </p:nvPicPr>
        <p:blipFill>
          <a:blip r:embed="rId2">
            <a:alphaModFix/>
          </a:blip>
          <a:stretch>
            <a:fillRect/>
          </a:stretch>
        </p:blipFill>
        <p:spPr>
          <a:xfrm>
            <a:off x="-6298" y="-357809"/>
            <a:ext cx="12321865" cy="7215809"/>
          </a:xfrm>
          <a:prstGeom prst="rect">
            <a:avLst/>
          </a:prstGeom>
          <a:noFill/>
          <a:ln>
            <a:noFill/>
          </a:ln>
        </p:spPr>
      </p:pic>
      <p:sp>
        <p:nvSpPr>
          <p:cNvPr id="2" name="Título 7">
            <a:extLst>
              <a:ext uri="{FF2B5EF4-FFF2-40B4-BE49-F238E27FC236}">
                <a16:creationId xmlns:a16="http://schemas.microsoft.com/office/drawing/2014/main" id="{750278D7-F9AB-7356-ED9E-DACD76D69D39}"/>
              </a:ext>
            </a:extLst>
          </p:cNvPr>
          <p:cNvSpPr>
            <a:spLocks noGrp="1"/>
          </p:cNvSpPr>
          <p:nvPr>
            <p:ph type="title" hasCustomPrompt="1"/>
          </p:nvPr>
        </p:nvSpPr>
        <p:spPr>
          <a:xfrm>
            <a:off x="3329781" y="4160121"/>
            <a:ext cx="5532437" cy="1325563"/>
          </a:xfrm>
          <a:prstGeom prst="rect">
            <a:avLst/>
          </a:prstGeom>
        </p:spPr>
        <p:txBody>
          <a:bodyPr/>
          <a:lstStyle>
            <a:lvl1pPr algn="ctr">
              <a:defRPr sz="6000"/>
            </a:lvl1pPr>
          </a:lstStyle>
          <a:p>
            <a:r>
              <a:rPr lang="es-ES"/>
              <a:t>GRACIAS</a:t>
            </a:r>
            <a:endParaRPr lang="es-CO"/>
          </a:p>
        </p:txBody>
      </p:sp>
      <p:pic>
        <p:nvPicPr>
          <p:cNvPr id="11" name="Gráfico 10" descr="Logo de La Secretaría Distrital de Hacienda de Bogotá">
            <a:extLst>
              <a:ext uri="{FF2B5EF4-FFF2-40B4-BE49-F238E27FC236}">
                <a16:creationId xmlns:a16="http://schemas.microsoft.com/office/drawing/2014/main" id="{151F36C4-143C-82CD-D63C-3BFE1D699194}"/>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812484" y="5192112"/>
            <a:ext cx="2567032" cy="533884"/>
          </a:xfrm>
          <a:prstGeom prst="rect">
            <a:avLst/>
          </a:prstGeom>
        </p:spPr>
      </p:pic>
    </p:spTree>
    <p:extLst>
      <p:ext uri="{BB962C8B-B14F-4D97-AF65-F5344CB8AC3E}">
        <p14:creationId xmlns:p14="http://schemas.microsoft.com/office/powerpoint/2010/main" val="2484421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4576F4-57D9-4E32-BA24-B865CE37E6E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F1E19FC9-5075-4B61-A7A7-913736F3B2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CC7EFFA-C4B8-4B6C-B721-87D02F0578F2}"/>
              </a:ext>
            </a:extLst>
          </p:cNvPr>
          <p:cNvSpPr>
            <a:spLocks noGrp="1"/>
          </p:cNvSpPr>
          <p:nvPr>
            <p:ph type="dt" sz="half" idx="10"/>
          </p:nvPr>
        </p:nvSpPr>
        <p:spPr/>
        <p:txBody>
          <a:bodyPr/>
          <a:lstStyle/>
          <a:p>
            <a:fld id="{C407B5D0-BF43-4733-915F-45A54579A949}" type="datetimeFigureOut">
              <a:rPr lang="es-CO" smtClean="0"/>
              <a:t>13/04/2026</a:t>
            </a:fld>
            <a:endParaRPr lang="es-CO"/>
          </a:p>
        </p:txBody>
      </p:sp>
      <p:sp>
        <p:nvSpPr>
          <p:cNvPr id="5" name="Marcador de pie de página 4">
            <a:extLst>
              <a:ext uri="{FF2B5EF4-FFF2-40B4-BE49-F238E27FC236}">
                <a16:creationId xmlns:a16="http://schemas.microsoft.com/office/drawing/2014/main" id="{F1B60599-82D0-4055-AE06-5D08CB19270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75A9D5E-349E-4040-9831-AD460ACA2F7E}"/>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1515459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F25A987-6A88-7267-7BD9-9274AF32FFB2}"/>
              </a:ext>
            </a:extLst>
          </p:cNvPr>
          <p:cNvSpPr>
            <a:spLocks noGrp="1"/>
          </p:cNvSpPr>
          <p:nvPr>
            <p:ph type="dt" sz="half" idx="10"/>
          </p:nvPr>
        </p:nvSpPr>
        <p:spPr>
          <a:xfrm>
            <a:off x="838200" y="6356352"/>
            <a:ext cx="2743200" cy="365125"/>
          </a:xfrm>
          <a:prstGeom prst="rect">
            <a:avLst/>
          </a:prstGeom>
        </p:spPr>
        <p:txBody>
          <a:bodyPr/>
          <a:lstStyle/>
          <a:p>
            <a:fld id="{9417D664-B9CA-4B52-9F2A-AD5EEA98B7FA}" type="datetimeFigureOut">
              <a:rPr lang="es-CO" smtClean="0"/>
              <a:t>13/04/2026</a:t>
            </a:fld>
            <a:endParaRPr lang="es-CO"/>
          </a:p>
        </p:txBody>
      </p:sp>
      <p:sp>
        <p:nvSpPr>
          <p:cNvPr id="3" name="Marcador de pie de página 2">
            <a:extLst>
              <a:ext uri="{FF2B5EF4-FFF2-40B4-BE49-F238E27FC236}">
                <a16:creationId xmlns:a16="http://schemas.microsoft.com/office/drawing/2014/main" id="{311603DD-CA5F-2652-BCF1-35A99DD0E4BC}"/>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40499403-74AF-09F4-4EB5-AF8DD33618CA}"/>
              </a:ext>
            </a:extLst>
          </p:cNvPr>
          <p:cNvSpPr>
            <a:spLocks noGrp="1"/>
          </p:cNvSpPr>
          <p:nvPr>
            <p:ph type="sldNum" sz="quarter" idx="12"/>
          </p:nvPr>
        </p:nvSpPr>
        <p:spPr>
          <a:xfrm>
            <a:off x="8610600" y="6356352"/>
            <a:ext cx="2743200" cy="365125"/>
          </a:xfrm>
          <a:prstGeom prst="rect">
            <a:avLst/>
          </a:prstGeom>
        </p:spPr>
        <p:txBody>
          <a:bodyPr/>
          <a:lstStyle/>
          <a:p>
            <a:fld id="{3AA081EE-FBBD-4791-849B-809D13F89D81}" type="slidenum">
              <a:rPr lang="es-CO" smtClean="0"/>
              <a:t>‹Nº›</a:t>
            </a:fld>
            <a:endParaRPr lang="es-CO"/>
          </a:p>
        </p:txBody>
      </p:sp>
      <p:pic>
        <p:nvPicPr>
          <p:cNvPr id="6" name="Gráfico 5">
            <a:extLst>
              <a:ext uri="{FF2B5EF4-FFF2-40B4-BE49-F238E27FC236}">
                <a16:creationId xmlns:a16="http://schemas.microsoft.com/office/drawing/2014/main" id="{5CBD5A72-9507-94F0-0729-BD424D1495F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06268" y="6356352"/>
            <a:ext cx="961795" cy="365125"/>
          </a:xfrm>
          <a:prstGeom prst="rect">
            <a:avLst/>
          </a:prstGeom>
        </p:spPr>
      </p:pic>
      <p:pic>
        <p:nvPicPr>
          <p:cNvPr id="8" name="Gráfico 7">
            <a:extLst>
              <a:ext uri="{FF2B5EF4-FFF2-40B4-BE49-F238E27FC236}">
                <a16:creationId xmlns:a16="http://schemas.microsoft.com/office/drawing/2014/main" id="{35FAC7F2-748F-DC78-99DA-034BCED6138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011421" y="187284"/>
            <a:ext cx="956641" cy="486161"/>
          </a:xfrm>
          <a:prstGeom prst="rect">
            <a:avLst/>
          </a:prstGeom>
        </p:spPr>
      </p:pic>
      <p:pic>
        <p:nvPicPr>
          <p:cNvPr id="10" name="Gráfico 9">
            <a:extLst>
              <a:ext uri="{FF2B5EF4-FFF2-40B4-BE49-F238E27FC236}">
                <a16:creationId xmlns:a16="http://schemas.microsoft.com/office/drawing/2014/main" id="{E148171A-C311-4AD0-EEE0-FF1D709F2CA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23941" y="187282"/>
            <a:ext cx="786223" cy="659156"/>
          </a:xfrm>
          <a:prstGeom prst="rect">
            <a:avLst/>
          </a:prstGeom>
        </p:spPr>
      </p:pic>
    </p:spTree>
    <p:extLst>
      <p:ext uri="{BB962C8B-B14F-4D97-AF65-F5344CB8AC3E}">
        <p14:creationId xmlns:p14="http://schemas.microsoft.com/office/powerpoint/2010/main" val="3107163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82B670-0ACD-01D1-1038-5DF5FC14D3E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702ACD3-E84C-75D7-7C8A-73D4CFC17E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52633E5-4E46-74B1-11C5-BF17C237CD5E}"/>
              </a:ext>
            </a:extLst>
          </p:cNvPr>
          <p:cNvSpPr>
            <a:spLocks noGrp="1"/>
          </p:cNvSpPr>
          <p:nvPr>
            <p:ph type="dt" sz="half" idx="10"/>
          </p:nvPr>
        </p:nvSpPr>
        <p:spPr/>
        <p:txBody>
          <a:bodyPr/>
          <a:lstStyle/>
          <a:p>
            <a:fld id="{1F4C6C86-03BB-4D13-8889-1E491F107F50}" type="datetimeFigureOut">
              <a:rPr lang="es-CO" smtClean="0"/>
              <a:t>13/04/2026</a:t>
            </a:fld>
            <a:endParaRPr lang="es-CO"/>
          </a:p>
        </p:txBody>
      </p:sp>
      <p:sp>
        <p:nvSpPr>
          <p:cNvPr id="5" name="Marcador de pie de página 4">
            <a:extLst>
              <a:ext uri="{FF2B5EF4-FFF2-40B4-BE49-F238E27FC236}">
                <a16:creationId xmlns:a16="http://schemas.microsoft.com/office/drawing/2014/main" id="{AAB0B364-42D9-02EE-6FB5-649AC5B1C4D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5AFA655-FD9E-E78F-00D2-79BDE1EDD8BA}"/>
              </a:ext>
            </a:extLst>
          </p:cNvPr>
          <p:cNvSpPr>
            <a:spLocks noGrp="1"/>
          </p:cNvSpPr>
          <p:nvPr>
            <p:ph type="sldNum" sz="quarter" idx="12"/>
          </p:nvPr>
        </p:nvSpPr>
        <p:spPr/>
        <p:txBody>
          <a:bodyPr/>
          <a:lstStyle/>
          <a:p>
            <a:fld id="{743331EC-9BBF-4EF4-97FC-9A33FBF972A3}" type="slidenum">
              <a:rPr lang="es-CO" smtClean="0"/>
              <a:t>‹Nº›</a:t>
            </a:fld>
            <a:endParaRPr lang="es-CO"/>
          </a:p>
        </p:txBody>
      </p:sp>
    </p:spTree>
    <p:extLst>
      <p:ext uri="{BB962C8B-B14F-4D97-AF65-F5344CB8AC3E}">
        <p14:creationId xmlns:p14="http://schemas.microsoft.com/office/powerpoint/2010/main" val="387240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7C793E-2894-9705-20D1-73DE6D557D93}"/>
              </a:ext>
            </a:extLst>
          </p:cNvPr>
          <p:cNvSpPr>
            <a:spLocks noGrp="1"/>
          </p:cNvSpPr>
          <p:nvPr>
            <p:ph type="pic" sz="quarter" idx="13"/>
          </p:nvPr>
        </p:nvSpPr>
        <p:spPr>
          <a:xfrm>
            <a:off x="1057837" y="797694"/>
            <a:ext cx="3767851" cy="5268346"/>
          </a:xfrm>
          <a:custGeom>
            <a:avLst/>
            <a:gdLst>
              <a:gd name="connsiteX0" fmla="*/ 3767851 w 3767851"/>
              <a:gd name="connsiteY0" fmla="*/ 0 h 5268346"/>
              <a:gd name="connsiteX1" fmla="*/ 3767851 w 3767851"/>
              <a:gd name="connsiteY1" fmla="*/ 4686409 h 5268346"/>
              <a:gd name="connsiteX2" fmla="*/ 0 w 3767851"/>
              <a:gd name="connsiteY2" fmla="*/ 5268346 h 5268346"/>
              <a:gd name="connsiteX3" fmla="*/ 0 w 3767851"/>
              <a:gd name="connsiteY3" fmla="*/ 582004 h 5268346"/>
            </a:gdLst>
            <a:ahLst/>
            <a:cxnLst>
              <a:cxn ang="0">
                <a:pos x="connsiteX0" y="connsiteY0"/>
              </a:cxn>
              <a:cxn ang="0">
                <a:pos x="connsiteX1" y="connsiteY1"/>
              </a:cxn>
              <a:cxn ang="0">
                <a:pos x="connsiteX2" y="connsiteY2"/>
              </a:cxn>
              <a:cxn ang="0">
                <a:pos x="connsiteX3" y="connsiteY3"/>
              </a:cxn>
            </a:cxnLst>
            <a:rect l="l" t="t" r="r" b="b"/>
            <a:pathLst>
              <a:path w="3767851" h="5268346">
                <a:moveTo>
                  <a:pt x="3767851" y="0"/>
                </a:moveTo>
                <a:lnTo>
                  <a:pt x="3767851" y="4686409"/>
                </a:lnTo>
                <a:lnTo>
                  <a:pt x="0" y="5268346"/>
                </a:lnTo>
                <a:lnTo>
                  <a:pt x="0" y="582004"/>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7" name="Título 6">
            <a:extLst>
              <a:ext uri="{FF2B5EF4-FFF2-40B4-BE49-F238E27FC236}">
                <a16:creationId xmlns:a16="http://schemas.microsoft.com/office/drawing/2014/main" id="{948ED988-F301-EAA9-34BF-3654B648325C}"/>
              </a:ext>
            </a:extLst>
          </p:cNvPr>
          <p:cNvSpPr>
            <a:spLocks noGrp="1"/>
          </p:cNvSpPr>
          <p:nvPr>
            <p:ph type="title"/>
          </p:nvPr>
        </p:nvSpPr>
        <p:spPr>
          <a:xfrm>
            <a:off x="6096000" y="546196"/>
            <a:ext cx="4526499" cy="1065322"/>
          </a:xfrm>
          <a:prstGeom prst="rect">
            <a:avLst/>
          </a:prstGeom>
        </p:spPr>
        <p:txBody>
          <a:bodyPr/>
          <a:lstStyle>
            <a:lvl1pPr>
              <a:defRPr sz="3200"/>
            </a:lvl1pPr>
          </a:lstStyle>
          <a:p>
            <a:r>
              <a:rPr lang="es-ES"/>
              <a:t>Haga clic para modificar el estilo de título del patrón</a:t>
            </a:r>
            <a:endParaRPr lang="es-CO"/>
          </a:p>
        </p:txBody>
      </p:sp>
      <p:sp>
        <p:nvSpPr>
          <p:cNvPr id="6" name="Marcador de contenido 5">
            <a:extLst>
              <a:ext uri="{FF2B5EF4-FFF2-40B4-BE49-F238E27FC236}">
                <a16:creationId xmlns:a16="http://schemas.microsoft.com/office/drawing/2014/main" id="{841CD321-DF61-1530-390F-A6C17A11D3F2}"/>
              </a:ext>
            </a:extLst>
          </p:cNvPr>
          <p:cNvSpPr>
            <a:spLocks noGrp="1"/>
          </p:cNvSpPr>
          <p:nvPr>
            <p:ph sz="quarter" idx="14"/>
          </p:nvPr>
        </p:nvSpPr>
        <p:spPr>
          <a:xfrm>
            <a:off x="6096001" y="1919336"/>
            <a:ext cx="4414839" cy="4146705"/>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932261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58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697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0A2BFE-732A-4F4C-A536-49D07B7E8C8A}"/>
              </a:ext>
            </a:extLst>
          </p:cNvPr>
          <p:cNvSpPr>
            <a:spLocks noGrp="1"/>
          </p:cNvSpPr>
          <p:nvPr>
            <p:ph type="ctrTitle"/>
          </p:nvPr>
        </p:nvSpPr>
        <p:spPr>
          <a:xfrm>
            <a:off x="924698" y="214807"/>
            <a:ext cx="8033951" cy="570512"/>
          </a:xfrm>
        </p:spPr>
        <p:txBody>
          <a:bodyPr anchor="b">
            <a:normAutofit/>
          </a:bodyPr>
          <a:lstStyle>
            <a:lvl1pPr algn="ctr">
              <a:defRPr sz="4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BE42C688-723B-3244-8447-C57003200B48}"/>
              </a:ext>
            </a:extLst>
          </p:cNvPr>
          <p:cNvSpPr>
            <a:spLocks noGrp="1"/>
          </p:cNvSpPr>
          <p:nvPr>
            <p:ph type="subTitle" idx="1"/>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8CE253E0-51DD-4344-B41A-0BC2BE62D565}"/>
              </a:ext>
            </a:extLst>
          </p:cNvPr>
          <p:cNvSpPr>
            <a:spLocks noGrp="1"/>
          </p:cNvSpPr>
          <p:nvPr>
            <p:ph type="dt" sz="half" idx="10"/>
          </p:nvPr>
        </p:nvSpPr>
        <p:spPr/>
        <p:txBody>
          <a:bodyPr/>
          <a:lstStyle/>
          <a:p>
            <a:fld id="{213C7DBC-0D10-7D40-8B4B-49B359500F3F}" type="datetimeFigureOut">
              <a:rPr lang="es-CO" smtClean="0"/>
              <a:t>13/04/2026</a:t>
            </a:fld>
            <a:endParaRPr lang="es-CO"/>
          </a:p>
        </p:txBody>
      </p:sp>
      <p:sp>
        <p:nvSpPr>
          <p:cNvPr id="5" name="Marcador de pie de página 4">
            <a:extLst>
              <a:ext uri="{FF2B5EF4-FFF2-40B4-BE49-F238E27FC236}">
                <a16:creationId xmlns:a16="http://schemas.microsoft.com/office/drawing/2014/main" id="{914C00CE-477F-EC47-97A4-8FB97219D7E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3F6A144-BDB8-3F4E-A253-513F89BFCEC7}"/>
              </a:ext>
            </a:extLst>
          </p:cNvPr>
          <p:cNvSpPr>
            <a:spLocks noGrp="1"/>
          </p:cNvSpPr>
          <p:nvPr>
            <p:ph type="sldNum" sz="quarter" idx="12"/>
          </p:nvPr>
        </p:nvSpPr>
        <p:spPr/>
        <p:txBody>
          <a:bodyPr/>
          <a:lstStyle/>
          <a:p>
            <a:fld id="{1421AD93-B76D-264B-B248-F8320E77806C}" type="slidenum">
              <a:rPr lang="es-CO" smtClean="0"/>
              <a:t>‹Nº›</a:t>
            </a:fld>
            <a:endParaRPr lang="es-CO"/>
          </a:p>
        </p:txBody>
      </p:sp>
      <p:sp>
        <p:nvSpPr>
          <p:cNvPr id="8" name="Marcador de posición de imagen 7">
            <a:extLst>
              <a:ext uri="{FF2B5EF4-FFF2-40B4-BE49-F238E27FC236}">
                <a16:creationId xmlns:a16="http://schemas.microsoft.com/office/drawing/2014/main" id="{513664F2-B833-1E47-8F0B-5022B7793325}"/>
              </a:ext>
            </a:extLst>
          </p:cNvPr>
          <p:cNvSpPr>
            <a:spLocks noGrp="1"/>
          </p:cNvSpPr>
          <p:nvPr>
            <p:ph type="pic" sz="quarter" idx="13"/>
          </p:nvPr>
        </p:nvSpPr>
        <p:spPr>
          <a:xfrm>
            <a:off x="111125" y="160338"/>
            <a:ext cx="727075" cy="679450"/>
          </a:xfrm>
        </p:spPr>
        <p:txBody>
          <a:bodyPr/>
          <a:lstStyle/>
          <a:p>
            <a:endParaRPr lang="es-CO"/>
          </a:p>
        </p:txBody>
      </p:sp>
    </p:spTree>
    <p:extLst>
      <p:ext uri="{BB962C8B-B14F-4D97-AF65-F5344CB8AC3E}">
        <p14:creationId xmlns:p14="http://schemas.microsoft.com/office/powerpoint/2010/main" val="2829161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3207A-E353-4655-2190-B81A1398C15C}"/>
              </a:ext>
            </a:extLst>
          </p:cNvPr>
          <p:cNvPicPr>
            <a:picLocks noChangeAspect="1"/>
          </p:cNvPicPr>
          <p:nvPr userDrawn="1"/>
        </p:nvPicPr>
        <p:blipFill>
          <a:blip r:embed="rId2"/>
          <a:stretch>
            <a:fillRect/>
          </a:stretch>
        </p:blipFill>
        <p:spPr>
          <a:xfrm>
            <a:off x="300000" y="760871"/>
            <a:ext cx="11592000" cy="18901"/>
          </a:xfrm>
          <a:prstGeom prst="rect">
            <a:avLst/>
          </a:prstGeom>
        </p:spPr>
      </p:pic>
      <p:sp>
        <p:nvSpPr>
          <p:cNvPr id="3" name="Content Placeholder 2">
            <a:extLst>
              <a:ext uri="{FF2B5EF4-FFF2-40B4-BE49-F238E27FC236}">
                <a16:creationId xmlns:a16="http://schemas.microsoft.com/office/drawing/2014/main" id="{84D1F70E-AE5A-E3E8-A920-2DA93E82ABA1}"/>
              </a:ext>
            </a:extLst>
          </p:cNvPr>
          <p:cNvSpPr>
            <a:spLocks noGrp="1"/>
          </p:cNvSpPr>
          <p:nvPr>
            <p:ph idx="1"/>
          </p:nvPr>
        </p:nvSpPr>
        <p:spPr>
          <a:xfrm>
            <a:off x="838200" y="1077238"/>
            <a:ext cx="10515600" cy="5099725"/>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Title 1">
            <a:extLst>
              <a:ext uri="{FF2B5EF4-FFF2-40B4-BE49-F238E27FC236}">
                <a16:creationId xmlns:a16="http://schemas.microsoft.com/office/drawing/2014/main" id="{106C6747-1587-3CFD-3953-95DF44F30EAE}"/>
              </a:ext>
            </a:extLst>
          </p:cNvPr>
          <p:cNvSpPr>
            <a:spLocks noGrp="1"/>
          </p:cNvSpPr>
          <p:nvPr>
            <p:ph type="ctrTitle"/>
          </p:nvPr>
        </p:nvSpPr>
        <p:spPr>
          <a:xfrm>
            <a:off x="774618" y="258763"/>
            <a:ext cx="11112582" cy="520064"/>
          </a:xfrm>
          <a:prstGeom prst="rect">
            <a:avLst/>
          </a:prstGeom>
        </p:spPr>
        <p:txBody>
          <a:bodyPr anchor="ctr"/>
          <a:lstStyle>
            <a:lvl1pPr algn="l">
              <a:defRPr sz="2000">
                <a:solidFill>
                  <a:schemeClr val="tx1">
                    <a:lumMod val="65000"/>
                    <a:lumOff val="35000"/>
                  </a:schemeClr>
                </a:solidFill>
              </a:defRPr>
            </a:lvl1pPr>
          </a:lstStyle>
          <a:p>
            <a:r>
              <a:rPr lang="en-US"/>
              <a:t>Click to edit Master title style</a:t>
            </a:r>
            <a:endParaRPr lang="en-CO"/>
          </a:p>
        </p:txBody>
      </p:sp>
    </p:spTree>
    <p:extLst>
      <p:ext uri="{BB962C8B-B14F-4D97-AF65-F5344CB8AC3E}">
        <p14:creationId xmlns:p14="http://schemas.microsoft.com/office/powerpoint/2010/main" val="22628502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posición de imagen 7"/>
          <p:cNvSpPr>
            <a:spLocks noGrp="1"/>
          </p:cNvSpPr>
          <p:nvPr>
            <p:ph type="pic" sz="quarter" idx="13"/>
          </p:nvPr>
        </p:nvSpPr>
        <p:spPr>
          <a:xfrm>
            <a:off x="93665" y="128588"/>
            <a:ext cx="744537" cy="762000"/>
          </a:xfrm>
        </p:spPr>
        <p:txBody>
          <a:bodyPr rtlCol="0">
            <a:normAutofit/>
          </a:bodyPr>
          <a:lstStyle/>
          <a:p>
            <a:pPr lvl="0"/>
            <a:endParaRPr lang="es-CO" noProof="0"/>
          </a:p>
        </p:txBody>
      </p:sp>
      <p:sp>
        <p:nvSpPr>
          <p:cNvPr id="10" name="Marcador de texto 9"/>
          <p:cNvSpPr>
            <a:spLocks noGrp="1"/>
          </p:cNvSpPr>
          <p:nvPr>
            <p:ph type="body" sz="quarter" idx="14"/>
          </p:nvPr>
        </p:nvSpPr>
        <p:spPr>
          <a:xfrm>
            <a:off x="876301" y="890588"/>
            <a:ext cx="10155239"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9B2A9F7-A13C-EE0A-3275-D638B37B81B8}"/>
              </a:ext>
            </a:extLst>
          </p:cNvPr>
          <p:cNvSpPr>
            <a:spLocks noGrp="1"/>
          </p:cNvSpPr>
          <p:nvPr>
            <p:ph type="dt" sz="half" idx="15"/>
          </p:nvPr>
        </p:nvSpPr>
        <p:spPr/>
        <p:txBody>
          <a:bodyPr/>
          <a:lstStyle>
            <a:lvl1pPr>
              <a:defRPr/>
            </a:lvl1pPr>
          </a:lstStyle>
          <a:p>
            <a:pPr>
              <a:defRPr/>
            </a:pPr>
            <a:fld id="{FB475A09-CA7E-4E25-9200-9E91B9A06CAD}" type="datetimeFigureOut">
              <a:rPr lang="es-CO" smtClean="0">
                <a:solidFill>
                  <a:srgbClr val="232A34">
                    <a:tint val="75000"/>
                  </a:srgbClr>
                </a:solidFill>
              </a:rPr>
              <a:pPr>
                <a:defRPr/>
              </a:pPr>
              <a:t>13/04/2026</a:t>
            </a:fld>
            <a:endParaRPr lang="es-CO">
              <a:solidFill>
                <a:srgbClr val="232A34">
                  <a:tint val="75000"/>
                </a:srgbClr>
              </a:solidFill>
            </a:endParaRPr>
          </a:p>
        </p:txBody>
      </p:sp>
      <p:sp>
        <p:nvSpPr>
          <p:cNvPr id="5" name="Marcador de pie de página 4">
            <a:extLst>
              <a:ext uri="{FF2B5EF4-FFF2-40B4-BE49-F238E27FC236}">
                <a16:creationId xmlns:a16="http://schemas.microsoft.com/office/drawing/2014/main" id="{A5B7926F-1E31-A27B-B16A-460DB1994299}"/>
              </a:ext>
            </a:extLst>
          </p:cNvPr>
          <p:cNvSpPr>
            <a:spLocks noGrp="1"/>
          </p:cNvSpPr>
          <p:nvPr>
            <p:ph type="ftr" sz="quarter" idx="16"/>
          </p:nvPr>
        </p:nvSpPr>
        <p:spPr/>
        <p:txBody>
          <a:bodyPr/>
          <a:lstStyle>
            <a:lvl1pPr>
              <a:defRPr/>
            </a:lvl1pPr>
          </a:lstStyle>
          <a:p>
            <a:pPr>
              <a:defRPr/>
            </a:pPr>
            <a:endParaRPr lang="es-CO">
              <a:solidFill>
                <a:srgbClr val="232A34">
                  <a:tint val="75000"/>
                </a:srgbClr>
              </a:solidFill>
            </a:endParaRPr>
          </a:p>
        </p:txBody>
      </p:sp>
      <p:sp>
        <p:nvSpPr>
          <p:cNvPr id="6" name="Marcador de número de diapositiva 5">
            <a:extLst>
              <a:ext uri="{FF2B5EF4-FFF2-40B4-BE49-F238E27FC236}">
                <a16:creationId xmlns:a16="http://schemas.microsoft.com/office/drawing/2014/main" id="{488A8E51-4B6D-D6C1-0AC1-832F78849EC1}"/>
              </a:ext>
            </a:extLst>
          </p:cNvPr>
          <p:cNvSpPr>
            <a:spLocks noGrp="1"/>
          </p:cNvSpPr>
          <p:nvPr>
            <p:ph type="sldNum" sz="quarter" idx="17"/>
          </p:nvPr>
        </p:nvSpPr>
        <p:spPr/>
        <p:txBody>
          <a:bodyPr/>
          <a:lstStyle>
            <a:lvl1pPr>
              <a:defRPr/>
            </a:lvl1pPr>
          </a:lstStyle>
          <a:p>
            <a:pPr>
              <a:defRPr/>
            </a:pPr>
            <a:fld id="{AF783F48-1285-407B-8ECC-07BAD4A9B342}" type="slidenum">
              <a:rPr lang="es-CO" smtClean="0">
                <a:solidFill>
                  <a:srgbClr val="232A34">
                    <a:tint val="75000"/>
                  </a:srgbClr>
                </a:solidFill>
              </a:rPr>
              <a:pPr>
                <a:defRPr/>
              </a:pPr>
              <a:t>‹Nº›</a:t>
            </a:fld>
            <a:endParaRPr lang="es-CO">
              <a:solidFill>
                <a:srgbClr val="232A34">
                  <a:tint val="75000"/>
                </a:srgbClr>
              </a:solidFill>
            </a:endParaRPr>
          </a:p>
        </p:txBody>
      </p:sp>
    </p:spTree>
    <p:extLst>
      <p:ext uri="{BB962C8B-B14F-4D97-AF65-F5344CB8AC3E}">
        <p14:creationId xmlns:p14="http://schemas.microsoft.com/office/powerpoint/2010/main" val="17952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957639FF-7705-32C9-EF10-33051056A374}"/>
              </a:ext>
            </a:extLst>
          </p:cNvPr>
          <p:cNvSpPr>
            <a:spLocks noGrp="1"/>
          </p:cNvSpPr>
          <p:nvPr>
            <p:ph type="title"/>
          </p:nvPr>
        </p:nvSpPr>
        <p:spPr>
          <a:xfrm>
            <a:off x="561975" y="337967"/>
            <a:ext cx="10564813" cy="639809"/>
          </a:xfrm>
          <a:prstGeom prst="rect">
            <a:avLst/>
          </a:prstGeom>
        </p:spPr>
        <p:txBody>
          <a:bodyPr/>
          <a:lstStyle>
            <a:lvl1pPr>
              <a:defRPr sz="3200"/>
            </a:lvl1pPr>
          </a:lstStyle>
          <a:p>
            <a:r>
              <a:rPr lang="es-ES"/>
              <a:t>Haga clic para modificar el estilo de título del patrón</a:t>
            </a:r>
            <a:endParaRPr lang="es-CO"/>
          </a:p>
        </p:txBody>
      </p:sp>
      <p:sp>
        <p:nvSpPr>
          <p:cNvPr id="10" name="Marcador de contenido 9">
            <a:extLst>
              <a:ext uri="{FF2B5EF4-FFF2-40B4-BE49-F238E27FC236}">
                <a16:creationId xmlns:a16="http://schemas.microsoft.com/office/drawing/2014/main" id="{40AAC6E9-6CFC-14BF-35AF-C266C8E2C37C}"/>
              </a:ext>
            </a:extLst>
          </p:cNvPr>
          <p:cNvSpPr>
            <a:spLocks noGrp="1"/>
          </p:cNvSpPr>
          <p:nvPr>
            <p:ph sz="quarter" idx="14"/>
          </p:nvPr>
        </p:nvSpPr>
        <p:spPr>
          <a:xfrm>
            <a:off x="561975" y="1249380"/>
            <a:ext cx="3829051" cy="4151297"/>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Picture Placeholder 6">
            <a:extLst>
              <a:ext uri="{FF2B5EF4-FFF2-40B4-BE49-F238E27FC236}">
                <a16:creationId xmlns:a16="http://schemas.microsoft.com/office/drawing/2014/main" id="{AD3D1F7E-34F6-17E0-ED34-50335AAB38EE}"/>
              </a:ext>
            </a:extLst>
          </p:cNvPr>
          <p:cNvSpPr>
            <a:spLocks noGrp="1"/>
          </p:cNvSpPr>
          <p:nvPr>
            <p:ph type="pic" sz="quarter" idx="13"/>
          </p:nvPr>
        </p:nvSpPr>
        <p:spPr>
          <a:xfrm>
            <a:off x="4651376" y="1179513"/>
            <a:ext cx="2386013" cy="4221162"/>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1" name="Marcador de contenido 9">
            <a:extLst>
              <a:ext uri="{FF2B5EF4-FFF2-40B4-BE49-F238E27FC236}">
                <a16:creationId xmlns:a16="http://schemas.microsoft.com/office/drawing/2014/main" id="{B43C5FD5-3E85-EB4A-D50F-6E255370309B}"/>
              </a:ext>
            </a:extLst>
          </p:cNvPr>
          <p:cNvSpPr>
            <a:spLocks noGrp="1"/>
          </p:cNvSpPr>
          <p:nvPr>
            <p:ph sz="quarter" idx="15"/>
          </p:nvPr>
        </p:nvSpPr>
        <p:spPr>
          <a:xfrm>
            <a:off x="7297737" y="1249379"/>
            <a:ext cx="3829051" cy="4151297"/>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798366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25D2DDAA-AC89-FD5D-A523-D41D27B9E931}"/>
              </a:ext>
            </a:extLst>
          </p:cNvPr>
          <p:cNvSpPr>
            <a:spLocks noGrp="1"/>
          </p:cNvSpPr>
          <p:nvPr>
            <p:ph type="title"/>
          </p:nvPr>
        </p:nvSpPr>
        <p:spPr>
          <a:xfrm>
            <a:off x="687389" y="365126"/>
            <a:ext cx="10666412" cy="494954"/>
          </a:xfrm>
          <a:prstGeom prst="rect">
            <a:avLst/>
          </a:prstGeom>
        </p:spPr>
        <p:txBody>
          <a:bodyPr/>
          <a:lstStyle>
            <a:lvl1pPr>
              <a:defRPr sz="3200"/>
            </a:lvl1pPr>
          </a:lstStyle>
          <a:p>
            <a:r>
              <a:rPr lang="es-ES"/>
              <a:t>Haga clic para modificar el estilo de título del patrón</a:t>
            </a:r>
            <a:endParaRPr lang="es-CO"/>
          </a:p>
        </p:txBody>
      </p:sp>
      <p:sp>
        <p:nvSpPr>
          <p:cNvPr id="6" name="Marcador de contenido 5">
            <a:extLst>
              <a:ext uri="{FF2B5EF4-FFF2-40B4-BE49-F238E27FC236}">
                <a16:creationId xmlns:a16="http://schemas.microsoft.com/office/drawing/2014/main" id="{507546C6-4DCD-4A40-353C-C08D623C871C}"/>
              </a:ext>
            </a:extLst>
          </p:cNvPr>
          <p:cNvSpPr>
            <a:spLocks noGrp="1"/>
          </p:cNvSpPr>
          <p:nvPr>
            <p:ph sz="quarter" idx="15"/>
          </p:nvPr>
        </p:nvSpPr>
        <p:spPr>
          <a:xfrm>
            <a:off x="687388" y="1080658"/>
            <a:ext cx="4327525" cy="4683557"/>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Picture Placeholder 7">
            <a:extLst>
              <a:ext uri="{FF2B5EF4-FFF2-40B4-BE49-F238E27FC236}">
                <a16:creationId xmlns:a16="http://schemas.microsoft.com/office/drawing/2014/main" id="{A7CD6EC2-6ACA-2073-6D76-DA036D418869}"/>
              </a:ext>
            </a:extLst>
          </p:cNvPr>
          <p:cNvSpPr>
            <a:spLocks noGrp="1"/>
          </p:cNvSpPr>
          <p:nvPr>
            <p:ph type="pic" sz="quarter" idx="13"/>
          </p:nvPr>
        </p:nvSpPr>
        <p:spPr>
          <a:xfrm>
            <a:off x="5391317" y="1080658"/>
            <a:ext cx="3538739" cy="4683507"/>
          </a:xfrm>
          <a:custGeom>
            <a:avLst/>
            <a:gdLst>
              <a:gd name="connsiteX0" fmla="*/ 744191 w 3538739"/>
              <a:gd name="connsiteY0" fmla="*/ 0 h 4683507"/>
              <a:gd name="connsiteX1" fmla="*/ 3538739 w 3538739"/>
              <a:gd name="connsiteY1" fmla="*/ 0 h 4683507"/>
              <a:gd name="connsiteX2" fmla="*/ 2794548 w 3538739"/>
              <a:gd name="connsiteY2" fmla="*/ 4683507 h 4683507"/>
              <a:gd name="connsiteX3" fmla="*/ 0 w 3538739"/>
              <a:gd name="connsiteY3" fmla="*/ 4683507 h 4683507"/>
            </a:gdLst>
            <a:ahLst/>
            <a:cxnLst>
              <a:cxn ang="0">
                <a:pos x="connsiteX0" y="connsiteY0"/>
              </a:cxn>
              <a:cxn ang="0">
                <a:pos x="connsiteX1" y="connsiteY1"/>
              </a:cxn>
              <a:cxn ang="0">
                <a:pos x="connsiteX2" y="connsiteY2"/>
              </a:cxn>
              <a:cxn ang="0">
                <a:pos x="connsiteX3" y="connsiteY3"/>
              </a:cxn>
            </a:cxnLst>
            <a:rect l="l" t="t" r="r" b="b"/>
            <a:pathLst>
              <a:path w="3538739" h="4683507">
                <a:moveTo>
                  <a:pt x="744191" y="0"/>
                </a:moveTo>
                <a:lnTo>
                  <a:pt x="3538739" y="0"/>
                </a:lnTo>
                <a:lnTo>
                  <a:pt x="2794548" y="4683507"/>
                </a:lnTo>
                <a:lnTo>
                  <a:pt x="0" y="4683507"/>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10" name="Picture Placeholder 9">
            <a:extLst>
              <a:ext uri="{FF2B5EF4-FFF2-40B4-BE49-F238E27FC236}">
                <a16:creationId xmlns:a16="http://schemas.microsoft.com/office/drawing/2014/main" id="{665A980F-2F2C-FC74-8611-0E115307A6AC}"/>
              </a:ext>
            </a:extLst>
          </p:cNvPr>
          <p:cNvSpPr>
            <a:spLocks noGrp="1"/>
          </p:cNvSpPr>
          <p:nvPr>
            <p:ph type="pic" sz="quarter" idx="14"/>
          </p:nvPr>
        </p:nvSpPr>
        <p:spPr>
          <a:xfrm>
            <a:off x="8696739" y="1901810"/>
            <a:ext cx="2297928" cy="3041196"/>
          </a:xfrm>
          <a:custGeom>
            <a:avLst/>
            <a:gdLst>
              <a:gd name="connsiteX0" fmla="*/ 483240 w 2297928"/>
              <a:gd name="connsiteY0" fmla="*/ 0 h 3041196"/>
              <a:gd name="connsiteX1" fmla="*/ 2297928 w 2297928"/>
              <a:gd name="connsiteY1" fmla="*/ 0 h 3041196"/>
              <a:gd name="connsiteX2" fmla="*/ 1814621 w 2297928"/>
              <a:gd name="connsiteY2" fmla="*/ 3041196 h 3041196"/>
              <a:gd name="connsiteX3" fmla="*/ 0 w 2297928"/>
              <a:gd name="connsiteY3" fmla="*/ 3041196 h 3041196"/>
            </a:gdLst>
            <a:ahLst/>
            <a:cxnLst>
              <a:cxn ang="0">
                <a:pos x="connsiteX0" y="connsiteY0"/>
              </a:cxn>
              <a:cxn ang="0">
                <a:pos x="connsiteX1" y="connsiteY1"/>
              </a:cxn>
              <a:cxn ang="0">
                <a:pos x="connsiteX2" y="connsiteY2"/>
              </a:cxn>
              <a:cxn ang="0">
                <a:pos x="connsiteX3" y="connsiteY3"/>
              </a:cxn>
            </a:cxnLst>
            <a:rect l="l" t="t" r="r" b="b"/>
            <a:pathLst>
              <a:path w="2297928" h="3041196">
                <a:moveTo>
                  <a:pt x="483240" y="0"/>
                </a:moveTo>
                <a:lnTo>
                  <a:pt x="2297928" y="0"/>
                </a:lnTo>
                <a:lnTo>
                  <a:pt x="1814621" y="3041196"/>
                </a:lnTo>
                <a:lnTo>
                  <a:pt x="0" y="3041196"/>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3" name="Date Placeholder 2">
            <a:extLst>
              <a:ext uri="{FF2B5EF4-FFF2-40B4-BE49-F238E27FC236}">
                <a16:creationId xmlns:a16="http://schemas.microsoft.com/office/drawing/2014/main" id="{F30DC984-0C32-2E63-56A0-D7D6B6935186}"/>
              </a:ext>
            </a:extLst>
          </p:cNvPr>
          <p:cNvSpPr>
            <a:spLocks noGrp="1"/>
          </p:cNvSpPr>
          <p:nvPr>
            <p:ph type="dt" sz="half" idx="10"/>
          </p:nvPr>
        </p:nvSpPr>
        <p:spPr/>
        <p:txBody>
          <a:bodyPr/>
          <a:lstStyle/>
          <a:p>
            <a:fld id="{AE4737B1-F250-BB44-A787-B38E086CCEE1}" type="datetimeFigureOut">
              <a:rPr lang="en-US" smtClean="0"/>
              <a:t>4/13/2026</a:t>
            </a:fld>
            <a:endParaRPr lang="en-US"/>
          </a:p>
        </p:txBody>
      </p:sp>
      <p:sp>
        <p:nvSpPr>
          <p:cNvPr id="4" name="Footer Placeholder 3">
            <a:extLst>
              <a:ext uri="{FF2B5EF4-FFF2-40B4-BE49-F238E27FC236}">
                <a16:creationId xmlns:a16="http://schemas.microsoft.com/office/drawing/2014/main" id="{50BEC7DE-AF3A-3EDE-611D-611915259F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24A236-3F3A-7583-1C58-8ACBC71A1266}"/>
              </a:ext>
            </a:extLst>
          </p:cNvPr>
          <p:cNvSpPr>
            <a:spLocks noGrp="1"/>
          </p:cNvSpPr>
          <p:nvPr>
            <p:ph type="sldNum" sz="quarter" idx="12"/>
          </p:nvPr>
        </p:nvSpPr>
        <p:spPr/>
        <p:txBody>
          <a:bodyPr/>
          <a:lstStyle/>
          <a:p>
            <a:fld id="{36DDCBD3-5874-3B44-A01E-6B695B606E1D}" type="slidenum">
              <a:rPr lang="en-US" smtClean="0"/>
              <a:t>‹Nº›</a:t>
            </a:fld>
            <a:endParaRPr lang="en-US"/>
          </a:p>
        </p:txBody>
      </p:sp>
    </p:spTree>
    <p:extLst>
      <p:ext uri="{BB962C8B-B14F-4D97-AF65-F5344CB8AC3E}">
        <p14:creationId xmlns:p14="http://schemas.microsoft.com/office/powerpoint/2010/main" val="972241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C560C84-4F85-D824-4BFC-A80D1DCD9121}"/>
              </a:ext>
            </a:extLst>
          </p:cNvPr>
          <p:cNvSpPr>
            <a:spLocks noGrp="1"/>
          </p:cNvSpPr>
          <p:nvPr>
            <p:ph type="pic" sz="quarter" idx="13"/>
          </p:nvPr>
        </p:nvSpPr>
        <p:spPr>
          <a:xfrm>
            <a:off x="892553" y="0"/>
            <a:ext cx="5202495" cy="6858508"/>
          </a:xfrm>
          <a:custGeom>
            <a:avLst/>
            <a:gdLst>
              <a:gd name="connsiteX0" fmla="*/ 0 w 5202495"/>
              <a:gd name="connsiteY0" fmla="*/ 0 h 6858508"/>
              <a:gd name="connsiteX1" fmla="*/ 3869498 w 5202495"/>
              <a:gd name="connsiteY1" fmla="*/ 0 h 6858508"/>
              <a:gd name="connsiteX2" fmla="*/ 5202495 w 5202495"/>
              <a:gd name="connsiteY2" fmla="*/ 3429254 h 6858508"/>
              <a:gd name="connsiteX3" fmla="*/ 3869498 w 5202495"/>
              <a:gd name="connsiteY3" fmla="*/ 6858508 h 6858508"/>
              <a:gd name="connsiteX4" fmla="*/ 0 w 5202495"/>
              <a:gd name="connsiteY4" fmla="*/ 6858508 h 6858508"/>
              <a:gd name="connsiteX5" fmla="*/ 1332997 w 5202495"/>
              <a:gd name="connsiteY5" fmla="*/ 3425828 h 68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2495" h="6858508">
                <a:moveTo>
                  <a:pt x="0" y="0"/>
                </a:moveTo>
                <a:lnTo>
                  <a:pt x="3869498" y="0"/>
                </a:lnTo>
                <a:lnTo>
                  <a:pt x="5202495" y="3429254"/>
                </a:lnTo>
                <a:lnTo>
                  <a:pt x="3869498" y="6858508"/>
                </a:lnTo>
                <a:lnTo>
                  <a:pt x="0" y="6858508"/>
                </a:lnTo>
                <a:lnTo>
                  <a:pt x="1332997" y="3425828"/>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Título 1">
            <a:extLst>
              <a:ext uri="{FF2B5EF4-FFF2-40B4-BE49-F238E27FC236}">
                <a16:creationId xmlns:a16="http://schemas.microsoft.com/office/drawing/2014/main" id="{62EAF76D-4FC4-53A8-4B2B-6B8E4D43BF24}"/>
              </a:ext>
            </a:extLst>
          </p:cNvPr>
          <p:cNvSpPr>
            <a:spLocks noGrp="1"/>
          </p:cNvSpPr>
          <p:nvPr>
            <p:ph type="title"/>
          </p:nvPr>
        </p:nvSpPr>
        <p:spPr>
          <a:xfrm>
            <a:off x="6343231" y="365125"/>
            <a:ext cx="4517680" cy="1325563"/>
          </a:xfrm>
          <a:prstGeom prst="rect">
            <a:avLst/>
          </a:prstGeom>
        </p:spPr>
        <p:txBody>
          <a:bodyPr/>
          <a:lstStyle>
            <a:lvl1pPr>
              <a:defRPr sz="3200"/>
            </a:lvl1pPr>
          </a:lstStyle>
          <a:p>
            <a:r>
              <a:rPr lang="es-ES"/>
              <a:t>Haga clic para modificar el estilo de título del patrón</a:t>
            </a:r>
            <a:endParaRPr lang="es-CO"/>
          </a:p>
        </p:txBody>
      </p:sp>
      <p:sp>
        <p:nvSpPr>
          <p:cNvPr id="8" name="Marcador de contenido 7">
            <a:extLst>
              <a:ext uri="{FF2B5EF4-FFF2-40B4-BE49-F238E27FC236}">
                <a16:creationId xmlns:a16="http://schemas.microsoft.com/office/drawing/2014/main" id="{5B30C747-9BB8-B37E-3107-F0E59234EAA4}"/>
              </a:ext>
            </a:extLst>
          </p:cNvPr>
          <p:cNvSpPr>
            <a:spLocks noGrp="1"/>
          </p:cNvSpPr>
          <p:nvPr>
            <p:ph sz="quarter" idx="14"/>
          </p:nvPr>
        </p:nvSpPr>
        <p:spPr>
          <a:xfrm>
            <a:off x="6343231" y="1865014"/>
            <a:ext cx="4517680" cy="4463358"/>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89074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F3B164F8-D5A0-950E-0371-808C652DD685}"/>
              </a:ext>
              <a:ext uri="{C183D7F6-B498-43B3-948B-1728B52AA6E4}">
                <adec:decorative xmlns:adec="http://schemas.microsoft.com/office/drawing/2017/decorative" val="1"/>
              </a:ext>
            </a:extLst>
          </p:cNvPr>
          <p:cNvSpPr/>
          <p:nvPr userDrawn="1"/>
        </p:nvSpPr>
        <p:spPr>
          <a:xfrm>
            <a:off x="1" y="-325925"/>
            <a:ext cx="12213051" cy="71839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8">
            <a:extLst>
              <a:ext uri="{FF2B5EF4-FFF2-40B4-BE49-F238E27FC236}">
                <a16:creationId xmlns:a16="http://schemas.microsoft.com/office/drawing/2014/main" id="{505AC274-E228-5B21-1156-C144CA941726}"/>
              </a:ext>
              <a:ext uri="{C183D7F6-B498-43B3-948B-1728B52AA6E4}">
                <adec:decorative xmlns:adec="http://schemas.microsoft.com/office/drawing/2017/decorative" val="1"/>
              </a:ext>
            </a:extLst>
          </p:cNvPr>
          <p:cNvSpPr/>
          <p:nvPr userDrawn="1"/>
        </p:nvSpPr>
        <p:spPr>
          <a:xfrm>
            <a:off x="1445307" y="3109913"/>
            <a:ext cx="5550871" cy="3748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ítulo 8">
            <a:extLst>
              <a:ext uri="{FF2B5EF4-FFF2-40B4-BE49-F238E27FC236}">
                <a16:creationId xmlns:a16="http://schemas.microsoft.com/office/drawing/2014/main" id="{C38D6199-9662-FA15-2CFB-61804507C1D1}"/>
              </a:ext>
            </a:extLst>
          </p:cNvPr>
          <p:cNvSpPr>
            <a:spLocks noGrp="1"/>
          </p:cNvSpPr>
          <p:nvPr>
            <p:ph type="title"/>
          </p:nvPr>
        </p:nvSpPr>
        <p:spPr>
          <a:xfrm>
            <a:off x="838200" y="365126"/>
            <a:ext cx="10515600" cy="504008"/>
          </a:xfrm>
          <a:prstGeom prst="rect">
            <a:avLst/>
          </a:prstGeom>
        </p:spPr>
        <p:txBody>
          <a:bodyPr/>
          <a:lstStyle>
            <a:lvl1pPr>
              <a:defRPr sz="3200">
                <a:solidFill>
                  <a:schemeClr val="bg1"/>
                </a:solidFill>
              </a:defRPr>
            </a:lvl1pPr>
          </a:lstStyle>
          <a:p>
            <a:r>
              <a:rPr lang="es-ES"/>
              <a:t>Haga clic para modificar el estilo de título del patrón</a:t>
            </a:r>
            <a:endParaRPr lang="es-CO"/>
          </a:p>
        </p:txBody>
      </p:sp>
      <p:sp>
        <p:nvSpPr>
          <p:cNvPr id="13" name="Marcador de texto 12">
            <a:extLst>
              <a:ext uri="{FF2B5EF4-FFF2-40B4-BE49-F238E27FC236}">
                <a16:creationId xmlns:a16="http://schemas.microsoft.com/office/drawing/2014/main" id="{1E643C8E-C0E0-43FD-AA31-2A37E74C46A9}"/>
              </a:ext>
            </a:extLst>
          </p:cNvPr>
          <p:cNvSpPr>
            <a:spLocks noGrp="1"/>
          </p:cNvSpPr>
          <p:nvPr>
            <p:ph type="body" sz="quarter" idx="16"/>
          </p:nvPr>
        </p:nvSpPr>
        <p:spPr>
          <a:xfrm>
            <a:off x="838201" y="1050925"/>
            <a:ext cx="10452100" cy="1739900"/>
          </a:xfrm>
          <a:prstGeom prst="rect">
            <a:avLst/>
          </a:prstGeo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texto 10">
            <a:extLst>
              <a:ext uri="{FF2B5EF4-FFF2-40B4-BE49-F238E27FC236}">
                <a16:creationId xmlns:a16="http://schemas.microsoft.com/office/drawing/2014/main" id="{8CAD4EC7-A97E-FE83-909A-184886EF99E1}"/>
              </a:ext>
            </a:extLst>
          </p:cNvPr>
          <p:cNvSpPr>
            <a:spLocks noGrp="1"/>
          </p:cNvSpPr>
          <p:nvPr>
            <p:ph type="body" sz="quarter" idx="15"/>
          </p:nvPr>
        </p:nvSpPr>
        <p:spPr>
          <a:xfrm>
            <a:off x="1655614" y="3429000"/>
            <a:ext cx="4617911" cy="2897982"/>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Picture Placeholder 6">
            <a:extLst>
              <a:ext uri="{FF2B5EF4-FFF2-40B4-BE49-F238E27FC236}">
                <a16:creationId xmlns:a16="http://schemas.microsoft.com/office/drawing/2014/main" id="{01D79175-BA19-5566-A917-20EF547A855E}"/>
              </a:ext>
            </a:extLst>
          </p:cNvPr>
          <p:cNvSpPr>
            <a:spLocks noGrp="1"/>
          </p:cNvSpPr>
          <p:nvPr>
            <p:ph type="pic" sz="quarter" idx="14"/>
          </p:nvPr>
        </p:nvSpPr>
        <p:spPr>
          <a:xfrm>
            <a:off x="6996178" y="3109913"/>
            <a:ext cx="3074221" cy="3748088"/>
          </a:xfrm>
          <a:prstGeom prst="rect">
            <a:avLst/>
          </a:prstGeom>
        </p:spPr>
        <p:txBody>
          <a:bodyPr anchor="ct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20024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F9EFCF-380C-4B1B-5A1F-B771C48FAFC0}"/>
              </a:ext>
            </a:extLst>
          </p:cNvPr>
          <p:cNvSpPr>
            <a:spLocks noGrp="1"/>
          </p:cNvSpPr>
          <p:nvPr>
            <p:ph type="pic" sz="quarter" idx="13"/>
          </p:nvPr>
        </p:nvSpPr>
        <p:spPr>
          <a:xfrm>
            <a:off x="1404730" y="1020420"/>
            <a:ext cx="4187688" cy="4861298"/>
          </a:xfrm>
          <a:custGeom>
            <a:avLst/>
            <a:gdLst>
              <a:gd name="connsiteX0" fmla="*/ 0 w 4187688"/>
              <a:gd name="connsiteY0" fmla="*/ 0 h 4861298"/>
              <a:gd name="connsiteX1" fmla="*/ 4187688 w 4187688"/>
              <a:gd name="connsiteY1" fmla="*/ 0 h 4861298"/>
              <a:gd name="connsiteX2" fmla="*/ 4187688 w 4187688"/>
              <a:gd name="connsiteY2" fmla="*/ 4242249 h 4861298"/>
              <a:gd name="connsiteX3" fmla="*/ 0 w 4187688"/>
              <a:gd name="connsiteY3" fmla="*/ 4861298 h 4861298"/>
            </a:gdLst>
            <a:ahLst/>
            <a:cxnLst>
              <a:cxn ang="0">
                <a:pos x="connsiteX0" y="connsiteY0"/>
              </a:cxn>
              <a:cxn ang="0">
                <a:pos x="connsiteX1" y="connsiteY1"/>
              </a:cxn>
              <a:cxn ang="0">
                <a:pos x="connsiteX2" y="connsiteY2"/>
              </a:cxn>
              <a:cxn ang="0">
                <a:pos x="connsiteX3" y="connsiteY3"/>
              </a:cxn>
            </a:cxnLst>
            <a:rect l="l" t="t" r="r" b="b"/>
            <a:pathLst>
              <a:path w="4187688" h="4861298">
                <a:moveTo>
                  <a:pt x="0" y="0"/>
                </a:moveTo>
                <a:lnTo>
                  <a:pt x="4187688" y="0"/>
                </a:lnTo>
                <a:lnTo>
                  <a:pt x="4187688" y="4242249"/>
                </a:lnTo>
                <a:lnTo>
                  <a:pt x="0" y="4861298"/>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6" name="Marcador de contenido 5">
            <a:extLst>
              <a:ext uri="{FF2B5EF4-FFF2-40B4-BE49-F238E27FC236}">
                <a16:creationId xmlns:a16="http://schemas.microsoft.com/office/drawing/2014/main" id="{31B4F382-9580-E0F9-770D-2AC9BF52EA7B}"/>
              </a:ext>
            </a:extLst>
          </p:cNvPr>
          <p:cNvSpPr>
            <a:spLocks noGrp="1"/>
          </p:cNvSpPr>
          <p:nvPr>
            <p:ph sz="quarter" idx="14"/>
          </p:nvPr>
        </p:nvSpPr>
        <p:spPr>
          <a:xfrm>
            <a:off x="6096000" y="1020763"/>
            <a:ext cx="4913313" cy="443865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403569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E82B5-AB74-1298-36A2-F8796C0512B3}"/>
              </a:ext>
              <a:ext uri="{C183D7F6-B498-43B3-948B-1728B52AA6E4}">
                <adec:decorative xmlns:adec="http://schemas.microsoft.com/office/drawing/2017/decorative" val="1"/>
              </a:ext>
            </a:extLst>
          </p:cNvPr>
          <p:cNvSpPr/>
          <p:nvPr userDrawn="1"/>
        </p:nvSpPr>
        <p:spPr>
          <a:xfrm>
            <a:off x="0" y="-307818"/>
            <a:ext cx="12192000" cy="71641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1" name="Graphic 19">
            <a:extLst>
              <a:ext uri="{FF2B5EF4-FFF2-40B4-BE49-F238E27FC236}">
                <a16:creationId xmlns:a16="http://schemas.microsoft.com/office/drawing/2014/main" id="{FCB27069-B8A5-8142-B1DA-068C15A2373E}"/>
              </a:ext>
              <a:ext uri="{C183D7F6-B498-43B3-948B-1728B52AA6E4}">
                <adec:decorative xmlns:adec="http://schemas.microsoft.com/office/drawing/2017/decorative" val="1"/>
              </a:ext>
            </a:extLst>
          </p:cNvPr>
          <p:cNvGrpSpPr/>
          <p:nvPr userDrawn="1"/>
        </p:nvGrpSpPr>
        <p:grpSpPr>
          <a:xfrm>
            <a:off x="5019058" y="-317439"/>
            <a:ext cx="3134343" cy="7175439"/>
            <a:chOff x="4633072" y="0"/>
            <a:chExt cx="2925411" cy="6856351"/>
          </a:xfrm>
          <a:solidFill>
            <a:schemeClr val="accent1"/>
          </a:solidFill>
        </p:grpSpPr>
        <p:sp>
          <p:nvSpPr>
            <p:cNvPr id="22" name="Freeform 21">
              <a:extLst>
                <a:ext uri="{FF2B5EF4-FFF2-40B4-BE49-F238E27FC236}">
                  <a16:creationId xmlns:a16="http://schemas.microsoft.com/office/drawing/2014/main" id="{5E3C7E65-8A90-4F3C-B651-6C348346EA2E}"/>
                </a:ext>
              </a:extLst>
            </p:cNvPr>
            <p:cNvSpPr/>
            <p:nvPr/>
          </p:nvSpPr>
          <p:spPr>
            <a:xfrm>
              <a:off x="5443318" y="0"/>
              <a:ext cx="2115165" cy="1768248"/>
            </a:xfrm>
            <a:custGeom>
              <a:avLst/>
              <a:gdLst>
                <a:gd name="connsiteX0" fmla="*/ 2115165 w 2115165"/>
                <a:gd name="connsiteY0" fmla="*/ 1768249 h 1768248"/>
                <a:gd name="connsiteX1" fmla="*/ 761989 w 2115165"/>
                <a:gd name="connsiteY1" fmla="*/ 1768249 h 1768248"/>
                <a:gd name="connsiteX2" fmla="*/ 0 w 2115165"/>
                <a:gd name="connsiteY2" fmla="*/ 0 h 1768248"/>
                <a:gd name="connsiteX3" fmla="*/ 1353176 w 2115165"/>
                <a:gd name="connsiteY3" fmla="*/ 0 h 1768248"/>
                <a:gd name="connsiteX4" fmla="*/ 2115165 w 2115165"/>
                <a:gd name="connsiteY4" fmla="*/ 1768249 h 176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165" h="1768248">
                  <a:moveTo>
                    <a:pt x="2115165" y="1768249"/>
                  </a:moveTo>
                  <a:lnTo>
                    <a:pt x="761989" y="1768249"/>
                  </a:lnTo>
                  <a:lnTo>
                    <a:pt x="0" y="0"/>
                  </a:lnTo>
                  <a:lnTo>
                    <a:pt x="1353176" y="0"/>
                  </a:lnTo>
                  <a:lnTo>
                    <a:pt x="2115165" y="1768249"/>
                  </a:lnTo>
                  <a:close/>
                </a:path>
              </a:pathLst>
            </a:custGeom>
            <a:grpFill/>
            <a:ln w="6329" cap="flat">
              <a:noFill/>
              <a:prstDash val="solid"/>
              <a:miter/>
            </a:ln>
          </p:spPr>
          <p:txBody>
            <a:bodyPr rtlCol="0" anchor="ctr"/>
            <a:lstStyle/>
            <a:p>
              <a:endParaRPr lang="en-US" sz="1800"/>
            </a:p>
          </p:txBody>
        </p:sp>
        <p:sp>
          <p:nvSpPr>
            <p:cNvPr id="23" name="Freeform 22">
              <a:extLst>
                <a:ext uri="{FF2B5EF4-FFF2-40B4-BE49-F238E27FC236}">
                  <a16:creationId xmlns:a16="http://schemas.microsoft.com/office/drawing/2014/main" id="{FAB543FE-0985-F631-E3D0-74DC24C009FD}"/>
                </a:ext>
              </a:extLst>
            </p:cNvPr>
            <p:cNvSpPr/>
            <p:nvPr/>
          </p:nvSpPr>
          <p:spPr>
            <a:xfrm>
              <a:off x="4633072" y="5842990"/>
              <a:ext cx="1430502" cy="1013361"/>
            </a:xfrm>
            <a:custGeom>
              <a:avLst/>
              <a:gdLst>
                <a:gd name="connsiteX0" fmla="*/ 1430503 w 1430502"/>
                <a:gd name="connsiteY0" fmla="*/ 0 h 1013361"/>
                <a:gd name="connsiteX1" fmla="*/ 436662 w 1430502"/>
                <a:gd name="connsiteY1" fmla="*/ 0 h 1013361"/>
                <a:gd name="connsiteX2" fmla="*/ 0 w 1430502"/>
                <a:gd name="connsiteY2" fmla="*/ 1013361 h 1013361"/>
                <a:gd name="connsiteX3" fmla="*/ 993841 w 1430502"/>
                <a:gd name="connsiteY3" fmla="*/ 1013361 h 1013361"/>
                <a:gd name="connsiteX4" fmla="*/ 1430503 w 1430502"/>
                <a:gd name="connsiteY4" fmla="*/ 0 h 101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502" h="1013361">
                  <a:moveTo>
                    <a:pt x="1430503" y="0"/>
                  </a:moveTo>
                  <a:lnTo>
                    <a:pt x="436662" y="0"/>
                  </a:lnTo>
                  <a:lnTo>
                    <a:pt x="0" y="1013361"/>
                  </a:lnTo>
                  <a:lnTo>
                    <a:pt x="993841" y="1013361"/>
                  </a:lnTo>
                  <a:lnTo>
                    <a:pt x="1430503" y="0"/>
                  </a:lnTo>
                  <a:close/>
                </a:path>
              </a:pathLst>
            </a:custGeom>
            <a:grpFill/>
            <a:ln w="6329" cap="flat">
              <a:noFill/>
              <a:prstDash val="solid"/>
              <a:miter/>
            </a:ln>
          </p:spPr>
          <p:txBody>
            <a:bodyPr rtlCol="0" anchor="ctr"/>
            <a:lstStyle/>
            <a:p>
              <a:endParaRPr lang="en-US" sz="1800"/>
            </a:p>
          </p:txBody>
        </p:sp>
      </p:grpSp>
      <p:sp>
        <p:nvSpPr>
          <p:cNvPr id="7" name="Título 6">
            <a:extLst>
              <a:ext uri="{FF2B5EF4-FFF2-40B4-BE49-F238E27FC236}">
                <a16:creationId xmlns:a16="http://schemas.microsoft.com/office/drawing/2014/main" id="{4CE94B21-8A46-E105-5B83-EEBDAC7B32E9}"/>
              </a:ext>
            </a:extLst>
          </p:cNvPr>
          <p:cNvSpPr>
            <a:spLocks noGrp="1"/>
          </p:cNvSpPr>
          <p:nvPr>
            <p:ph type="title"/>
          </p:nvPr>
        </p:nvSpPr>
        <p:spPr>
          <a:xfrm>
            <a:off x="534155" y="884126"/>
            <a:ext cx="5006567" cy="1325563"/>
          </a:xfrm>
          <a:prstGeom prst="rect">
            <a:avLst/>
          </a:prstGeom>
        </p:spPr>
        <p:txBody>
          <a:bodyPr/>
          <a:lstStyle>
            <a:lvl1pPr>
              <a:defRPr sz="3600">
                <a:solidFill>
                  <a:schemeClr val="bg1"/>
                </a:solidFill>
              </a:defRPr>
            </a:lvl1pPr>
          </a:lstStyle>
          <a:p>
            <a:r>
              <a:rPr lang="es-ES"/>
              <a:t>Haga clic para modificar el estilo de título del patrón</a:t>
            </a:r>
            <a:endParaRPr lang="es-CO"/>
          </a:p>
        </p:txBody>
      </p:sp>
      <p:sp>
        <p:nvSpPr>
          <p:cNvPr id="10" name="Marcador de texto 9">
            <a:extLst>
              <a:ext uri="{FF2B5EF4-FFF2-40B4-BE49-F238E27FC236}">
                <a16:creationId xmlns:a16="http://schemas.microsoft.com/office/drawing/2014/main" id="{06D74341-327B-4443-BB2C-D5406FE84926}"/>
              </a:ext>
            </a:extLst>
          </p:cNvPr>
          <p:cNvSpPr>
            <a:spLocks noGrp="1"/>
          </p:cNvSpPr>
          <p:nvPr>
            <p:ph type="body" sz="quarter" idx="15"/>
          </p:nvPr>
        </p:nvSpPr>
        <p:spPr>
          <a:xfrm>
            <a:off x="625477" y="2290763"/>
            <a:ext cx="4915247" cy="320516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Picture Placeholder 6">
            <a:extLst>
              <a:ext uri="{FF2B5EF4-FFF2-40B4-BE49-F238E27FC236}">
                <a16:creationId xmlns:a16="http://schemas.microsoft.com/office/drawing/2014/main" id="{6350708F-F0B4-1658-5AFE-16FD3EA99DB5}"/>
              </a:ext>
            </a:extLst>
          </p:cNvPr>
          <p:cNvSpPr>
            <a:spLocks noGrp="1"/>
          </p:cNvSpPr>
          <p:nvPr>
            <p:ph type="pic" sz="quarter" idx="14"/>
          </p:nvPr>
        </p:nvSpPr>
        <p:spPr>
          <a:xfrm>
            <a:off x="5856290" y="1533103"/>
            <a:ext cx="6335711" cy="4264377"/>
          </a:xfrm>
          <a:prstGeom prst="rect">
            <a:avLst/>
          </a:prstGeom>
        </p:spPr>
        <p:txBody>
          <a:bodyPr anchor="ct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2211085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0FF0F9-040F-F82A-5272-7C41E31A934B}"/>
              </a:ext>
              <a:ext uri="{C183D7F6-B498-43B3-948B-1728B52AA6E4}">
                <adec:decorative xmlns:adec="http://schemas.microsoft.com/office/drawing/2017/decorative" val="1"/>
              </a:ext>
            </a:extLst>
          </p:cNvPr>
          <p:cNvSpPr/>
          <p:nvPr userDrawn="1"/>
        </p:nvSpPr>
        <p:spPr>
          <a:xfrm>
            <a:off x="0" y="-1"/>
            <a:ext cx="12192000" cy="5799663"/>
          </a:xfrm>
          <a:custGeom>
            <a:avLst/>
            <a:gdLst>
              <a:gd name="connsiteX0" fmla="*/ 0 w 12192000"/>
              <a:gd name="connsiteY0" fmla="*/ 0 h 4724400"/>
              <a:gd name="connsiteX1" fmla="*/ 12192000 w 12192000"/>
              <a:gd name="connsiteY1" fmla="*/ 0 h 4724400"/>
              <a:gd name="connsiteX2" fmla="*/ 12192000 w 12192000"/>
              <a:gd name="connsiteY2" fmla="*/ 4724400 h 4724400"/>
              <a:gd name="connsiteX3" fmla="*/ 0 w 12192000"/>
              <a:gd name="connsiteY3" fmla="*/ 4724400 h 4724400"/>
              <a:gd name="connsiteX4" fmla="*/ 0 w 12192000"/>
              <a:gd name="connsiteY4" fmla="*/ 0 h 4724400"/>
              <a:gd name="connsiteX0" fmla="*/ 0 w 12192000"/>
              <a:gd name="connsiteY0" fmla="*/ 0 h 6089374"/>
              <a:gd name="connsiteX1" fmla="*/ 12192000 w 12192000"/>
              <a:gd name="connsiteY1" fmla="*/ 0 h 6089374"/>
              <a:gd name="connsiteX2" fmla="*/ 12192000 w 12192000"/>
              <a:gd name="connsiteY2" fmla="*/ 4724400 h 6089374"/>
              <a:gd name="connsiteX3" fmla="*/ 0 w 12192000"/>
              <a:gd name="connsiteY3" fmla="*/ 6089374 h 6089374"/>
              <a:gd name="connsiteX4" fmla="*/ 0 w 12192000"/>
              <a:gd name="connsiteY4" fmla="*/ 0 h 6089374"/>
              <a:gd name="connsiteX0" fmla="*/ 0 w 12192000"/>
              <a:gd name="connsiteY0" fmla="*/ 0 h 6089374"/>
              <a:gd name="connsiteX1" fmla="*/ 12192000 w 12192000"/>
              <a:gd name="connsiteY1" fmla="*/ 0 h 6089374"/>
              <a:gd name="connsiteX2" fmla="*/ 12192000 w 12192000"/>
              <a:gd name="connsiteY2" fmla="*/ 4287078 h 6089374"/>
              <a:gd name="connsiteX3" fmla="*/ 0 w 12192000"/>
              <a:gd name="connsiteY3" fmla="*/ 6089374 h 6089374"/>
              <a:gd name="connsiteX4" fmla="*/ 0 w 12192000"/>
              <a:gd name="connsiteY4" fmla="*/ 0 h 6089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089374">
                <a:moveTo>
                  <a:pt x="0" y="0"/>
                </a:moveTo>
                <a:lnTo>
                  <a:pt x="12192000" y="0"/>
                </a:lnTo>
                <a:lnTo>
                  <a:pt x="12192000" y="4287078"/>
                </a:lnTo>
                <a:lnTo>
                  <a:pt x="0" y="608937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1E144A32-BCEF-3E52-956D-D7D0DEEAEE2F}"/>
              </a:ext>
            </a:extLst>
          </p:cNvPr>
          <p:cNvSpPr>
            <a:spLocks noGrp="1"/>
          </p:cNvSpPr>
          <p:nvPr>
            <p:ph type="pic" sz="quarter" idx="13"/>
          </p:nvPr>
        </p:nvSpPr>
        <p:spPr>
          <a:xfrm>
            <a:off x="1069495" y="1170052"/>
            <a:ext cx="4008671" cy="4517896"/>
          </a:xfrm>
          <a:custGeom>
            <a:avLst/>
            <a:gdLst>
              <a:gd name="connsiteX0" fmla="*/ 633916 w 4008670"/>
              <a:gd name="connsiteY0" fmla="*/ 0 h 4517896"/>
              <a:gd name="connsiteX1" fmla="*/ 4008670 w 4008670"/>
              <a:gd name="connsiteY1" fmla="*/ 0 h 4517896"/>
              <a:gd name="connsiteX2" fmla="*/ 4008670 w 4008670"/>
              <a:gd name="connsiteY2" fmla="*/ 4517896 h 4517896"/>
              <a:gd name="connsiteX3" fmla="*/ 0 w 4008670"/>
              <a:gd name="connsiteY3" fmla="*/ 4517896 h 4517896"/>
              <a:gd name="connsiteX4" fmla="*/ 0 w 4008670"/>
              <a:gd name="connsiteY4" fmla="*/ 633370 h 4517896"/>
              <a:gd name="connsiteX5" fmla="*/ 633916 w 4008670"/>
              <a:gd name="connsiteY5" fmla="*/ 633370 h 45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670" h="4517896">
                <a:moveTo>
                  <a:pt x="633916" y="0"/>
                </a:moveTo>
                <a:lnTo>
                  <a:pt x="4008670" y="0"/>
                </a:lnTo>
                <a:lnTo>
                  <a:pt x="4008670" y="4517896"/>
                </a:lnTo>
                <a:lnTo>
                  <a:pt x="0" y="4517896"/>
                </a:lnTo>
                <a:lnTo>
                  <a:pt x="0" y="633370"/>
                </a:lnTo>
                <a:lnTo>
                  <a:pt x="633916" y="633370"/>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6" name="Título 5">
            <a:extLst>
              <a:ext uri="{FF2B5EF4-FFF2-40B4-BE49-F238E27FC236}">
                <a16:creationId xmlns:a16="http://schemas.microsoft.com/office/drawing/2014/main" id="{55281729-CB7F-2B32-D2D7-5FB2392C0F10}"/>
              </a:ext>
            </a:extLst>
          </p:cNvPr>
          <p:cNvSpPr>
            <a:spLocks noGrp="1"/>
          </p:cNvSpPr>
          <p:nvPr>
            <p:ph type="title"/>
          </p:nvPr>
        </p:nvSpPr>
        <p:spPr>
          <a:xfrm>
            <a:off x="6096000" y="1170054"/>
            <a:ext cx="5257800" cy="1325563"/>
          </a:xfrm>
          <a:prstGeom prst="rect">
            <a:avLst/>
          </a:prstGeo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1232466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Google Shape;138;p18">
            <a:extLst>
              <a:ext uri="{FF2B5EF4-FFF2-40B4-BE49-F238E27FC236}">
                <a16:creationId xmlns:a16="http://schemas.microsoft.com/office/drawing/2014/main" id="{49D4B73B-BB1E-6C47-7C47-82DA76D73832}"/>
              </a:ext>
              <a:ext uri="{C183D7F6-B498-43B3-948B-1728B52AA6E4}">
                <adec:decorative xmlns:adec="http://schemas.microsoft.com/office/drawing/2017/decorative" val="1"/>
              </a:ext>
            </a:extLst>
          </p:cNvPr>
          <p:cNvPicPr preferRelativeResize="0"/>
          <p:nvPr userDrawn="1"/>
        </p:nvPicPr>
        <p:blipFill>
          <a:blip r:embed="rId26">
            <a:alphaModFix amt="30000"/>
          </a:blip>
          <a:stretch>
            <a:fillRect/>
          </a:stretch>
        </p:blipFill>
        <p:spPr>
          <a:xfrm>
            <a:off x="0" y="0"/>
            <a:ext cx="12192000" cy="6858000"/>
          </a:xfrm>
          <a:prstGeom prst="rect">
            <a:avLst/>
          </a:prstGeom>
          <a:noFill/>
          <a:ln>
            <a:noFill/>
          </a:ln>
        </p:spPr>
      </p:pic>
      <p:sp>
        <p:nvSpPr>
          <p:cNvPr id="4" name="Date Placeholder 3">
            <a:extLst>
              <a:ext uri="{FF2B5EF4-FFF2-40B4-BE49-F238E27FC236}">
                <a16:creationId xmlns:a16="http://schemas.microsoft.com/office/drawing/2014/main" id="{42893DF9-86FC-46E2-465A-BF00D5B149F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737B1-F250-BB44-A787-B38E086CCEE1}" type="datetimeFigureOut">
              <a:rPr lang="en-US" smtClean="0"/>
              <a:t>4/13/2026</a:t>
            </a:fld>
            <a:endParaRPr lang="en-US"/>
          </a:p>
        </p:txBody>
      </p:sp>
      <p:sp>
        <p:nvSpPr>
          <p:cNvPr id="5" name="Footer Placeholder 4">
            <a:extLst>
              <a:ext uri="{FF2B5EF4-FFF2-40B4-BE49-F238E27FC236}">
                <a16:creationId xmlns:a16="http://schemas.microsoft.com/office/drawing/2014/main" id="{ECCC9AE6-CA5C-6C8C-7912-B5ADD2D0796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90DF1-70A6-E1C4-8C88-2622C80A616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DCBD3-5874-3B44-A01E-6B695B606E1D}" type="slidenum">
              <a:rPr lang="en-US" smtClean="0"/>
              <a:t>‹Nº›</a:t>
            </a:fld>
            <a:endParaRPr lang="en-US"/>
          </a:p>
        </p:txBody>
      </p:sp>
      <p:sp>
        <p:nvSpPr>
          <p:cNvPr id="8" name="Slide Number Placeholder 5">
            <a:extLst>
              <a:ext uri="{FF2B5EF4-FFF2-40B4-BE49-F238E27FC236}">
                <a16:creationId xmlns:a16="http://schemas.microsoft.com/office/drawing/2014/main" id="{37FC2119-906C-A4AC-EA61-59D567E827EE}"/>
              </a:ext>
              <a:ext uri="{C183D7F6-B498-43B3-948B-1728B52AA6E4}">
                <adec:decorative xmlns:adec="http://schemas.microsoft.com/office/drawing/2017/decorative" val="1"/>
              </a:ext>
            </a:extLst>
          </p:cNvPr>
          <p:cNvSpPr txBox="1">
            <a:spLocks/>
          </p:cNvSpPr>
          <p:nvPr userDrawn="1"/>
        </p:nvSpPr>
        <p:spPr>
          <a:xfrm flipH="1">
            <a:off x="11270028" y="615073"/>
            <a:ext cx="379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000">
              <a:solidFill>
                <a:schemeClr val="tx2"/>
              </a:solidFill>
            </a:endParaRPr>
          </a:p>
        </p:txBody>
      </p:sp>
    </p:spTree>
    <p:extLst>
      <p:ext uri="{BB962C8B-B14F-4D97-AF65-F5344CB8AC3E}">
        <p14:creationId xmlns:p14="http://schemas.microsoft.com/office/powerpoint/2010/main" val="638825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729" r:id="rId23"/>
    <p:sldLayoutId id="2147483728"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1.svg"/><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0.sv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9.svg"/><Relationship Id="rId5" Type="http://schemas.openxmlformats.org/officeDocument/2006/relationships/image" Target="../media/image20.svg"/><Relationship Id="rId4" Type="http://schemas.openxmlformats.org/officeDocument/2006/relationships/chart" Target="../charts/char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19.svg"/></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9.svg"/><Relationship Id="rId5" Type="http://schemas.openxmlformats.org/officeDocument/2006/relationships/image" Target="../media/image15.svg"/><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19.svg"/><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chart" Target="../charts/chart17.xml"/><Relationship Id="rId5" Type="http://schemas.openxmlformats.org/officeDocument/2006/relationships/image" Target="../media/image21.svg"/><Relationship Id="rId4" Type="http://schemas.openxmlformats.org/officeDocument/2006/relationships/image" Target="../media/image19.svg"/></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19.svg"/><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9.sv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 Id="rId1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jpeg"/><Relationship Id="rId1" Type="http://schemas.openxmlformats.org/officeDocument/2006/relationships/slideLayout" Target="../slideLayouts/slideLayout9.xml"/><Relationship Id="rId5" Type="http://schemas.openxmlformats.org/officeDocument/2006/relationships/image" Target="../media/image14.sv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chart" Target="../charts/chart20.xm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9.svg"/><Relationship Id="rId5" Type="http://schemas.openxmlformats.org/officeDocument/2006/relationships/image" Target="../media/image15.sv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6.svg"/><Relationship Id="rId7" Type="http://schemas.openxmlformats.org/officeDocument/2006/relationships/image" Target="../media/image15.sv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1.svg"/><Relationship Id="rId5" Type="http://schemas.openxmlformats.org/officeDocument/2006/relationships/image" Target="../media/image38.svg"/><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1.svg"/><Relationship Id="rId4" Type="http://schemas.openxmlformats.org/officeDocument/2006/relationships/image" Target="../media/image19.svg"/></Relationships>
</file>

<file path=ppt/slides/_rels/slide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21.svg"/><Relationship Id="rId4" Type="http://schemas.openxmlformats.org/officeDocument/2006/relationships/image" Target="../media/image19.svg"/></Relationships>
</file>

<file path=ppt/slides/_rels/slide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25.svg"/><Relationship Id="rId4" Type="http://schemas.openxmlformats.org/officeDocument/2006/relationships/image" Target="../media/image24.svg"/></Relationships>
</file>

<file path=ppt/slides/_rels/slide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25.svg"/><Relationship Id="rId4" Type="http://schemas.openxmlformats.org/officeDocument/2006/relationships/image" Target="../media/image24.svg"/></Relationships>
</file>

<file path=ppt/slides/_rels/slide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0.svg"/><Relationship Id="rId1" Type="http://schemas.openxmlformats.org/officeDocument/2006/relationships/slideLayout" Target="../slideLayouts/slideLayout21.xml"/><Relationship Id="rId4" Type="http://schemas.openxmlformats.org/officeDocument/2006/relationships/image" Target="../media/image21.svg"/></Relationships>
</file>

<file path=ppt/slides/_rels/slide3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image" Target="../media/image21.svg"/><Relationship Id="rId4" Type="http://schemas.openxmlformats.org/officeDocument/2006/relationships/image" Target="../media/image19.svg"/></Relationships>
</file>

<file path=ppt/slides/_rels/slide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0.svg"/><Relationship Id="rId1" Type="http://schemas.openxmlformats.org/officeDocument/2006/relationships/slideLayout" Target="../slideLayouts/slideLayout19.xml"/><Relationship Id="rId4" Type="http://schemas.openxmlformats.org/officeDocument/2006/relationships/image" Target="../media/image21.svg"/></Relationships>
</file>

<file path=ppt/slides/_rels/slide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0.svg"/><Relationship Id="rId1" Type="http://schemas.openxmlformats.org/officeDocument/2006/relationships/slideLayout" Target="../slideLayouts/slideLayout21.xml"/><Relationship Id="rId5" Type="http://schemas.openxmlformats.org/officeDocument/2006/relationships/chart" Target="../charts/chart22.xml"/><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svg"/><Relationship Id="rId1" Type="http://schemas.openxmlformats.org/officeDocument/2006/relationships/slideLayout" Target="../slideLayouts/slideLayout17.xml"/><Relationship Id="rId4" Type="http://schemas.openxmlformats.org/officeDocument/2006/relationships/image" Target="../media/image9.svg"/></Relationships>
</file>

<file path=ppt/slides/_rels/slide4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4.svg"/></Relationships>
</file>

<file path=ppt/slides/_rels/slide4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svg"/><Relationship Id="rId7"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4.svg"/><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8.jpeg"/><Relationship Id="rId7" Type="http://schemas.openxmlformats.org/officeDocument/2006/relationships/image" Target="../media/image5.sv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6.svg"/><Relationship Id="rId7"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4.svg"/><Relationship Id="rId4" Type="http://schemas.openxmlformats.org/officeDocument/2006/relationships/image" Target="../media/image5.svg"/></Relationships>
</file>

<file path=ppt/slides/_rels/slide4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6.svg"/><Relationship Id="rId7"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sv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6.svg"/><Relationship Id="rId4" Type="http://schemas.openxmlformats.org/officeDocument/2006/relationships/chart" Target="../charts/char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svg"/></Relationships>
</file>

<file path=ppt/slides/_rels/slide5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svg"/><Relationship Id="rId1" Type="http://schemas.openxmlformats.org/officeDocument/2006/relationships/slideLayout" Target="../slideLayouts/slideLayout20.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chart" Target="../charts/chart3.xml"/><Relationship Id="rId1" Type="http://schemas.openxmlformats.org/officeDocument/2006/relationships/slideLayout" Target="../slideLayouts/slideLayout20.xml"/><Relationship Id="rId5" Type="http://schemas.openxmlformats.org/officeDocument/2006/relationships/image" Target="../media/image18.sv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chart" Target="../charts/chart4.xml"/><Relationship Id="rId1" Type="http://schemas.openxmlformats.org/officeDocument/2006/relationships/slideLayout" Target="../slideLayouts/slideLayout24.xml"/><Relationship Id="rId5" Type="http://schemas.openxmlformats.org/officeDocument/2006/relationships/image" Target="../media/image18.sv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chart" Target="../charts/chart5.xml"/><Relationship Id="rId1" Type="http://schemas.openxmlformats.org/officeDocument/2006/relationships/slideLayout" Target="../slideLayouts/slideLayout20.xml"/><Relationship Id="rId5" Type="http://schemas.openxmlformats.org/officeDocument/2006/relationships/image" Target="../media/image18.sv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9EC4AB1E-617B-3633-7634-4737717DB8F3}"/>
              </a:ext>
            </a:extLst>
          </p:cNvPr>
          <p:cNvPicPr>
            <a:picLocks noGrp="1" noChangeAspect="1"/>
          </p:cNvPicPr>
          <p:nvPr>
            <p:ph type="pic" sz="quarter" idx="13"/>
          </p:nvPr>
        </p:nvPicPr>
        <p:blipFill>
          <a:blip r:embed="rId2"/>
          <a:srcRect l="21888" r="21888"/>
          <a:stretch/>
        </p:blipFill>
        <p:spPr/>
      </p:pic>
      <p:pic>
        <p:nvPicPr>
          <p:cNvPr id="12" name="Marcador de posición de imagen 11" descr="Ciudad con edificios altos&#10;&#10;Descripción generada automáticamente">
            <a:extLst>
              <a:ext uri="{FF2B5EF4-FFF2-40B4-BE49-F238E27FC236}">
                <a16:creationId xmlns:a16="http://schemas.microsoft.com/office/drawing/2014/main" id="{6BACE8B3-BC33-08A2-1D2B-EC74A021FA87}"/>
              </a:ext>
            </a:extLst>
          </p:cNvPr>
          <p:cNvPicPr>
            <a:picLocks noGrp="1" noChangeAspect="1"/>
          </p:cNvPicPr>
          <p:nvPr>
            <p:ph type="pic" sz="quarter" idx="14"/>
          </p:nvPr>
        </p:nvPicPr>
        <p:blipFill>
          <a:blip r:embed="rId2"/>
          <a:srcRect l="21887" r="21887"/>
          <a:stretch/>
        </p:blipFill>
        <p:spPr/>
      </p:pic>
      <p:sp>
        <p:nvSpPr>
          <p:cNvPr id="13" name="Título 12">
            <a:extLst>
              <a:ext uri="{FF2B5EF4-FFF2-40B4-BE49-F238E27FC236}">
                <a16:creationId xmlns:a16="http://schemas.microsoft.com/office/drawing/2014/main" id="{7C93EA49-EEC7-F53D-8C81-80B57DB9085C}"/>
              </a:ext>
            </a:extLst>
          </p:cNvPr>
          <p:cNvSpPr>
            <a:spLocks noGrp="1"/>
          </p:cNvSpPr>
          <p:nvPr>
            <p:ph type="title"/>
          </p:nvPr>
        </p:nvSpPr>
        <p:spPr>
          <a:xfrm>
            <a:off x="3227187" y="2754374"/>
            <a:ext cx="6574211" cy="1398370"/>
          </a:xfrm>
        </p:spPr>
        <p:txBody>
          <a:bodyPr lIns="91440" tIns="45720" rIns="91440" bIns="45720" anchor="t"/>
          <a:lstStyle/>
          <a:p>
            <a:pPr>
              <a:lnSpc>
                <a:spcPct val="100000"/>
              </a:lnSpc>
              <a:spcBef>
                <a:spcPts val="0"/>
              </a:spcBef>
              <a:defRPr/>
            </a:pPr>
            <a:r>
              <a:rPr lang="es-MX" sz="4900" b="1">
                <a:solidFill>
                  <a:srgbClr val="E3172E"/>
                </a:solidFill>
                <a:latin typeface="Aptos Black" panose="020B0004020202020204" pitchFamily="34" charset="0"/>
                <a:ea typeface="+mn-ea"/>
                <a:cs typeface="Arial"/>
              </a:rPr>
              <a:t>Presupuesto 2026</a:t>
            </a:r>
            <a:br>
              <a:rPr lang="es-MX" sz="4400" b="1">
                <a:latin typeface="Aptos Black" panose="020B0004020202020204" pitchFamily="34" charset="0"/>
                <a:ea typeface="+mn-ea"/>
                <a:cs typeface="Arial" panose="020B0604020202020204" pitchFamily="34" charset="0"/>
              </a:rPr>
            </a:br>
            <a:r>
              <a:rPr lang="es-MX" b="1">
                <a:solidFill>
                  <a:schemeClr val="tx2"/>
                </a:solidFill>
                <a:latin typeface="Aptos Black" panose="020B0004020202020204" pitchFamily="34" charset="0"/>
                <a:ea typeface="+mn-ea"/>
                <a:cs typeface="Arial"/>
              </a:rPr>
              <a:t>PDD Bogotá Camina Segura</a:t>
            </a:r>
            <a:endParaRPr lang="es-CO" sz="4400" b="1">
              <a:solidFill>
                <a:schemeClr val="tx2"/>
              </a:solidFill>
              <a:latin typeface="Aptos Black" panose="020B0004020202020204" pitchFamily="34" charset="0"/>
              <a:ea typeface="+mn-ea"/>
              <a:cs typeface="Arial"/>
            </a:endParaRPr>
          </a:p>
        </p:txBody>
      </p:sp>
      <p:sp>
        <p:nvSpPr>
          <p:cNvPr id="24" name="Freeform 23">
            <a:extLst>
              <a:ext uri="{FF2B5EF4-FFF2-40B4-BE49-F238E27FC236}">
                <a16:creationId xmlns:a16="http://schemas.microsoft.com/office/drawing/2014/main" id="{C6251F79-76C7-5F6B-95B9-5A7BF5455C09}"/>
              </a:ext>
            </a:extLst>
          </p:cNvPr>
          <p:cNvSpPr/>
          <p:nvPr/>
        </p:nvSpPr>
        <p:spPr>
          <a:xfrm>
            <a:off x="1623230" y="4866081"/>
            <a:ext cx="3622520" cy="1991921"/>
          </a:xfrm>
          <a:custGeom>
            <a:avLst/>
            <a:gdLst>
              <a:gd name="connsiteX0" fmla="*/ 3622520 w 3622520"/>
              <a:gd name="connsiteY0" fmla="*/ 1991922 h 1991921"/>
              <a:gd name="connsiteX1" fmla="*/ 1629440 w 3622520"/>
              <a:gd name="connsiteY1" fmla="*/ 0 h 1991921"/>
              <a:gd name="connsiteX2" fmla="*/ 0 w 3622520"/>
              <a:gd name="connsiteY2" fmla="*/ 0 h 1991921"/>
              <a:gd name="connsiteX3" fmla="*/ 1993080 w 3622520"/>
              <a:gd name="connsiteY3" fmla="*/ 1991922 h 1991921"/>
              <a:gd name="connsiteX4" fmla="*/ 3622520 w 3622520"/>
              <a:gd name="connsiteY4" fmla="*/ 1991922 h 199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520" h="1991921">
                <a:moveTo>
                  <a:pt x="3622520" y="1991922"/>
                </a:moveTo>
                <a:lnTo>
                  <a:pt x="1629440" y="0"/>
                </a:lnTo>
                <a:lnTo>
                  <a:pt x="0" y="0"/>
                </a:lnTo>
                <a:lnTo>
                  <a:pt x="1993080" y="1991922"/>
                </a:lnTo>
                <a:lnTo>
                  <a:pt x="3622520" y="1991922"/>
                </a:lnTo>
                <a:close/>
              </a:path>
            </a:pathLst>
          </a:custGeom>
          <a:solidFill>
            <a:schemeClr val="accent1">
              <a:alpha val="85000"/>
            </a:schemeClr>
          </a:solidFill>
          <a:ln w="6362" cap="flat">
            <a:noFill/>
            <a:prstDash val="solid"/>
            <a:miter/>
          </a:ln>
        </p:spPr>
        <p:txBody>
          <a:bodyPr rtlCol="0" anchor="ctr"/>
          <a:lstStyle/>
          <a:p>
            <a:pPr>
              <a:defRPr/>
            </a:pPr>
            <a:endParaRPr lang="en-US">
              <a:solidFill>
                <a:srgbClr val="232A34"/>
              </a:solidFill>
              <a:latin typeface="Lexend Deca"/>
            </a:endParaRPr>
          </a:p>
        </p:txBody>
      </p:sp>
      <p:pic>
        <p:nvPicPr>
          <p:cNvPr id="2" name="Gráfico 1">
            <a:extLst>
              <a:ext uri="{FF2B5EF4-FFF2-40B4-BE49-F238E27FC236}">
                <a16:creationId xmlns:a16="http://schemas.microsoft.com/office/drawing/2014/main" id="{A5B2B0C5-B8CF-CE32-4330-F5B7B4FD19C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176686" y="6421046"/>
            <a:ext cx="791376" cy="300429"/>
          </a:xfrm>
          <a:prstGeom prst="rect">
            <a:avLst/>
          </a:prstGeom>
        </p:spPr>
      </p:pic>
      <p:pic>
        <p:nvPicPr>
          <p:cNvPr id="3" name="Gráfico 2">
            <a:extLst>
              <a:ext uri="{FF2B5EF4-FFF2-40B4-BE49-F238E27FC236}">
                <a16:creationId xmlns:a16="http://schemas.microsoft.com/office/drawing/2014/main" id="{4CE3AE1F-3A68-41CD-1319-7777FD1ADD8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249589" y="187282"/>
            <a:ext cx="718473" cy="365125"/>
          </a:xfrm>
          <a:prstGeom prst="rect">
            <a:avLst/>
          </a:prstGeom>
        </p:spPr>
      </p:pic>
      <p:pic>
        <p:nvPicPr>
          <p:cNvPr id="4" name="Gráfico 3">
            <a:extLst>
              <a:ext uri="{FF2B5EF4-FFF2-40B4-BE49-F238E27FC236}">
                <a16:creationId xmlns:a16="http://schemas.microsoft.com/office/drawing/2014/main" id="{7B378514-10C7-11FD-DBF1-7702F523F9D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23939" y="187282"/>
            <a:ext cx="786223" cy="659156"/>
          </a:xfrm>
          <a:prstGeom prst="rect">
            <a:avLst/>
          </a:prstGeom>
        </p:spPr>
      </p:pic>
    </p:spTree>
    <p:extLst>
      <p:ext uri="{BB962C8B-B14F-4D97-AF65-F5344CB8AC3E}">
        <p14:creationId xmlns:p14="http://schemas.microsoft.com/office/powerpoint/2010/main" val="3774738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0;p6">
            <a:extLst>
              <a:ext uri="{FF2B5EF4-FFF2-40B4-BE49-F238E27FC236}">
                <a16:creationId xmlns:a16="http://schemas.microsoft.com/office/drawing/2014/main" id="{419066CF-2FBB-3DEF-A934-5BB0CD6F0EE2}"/>
              </a:ext>
            </a:extLst>
          </p:cNvPr>
          <p:cNvSpPr txBox="1"/>
          <p:nvPr/>
        </p:nvSpPr>
        <p:spPr>
          <a:xfrm>
            <a:off x="2295525" y="187282"/>
            <a:ext cx="7600950" cy="552232"/>
          </a:xfrm>
          <a:prstGeom prst="rect">
            <a:avLst/>
          </a:prstGeom>
          <a:noFill/>
          <a:ln>
            <a:noFill/>
          </a:ln>
        </p:spPr>
        <p:txBody>
          <a:bodyPr spcFirstLastPara="1" wrap="square" lIns="91425" tIns="45700" rIns="91425" bIns="45700" anchor="t" anchorCtr="0">
            <a:noAutofit/>
          </a:bodyPr>
          <a:lstStyle>
            <a:defPPr>
              <a:defRPr lang="en-US"/>
            </a:defPPr>
            <a:lvl1pPr eaLnBrk="0" fontAlgn="base" hangingPunct="0">
              <a:lnSpc>
                <a:spcPct val="100000"/>
              </a:lnSpc>
              <a:spcBef>
                <a:spcPct val="0"/>
              </a:spcBef>
              <a:spcAft>
                <a:spcPct val="0"/>
              </a:spcAft>
              <a:buNone/>
              <a:defRPr sz="2000">
                <a:solidFill>
                  <a:srgbClr val="232A34"/>
                </a:solidFill>
                <a:latin typeface="Oswald Medium"/>
                <a:ea typeface="+mj-ea"/>
                <a:cs typeface="Arial" panose="020B0604020202020204" pitchFamily="34" charset="0"/>
              </a:defRPr>
            </a:lvl1pPr>
          </a:lstStyle>
          <a:p>
            <a:pPr algn="ctr">
              <a:defRPr/>
            </a:pPr>
            <a:r>
              <a:rPr lang="es-MX" sz="1600" b="1">
                <a:latin typeface="Aptos" panose="020B0004020202020204" pitchFamily="34" charset="0"/>
                <a:sym typeface="Arial Narrow"/>
              </a:rPr>
              <a:t>Los pronósticos recientes sobre el crecimiento del PIB a nivel nacional reflejan una continuada aceleración del PIB en 2025 y 2026, acercándose al 3%</a:t>
            </a:r>
          </a:p>
        </p:txBody>
      </p:sp>
      <p:sp>
        <p:nvSpPr>
          <p:cNvPr id="7" name="Google Shape;404;p6">
            <a:extLst>
              <a:ext uri="{FF2B5EF4-FFF2-40B4-BE49-F238E27FC236}">
                <a16:creationId xmlns:a16="http://schemas.microsoft.com/office/drawing/2014/main" id="{35CA5BB8-0B85-4F16-BB47-9D3D2E023D75}"/>
              </a:ext>
            </a:extLst>
          </p:cNvPr>
          <p:cNvSpPr/>
          <p:nvPr/>
        </p:nvSpPr>
        <p:spPr>
          <a:xfrm>
            <a:off x="115484" y="6209113"/>
            <a:ext cx="6872262" cy="707846"/>
          </a:xfrm>
          <a:prstGeom prst="rect">
            <a:avLst/>
          </a:prstGeom>
          <a:noFill/>
          <a:ln>
            <a:noFill/>
          </a:ln>
        </p:spPr>
        <p:txBody>
          <a:bodyPr spcFirstLastPara="1" wrap="square" lIns="91425" tIns="45700" rIns="91425" bIns="45700" anchor="t" anchorCtr="0">
            <a:spAutoFit/>
          </a:bodyPr>
          <a:lstStyle/>
          <a:p>
            <a:pPr marR="31115" eaLnBrk="0" fontAlgn="base" hangingPunct="0">
              <a:spcBef>
                <a:spcPct val="0"/>
              </a:spcBef>
              <a:spcAft>
                <a:spcPts val="1200"/>
              </a:spcAft>
              <a:defRPr/>
            </a:pPr>
            <a:r>
              <a:rPr lang="es-MX" sz="1000" b="1">
                <a:solidFill>
                  <a:srgbClr val="000000"/>
                </a:solidFill>
                <a:latin typeface="Aptos" panose="020B0004020202020204" pitchFamily="34" charset="0"/>
                <a:ea typeface="Calibri" panose="020F0502020204030204" pitchFamily="34" charset="0"/>
                <a:cs typeface="Arial" panose="020B0604020202020204" pitchFamily="34" charset="0"/>
                <a:sym typeface="Arial"/>
              </a:rPr>
              <a:t>Fuente: </a:t>
            </a:r>
            <a:r>
              <a:rPr lang="es-MX" sz="1000">
                <a:solidFill>
                  <a:srgbClr val="000000"/>
                </a:solidFill>
                <a:latin typeface="Aptos" panose="020B0004020202020204" pitchFamily="34" charset="0"/>
                <a:ea typeface="Calibri" panose="020F0502020204030204" pitchFamily="34" charset="0"/>
                <a:cs typeface="Arial" panose="020B0604020202020204" pitchFamily="34" charset="0"/>
                <a:sym typeface="Arial"/>
              </a:rPr>
              <a:t>Ministerio de Hacienda y Crédito Público. Banco Mundial. Fedesarrollo. Organización de las Naciones Unidas. Organización para la Cooperación y el Desarrollo Económico. Bancolombia. BBVA </a:t>
            </a:r>
            <a:r>
              <a:rPr lang="es-MX" sz="1000" err="1">
                <a:solidFill>
                  <a:srgbClr val="000000"/>
                </a:solidFill>
                <a:latin typeface="Aptos" panose="020B0004020202020204" pitchFamily="34" charset="0"/>
                <a:ea typeface="Calibri" panose="020F0502020204030204" pitchFamily="34" charset="0"/>
                <a:cs typeface="Arial" panose="020B0604020202020204" pitchFamily="34" charset="0"/>
                <a:sym typeface="Arial"/>
              </a:rPr>
              <a:t>Research</a:t>
            </a:r>
            <a:r>
              <a:rPr lang="es-MX" sz="1000">
                <a:solidFill>
                  <a:srgbClr val="000000"/>
                </a:solidFill>
                <a:latin typeface="Aptos" panose="020B0004020202020204" pitchFamily="34" charset="0"/>
                <a:ea typeface="Calibri" panose="020F0502020204030204" pitchFamily="34" charset="0"/>
                <a:cs typeface="Arial" panose="020B0604020202020204" pitchFamily="34" charset="0"/>
                <a:sym typeface="Arial"/>
              </a:rPr>
              <a:t>. Fondo Monetario Internacional y Banco de la República y Banco BTG.</a:t>
            </a:r>
            <a:endParaRPr lang="es-CO" sz="1000">
              <a:solidFill>
                <a:prstClr val="black"/>
              </a:solidFill>
              <a:latin typeface="Aptos" panose="020B0004020202020204" pitchFamily="34" charset="0"/>
              <a:ea typeface="Times New Roman" panose="02020603050405020304" pitchFamily="18" charset="0"/>
              <a:cs typeface="Arial" panose="020B0604020202020204" pitchFamily="34" charset="0"/>
              <a:sym typeface="Arial"/>
            </a:endParaRPr>
          </a:p>
        </p:txBody>
      </p:sp>
      <p:sp>
        <p:nvSpPr>
          <p:cNvPr id="11" name="CuadroTexto 10">
            <a:extLst>
              <a:ext uri="{FF2B5EF4-FFF2-40B4-BE49-F238E27FC236}">
                <a16:creationId xmlns:a16="http://schemas.microsoft.com/office/drawing/2014/main" id="{D6F3DB60-C039-D24B-48A9-8742C7A54096}"/>
              </a:ext>
            </a:extLst>
          </p:cNvPr>
          <p:cNvSpPr txBox="1"/>
          <p:nvPr/>
        </p:nvSpPr>
        <p:spPr>
          <a:xfrm>
            <a:off x="2937118" y="955925"/>
            <a:ext cx="6317767" cy="584775"/>
          </a:xfrm>
          <a:prstGeom prst="rect">
            <a:avLst/>
          </a:prstGeom>
          <a:noFill/>
        </p:spPr>
        <p:txBody>
          <a:bodyPr wrap="square">
            <a:spAutoFit/>
          </a:bodyPr>
          <a:lstStyle/>
          <a:p>
            <a:pPr algn="ctr">
              <a:defRPr/>
            </a:pPr>
            <a:r>
              <a:rPr lang="es-CO" sz="1600" b="1">
                <a:solidFill>
                  <a:prstClr val="black"/>
                </a:solidFill>
                <a:latin typeface="Aptos" panose="020B0004020202020204" pitchFamily="34" charset="0"/>
                <a:ea typeface="Times New Roman" panose="02020603050405020304" pitchFamily="18" charset="0"/>
                <a:cs typeface="Arial" panose="020B0604020202020204" pitchFamily="34" charset="0"/>
                <a:sym typeface="Arial"/>
              </a:rPr>
              <a:t>Perspectivas de crecimiento de Colombia</a:t>
            </a:r>
          </a:p>
          <a:p>
            <a:pPr algn="ctr">
              <a:defRPr/>
            </a:pPr>
            <a:r>
              <a:rPr lang="es-CO" sz="1600" i="1">
                <a:solidFill>
                  <a:prstClr val="black"/>
                </a:solidFill>
                <a:latin typeface="Aptos" panose="020B0004020202020204" pitchFamily="34" charset="0"/>
                <a:ea typeface="Times New Roman" panose="02020603050405020304" pitchFamily="18" charset="0"/>
                <a:cs typeface="Arial" panose="020B0604020202020204" pitchFamily="34" charset="0"/>
                <a:sym typeface="Arial"/>
              </a:rPr>
              <a:t>Variación anual (%) </a:t>
            </a:r>
            <a:endParaRPr lang="es-CO" sz="1600">
              <a:solidFill>
                <a:prstClr val="black"/>
              </a:solidFill>
              <a:latin typeface="Aptos" panose="020B0004020202020204" pitchFamily="34" charset="0"/>
              <a:ea typeface="Times New Roman" panose="02020603050405020304" pitchFamily="18" charset="0"/>
              <a:cs typeface="Arial" panose="020B0604020202020204" pitchFamily="34" charset="0"/>
              <a:sym typeface="Arial"/>
            </a:endParaRPr>
          </a:p>
        </p:txBody>
      </p:sp>
      <p:graphicFrame>
        <p:nvGraphicFramePr>
          <p:cNvPr id="2" name="Tabla 1">
            <a:extLst>
              <a:ext uri="{FF2B5EF4-FFF2-40B4-BE49-F238E27FC236}">
                <a16:creationId xmlns:a16="http://schemas.microsoft.com/office/drawing/2014/main" id="{AC7E9A61-5F1E-52A4-0486-33D885BDCF36}"/>
              </a:ext>
            </a:extLst>
          </p:cNvPr>
          <p:cNvGraphicFramePr>
            <a:graphicFrameLocks noGrp="1"/>
          </p:cNvGraphicFramePr>
          <p:nvPr>
            <p:extLst>
              <p:ext uri="{D42A27DB-BD31-4B8C-83A1-F6EECF244321}">
                <p14:modId xmlns:p14="http://schemas.microsoft.com/office/powerpoint/2010/main" val="3094968254"/>
              </p:ext>
            </p:extLst>
          </p:nvPr>
        </p:nvGraphicFramePr>
        <p:xfrm>
          <a:off x="223939" y="1755900"/>
          <a:ext cx="11744121" cy="3852957"/>
        </p:xfrm>
        <a:graphic>
          <a:graphicData uri="http://schemas.openxmlformats.org/drawingml/2006/table">
            <a:tbl>
              <a:tblPr/>
              <a:tblGrid>
                <a:gridCol w="5791622">
                  <a:extLst>
                    <a:ext uri="{9D8B030D-6E8A-4147-A177-3AD203B41FA5}">
                      <a16:colId xmlns:a16="http://schemas.microsoft.com/office/drawing/2014/main" val="3643676094"/>
                    </a:ext>
                  </a:extLst>
                </a:gridCol>
                <a:gridCol w="1796474">
                  <a:extLst>
                    <a:ext uri="{9D8B030D-6E8A-4147-A177-3AD203B41FA5}">
                      <a16:colId xmlns:a16="http://schemas.microsoft.com/office/drawing/2014/main" val="1430861"/>
                    </a:ext>
                  </a:extLst>
                </a:gridCol>
                <a:gridCol w="1716037">
                  <a:extLst>
                    <a:ext uri="{9D8B030D-6E8A-4147-A177-3AD203B41FA5}">
                      <a16:colId xmlns:a16="http://schemas.microsoft.com/office/drawing/2014/main" val="819225061"/>
                    </a:ext>
                  </a:extLst>
                </a:gridCol>
                <a:gridCol w="2439988">
                  <a:extLst>
                    <a:ext uri="{9D8B030D-6E8A-4147-A177-3AD203B41FA5}">
                      <a16:colId xmlns:a16="http://schemas.microsoft.com/office/drawing/2014/main" val="27306815"/>
                    </a:ext>
                  </a:extLst>
                </a:gridCol>
              </a:tblGrid>
              <a:tr h="479124">
                <a:tc>
                  <a:txBody>
                    <a:bodyPr/>
                    <a:lstStyle/>
                    <a:p>
                      <a:pPr algn="ctr" fontAlgn="ctr">
                        <a:buNone/>
                      </a:pPr>
                      <a:r>
                        <a:rPr lang="es-CO" sz="1200" b="1" i="0" u="none" strike="noStrike">
                          <a:solidFill>
                            <a:schemeClr val="tx1"/>
                          </a:solidFill>
                          <a:effectLst/>
                          <a:latin typeface="Arial" panose="020B0604020202020204" pitchFamily="34" charset="0"/>
                        </a:rPr>
                        <a:t> </a:t>
                      </a:r>
                    </a:p>
                  </a:txBody>
                  <a:tcPr marL="6350" marR="6350" marT="6350" marB="0" anchor="ctr">
                    <a:lnL>
                      <a:noFill/>
                    </a:lnL>
                    <a:lnR>
                      <a:noFill/>
                    </a:lnR>
                    <a:lnT>
                      <a:noFill/>
                    </a:lnT>
                    <a:lnB>
                      <a:noFill/>
                    </a:lnB>
                    <a:solidFill>
                      <a:srgbClr val="F6CA70"/>
                    </a:solidFill>
                  </a:tcPr>
                </a:tc>
                <a:tc>
                  <a:txBody>
                    <a:bodyPr/>
                    <a:lstStyle/>
                    <a:p>
                      <a:pPr algn="ctr" fontAlgn="ctr">
                        <a:buNone/>
                      </a:pPr>
                      <a:r>
                        <a:rPr lang="es-CO" sz="1200" b="1" i="0" u="none" strike="noStrike">
                          <a:solidFill>
                            <a:schemeClr val="tx1"/>
                          </a:solidFill>
                          <a:effectLst/>
                          <a:latin typeface="Arial" panose="020B0604020202020204" pitchFamily="34" charset="0"/>
                        </a:rPr>
                        <a:t>2025</a:t>
                      </a:r>
                    </a:p>
                  </a:txBody>
                  <a:tcPr marL="6350" marR="6350" marT="6350" marB="0" anchor="ctr">
                    <a:lnL>
                      <a:noFill/>
                    </a:lnL>
                    <a:lnR>
                      <a:noFill/>
                    </a:lnR>
                    <a:lnT>
                      <a:noFill/>
                    </a:lnT>
                    <a:lnB>
                      <a:noFill/>
                    </a:lnB>
                    <a:solidFill>
                      <a:srgbClr val="F6CA70"/>
                    </a:solidFill>
                  </a:tcPr>
                </a:tc>
                <a:tc>
                  <a:txBody>
                    <a:bodyPr/>
                    <a:lstStyle/>
                    <a:p>
                      <a:pPr algn="ctr" fontAlgn="ctr">
                        <a:buNone/>
                      </a:pPr>
                      <a:r>
                        <a:rPr lang="es-CO" sz="1200" b="1" i="0" u="none" strike="noStrike">
                          <a:solidFill>
                            <a:schemeClr val="tx1"/>
                          </a:solidFill>
                          <a:effectLst/>
                          <a:latin typeface="Arial" panose="020B0604020202020204" pitchFamily="34" charset="0"/>
                        </a:rPr>
                        <a:t>2026</a:t>
                      </a:r>
                    </a:p>
                  </a:txBody>
                  <a:tcPr marL="6350" marR="6350" marT="6350" marB="0" anchor="ctr">
                    <a:lnL>
                      <a:noFill/>
                    </a:lnL>
                    <a:lnR>
                      <a:noFill/>
                    </a:lnR>
                    <a:lnT>
                      <a:noFill/>
                    </a:lnT>
                    <a:lnB>
                      <a:noFill/>
                    </a:lnB>
                    <a:solidFill>
                      <a:srgbClr val="F6CA70"/>
                    </a:solidFill>
                  </a:tcPr>
                </a:tc>
                <a:tc>
                  <a:txBody>
                    <a:bodyPr/>
                    <a:lstStyle/>
                    <a:p>
                      <a:pPr algn="ctr" fontAlgn="ctr">
                        <a:buNone/>
                      </a:pPr>
                      <a:r>
                        <a:rPr lang="es-CO" sz="1200" b="1" i="0" u="none" strike="noStrike">
                          <a:solidFill>
                            <a:schemeClr val="tx1"/>
                          </a:solidFill>
                          <a:effectLst/>
                          <a:latin typeface="Arial" panose="020B0604020202020204" pitchFamily="34" charset="0"/>
                        </a:rPr>
                        <a:t>Mes de publicación</a:t>
                      </a:r>
                    </a:p>
                  </a:txBody>
                  <a:tcPr marL="6350" marR="6350" marT="6350" marB="0" anchor="ctr">
                    <a:lnL>
                      <a:noFill/>
                    </a:lnL>
                    <a:lnR>
                      <a:noFill/>
                    </a:lnR>
                    <a:lnT>
                      <a:noFill/>
                    </a:lnT>
                    <a:lnB>
                      <a:noFill/>
                    </a:lnB>
                    <a:solidFill>
                      <a:srgbClr val="F6CA70"/>
                    </a:solidFill>
                  </a:tcPr>
                </a:tc>
                <a:extLst>
                  <a:ext uri="{0D108BD9-81ED-4DB2-BD59-A6C34878D82A}">
                    <a16:rowId xmlns:a16="http://schemas.microsoft.com/office/drawing/2014/main" val="343616829"/>
                  </a:ext>
                </a:extLst>
              </a:tr>
              <a:tr h="329398">
                <a:tc>
                  <a:txBody>
                    <a:bodyPr/>
                    <a:lstStyle/>
                    <a:p>
                      <a:pPr algn="l" fontAlgn="ctr">
                        <a:buNone/>
                      </a:pPr>
                      <a:r>
                        <a:rPr lang="es-ES" sz="1200" b="1" i="0" u="none" strike="noStrike">
                          <a:solidFill>
                            <a:srgbClr val="000000"/>
                          </a:solidFill>
                          <a:effectLst/>
                          <a:latin typeface="Arial" panose="020B0604020202020204" pitchFamily="34" charset="0"/>
                        </a:rPr>
                        <a:t>Ministerio de Hacienda y Crédito Público</a:t>
                      </a:r>
                    </a:p>
                  </a:txBody>
                  <a:tcPr marL="38100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2,7%</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3,0%</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jun-25</a:t>
                      </a:r>
                    </a:p>
                  </a:txBody>
                  <a:tcPr marL="6350" marR="6350" marT="6350" marB="0" anchor="ctr">
                    <a:lnL>
                      <a:noFill/>
                    </a:lnL>
                    <a:lnR>
                      <a:noFill/>
                    </a:lnR>
                    <a:lnT>
                      <a:noFill/>
                    </a:lnT>
                    <a:lnB>
                      <a:noFill/>
                    </a:lnB>
                    <a:noFill/>
                  </a:tcPr>
                </a:tc>
                <a:extLst>
                  <a:ext uri="{0D108BD9-81ED-4DB2-BD59-A6C34878D82A}">
                    <a16:rowId xmlns:a16="http://schemas.microsoft.com/office/drawing/2014/main" val="1992476937"/>
                  </a:ext>
                </a:extLst>
              </a:tr>
              <a:tr h="329398">
                <a:tc>
                  <a:txBody>
                    <a:bodyPr/>
                    <a:lstStyle/>
                    <a:p>
                      <a:pPr algn="l" fontAlgn="ctr">
                        <a:buNone/>
                      </a:pPr>
                      <a:r>
                        <a:rPr lang="es-CO" sz="1200" b="1" i="0" u="none" strike="noStrike">
                          <a:solidFill>
                            <a:srgbClr val="000000"/>
                          </a:solidFill>
                          <a:effectLst/>
                          <a:latin typeface="Arial" panose="020B0604020202020204" pitchFamily="34" charset="0"/>
                        </a:rPr>
                        <a:t>BBVA </a:t>
                      </a:r>
                      <a:r>
                        <a:rPr lang="es-CO" sz="1200" b="1" i="0" u="none" strike="noStrike" err="1">
                          <a:solidFill>
                            <a:srgbClr val="000000"/>
                          </a:solidFill>
                          <a:effectLst/>
                          <a:latin typeface="Arial" panose="020B0604020202020204" pitchFamily="34" charset="0"/>
                        </a:rPr>
                        <a:t>Research</a:t>
                      </a:r>
                      <a:endParaRPr lang="es-CO" sz="1200" b="1" i="0" u="none" strike="noStrike">
                        <a:solidFill>
                          <a:srgbClr val="000000"/>
                        </a:solidFill>
                        <a:effectLst/>
                        <a:latin typeface="Arial" panose="020B0604020202020204" pitchFamily="34" charset="0"/>
                      </a:endParaRPr>
                    </a:p>
                  </a:txBody>
                  <a:tcPr marL="38100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2,7%</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2,7%</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jun-25</a:t>
                      </a:r>
                    </a:p>
                  </a:txBody>
                  <a:tcPr marL="6350" marR="6350" marT="6350" marB="0" anchor="ctr">
                    <a:lnL>
                      <a:noFill/>
                    </a:lnL>
                    <a:lnR>
                      <a:noFill/>
                    </a:lnR>
                    <a:lnT>
                      <a:noFill/>
                    </a:lnT>
                    <a:lnB>
                      <a:noFill/>
                    </a:lnB>
                    <a:noFill/>
                  </a:tcPr>
                </a:tc>
                <a:extLst>
                  <a:ext uri="{0D108BD9-81ED-4DB2-BD59-A6C34878D82A}">
                    <a16:rowId xmlns:a16="http://schemas.microsoft.com/office/drawing/2014/main" val="1677528033"/>
                  </a:ext>
                </a:extLst>
              </a:tr>
              <a:tr h="329398">
                <a:tc>
                  <a:txBody>
                    <a:bodyPr/>
                    <a:lstStyle/>
                    <a:p>
                      <a:pPr algn="l" fontAlgn="ctr">
                        <a:buNone/>
                      </a:pPr>
                      <a:r>
                        <a:rPr lang="es-CO" sz="1200" b="1" i="0" u="none" strike="noStrike">
                          <a:solidFill>
                            <a:srgbClr val="000000"/>
                          </a:solidFill>
                          <a:effectLst/>
                          <a:latin typeface="Arial" panose="020B0604020202020204" pitchFamily="34" charset="0"/>
                        </a:rPr>
                        <a:t>Banco de la República</a:t>
                      </a:r>
                    </a:p>
                  </a:txBody>
                  <a:tcPr marL="38100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2,6%</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2,9%</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nov-25</a:t>
                      </a:r>
                    </a:p>
                  </a:txBody>
                  <a:tcPr marL="6350" marR="6350" marT="6350" marB="0" anchor="ctr">
                    <a:lnL>
                      <a:noFill/>
                    </a:lnL>
                    <a:lnR>
                      <a:noFill/>
                    </a:lnR>
                    <a:lnT>
                      <a:noFill/>
                    </a:lnT>
                    <a:lnB>
                      <a:noFill/>
                    </a:lnB>
                    <a:noFill/>
                  </a:tcPr>
                </a:tc>
                <a:extLst>
                  <a:ext uri="{0D108BD9-81ED-4DB2-BD59-A6C34878D82A}">
                    <a16:rowId xmlns:a16="http://schemas.microsoft.com/office/drawing/2014/main" val="281574964"/>
                  </a:ext>
                </a:extLst>
              </a:tr>
              <a:tr h="329398">
                <a:tc>
                  <a:txBody>
                    <a:bodyPr/>
                    <a:lstStyle/>
                    <a:p>
                      <a:pPr algn="l" fontAlgn="ctr">
                        <a:buNone/>
                      </a:pPr>
                      <a:r>
                        <a:rPr lang="es-CO" sz="1200" b="1" i="0" u="none" strike="noStrike">
                          <a:solidFill>
                            <a:srgbClr val="000000"/>
                          </a:solidFill>
                          <a:effectLst/>
                          <a:latin typeface="Arial" panose="020B0604020202020204" pitchFamily="34" charset="0"/>
                        </a:rPr>
                        <a:t>Fedesarrollo</a:t>
                      </a:r>
                    </a:p>
                  </a:txBody>
                  <a:tcPr marL="38100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2,6%</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2,7%</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sep-25</a:t>
                      </a:r>
                    </a:p>
                  </a:txBody>
                  <a:tcPr marL="6350" marR="6350" marT="6350" marB="0" anchor="ctr">
                    <a:lnL>
                      <a:noFill/>
                    </a:lnL>
                    <a:lnR>
                      <a:noFill/>
                    </a:lnR>
                    <a:lnT>
                      <a:noFill/>
                    </a:lnT>
                    <a:lnB>
                      <a:noFill/>
                    </a:lnB>
                    <a:noFill/>
                  </a:tcPr>
                </a:tc>
                <a:extLst>
                  <a:ext uri="{0D108BD9-81ED-4DB2-BD59-A6C34878D82A}">
                    <a16:rowId xmlns:a16="http://schemas.microsoft.com/office/drawing/2014/main" val="3733280057"/>
                  </a:ext>
                </a:extLst>
              </a:tr>
              <a:tr h="329398">
                <a:tc>
                  <a:txBody>
                    <a:bodyPr/>
                    <a:lstStyle/>
                    <a:p>
                      <a:pPr algn="l" fontAlgn="ctr">
                        <a:buNone/>
                      </a:pPr>
                      <a:r>
                        <a:rPr lang="es-CO" sz="1200" b="1" i="0" u="none" strike="noStrike">
                          <a:solidFill>
                            <a:srgbClr val="000000"/>
                          </a:solidFill>
                          <a:effectLst/>
                          <a:latin typeface="Arial" panose="020B0604020202020204" pitchFamily="34" charset="0"/>
                        </a:rPr>
                        <a:t>Bancolombia</a:t>
                      </a:r>
                    </a:p>
                  </a:txBody>
                  <a:tcPr marL="38100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2,6%</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3,0%</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jul-25</a:t>
                      </a:r>
                    </a:p>
                  </a:txBody>
                  <a:tcPr marL="6350" marR="6350" marT="6350" marB="0" anchor="ctr">
                    <a:lnL>
                      <a:noFill/>
                    </a:lnL>
                    <a:lnR>
                      <a:noFill/>
                    </a:lnR>
                    <a:lnT>
                      <a:noFill/>
                    </a:lnT>
                    <a:lnB>
                      <a:noFill/>
                    </a:lnB>
                    <a:noFill/>
                  </a:tcPr>
                </a:tc>
                <a:extLst>
                  <a:ext uri="{0D108BD9-81ED-4DB2-BD59-A6C34878D82A}">
                    <a16:rowId xmlns:a16="http://schemas.microsoft.com/office/drawing/2014/main" val="1775672932"/>
                  </a:ext>
                </a:extLst>
              </a:tr>
              <a:tr h="359343">
                <a:tc>
                  <a:txBody>
                    <a:bodyPr/>
                    <a:lstStyle/>
                    <a:p>
                      <a:pPr algn="l" fontAlgn="ctr">
                        <a:buNone/>
                      </a:pPr>
                      <a:r>
                        <a:rPr lang="es-CO" sz="1200" b="1" i="0" u="none" strike="noStrike">
                          <a:solidFill>
                            <a:srgbClr val="000000"/>
                          </a:solidFill>
                          <a:effectLst/>
                          <a:latin typeface="Arial" panose="020B0604020202020204" pitchFamily="34" charset="0"/>
                        </a:rPr>
                        <a:t>BTG Pactual</a:t>
                      </a:r>
                    </a:p>
                  </a:txBody>
                  <a:tcPr marL="38100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2,5%</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2,9%</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sep-25</a:t>
                      </a:r>
                    </a:p>
                  </a:txBody>
                  <a:tcPr marL="6350" marR="6350" marT="6350" marB="0" anchor="ctr">
                    <a:lnL>
                      <a:noFill/>
                    </a:lnL>
                    <a:lnR>
                      <a:noFill/>
                    </a:lnR>
                    <a:lnT>
                      <a:noFill/>
                    </a:lnT>
                    <a:lnB>
                      <a:noFill/>
                    </a:lnB>
                    <a:noFill/>
                  </a:tcPr>
                </a:tc>
                <a:extLst>
                  <a:ext uri="{0D108BD9-81ED-4DB2-BD59-A6C34878D82A}">
                    <a16:rowId xmlns:a16="http://schemas.microsoft.com/office/drawing/2014/main" val="3370268923"/>
                  </a:ext>
                </a:extLst>
              </a:tr>
              <a:tr h="359343">
                <a:tc>
                  <a:txBody>
                    <a:bodyPr/>
                    <a:lstStyle/>
                    <a:p>
                      <a:pPr algn="l" fontAlgn="ctr">
                        <a:buNone/>
                      </a:pPr>
                      <a:r>
                        <a:rPr lang="es-CO" sz="1200" b="1" i="0" u="none" strike="noStrike">
                          <a:solidFill>
                            <a:srgbClr val="000000"/>
                          </a:solidFill>
                          <a:effectLst/>
                          <a:latin typeface="Arial" panose="020B0604020202020204" pitchFamily="34" charset="0"/>
                        </a:rPr>
                        <a:t>Banco Mundial</a:t>
                      </a:r>
                    </a:p>
                  </a:txBody>
                  <a:tcPr marL="38100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2,5%</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2,7%</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jun-25</a:t>
                      </a:r>
                    </a:p>
                  </a:txBody>
                  <a:tcPr marL="6350" marR="6350" marT="6350" marB="0" anchor="ctr">
                    <a:lnL>
                      <a:noFill/>
                    </a:lnL>
                    <a:lnR>
                      <a:noFill/>
                    </a:lnR>
                    <a:lnT>
                      <a:noFill/>
                    </a:lnT>
                    <a:lnB>
                      <a:noFill/>
                    </a:lnB>
                    <a:noFill/>
                  </a:tcPr>
                </a:tc>
                <a:extLst>
                  <a:ext uri="{0D108BD9-81ED-4DB2-BD59-A6C34878D82A}">
                    <a16:rowId xmlns:a16="http://schemas.microsoft.com/office/drawing/2014/main" val="3542678417"/>
                  </a:ext>
                </a:extLst>
              </a:tr>
              <a:tr h="359343">
                <a:tc>
                  <a:txBody>
                    <a:bodyPr/>
                    <a:lstStyle/>
                    <a:p>
                      <a:pPr algn="l" fontAlgn="ctr">
                        <a:buNone/>
                      </a:pPr>
                      <a:r>
                        <a:rPr lang="es-CO" sz="1200" b="1" i="0" u="none" strike="noStrike">
                          <a:solidFill>
                            <a:srgbClr val="000000"/>
                          </a:solidFill>
                          <a:effectLst/>
                          <a:latin typeface="Arial" panose="020B0604020202020204" pitchFamily="34" charset="0"/>
                        </a:rPr>
                        <a:t>OCDE</a:t>
                      </a:r>
                    </a:p>
                  </a:txBody>
                  <a:tcPr marL="38100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2,5%</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2,6%</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jun-25</a:t>
                      </a:r>
                    </a:p>
                  </a:txBody>
                  <a:tcPr marL="6350" marR="6350" marT="6350" marB="0" anchor="ctr">
                    <a:lnL>
                      <a:noFill/>
                    </a:lnL>
                    <a:lnR>
                      <a:noFill/>
                    </a:lnR>
                    <a:lnT>
                      <a:noFill/>
                    </a:lnT>
                    <a:lnB>
                      <a:noFill/>
                    </a:lnB>
                    <a:noFill/>
                  </a:tcPr>
                </a:tc>
                <a:extLst>
                  <a:ext uri="{0D108BD9-81ED-4DB2-BD59-A6C34878D82A}">
                    <a16:rowId xmlns:a16="http://schemas.microsoft.com/office/drawing/2014/main" val="3929235591"/>
                  </a:ext>
                </a:extLst>
              </a:tr>
              <a:tr h="359343">
                <a:tc>
                  <a:txBody>
                    <a:bodyPr/>
                    <a:lstStyle/>
                    <a:p>
                      <a:pPr algn="l" fontAlgn="ctr">
                        <a:buNone/>
                      </a:pPr>
                      <a:r>
                        <a:rPr lang="es-CO" sz="1200" b="1" i="0" u="none" strike="noStrike">
                          <a:solidFill>
                            <a:srgbClr val="000000"/>
                          </a:solidFill>
                          <a:effectLst/>
                          <a:latin typeface="Arial" panose="020B0604020202020204" pitchFamily="34" charset="0"/>
                        </a:rPr>
                        <a:t>FMI</a:t>
                      </a:r>
                    </a:p>
                  </a:txBody>
                  <a:tcPr marL="38100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2,5%</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2,3%</a:t>
                      </a:r>
                    </a:p>
                  </a:txBody>
                  <a:tcPr marL="6350" marR="6350" marT="6350" marB="0" anchor="ctr">
                    <a:lnL>
                      <a:noFill/>
                    </a:lnL>
                    <a:lnR>
                      <a:noFill/>
                    </a:lnR>
                    <a:lnT>
                      <a:noFill/>
                    </a:lnT>
                    <a:lnB>
                      <a:noFill/>
                    </a:lnB>
                    <a:noFill/>
                  </a:tcPr>
                </a:tc>
                <a:tc>
                  <a:txBody>
                    <a:bodyPr/>
                    <a:lstStyle/>
                    <a:p>
                      <a:pPr algn="ctr" fontAlgn="ctr">
                        <a:buNone/>
                      </a:pPr>
                      <a:r>
                        <a:rPr lang="es-CO" sz="1200" b="0" i="0" u="none" strike="noStrike">
                          <a:solidFill>
                            <a:srgbClr val="000000"/>
                          </a:solidFill>
                          <a:effectLst/>
                          <a:latin typeface="Arial" panose="020B0604020202020204" pitchFamily="34" charset="0"/>
                        </a:rPr>
                        <a:t>oct-25</a:t>
                      </a:r>
                    </a:p>
                  </a:txBody>
                  <a:tcPr marL="6350" marR="6350" marT="6350" marB="0" anchor="ctr">
                    <a:lnL>
                      <a:noFill/>
                    </a:lnL>
                    <a:lnR>
                      <a:noFill/>
                    </a:lnR>
                    <a:lnT>
                      <a:noFill/>
                    </a:lnT>
                    <a:lnB>
                      <a:noFill/>
                    </a:lnB>
                    <a:noFill/>
                  </a:tcPr>
                </a:tc>
                <a:extLst>
                  <a:ext uri="{0D108BD9-81ED-4DB2-BD59-A6C34878D82A}">
                    <a16:rowId xmlns:a16="http://schemas.microsoft.com/office/drawing/2014/main" val="1039213179"/>
                  </a:ext>
                </a:extLst>
              </a:tr>
              <a:tr h="289471">
                <a:tc>
                  <a:txBody>
                    <a:bodyPr/>
                    <a:lstStyle/>
                    <a:p>
                      <a:pPr algn="ctr" fontAlgn="ctr">
                        <a:buNone/>
                      </a:pPr>
                      <a:r>
                        <a:rPr lang="es-CO" sz="1200" b="1" i="0" u="none" strike="noStrike">
                          <a:solidFill>
                            <a:schemeClr val="bg1"/>
                          </a:solidFill>
                          <a:effectLst/>
                          <a:latin typeface="Arial" panose="020B0604020202020204" pitchFamily="34" charset="0"/>
                        </a:rPr>
                        <a:t>Promedio</a:t>
                      </a:r>
                    </a:p>
                  </a:txBody>
                  <a:tcPr marL="6350" marR="6350" marT="6350" marB="0" anchor="ctr">
                    <a:lnL>
                      <a:noFill/>
                    </a:lnL>
                    <a:lnR>
                      <a:noFill/>
                    </a:lnR>
                    <a:lnT>
                      <a:noFill/>
                    </a:lnT>
                    <a:lnB>
                      <a:noFill/>
                    </a:lnB>
                    <a:solidFill>
                      <a:srgbClr val="C00000"/>
                    </a:solidFill>
                  </a:tcPr>
                </a:tc>
                <a:tc>
                  <a:txBody>
                    <a:bodyPr/>
                    <a:lstStyle/>
                    <a:p>
                      <a:pPr algn="ctr" fontAlgn="ctr">
                        <a:buNone/>
                      </a:pPr>
                      <a:r>
                        <a:rPr lang="es-CO" sz="1200" b="1" i="0" u="none" strike="noStrike">
                          <a:solidFill>
                            <a:schemeClr val="bg1"/>
                          </a:solidFill>
                          <a:effectLst/>
                          <a:latin typeface="Arial" panose="020B0604020202020204" pitchFamily="34" charset="0"/>
                        </a:rPr>
                        <a:t>2,5%</a:t>
                      </a:r>
                    </a:p>
                  </a:txBody>
                  <a:tcPr marL="6350" marR="6350" marT="6350" marB="0" anchor="ctr">
                    <a:lnL>
                      <a:noFill/>
                    </a:lnL>
                    <a:lnR>
                      <a:noFill/>
                    </a:lnR>
                    <a:lnT>
                      <a:noFill/>
                    </a:lnT>
                    <a:lnB>
                      <a:noFill/>
                    </a:lnB>
                    <a:solidFill>
                      <a:srgbClr val="C00000"/>
                    </a:solidFill>
                  </a:tcPr>
                </a:tc>
                <a:tc>
                  <a:txBody>
                    <a:bodyPr/>
                    <a:lstStyle/>
                    <a:p>
                      <a:pPr algn="ctr" fontAlgn="ctr">
                        <a:buNone/>
                      </a:pPr>
                      <a:r>
                        <a:rPr lang="es-CO" sz="1200" b="1" i="0" u="none" strike="noStrike">
                          <a:solidFill>
                            <a:schemeClr val="bg1"/>
                          </a:solidFill>
                          <a:effectLst/>
                          <a:latin typeface="Arial" panose="020B0604020202020204" pitchFamily="34" charset="0"/>
                        </a:rPr>
                        <a:t>2,8%</a:t>
                      </a:r>
                    </a:p>
                  </a:txBody>
                  <a:tcPr marL="6350" marR="6350" marT="6350" marB="0" anchor="ctr">
                    <a:lnL>
                      <a:noFill/>
                    </a:lnL>
                    <a:lnR>
                      <a:noFill/>
                    </a:lnR>
                    <a:lnT>
                      <a:noFill/>
                    </a:lnT>
                    <a:lnB>
                      <a:noFill/>
                    </a:lnB>
                    <a:solidFill>
                      <a:srgbClr val="C00000"/>
                    </a:solidFill>
                  </a:tcPr>
                </a:tc>
                <a:tc>
                  <a:txBody>
                    <a:bodyPr/>
                    <a:lstStyle/>
                    <a:p>
                      <a:pPr algn="ctr" fontAlgn="ctr">
                        <a:buNone/>
                      </a:pPr>
                      <a:r>
                        <a:rPr lang="es-CO" sz="1200" b="1" i="0" u="none" strike="noStrike">
                          <a:solidFill>
                            <a:schemeClr val="bg1"/>
                          </a:solidFill>
                          <a:effectLst/>
                          <a:latin typeface="Arial" panose="020B0604020202020204" pitchFamily="34" charset="0"/>
                        </a:rPr>
                        <a:t> </a:t>
                      </a:r>
                    </a:p>
                  </a:txBody>
                  <a:tcPr marL="6350" marR="6350" marT="6350" marB="0" anchor="ctr">
                    <a:lnL>
                      <a:noFill/>
                    </a:lnL>
                    <a:lnR>
                      <a:noFill/>
                    </a:lnR>
                    <a:lnT>
                      <a:noFill/>
                    </a:lnT>
                    <a:lnB>
                      <a:noFill/>
                    </a:lnB>
                    <a:solidFill>
                      <a:srgbClr val="C00000"/>
                    </a:solidFill>
                  </a:tcPr>
                </a:tc>
                <a:extLst>
                  <a:ext uri="{0D108BD9-81ED-4DB2-BD59-A6C34878D82A}">
                    <a16:rowId xmlns:a16="http://schemas.microsoft.com/office/drawing/2014/main" val="3372829369"/>
                  </a:ext>
                </a:extLst>
              </a:tr>
            </a:tbl>
          </a:graphicData>
        </a:graphic>
      </p:graphicFrame>
      <p:pic>
        <p:nvPicPr>
          <p:cNvPr id="3" name="Gráfico 2">
            <a:extLst>
              <a:ext uri="{FF2B5EF4-FFF2-40B4-BE49-F238E27FC236}">
                <a16:creationId xmlns:a16="http://schemas.microsoft.com/office/drawing/2014/main" id="{74D811B6-9A25-1614-8504-67313904E67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3939" y="187282"/>
            <a:ext cx="786223" cy="659156"/>
          </a:xfrm>
          <a:prstGeom prst="rect">
            <a:avLst/>
          </a:prstGeom>
        </p:spPr>
      </p:pic>
      <p:pic>
        <p:nvPicPr>
          <p:cNvPr id="5" name="Gráfico 4">
            <a:extLst>
              <a:ext uri="{FF2B5EF4-FFF2-40B4-BE49-F238E27FC236}">
                <a16:creationId xmlns:a16="http://schemas.microsoft.com/office/drawing/2014/main" id="{732B934B-099C-0FA8-F713-B243D0BC698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87282"/>
            <a:ext cx="956641" cy="486161"/>
          </a:xfrm>
          <a:prstGeom prst="rect">
            <a:avLst/>
          </a:prstGeom>
        </p:spPr>
      </p:pic>
      <p:pic>
        <p:nvPicPr>
          <p:cNvPr id="6" name="Gráfico 5">
            <a:extLst>
              <a:ext uri="{FF2B5EF4-FFF2-40B4-BE49-F238E27FC236}">
                <a16:creationId xmlns:a16="http://schemas.microsoft.com/office/drawing/2014/main" id="{68EB8C5C-F48E-D8C4-8DDD-EB5346BDE2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3007955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0944D-7B70-E1FD-8ADA-4CA57D80B437}"/>
            </a:ext>
          </a:extLst>
        </p:cNvPr>
        <p:cNvGrpSpPr/>
        <p:nvPr/>
      </p:nvGrpSpPr>
      <p:grpSpPr>
        <a:xfrm>
          <a:off x="0" y="0"/>
          <a:ext cx="0" cy="0"/>
          <a:chOff x="0" y="0"/>
          <a:chExt cx="0" cy="0"/>
        </a:xfrm>
      </p:grpSpPr>
      <p:sp>
        <p:nvSpPr>
          <p:cNvPr id="4" name="Google Shape;410;p6">
            <a:extLst>
              <a:ext uri="{FF2B5EF4-FFF2-40B4-BE49-F238E27FC236}">
                <a16:creationId xmlns:a16="http://schemas.microsoft.com/office/drawing/2014/main" id="{A9A78B42-3C27-EDB2-00F5-ADE601B26E00}"/>
              </a:ext>
            </a:extLst>
          </p:cNvPr>
          <p:cNvSpPr txBox="1"/>
          <p:nvPr/>
        </p:nvSpPr>
        <p:spPr>
          <a:xfrm>
            <a:off x="1864042" y="187282"/>
            <a:ext cx="8463916" cy="830997"/>
          </a:xfrm>
          <a:prstGeom prst="rect">
            <a:avLst/>
          </a:prstGeom>
          <a:noFill/>
        </p:spPr>
        <p:txBody>
          <a:bodyPr wrap="square" rtlCol="0">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232A34"/>
                </a:solidFill>
                <a:effectLst/>
                <a:uLnTx/>
                <a:uFillTx/>
                <a:latin typeface="Oswald Medium"/>
              </a:defRPr>
            </a:lvl1pPr>
          </a:lstStyle>
          <a:p>
            <a:pPr algn="ctr">
              <a:defRPr/>
            </a:pPr>
            <a:r>
              <a:rPr lang="es-CO" sz="1600" b="1">
                <a:latin typeface="Aptos" panose="020B0004020202020204" pitchFamily="34" charset="0"/>
                <a:sym typeface="Arial Narrow"/>
              </a:rPr>
              <a:t>El crecimiento económico de Bogotá ha sido superior al nacional desde 2024 y en el mediano plazo, gracias a la ejecución de inversiones en infraestructura y al dinamismo de los sectores de servicios</a:t>
            </a:r>
          </a:p>
        </p:txBody>
      </p:sp>
      <p:sp>
        <p:nvSpPr>
          <p:cNvPr id="5" name="CuadroTexto 4">
            <a:extLst>
              <a:ext uri="{FF2B5EF4-FFF2-40B4-BE49-F238E27FC236}">
                <a16:creationId xmlns:a16="http://schemas.microsoft.com/office/drawing/2014/main" id="{9784F8A7-3B40-E21E-C204-06A9E6EC402A}"/>
              </a:ext>
            </a:extLst>
          </p:cNvPr>
          <p:cNvSpPr txBox="1"/>
          <p:nvPr/>
        </p:nvSpPr>
        <p:spPr>
          <a:xfrm>
            <a:off x="741106" y="1320953"/>
            <a:ext cx="10709787" cy="584775"/>
          </a:xfrm>
          <a:prstGeom prst="rect">
            <a:avLst/>
          </a:prstGeom>
          <a:noFill/>
        </p:spPr>
        <p:txBody>
          <a:bodyPr wrap="square" rtlCol="0">
            <a:spAutoFit/>
          </a:bodyPr>
          <a:lstStyle>
            <a:defPPr>
              <a:defRPr lang="en-US"/>
            </a:defPPr>
            <a:lvl1pPr marR="0" lvl="0" indent="0" algn="just" fontAlgn="auto">
              <a:lnSpc>
                <a:spcPct val="100000"/>
              </a:lnSpc>
              <a:spcBef>
                <a:spcPts val="0"/>
              </a:spcBef>
              <a:spcAft>
                <a:spcPts val="0"/>
              </a:spcAft>
              <a:buClrTx/>
              <a:buSzTx/>
              <a:buFontTx/>
              <a:buNone/>
              <a:tabLst/>
              <a:defRPr kumimoji="0" sz="2000" b="0" i="0" u="none" strike="noStrike" cap="none" spc="0" normalizeH="0" baseline="0">
                <a:ln>
                  <a:noFill/>
                </a:ln>
                <a:solidFill>
                  <a:srgbClr val="232A34"/>
                </a:solidFill>
                <a:effectLst/>
                <a:uLnTx/>
                <a:uFillTx/>
                <a:latin typeface="Oswald Medium"/>
              </a:defRPr>
            </a:lvl1pPr>
          </a:lstStyle>
          <a:p>
            <a:pPr algn="ctr">
              <a:defRPr/>
            </a:pPr>
            <a:r>
              <a:rPr lang="es-ES" sz="1600" b="1">
                <a:latin typeface="Aptos" panose="020B0004020202020204" pitchFamily="34" charset="0"/>
                <a:cs typeface="Arial" panose="020B0604020202020204" pitchFamily="34" charset="0"/>
                <a:sym typeface="Arial Narrow"/>
              </a:rPr>
              <a:t>Producto Interno Bruto - M</a:t>
            </a:r>
            <a:r>
              <a:rPr lang="es-ES" sz="1600" b="1" err="1">
                <a:latin typeface="Aptos" panose="020B0004020202020204" pitchFamily="34" charset="0"/>
                <a:cs typeface="Arial" panose="020B0604020202020204" pitchFamily="34" charset="0"/>
                <a:sym typeface="Arial Narrow"/>
              </a:rPr>
              <a:t>ediano</a:t>
            </a:r>
            <a:r>
              <a:rPr lang="es-ES" sz="1600" b="1">
                <a:latin typeface="Aptos" panose="020B0004020202020204" pitchFamily="34" charset="0"/>
                <a:cs typeface="Arial" panose="020B0604020202020204" pitchFamily="34" charset="0"/>
                <a:sym typeface="Arial Narrow"/>
              </a:rPr>
              <a:t> plazo</a:t>
            </a:r>
            <a:br>
              <a:rPr lang="es-ES" sz="1600" b="1">
                <a:latin typeface="Aptos" panose="020B0004020202020204" pitchFamily="34" charset="0"/>
                <a:cs typeface="Arial" panose="020B0604020202020204" pitchFamily="34" charset="0"/>
                <a:sym typeface="Arial Narrow"/>
              </a:rPr>
            </a:br>
            <a:r>
              <a:rPr lang="es-ES" sz="1600" b="1" i="1">
                <a:latin typeface="Aptos" panose="020B0004020202020204" pitchFamily="34" charset="0"/>
                <a:cs typeface="Arial" panose="020B0604020202020204" pitchFamily="34" charset="0"/>
                <a:sym typeface="Arial Narrow"/>
              </a:rPr>
              <a:t>Variación anual real  (%)</a:t>
            </a:r>
          </a:p>
        </p:txBody>
      </p:sp>
      <p:sp>
        <p:nvSpPr>
          <p:cNvPr id="2" name="Google Shape;404;p6">
            <a:extLst>
              <a:ext uri="{FF2B5EF4-FFF2-40B4-BE49-F238E27FC236}">
                <a16:creationId xmlns:a16="http://schemas.microsoft.com/office/drawing/2014/main" id="{D3EA9BF1-20D2-66DA-5CD6-9D7A408ED652}"/>
              </a:ext>
            </a:extLst>
          </p:cNvPr>
          <p:cNvSpPr/>
          <p:nvPr/>
        </p:nvSpPr>
        <p:spPr>
          <a:xfrm>
            <a:off x="0" y="6457931"/>
            <a:ext cx="9868313" cy="400069"/>
          </a:xfrm>
          <a:prstGeom prst="rect">
            <a:avLst/>
          </a:prstGeom>
          <a:noFill/>
          <a:ln>
            <a:noFill/>
          </a:ln>
        </p:spPr>
        <p:txBody>
          <a:bodyPr spcFirstLastPara="1" wrap="square" lIns="91425" tIns="45700" rIns="91425" bIns="45700" anchor="t" anchorCtr="0">
            <a:spAutoFit/>
          </a:bodyPr>
          <a:lstStyle/>
          <a:p>
            <a:pPr marR="31115" algn="just" eaLnBrk="0" fontAlgn="base" hangingPunct="0">
              <a:spcBef>
                <a:spcPct val="0"/>
              </a:spcBef>
              <a:spcAft>
                <a:spcPts val="1200"/>
              </a:spcAft>
              <a:defRPr/>
            </a:pPr>
            <a:r>
              <a:rPr lang="es-MX" sz="1000" b="1">
                <a:solidFill>
                  <a:srgbClr val="000000"/>
                </a:solidFill>
                <a:latin typeface="Aptos" panose="020B0004020202020204" pitchFamily="34" charset="0"/>
                <a:ea typeface="Calibri" panose="020F0502020204030204" pitchFamily="34" charset="0"/>
                <a:cs typeface="Arial" panose="020B0604020202020204" pitchFamily="34" charset="0"/>
                <a:sym typeface="Arial"/>
              </a:rPr>
              <a:t>Fuente: </a:t>
            </a:r>
            <a:r>
              <a:rPr lang="es-MX" sz="1000">
                <a:solidFill>
                  <a:prstClr val="black"/>
                </a:solidFill>
                <a:latin typeface="Aptos" panose="020B0004020202020204" pitchFamily="34" charset="0"/>
                <a:ea typeface="Times New Roman" panose="02020603050405020304" pitchFamily="18" charset="0"/>
                <a:cs typeface="Arial" panose="020B0604020202020204" pitchFamily="34" charset="0"/>
              </a:rPr>
              <a:t>Secretaria Distrital de Hacienda – DEEF, y Ministerio de Hacienda y Crédito Público – MFMP 2025</a:t>
            </a:r>
            <a:endParaRPr lang="es-CO" sz="1000">
              <a:solidFill>
                <a:prstClr val="black"/>
              </a:solidFill>
              <a:latin typeface="Aptos" panose="020B0004020202020204" pitchFamily="34" charset="0"/>
              <a:ea typeface="Times New Roman" panose="02020603050405020304" pitchFamily="18" charset="0"/>
              <a:cs typeface="Arial" panose="020B0604020202020204" pitchFamily="34" charset="0"/>
            </a:endParaRPr>
          </a:p>
        </p:txBody>
      </p:sp>
      <p:graphicFrame>
        <p:nvGraphicFramePr>
          <p:cNvPr id="3" name="Gráfico 2">
            <a:extLst>
              <a:ext uri="{FF2B5EF4-FFF2-40B4-BE49-F238E27FC236}">
                <a16:creationId xmlns:a16="http://schemas.microsoft.com/office/drawing/2014/main" id="{31FAAA7D-1DD0-B276-9719-BBCB978BF438}"/>
              </a:ext>
            </a:extLst>
          </p:cNvPr>
          <p:cNvGraphicFramePr>
            <a:graphicFrameLocks/>
          </p:cNvGraphicFramePr>
          <p:nvPr>
            <p:extLst>
              <p:ext uri="{D42A27DB-BD31-4B8C-83A1-F6EECF244321}">
                <p14:modId xmlns:p14="http://schemas.microsoft.com/office/powerpoint/2010/main" val="2166242204"/>
              </p:ext>
            </p:extLst>
          </p:nvPr>
        </p:nvGraphicFramePr>
        <p:xfrm>
          <a:off x="1312269" y="2035879"/>
          <a:ext cx="9567459" cy="4190320"/>
        </p:xfrm>
        <a:graphic>
          <a:graphicData uri="http://schemas.openxmlformats.org/drawingml/2006/chart">
            <c:chart xmlns:c="http://schemas.openxmlformats.org/drawingml/2006/chart" xmlns:r="http://schemas.openxmlformats.org/officeDocument/2006/relationships" r:id="rId2"/>
          </a:graphicData>
        </a:graphic>
      </p:graphicFrame>
      <p:pic>
        <p:nvPicPr>
          <p:cNvPr id="6" name="Gráfico 5">
            <a:extLst>
              <a:ext uri="{FF2B5EF4-FFF2-40B4-BE49-F238E27FC236}">
                <a16:creationId xmlns:a16="http://schemas.microsoft.com/office/drawing/2014/main" id="{B7A4EDFC-D58A-0299-D5DA-0C0ABE7A2EE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7" name="Gráfico 6">
            <a:extLst>
              <a:ext uri="{FF2B5EF4-FFF2-40B4-BE49-F238E27FC236}">
                <a16:creationId xmlns:a16="http://schemas.microsoft.com/office/drawing/2014/main" id="{F083EC0B-3FC7-09B1-5CA0-2E4BAFEFBD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8" name="Gráfico 7">
            <a:extLst>
              <a:ext uri="{FF2B5EF4-FFF2-40B4-BE49-F238E27FC236}">
                <a16:creationId xmlns:a16="http://schemas.microsoft.com/office/drawing/2014/main" id="{7D40B046-5E3C-D900-6667-874141FAA98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3046344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0E875-E090-5EAB-1269-2E9F982EF7F3}"/>
            </a:ext>
          </a:extLst>
        </p:cNvPr>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D5FE0284-7910-6A19-C497-B5381C8AD4EE}"/>
              </a:ext>
            </a:extLst>
          </p:cNvPr>
          <p:cNvPicPr>
            <a:picLocks noGrp="1" noChangeAspect="1"/>
          </p:cNvPicPr>
          <p:nvPr>
            <p:ph type="pic" sz="quarter" idx="13"/>
          </p:nvPr>
        </p:nvPicPr>
        <p:blipFill>
          <a:blip r:embed="rId2"/>
          <a:srcRect l="4140" r="4140"/>
          <a:stretch/>
        </p:blipFill>
        <p:spPr>
          <a:xfrm>
            <a:off x="5857104" y="1761696"/>
            <a:ext cx="5448635" cy="3374183"/>
          </a:xfrm>
        </p:spPr>
      </p:pic>
      <p:sp>
        <p:nvSpPr>
          <p:cNvPr id="13" name="Título 12">
            <a:extLst>
              <a:ext uri="{FF2B5EF4-FFF2-40B4-BE49-F238E27FC236}">
                <a16:creationId xmlns:a16="http://schemas.microsoft.com/office/drawing/2014/main" id="{6BFA26AC-6067-03CD-543B-12F61851CDFC}"/>
              </a:ext>
            </a:extLst>
          </p:cNvPr>
          <p:cNvSpPr>
            <a:spLocks noGrp="1"/>
          </p:cNvSpPr>
          <p:nvPr>
            <p:ph type="title"/>
          </p:nvPr>
        </p:nvSpPr>
        <p:spPr/>
        <p:txBody>
          <a:bodyPr/>
          <a:lstStyle/>
          <a:p>
            <a:br>
              <a:rPr lang="es-MX" sz="3600"/>
            </a:br>
            <a:br>
              <a:rPr lang="es-MX" sz="3600"/>
            </a:br>
            <a:br>
              <a:rPr lang="es-MX" sz="3600"/>
            </a:br>
            <a:r>
              <a:rPr lang="es-MX" sz="3600"/>
              <a:t> </a:t>
            </a:r>
            <a:br>
              <a:rPr lang="es-MX" sz="3600"/>
            </a:br>
            <a:br>
              <a:rPr lang="es-MX" sz="3600"/>
            </a:br>
            <a:br>
              <a:rPr lang="es-MX" sz="3600"/>
            </a:br>
            <a:endParaRPr lang="es-MX" sz="3600"/>
          </a:p>
        </p:txBody>
      </p:sp>
      <p:sp>
        <p:nvSpPr>
          <p:cNvPr id="2" name="Marcador de texto 1">
            <a:extLst>
              <a:ext uri="{FF2B5EF4-FFF2-40B4-BE49-F238E27FC236}">
                <a16:creationId xmlns:a16="http://schemas.microsoft.com/office/drawing/2014/main" id="{704A378F-A291-67CF-DEE1-1BB17909BA6E}"/>
              </a:ext>
            </a:extLst>
          </p:cNvPr>
          <p:cNvSpPr>
            <a:spLocks noGrp="1"/>
          </p:cNvSpPr>
          <p:nvPr>
            <p:ph type="body" sz="quarter" idx="14"/>
          </p:nvPr>
        </p:nvSpPr>
        <p:spPr>
          <a:xfrm>
            <a:off x="999824" y="2822386"/>
            <a:ext cx="4616322" cy="1252800"/>
          </a:xfrm>
        </p:spPr>
        <p:txBody>
          <a:bodyPr/>
          <a:lstStyle/>
          <a:p>
            <a:pPr marL="0" indent="0">
              <a:buNone/>
            </a:pPr>
            <a:r>
              <a:rPr lang="es-CO" sz="3800">
                <a:solidFill>
                  <a:schemeClr val="tx2"/>
                </a:solidFill>
                <a:latin typeface="Aptos Black" panose="020B0004020202020204" pitchFamily="34" charset="0"/>
              </a:rPr>
              <a:t>Resultados fiscales proyectados</a:t>
            </a:r>
          </a:p>
        </p:txBody>
      </p:sp>
      <p:pic>
        <p:nvPicPr>
          <p:cNvPr id="8" name="Gráfico 7">
            <a:extLst>
              <a:ext uri="{FF2B5EF4-FFF2-40B4-BE49-F238E27FC236}">
                <a16:creationId xmlns:a16="http://schemas.microsoft.com/office/drawing/2014/main" id="{FDF43828-F459-E014-05AD-D3769B33EF5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9" name="Gráfico 8">
            <a:extLst>
              <a:ext uri="{FF2B5EF4-FFF2-40B4-BE49-F238E27FC236}">
                <a16:creationId xmlns:a16="http://schemas.microsoft.com/office/drawing/2014/main" id="{4B8E4704-D2A7-A92E-CBA7-17D315BAAF9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10" name="Gráfico 9">
            <a:extLst>
              <a:ext uri="{FF2B5EF4-FFF2-40B4-BE49-F238E27FC236}">
                <a16:creationId xmlns:a16="http://schemas.microsoft.com/office/drawing/2014/main" id="{47C913E0-9D03-4D43-C29D-3E5B2BA9E0A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1122903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FD841-85B7-4FA4-02D0-A69860240B79}"/>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FEE42B2B-2869-6E55-CC59-F276B32903C2}"/>
              </a:ext>
            </a:extLst>
          </p:cNvPr>
          <p:cNvSpPr txBox="1"/>
          <p:nvPr/>
        </p:nvSpPr>
        <p:spPr>
          <a:xfrm>
            <a:off x="2791771" y="635907"/>
            <a:ext cx="6980222" cy="584775"/>
          </a:xfrm>
          <a:prstGeom prst="rect">
            <a:avLst/>
          </a:prstGeom>
          <a:noFill/>
        </p:spPr>
        <p:txBody>
          <a:bodyPr wrap="square" rtlCol="0">
            <a:spAutoFit/>
          </a:bodyPr>
          <a:lstStyle/>
          <a:p>
            <a:pPr algn="ctr">
              <a:defRPr/>
            </a:pPr>
            <a:r>
              <a:rPr lang="es-CO" sz="1600" b="1">
                <a:latin typeface="Aptos" panose="020B0004020202020204" pitchFamily="34" charset="0"/>
                <a:cs typeface="Arial" panose="020B0604020202020204" pitchFamily="34" charset="0"/>
              </a:rPr>
              <a:t>Escenario de Mediano Plazo 2024-2036 MFMP</a:t>
            </a:r>
          </a:p>
          <a:p>
            <a:pPr algn="ctr">
              <a:defRPr/>
            </a:pPr>
            <a:r>
              <a:rPr lang="es-CO" sz="1600" b="1">
                <a:latin typeface="Aptos" panose="020B0004020202020204" pitchFamily="34" charset="0"/>
                <a:cs typeface="Arial" panose="020B0604020202020204" pitchFamily="34" charset="0"/>
              </a:rPr>
              <a:t>Cifras como % del PIB</a:t>
            </a:r>
          </a:p>
        </p:txBody>
      </p:sp>
      <p:sp>
        <p:nvSpPr>
          <p:cNvPr id="3" name="CuadroTexto 2">
            <a:extLst>
              <a:ext uri="{FF2B5EF4-FFF2-40B4-BE49-F238E27FC236}">
                <a16:creationId xmlns:a16="http://schemas.microsoft.com/office/drawing/2014/main" id="{A106D0C6-1715-394E-E7DD-F68D35C364FD}"/>
              </a:ext>
            </a:extLst>
          </p:cNvPr>
          <p:cNvSpPr txBox="1"/>
          <p:nvPr/>
        </p:nvSpPr>
        <p:spPr>
          <a:xfrm>
            <a:off x="0" y="6506570"/>
            <a:ext cx="6673516" cy="246221"/>
          </a:xfrm>
          <a:prstGeom prst="rect">
            <a:avLst/>
          </a:prstGeom>
          <a:noFill/>
        </p:spPr>
        <p:txBody>
          <a:bodyPr wrap="square" rtlCol="0">
            <a:spAutoFit/>
          </a:bodyPr>
          <a:lstStyle/>
          <a:p>
            <a:pPr>
              <a:defRPr/>
            </a:pPr>
            <a:r>
              <a:rPr lang="es-CO" sz="1000" b="1">
                <a:solidFill>
                  <a:srgbClr val="232A34"/>
                </a:solidFill>
                <a:latin typeface="Aptos" panose="020B0004020202020204" pitchFamily="34" charset="0"/>
                <a:cs typeface="Arial" panose="020B0604020202020204" pitchFamily="34" charset="0"/>
              </a:rPr>
              <a:t>Fuente</a:t>
            </a:r>
            <a:r>
              <a:rPr lang="es-CO" sz="1000">
                <a:solidFill>
                  <a:srgbClr val="232A34"/>
                </a:solidFill>
                <a:latin typeface="Aptos" panose="020B0004020202020204" pitchFamily="34" charset="0"/>
                <a:cs typeface="Arial" panose="020B0604020202020204" pitchFamily="34" charset="0"/>
              </a:rPr>
              <a:t>: SDH – DEEF, DDP, DDT, DDCP</a:t>
            </a:r>
          </a:p>
        </p:txBody>
      </p:sp>
      <p:sp>
        <p:nvSpPr>
          <p:cNvPr id="9" name="Título 4">
            <a:extLst>
              <a:ext uri="{FF2B5EF4-FFF2-40B4-BE49-F238E27FC236}">
                <a16:creationId xmlns:a16="http://schemas.microsoft.com/office/drawing/2014/main" id="{4D90A248-B096-C9F3-54EF-756383D3B06C}"/>
              </a:ext>
            </a:extLst>
          </p:cNvPr>
          <p:cNvSpPr txBox="1">
            <a:spLocks/>
          </p:cNvSpPr>
          <p:nvPr/>
        </p:nvSpPr>
        <p:spPr>
          <a:xfrm>
            <a:off x="813593" y="343177"/>
            <a:ext cx="10564813" cy="639809"/>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defRPr/>
            </a:pPr>
            <a:r>
              <a:rPr lang="es-CO" sz="2000" b="1">
                <a:solidFill>
                  <a:srgbClr val="232A34"/>
                </a:solidFill>
                <a:latin typeface="Aptos Black" panose="020B0004020202020204" pitchFamily="34" charset="0"/>
              </a:rPr>
              <a:t>Balance Fiscal 2025-2036</a:t>
            </a:r>
          </a:p>
        </p:txBody>
      </p:sp>
      <p:graphicFrame>
        <p:nvGraphicFramePr>
          <p:cNvPr id="6" name="Tabla 5">
            <a:extLst>
              <a:ext uri="{FF2B5EF4-FFF2-40B4-BE49-F238E27FC236}">
                <a16:creationId xmlns:a16="http://schemas.microsoft.com/office/drawing/2014/main" id="{D1F50878-DAF7-4CA2-DE23-3A200DC2515A}"/>
              </a:ext>
            </a:extLst>
          </p:cNvPr>
          <p:cNvGraphicFramePr>
            <a:graphicFrameLocks noGrp="1"/>
          </p:cNvGraphicFramePr>
          <p:nvPr>
            <p:extLst>
              <p:ext uri="{D42A27DB-BD31-4B8C-83A1-F6EECF244321}">
                <p14:modId xmlns:p14="http://schemas.microsoft.com/office/powerpoint/2010/main" val="3832558855"/>
              </p:ext>
            </p:extLst>
          </p:nvPr>
        </p:nvGraphicFramePr>
        <p:xfrm>
          <a:off x="223939" y="1401350"/>
          <a:ext cx="11744125" cy="4574054"/>
        </p:xfrm>
        <a:graphic>
          <a:graphicData uri="http://schemas.openxmlformats.org/drawingml/2006/table">
            <a:tbl>
              <a:tblPr/>
              <a:tblGrid>
                <a:gridCol w="3149760">
                  <a:extLst>
                    <a:ext uri="{9D8B030D-6E8A-4147-A177-3AD203B41FA5}">
                      <a16:colId xmlns:a16="http://schemas.microsoft.com/office/drawing/2014/main" val="1875789210"/>
                    </a:ext>
                  </a:extLst>
                </a:gridCol>
                <a:gridCol w="661105">
                  <a:extLst>
                    <a:ext uri="{9D8B030D-6E8A-4147-A177-3AD203B41FA5}">
                      <a16:colId xmlns:a16="http://schemas.microsoft.com/office/drawing/2014/main" val="1049164431"/>
                    </a:ext>
                  </a:extLst>
                </a:gridCol>
                <a:gridCol w="661105">
                  <a:extLst>
                    <a:ext uri="{9D8B030D-6E8A-4147-A177-3AD203B41FA5}">
                      <a16:colId xmlns:a16="http://schemas.microsoft.com/office/drawing/2014/main" val="86244145"/>
                    </a:ext>
                  </a:extLst>
                </a:gridCol>
                <a:gridCol w="661105">
                  <a:extLst>
                    <a:ext uri="{9D8B030D-6E8A-4147-A177-3AD203B41FA5}">
                      <a16:colId xmlns:a16="http://schemas.microsoft.com/office/drawing/2014/main" val="3349145874"/>
                    </a:ext>
                  </a:extLst>
                </a:gridCol>
                <a:gridCol w="661105">
                  <a:extLst>
                    <a:ext uri="{9D8B030D-6E8A-4147-A177-3AD203B41FA5}">
                      <a16:colId xmlns:a16="http://schemas.microsoft.com/office/drawing/2014/main" val="2419093363"/>
                    </a:ext>
                  </a:extLst>
                </a:gridCol>
                <a:gridCol w="661105">
                  <a:extLst>
                    <a:ext uri="{9D8B030D-6E8A-4147-A177-3AD203B41FA5}">
                      <a16:colId xmlns:a16="http://schemas.microsoft.com/office/drawing/2014/main" val="2582460797"/>
                    </a:ext>
                  </a:extLst>
                </a:gridCol>
                <a:gridCol w="661105">
                  <a:extLst>
                    <a:ext uri="{9D8B030D-6E8A-4147-A177-3AD203B41FA5}">
                      <a16:colId xmlns:a16="http://schemas.microsoft.com/office/drawing/2014/main" val="4234964711"/>
                    </a:ext>
                  </a:extLst>
                </a:gridCol>
                <a:gridCol w="661105">
                  <a:extLst>
                    <a:ext uri="{9D8B030D-6E8A-4147-A177-3AD203B41FA5}">
                      <a16:colId xmlns:a16="http://schemas.microsoft.com/office/drawing/2014/main" val="1273649260"/>
                    </a:ext>
                  </a:extLst>
                </a:gridCol>
                <a:gridCol w="661105">
                  <a:extLst>
                    <a:ext uri="{9D8B030D-6E8A-4147-A177-3AD203B41FA5}">
                      <a16:colId xmlns:a16="http://schemas.microsoft.com/office/drawing/2014/main" val="1315396795"/>
                    </a:ext>
                  </a:extLst>
                </a:gridCol>
                <a:gridCol w="661105">
                  <a:extLst>
                    <a:ext uri="{9D8B030D-6E8A-4147-A177-3AD203B41FA5}">
                      <a16:colId xmlns:a16="http://schemas.microsoft.com/office/drawing/2014/main" val="1837435404"/>
                    </a:ext>
                  </a:extLst>
                </a:gridCol>
                <a:gridCol w="661105">
                  <a:extLst>
                    <a:ext uri="{9D8B030D-6E8A-4147-A177-3AD203B41FA5}">
                      <a16:colId xmlns:a16="http://schemas.microsoft.com/office/drawing/2014/main" val="837324803"/>
                    </a:ext>
                  </a:extLst>
                </a:gridCol>
                <a:gridCol w="661105">
                  <a:extLst>
                    <a:ext uri="{9D8B030D-6E8A-4147-A177-3AD203B41FA5}">
                      <a16:colId xmlns:a16="http://schemas.microsoft.com/office/drawing/2014/main" val="3218387145"/>
                    </a:ext>
                  </a:extLst>
                </a:gridCol>
                <a:gridCol w="661105">
                  <a:extLst>
                    <a:ext uri="{9D8B030D-6E8A-4147-A177-3AD203B41FA5}">
                      <a16:colId xmlns:a16="http://schemas.microsoft.com/office/drawing/2014/main" val="2041783091"/>
                    </a:ext>
                  </a:extLst>
                </a:gridCol>
                <a:gridCol w="661105">
                  <a:extLst>
                    <a:ext uri="{9D8B030D-6E8A-4147-A177-3AD203B41FA5}">
                      <a16:colId xmlns:a16="http://schemas.microsoft.com/office/drawing/2014/main" val="2161643541"/>
                    </a:ext>
                  </a:extLst>
                </a:gridCol>
              </a:tblGrid>
              <a:tr h="269062">
                <a:tc>
                  <a:txBody>
                    <a:bodyPr/>
                    <a:lstStyle/>
                    <a:p>
                      <a:pPr algn="ctr" fontAlgn="ctr">
                        <a:buNone/>
                      </a:pPr>
                      <a:r>
                        <a:rPr lang="es-CO" sz="1200" b="1" i="0" u="none" strike="noStrike">
                          <a:solidFill>
                            <a:srgbClr val="000000"/>
                          </a:solidFill>
                          <a:effectLst/>
                          <a:latin typeface="Aptos" panose="020B0004020202020204" pitchFamily="34" charset="0"/>
                        </a:rPr>
                        <a:t>Concepto</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2024</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2025</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2026</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2027</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2028</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2029</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2030</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2031</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2032</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2033</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2034</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2035</a:t>
                      </a:r>
                    </a:p>
                  </a:txBody>
                  <a:tcPr marL="72000" marR="72000" marT="0" marB="0" anchor="ctr">
                    <a:lnL>
                      <a:noFill/>
                    </a:lnL>
                    <a:lnR>
                      <a:noFill/>
                    </a:lnR>
                    <a:lnT>
                      <a:noFill/>
                    </a:lnT>
                    <a:lnB>
                      <a:noFill/>
                    </a:lnB>
                    <a:solidFill>
                      <a:srgbClr val="FFC000"/>
                    </a:solidFill>
                  </a:tcPr>
                </a:tc>
                <a:tc>
                  <a:txBody>
                    <a:bodyPr/>
                    <a:lstStyle/>
                    <a:p>
                      <a:pPr algn="ctr" fontAlgn="ctr">
                        <a:buNone/>
                      </a:pPr>
                      <a:r>
                        <a:rPr lang="es-CO" sz="1200" b="1" i="0" u="none" strike="noStrike">
                          <a:solidFill>
                            <a:srgbClr val="000000"/>
                          </a:solidFill>
                          <a:effectLst/>
                          <a:latin typeface="Aptos" panose="020B0004020202020204" pitchFamily="34" charset="0"/>
                        </a:rPr>
                        <a:t>2036</a:t>
                      </a:r>
                    </a:p>
                  </a:txBody>
                  <a:tcPr marL="72000" marR="72000" marT="0" marB="0" anchor="ctr">
                    <a:lnL>
                      <a:noFill/>
                    </a:lnL>
                    <a:lnR>
                      <a:noFill/>
                    </a:lnR>
                    <a:lnT>
                      <a:noFill/>
                    </a:lnT>
                    <a:lnB>
                      <a:noFill/>
                    </a:lnB>
                    <a:solidFill>
                      <a:srgbClr val="FFC000"/>
                    </a:solidFill>
                  </a:tcPr>
                </a:tc>
                <a:extLst>
                  <a:ext uri="{0D108BD9-81ED-4DB2-BD59-A6C34878D82A}">
                    <a16:rowId xmlns:a16="http://schemas.microsoft.com/office/drawing/2014/main" val="3185535098"/>
                  </a:ext>
                </a:extLst>
              </a:tr>
              <a:tr h="269062">
                <a:tc>
                  <a:txBody>
                    <a:bodyPr/>
                    <a:lstStyle/>
                    <a:p>
                      <a:pPr algn="l" fontAlgn="ctr">
                        <a:buNone/>
                      </a:pPr>
                      <a:r>
                        <a:rPr lang="es-CO" sz="1200" b="1" i="0" u="none" strike="noStrike">
                          <a:solidFill>
                            <a:srgbClr val="000000"/>
                          </a:solidFill>
                          <a:effectLst/>
                          <a:latin typeface="Aptos" panose="020B0004020202020204" pitchFamily="34" charset="0"/>
                        </a:rPr>
                        <a:t>Ingresos </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5,8</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5,8</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5,8</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5,7</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5,7</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5,7</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5,7</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5,6</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5,6</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5,5</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5,5</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5,5</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5,5</a:t>
                      </a:r>
                    </a:p>
                  </a:txBody>
                  <a:tcPr marL="72000" marR="72000" marT="0" marB="0" anchor="ctr">
                    <a:lnL>
                      <a:noFill/>
                    </a:lnL>
                    <a:lnR>
                      <a:noFill/>
                    </a:lnR>
                    <a:lnT>
                      <a:noFill/>
                    </a:lnT>
                    <a:lnB>
                      <a:noFill/>
                    </a:lnB>
                    <a:solidFill>
                      <a:srgbClr val="D9D9D9"/>
                    </a:solidFill>
                  </a:tcPr>
                </a:tc>
                <a:extLst>
                  <a:ext uri="{0D108BD9-81ED-4DB2-BD59-A6C34878D82A}">
                    <a16:rowId xmlns:a16="http://schemas.microsoft.com/office/drawing/2014/main" val="3890896560"/>
                  </a:ext>
                </a:extLst>
              </a:tr>
              <a:tr h="269062">
                <a:tc>
                  <a:txBody>
                    <a:bodyPr/>
                    <a:lstStyle/>
                    <a:p>
                      <a:pPr algn="l" fontAlgn="ctr">
                        <a:buNone/>
                      </a:pPr>
                      <a:r>
                        <a:rPr lang="es-CO" sz="1200" b="1" i="0" u="none" strike="noStrike">
                          <a:solidFill>
                            <a:srgbClr val="000000"/>
                          </a:solidFill>
                          <a:effectLst/>
                          <a:latin typeface="Aptos" panose="020B0004020202020204" pitchFamily="34" charset="0"/>
                        </a:rPr>
                        <a:t>Ingresos corrientes</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5,1</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5,2</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5,3</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5,2</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5,2</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5,2</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5,2</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5,1</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5,1</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5,1</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5,1</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5,0</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5,0</a:t>
                      </a:r>
                    </a:p>
                  </a:txBody>
                  <a:tcPr marL="72000" marR="72000" marT="0" marB="0" anchor="ctr">
                    <a:lnL>
                      <a:noFill/>
                    </a:lnL>
                    <a:lnR>
                      <a:noFill/>
                    </a:lnR>
                    <a:lnT>
                      <a:noFill/>
                    </a:lnT>
                    <a:lnB>
                      <a:noFill/>
                    </a:lnB>
                    <a:noFill/>
                  </a:tcPr>
                </a:tc>
                <a:extLst>
                  <a:ext uri="{0D108BD9-81ED-4DB2-BD59-A6C34878D82A}">
                    <a16:rowId xmlns:a16="http://schemas.microsoft.com/office/drawing/2014/main" val="2213710863"/>
                  </a:ext>
                </a:extLst>
              </a:tr>
              <a:tr h="269062">
                <a:tc>
                  <a:txBody>
                    <a:bodyPr/>
                    <a:lstStyle/>
                    <a:p>
                      <a:pPr algn="l" fontAlgn="ctr">
                        <a:buNone/>
                      </a:pPr>
                      <a:r>
                        <a:rPr lang="es-CO" sz="1200" b="1" i="0" u="none" strike="noStrike">
                          <a:solidFill>
                            <a:srgbClr val="000000"/>
                          </a:solidFill>
                          <a:effectLst/>
                          <a:latin typeface="Aptos" panose="020B0004020202020204" pitchFamily="34" charset="0"/>
                        </a:rPr>
                        <a:t>Tributarios</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3,3</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3,2</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3,3</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3,3</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3,3</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3,3</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3,3</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3,2</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3,2</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3,2</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3,2</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3,2</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3,2</a:t>
                      </a:r>
                    </a:p>
                  </a:txBody>
                  <a:tcPr marL="72000" marR="72000" marT="0" marB="0" anchor="ctr">
                    <a:lnL>
                      <a:noFill/>
                    </a:lnL>
                    <a:lnR>
                      <a:noFill/>
                    </a:lnR>
                    <a:lnT>
                      <a:noFill/>
                    </a:lnT>
                    <a:lnB>
                      <a:noFill/>
                    </a:lnB>
                    <a:noFill/>
                  </a:tcPr>
                </a:tc>
                <a:extLst>
                  <a:ext uri="{0D108BD9-81ED-4DB2-BD59-A6C34878D82A}">
                    <a16:rowId xmlns:a16="http://schemas.microsoft.com/office/drawing/2014/main" val="958950384"/>
                  </a:ext>
                </a:extLst>
              </a:tr>
              <a:tr h="269062">
                <a:tc>
                  <a:txBody>
                    <a:bodyPr/>
                    <a:lstStyle/>
                    <a:p>
                      <a:pPr algn="l" fontAlgn="ctr">
                        <a:buNone/>
                      </a:pPr>
                      <a:r>
                        <a:rPr lang="es-CO" sz="1200" b="0" i="0" u="none" strike="noStrike">
                          <a:solidFill>
                            <a:srgbClr val="000000"/>
                          </a:solidFill>
                          <a:effectLst/>
                          <a:latin typeface="Aptos" panose="020B0004020202020204" pitchFamily="34" charset="0"/>
                        </a:rPr>
                        <a:t>Impuesto sobre vehículos automotores</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extLst>
                  <a:ext uri="{0D108BD9-81ED-4DB2-BD59-A6C34878D82A}">
                    <a16:rowId xmlns:a16="http://schemas.microsoft.com/office/drawing/2014/main" val="2369413304"/>
                  </a:ext>
                </a:extLst>
              </a:tr>
              <a:tr h="269062">
                <a:tc>
                  <a:txBody>
                    <a:bodyPr/>
                    <a:lstStyle/>
                    <a:p>
                      <a:pPr algn="l" fontAlgn="ctr">
                        <a:buNone/>
                      </a:pPr>
                      <a:r>
                        <a:rPr lang="es-CO" sz="1200" b="0" i="0" u="none" strike="noStrike">
                          <a:solidFill>
                            <a:srgbClr val="000000"/>
                          </a:solidFill>
                          <a:effectLst/>
                          <a:latin typeface="Aptos" panose="020B0004020202020204" pitchFamily="34" charset="0"/>
                        </a:rPr>
                        <a:t>Impuesto Predial Unificado</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1,0</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1,0</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1,1</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1,1</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1,1</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1,1</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1,1</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1,0</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1,0</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1,1</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1,1</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1,1</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1,1</a:t>
                      </a:r>
                    </a:p>
                  </a:txBody>
                  <a:tcPr marL="72000" marR="72000" marT="0" marB="0" anchor="ctr">
                    <a:lnL>
                      <a:noFill/>
                    </a:lnL>
                    <a:lnR>
                      <a:noFill/>
                    </a:lnR>
                    <a:lnT>
                      <a:noFill/>
                    </a:lnT>
                    <a:lnB>
                      <a:noFill/>
                    </a:lnB>
                    <a:noFill/>
                  </a:tcPr>
                </a:tc>
                <a:extLst>
                  <a:ext uri="{0D108BD9-81ED-4DB2-BD59-A6C34878D82A}">
                    <a16:rowId xmlns:a16="http://schemas.microsoft.com/office/drawing/2014/main" val="690922774"/>
                  </a:ext>
                </a:extLst>
              </a:tr>
              <a:tr h="269062">
                <a:tc>
                  <a:txBody>
                    <a:bodyPr/>
                    <a:lstStyle/>
                    <a:p>
                      <a:pPr algn="l" fontAlgn="ctr">
                        <a:buNone/>
                      </a:pPr>
                      <a:r>
                        <a:rPr lang="es-MX" sz="1200" b="0" i="0" u="none" strike="noStrike">
                          <a:solidFill>
                            <a:srgbClr val="000000"/>
                          </a:solidFill>
                          <a:effectLst/>
                          <a:latin typeface="Aptos" panose="020B0004020202020204" pitchFamily="34" charset="0"/>
                        </a:rPr>
                        <a:t>Impuesto de industria y comercio</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1,6</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1,6</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1,6</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1,6</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1,6</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1,6</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1,5</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1,5</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1,5</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1,5</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1,5</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1,5</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1,5</a:t>
                      </a:r>
                    </a:p>
                  </a:txBody>
                  <a:tcPr marL="72000" marR="72000" marT="0" marB="0" anchor="ctr">
                    <a:lnL>
                      <a:noFill/>
                    </a:lnL>
                    <a:lnR>
                      <a:noFill/>
                    </a:lnR>
                    <a:lnT>
                      <a:noFill/>
                    </a:lnT>
                    <a:lnB>
                      <a:noFill/>
                    </a:lnB>
                    <a:noFill/>
                  </a:tcPr>
                </a:tc>
                <a:extLst>
                  <a:ext uri="{0D108BD9-81ED-4DB2-BD59-A6C34878D82A}">
                    <a16:rowId xmlns:a16="http://schemas.microsoft.com/office/drawing/2014/main" val="2099966593"/>
                  </a:ext>
                </a:extLst>
              </a:tr>
              <a:tr h="269062">
                <a:tc>
                  <a:txBody>
                    <a:bodyPr/>
                    <a:lstStyle/>
                    <a:p>
                      <a:pPr algn="l" fontAlgn="ctr">
                        <a:buNone/>
                      </a:pPr>
                      <a:r>
                        <a:rPr lang="es-CO" sz="1200" b="0" i="0" u="none" strike="noStrike">
                          <a:solidFill>
                            <a:srgbClr val="000000"/>
                          </a:solidFill>
                          <a:effectLst/>
                          <a:latin typeface="Aptos" panose="020B0004020202020204" pitchFamily="34" charset="0"/>
                        </a:rPr>
                        <a:t>Otros</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0,4</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0,4</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extLst>
                  <a:ext uri="{0D108BD9-81ED-4DB2-BD59-A6C34878D82A}">
                    <a16:rowId xmlns:a16="http://schemas.microsoft.com/office/drawing/2014/main" val="2088195425"/>
                  </a:ext>
                </a:extLst>
              </a:tr>
              <a:tr h="269062">
                <a:tc>
                  <a:txBody>
                    <a:bodyPr/>
                    <a:lstStyle/>
                    <a:p>
                      <a:pPr algn="l" fontAlgn="ctr">
                        <a:buNone/>
                      </a:pPr>
                      <a:r>
                        <a:rPr lang="es-CO" sz="1200" b="1" i="0" u="none" strike="noStrike">
                          <a:solidFill>
                            <a:srgbClr val="000000"/>
                          </a:solidFill>
                          <a:effectLst/>
                          <a:latin typeface="Aptos" panose="020B0004020202020204" pitchFamily="34" charset="0"/>
                        </a:rPr>
                        <a:t>No tributarios</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2,0</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2,0</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2,0</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1,8</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1,8</a:t>
                      </a:r>
                    </a:p>
                  </a:txBody>
                  <a:tcPr marL="72000" marR="72000" marT="0" marB="0" anchor="ctr">
                    <a:lnL>
                      <a:noFill/>
                    </a:lnL>
                    <a:lnR>
                      <a:noFill/>
                    </a:lnR>
                    <a:lnT>
                      <a:noFill/>
                    </a:lnT>
                    <a:lnB>
                      <a:noFill/>
                    </a:lnB>
                    <a:noFill/>
                  </a:tcPr>
                </a:tc>
                <a:extLst>
                  <a:ext uri="{0D108BD9-81ED-4DB2-BD59-A6C34878D82A}">
                    <a16:rowId xmlns:a16="http://schemas.microsoft.com/office/drawing/2014/main" val="3752763713"/>
                  </a:ext>
                </a:extLst>
              </a:tr>
              <a:tr h="269062">
                <a:tc>
                  <a:txBody>
                    <a:bodyPr/>
                    <a:lstStyle/>
                    <a:p>
                      <a:pPr algn="l" fontAlgn="ctr">
                        <a:buNone/>
                      </a:pPr>
                      <a:r>
                        <a:rPr lang="es-CO" sz="1200" b="1" i="0" u="none" strike="noStrike">
                          <a:solidFill>
                            <a:srgbClr val="000000"/>
                          </a:solidFill>
                          <a:effectLst/>
                          <a:latin typeface="Aptos" panose="020B0004020202020204" pitchFamily="34" charset="0"/>
                        </a:rPr>
                        <a:t>Recursos de capital</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0,7</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0,6</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0,6</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0,5</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0,5</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0,5</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0,5</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0,5</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0,5</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0,4</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0,4</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0,5</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0,4</a:t>
                      </a:r>
                    </a:p>
                  </a:txBody>
                  <a:tcPr marL="72000" marR="72000" marT="0" marB="0" anchor="ctr">
                    <a:lnL>
                      <a:noFill/>
                    </a:lnL>
                    <a:lnR>
                      <a:noFill/>
                    </a:lnR>
                    <a:lnT>
                      <a:noFill/>
                    </a:lnT>
                    <a:lnB>
                      <a:noFill/>
                    </a:lnB>
                    <a:noFill/>
                  </a:tcPr>
                </a:tc>
                <a:extLst>
                  <a:ext uri="{0D108BD9-81ED-4DB2-BD59-A6C34878D82A}">
                    <a16:rowId xmlns:a16="http://schemas.microsoft.com/office/drawing/2014/main" val="83282423"/>
                  </a:ext>
                </a:extLst>
              </a:tr>
              <a:tr h="269062">
                <a:tc>
                  <a:txBody>
                    <a:bodyPr/>
                    <a:lstStyle/>
                    <a:p>
                      <a:pPr algn="l" fontAlgn="ctr">
                        <a:buNone/>
                      </a:pPr>
                      <a:r>
                        <a:rPr lang="es-CO" sz="1200" b="1" i="0" u="none" strike="noStrike">
                          <a:solidFill>
                            <a:srgbClr val="000000"/>
                          </a:solidFill>
                          <a:effectLst/>
                          <a:latin typeface="Aptos" panose="020B0004020202020204" pitchFamily="34" charset="0"/>
                        </a:rPr>
                        <a:t>Gastos </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6,4</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7,2</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7,1</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6,4</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5,7</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5,7</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5,6</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5,5</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5,5</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5,3</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5,3</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5,2</a:t>
                      </a:r>
                    </a:p>
                  </a:txBody>
                  <a:tcPr marL="72000" marR="72000" marT="0" marB="0" anchor="ctr">
                    <a:lnL>
                      <a:noFill/>
                    </a:lnL>
                    <a:lnR>
                      <a:noFill/>
                    </a:lnR>
                    <a:lnT>
                      <a:noFill/>
                    </a:lnT>
                    <a:lnB>
                      <a:noFill/>
                    </a:lnB>
                    <a:solidFill>
                      <a:srgbClr val="D9D9D9"/>
                    </a:solidFill>
                  </a:tcPr>
                </a:tc>
                <a:tc>
                  <a:txBody>
                    <a:bodyPr/>
                    <a:lstStyle/>
                    <a:p>
                      <a:pPr algn="r" fontAlgn="ctr">
                        <a:buNone/>
                      </a:pPr>
                      <a:r>
                        <a:rPr lang="es-CO" sz="1200" b="1" i="0" u="none" strike="noStrike">
                          <a:solidFill>
                            <a:srgbClr val="000000"/>
                          </a:solidFill>
                          <a:effectLst/>
                          <a:latin typeface="Aptos" panose="020B0004020202020204" pitchFamily="34" charset="0"/>
                        </a:rPr>
                        <a:t>5,2</a:t>
                      </a:r>
                    </a:p>
                  </a:txBody>
                  <a:tcPr marL="72000" marR="72000" marT="0" marB="0" anchor="ctr">
                    <a:lnL>
                      <a:noFill/>
                    </a:lnL>
                    <a:lnR>
                      <a:noFill/>
                    </a:lnR>
                    <a:lnT>
                      <a:noFill/>
                    </a:lnT>
                    <a:lnB>
                      <a:noFill/>
                    </a:lnB>
                    <a:solidFill>
                      <a:srgbClr val="D9D9D9"/>
                    </a:solidFill>
                  </a:tcPr>
                </a:tc>
                <a:extLst>
                  <a:ext uri="{0D108BD9-81ED-4DB2-BD59-A6C34878D82A}">
                    <a16:rowId xmlns:a16="http://schemas.microsoft.com/office/drawing/2014/main" val="3033229005"/>
                  </a:ext>
                </a:extLst>
              </a:tr>
              <a:tr h="269062">
                <a:tc>
                  <a:txBody>
                    <a:bodyPr/>
                    <a:lstStyle/>
                    <a:p>
                      <a:pPr algn="l" fontAlgn="ctr">
                        <a:buNone/>
                      </a:pPr>
                      <a:r>
                        <a:rPr lang="es-CO" sz="1200" b="1" i="0" u="none" strike="noStrike">
                          <a:solidFill>
                            <a:srgbClr val="000000"/>
                          </a:solidFill>
                          <a:effectLst/>
                          <a:latin typeface="Aptos" panose="020B0004020202020204" pitchFamily="34" charset="0"/>
                        </a:rPr>
                        <a:t>Gastos de Funcionamiento</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1,0</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1,0</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0,9</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0,8</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0,8</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0,8</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0,8</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0,7</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0,7</a:t>
                      </a:r>
                    </a:p>
                  </a:txBody>
                  <a:tcPr marL="72000" marR="72000" marT="0" marB="0" anchor="ctr">
                    <a:lnL>
                      <a:noFill/>
                    </a:lnL>
                    <a:lnR>
                      <a:noFill/>
                    </a:lnR>
                    <a:lnT>
                      <a:noFill/>
                    </a:lnT>
                    <a:lnB>
                      <a:noFill/>
                    </a:lnB>
                    <a:noFill/>
                  </a:tcPr>
                </a:tc>
                <a:tc>
                  <a:txBody>
                    <a:bodyPr/>
                    <a:lstStyle/>
                    <a:p>
                      <a:pPr algn="r" fontAlgn="ctr">
                        <a:buNone/>
                      </a:pPr>
                      <a:r>
                        <a:rPr lang="es-CO" sz="1200" b="1" i="0" u="none" strike="noStrike">
                          <a:solidFill>
                            <a:srgbClr val="000000"/>
                          </a:solidFill>
                          <a:effectLst/>
                          <a:latin typeface="Aptos" panose="020B0004020202020204" pitchFamily="34" charset="0"/>
                        </a:rPr>
                        <a:t>0,7</a:t>
                      </a:r>
                    </a:p>
                  </a:txBody>
                  <a:tcPr marL="72000" marR="72000" marT="0" marB="0" anchor="ctr">
                    <a:lnL>
                      <a:noFill/>
                    </a:lnL>
                    <a:lnR>
                      <a:noFill/>
                    </a:lnR>
                    <a:lnT>
                      <a:noFill/>
                    </a:lnT>
                    <a:lnB>
                      <a:noFill/>
                    </a:lnB>
                    <a:noFill/>
                  </a:tcPr>
                </a:tc>
                <a:extLst>
                  <a:ext uri="{0D108BD9-81ED-4DB2-BD59-A6C34878D82A}">
                    <a16:rowId xmlns:a16="http://schemas.microsoft.com/office/drawing/2014/main" val="440419986"/>
                  </a:ext>
                </a:extLst>
              </a:tr>
              <a:tr h="269062">
                <a:tc>
                  <a:txBody>
                    <a:bodyPr/>
                    <a:lstStyle/>
                    <a:p>
                      <a:pPr algn="l" fontAlgn="ctr">
                        <a:buNone/>
                      </a:pPr>
                      <a:r>
                        <a:rPr lang="es-MX" sz="1200" b="1" i="0" u="none" strike="noStrike">
                          <a:solidFill>
                            <a:srgbClr val="000000"/>
                          </a:solidFill>
                          <a:effectLst/>
                          <a:latin typeface="Aptos" panose="020B0004020202020204" pitchFamily="34" charset="0"/>
                        </a:rPr>
                        <a:t>Intereses y comisiones de la deuda</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0,2</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0,2</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0,2</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0,2</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0,2</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0,1</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0,1</a:t>
                      </a:r>
                    </a:p>
                  </a:txBody>
                  <a:tcPr marL="72000" marR="72000" marT="0" marB="0" anchor="ctr">
                    <a:lnL>
                      <a:noFill/>
                    </a:lnL>
                    <a:lnR>
                      <a:noFill/>
                    </a:lnR>
                    <a:lnT>
                      <a:noFill/>
                    </a:lnT>
                    <a:lnB>
                      <a:noFill/>
                    </a:lnB>
                    <a:noFill/>
                  </a:tcPr>
                </a:tc>
                <a:extLst>
                  <a:ext uri="{0D108BD9-81ED-4DB2-BD59-A6C34878D82A}">
                    <a16:rowId xmlns:a16="http://schemas.microsoft.com/office/drawing/2014/main" val="1708862247"/>
                  </a:ext>
                </a:extLst>
              </a:tr>
              <a:tr h="269062">
                <a:tc>
                  <a:txBody>
                    <a:bodyPr/>
                    <a:lstStyle/>
                    <a:p>
                      <a:pPr algn="l" fontAlgn="ctr">
                        <a:buNone/>
                      </a:pPr>
                      <a:r>
                        <a:rPr lang="es-MX" sz="1200" b="1" i="0" u="none" strike="noStrike">
                          <a:solidFill>
                            <a:srgbClr val="000000"/>
                          </a:solidFill>
                          <a:effectLst/>
                          <a:latin typeface="Aptos" panose="020B0004020202020204" pitchFamily="34" charset="0"/>
                        </a:rPr>
                        <a:t>Transferencias Servicio de la deuda y otros</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0,04</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0,04</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0,04</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0,03</a:t>
                      </a:r>
                    </a:p>
                  </a:txBody>
                  <a:tcPr marL="72000" marR="72000" marT="0" marB="0" anchor="ctr">
                    <a:lnL>
                      <a:noFill/>
                    </a:lnL>
                    <a:lnR>
                      <a:noFill/>
                    </a:lnR>
                    <a:lnT>
                      <a:noFill/>
                    </a:lnT>
                    <a:lnB>
                      <a:noFill/>
                    </a:lnB>
                    <a:noFill/>
                  </a:tcPr>
                </a:tc>
                <a:extLst>
                  <a:ext uri="{0D108BD9-81ED-4DB2-BD59-A6C34878D82A}">
                    <a16:rowId xmlns:a16="http://schemas.microsoft.com/office/drawing/2014/main" val="2054614103"/>
                  </a:ext>
                </a:extLst>
              </a:tr>
              <a:tr h="269062">
                <a:tc>
                  <a:txBody>
                    <a:bodyPr/>
                    <a:lstStyle/>
                    <a:p>
                      <a:pPr algn="l" fontAlgn="ctr">
                        <a:buNone/>
                      </a:pPr>
                      <a:r>
                        <a:rPr lang="es-CO" sz="1200" b="1" i="0" u="none" strike="noStrike">
                          <a:solidFill>
                            <a:srgbClr val="000000"/>
                          </a:solidFill>
                          <a:effectLst/>
                          <a:latin typeface="Aptos" panose="020B0004020202020204" pitchFamily="34" charset="0"/>
                        </a:rPr>
                        <a:t>Inversión</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5,2</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6,0</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5,8</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5,2</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4,5</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4,5</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4,4</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4,4</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4,4</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4,3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4,3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4,3</a:t>
                      </a:r>
                    </a:p>
                  </a:txBody>
                  <a:tcPr marL="72000" marR="72000" marT="0" marB="0" anchor="ctr">
                    <a:lnL>
                      <a:noFill/>
                    </a:lnL>
                    <a:lnR>
                      <a:noFill/>
                    </a:lnR>
                    <a:lnT>
                      <a:noFill/>
                    </a:lnT>
                    <a:lnB>
                      <a:noFill/>
                    </a:lnB>
                    <a:noFill/>
                  </a:tcPr>
                </a:tc>
                <a:tc>
                  <a:txBody>
                    <a:bodyPr/>
                    <a:lstStyle/>
                    <a:p>
                      <a:pPr algn="r" fontAlgn="ctr">
                        <a:buNone/>
                      </a:pPr>
                      <a:r>
                        <a:rPr lang="es-CO" sz="1200" b="0" i="0" u="none" strike="noStrike">
                          <a:solidFill>
                            <a:srgbClr val="000000"/>
                          </a:solidFill>
                          <a:effectLst/>
                          <a:latin typeface="Aptos" panose="020B0004020202020204" pitchFamily="34" charset="0"/>
                        </a:rPr>
                        <a:t>4,3</a:t>
                      </a:r>
                    </a:p>
                  </a:txBody>
                  <a:tcPr marL="72000" marR="72000" marT="0" marB="0" anchor="ctr">
                    <a:lnL>
                      <a:noFill/>
                    </a:lnL>
                    <a:lnR>
                      <a:noFill/>
                    </a:lnR>
                    <a:lnT>
                      <a:noFill/>
                    </a:lnT>
                    <a:lnB>
                      <a:noFill/>
                    </a:lnB>
                    <a:noFill/>
                  </a:tcPr>
                </a:tc>
                <a:extLst>
                  <a:ext uri="{0D108BD9-81ED-4DB2-BD59-A6C34878D82A}">
                    <a16:rowId xmlns:a16="http://schemas.microsoft.com/office/drawing/2014/main" val="3692595403"/>
                  </a:ext>
                </a:extLst>
              </a:tr>
              <a:tr h="269062">
                <a:tc>
                  <a:txBody>
                    <a:bodyPr/>
                    <a:lstStyle/>
                    <a:p>
                      <a:pPr algn="l" fontAlgn="ctr">
                        <a:buNone/>
                      </a:pPr>
                      <a:r>
                        <a:rPr lang="es-CO" sz="1200" b="1" i="0" u="none" strike="noStrike">
                          <a:solidFill>
                            <a:srgbClr val="000000"/>
                          </a:solidFill>
                          <a:effectLst/>
                          <a:latin typeface="Aptos" panose="020B0004020202020204" pitchFamily="34" charset="0"/>
                        </a:rPr>
                        <a:t>Balance fiscal</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-0,6</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-1,5</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-1,3</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-0,7</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-0,03</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-0,01</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0,1</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0,1</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0,1</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0,2</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0,2</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solidFill>
                      <a:schemeClr val="accent1">
                        <a:lumMod val="40000"/>
                        <a:lumOff val="60000"/>
                      </a:schemeClr>
                    </a:solidFill>
                  </a:tcPr>
                </a:tc>
                <a:tc>
                  <a:txBody>
                    <a:bodyPr/>
                    <a:lstStyle/>
                    <a:p>
                      <a:pPr algn="r" fontAlgn="ctr">
                        <a:buNone/>
                      </a:pPr>
                      <a:r>
                        <a:rPr lang="es-CO" sz="1200" b="1" i="0" u="none" strike="noStrike">
                          <a:solidFill>
                            <a:srgbClr val="000000"/>
                          </a:solidFill>
                          <a:effectLst/>
                          <a:latin typeface="Aptos" panose="020B0004020202020204" pitchFamily="34" charset="0"/>
                        </a:rPr>
                        <a:t>0,3</a:t>
                      </a:r>
                    </a:p>
                  </a:txBody>
                  <a:tcPr marL="72000" marR="72000" marT="0"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357900510"/>
                  </a:ext>
                </a:extLst>
              </a:tr>
              <a:tr h="269062">
                <a:tc>
                  <a:txBody>
                    <a:bodyPr/>
                    <a:lstStyle/>
                    <a:p>
                      <a:pPr algn="l" fontAlgn="ctr">
                        <a:buNone/>
                      </a:pPr>
                      <a:r>
                        <a:rPr lang="es-CO" sz="1200" b="1" i="0" u="none" strike="noStrike">
                          <a:solidFill>
                            <a:schemeClr val="bg1"/>
                          </a:solidFill>
                          <a:effectLst/>
                          <a:latin typeface="Aptos" panose="020B0004020202020204" pitchFamily="34" charset="0"/>
                        </a:rPr>
                        <a:t>Balance primario</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-0,4</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-1,3</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-0,9</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-0,4</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0,3</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0,3</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0,4</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0,4</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0,3</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0,5</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0,5</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0,5</a:t>
                      </a:r>
                    </a:p>
                  </a:txBody>
                  <a:tcPr marL="72000" marR="72000" marT="0" marB="0" anchor="ctr">
                    <a:lnL>
                      <a:noFill/>
                    </a:lnL>
                    <a:lnR>
                      <a:noFill/>
                    </a:lnR>
                    <a:lnT>
                      <a:noFill/>
                    </a:lnT>
                    <a:lnB>
                      <a:noFill/>
                    </a:lnB>
                    <a:solidFill>
                      <a:schemeClr val="tx2">
                        <a:lumMod val="60000"/>
                        <a:lumOff val="40000"/>
                      </a:schemeClr>
                    </a:solidFill>
                  </a:tcPr>
                </a:tc>
                <a:tc>
                  <a:txBody>
                    <a:bodyPr/>
                    <a:lstStyle/>
                    <a:p>
                      <a:pPr algn="r" fontAlgn="ctr">
                        <a:buNone/>
                      </a:pPr>
                      <a:r>
                        <a:rPr lang="es-CO" sz="1200" b="1" i="0" u="none" strike="noStrike">
                          <a:solidFill>
                            <a:schemeClr val="bg1"/>
                          </a:solidFill>
                          <a:effectLst/>
                          <a:latin typeface="Aptos" panose="020B0004020202020204" pitchFamily="34" charset="0"/>
                        </a:rPr>
                        <a:t>0,4</a:t>
                      </a:r>
                    </a:p>
                  </a:txBody>
                  <a:tcPr marL="72000" marR="72000" marT="0" marB="0" anchor="ctr">
                    <a:lnL>
                      <a:noFill/>
                    </a:lnL>
                    <a:lnR>
                      <a:noFill/>
                    </a:lnR>
                    <a:lnT>
                      <a:noFill/>
                    </a:lnT>
                    <a:lnB>
                      <a:noFill/>
                    </a:lnB>
                    <a:solidFill>
                      <a:schemeClr val="tx2">
                        <a:lumMod val="60000"/>
                        <a:lumOff val="40000"/>
                      </a:schemeClr>
                    </a:solidFill>
                  </a:tcPr>
                </a:tc>
                <a:extLst>
                  <a:ext uri="{0D108BD9-81ED-4DB2-BD59-A6C34878D82A}">
                    <a16:rowId xmlns:a16="http://schemas.microsoft.com/office/drawing/2014/main" val="3096178596"/>
                  </a:ext>
                </a:extLst>
              </a:tr>
            </a:tbl>
          </a:graphicData>
        </a:graphic>
      </p:graphicFrame>
      <p:pic>
        <p:nvPicPr>
          <p:cNvPr id="4" name="Gráfico 3">
            <a:extLst>
              <a:ext uri="{FF2B5EF4-FFF2-40B4-BE49-F238E27FC236}">
                <a16:creationId xmlns:a16="http://schemas.microsoft.com/office/drawing/2014/main" id="{4A39BACE-4CE8-DA17-81E1-2F6CBBEB8D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5" name="Gráfico 4">
            <a:extLst>
              <a:ext uri="{FF2B5EF4-FFF2-40B4-BE49-F238E27FC236}">
                <a16:creationId xmlns:a16="http://schemas.microsoft.com/office/drawing/2014/main" id="{A3EDC657-EED1-5C9A-CFEB-CCD0C686053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7" name="Gráfico 6">
            <a:extLst>
              <a:ext uri="{FF2B5EF4-FFF2-40B4-BE49-F238E27FC236}">
                <a16:creationId xmlns:a16="http://schemas.microsoft.com/office/drawing/2014/main" id="{AC44EAF6-F053-A0B2-FE73-0BC112F7CAC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2403362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D80C-E4AB-AB71-7A73-DC861D0AA215}"/>
            </a:ext>
          </a:extLst>
        </p:cNvPr>
        <p:cNvGrpSpPr/>
        <p:nvPr/>
      </p:nvGrpSpPr>
      <p:grpSpPr>
        <a:xfrm>
          <a:off x="0" y="0"/>
          <a:ext cx="0" cy="0"/>
          <a:chOff x="0" y="0"/>
          <a:chExt cx="0" cy="0"/>
        </a:xfrm>
      </p:grpSpPr>
      <p:graphicFrame>
        <p:nvGraphicFramePr>
          <p:cNvPr id="8" name="Gráfico 7">
            <a:extLst>
              <a:ext uri="{FF2B5EF4-FFF2-40B4-BE49-F238E27FC236}">
                <a16:creationId xmlns:a16="http://schemas.microsoft.com/office/drawing/2014/main" id="{53EF9970-0EAE-48ED-B485-11E58BF7AD79}"/>
              </a:ext>
            </a:extLst>
          </p:cNvPr>
          <p:cNvGraphicFramePr>
            <a:graphicFrameLocks/>
          </p:cNvGraphicFramePr>
          <p:nvPr>
            <p:extLst>
              <p:ext uri="{D42A27DB-BD31-4B8C-83A1-F6EECF244321}">
                <p14:modId xmlns:p14="http://schemas.microsoft.com/office/powerpoint/2010/main" val="1826020926"/>
              </p:ext>
            </p:extLst>
          </p:nvPr>
        </p:nvGraphicFramePr>
        <p:xfrm>
          <a:off x="709448" y="977774"/>
          <a:ext cx="10767849" cy="5249605"/>
        </p:xfrm>
        <a:graphic>
          <a:graphicData uri="http://schemas.openxmlformats.org/drawingml/2006/chart">
            <c:chart xmlns:c="http://schemas.openxmlformats.org/drawingml/2006/chart" xmlns:r="http://schemas.openxmlformats.org/officeDocument/2006/relationships" r:id="rId3"/>
          </a:graphicData>
        </a:graphic>
      </p:graphicFrame>
      <p:sp>
        <p:nvSpPr>
          <p:cNvPr id="5" name="Título 4">
            <a:extLst>
              <a:ext uri="{FF2B5EF4-FFF2-40B4-BE49-F238E27FC236}">
                <a16:creationId xmlns:a16="http://schemas.microsoft.com/office/drawing/2014/main" id="{EEC85702-A860-678A-E70B-92749F63794C}"/>
              </a:ext>
            </a:extLst>
          </p:cNvPr>
          <p:cNvSpPr>
            <a:spLocks noGrp="1"/>
          </p:cNvSpPr>
          <p:nvPr>
            <p:ph type="title"/>
          </p:nvPr>
        </p:nvSpPr>
        <p:spPr>
          <a:xfrm>
            <a:off x="813594" y="348633"/>
            <a:ext cx="10564813" cy="639809"/>
          </a:xfrm>
        </p:spPr>
        <p:txBody>
          <a:bodyPr/>
          <a:lstStyle/>
          <a:p>
            <a:pPr algn="ctr"/>
            <a:r>
              <a:rPr lang="es-CO" sz="2000" b="1" noProof="0">
                <a:latin typeface="Aptos Black" panose="020B0004020202020204" pitchFamily="34" charset="0"/>
              </a:rPr>
              <a:t>Balance primario </a:t>
            </a:r>
            <a:r>
              <a:rPr lang="es-CO" sz="2000" b="1">
                <a:latin typeface="Aptos Black" panose="020B0004020202020204" pitchFamily="34" charset="0"/>
              </a:rPr>
              <a:t>y saldo de la deuda </a:t>
            </a:r>
            <a:r>
              <a:rPr lang="es-CO" sz="2000" b="1" noProof="0">
                <a:latin typeface="Aptos Black" panose="020B0004020202020204" pitchFamily="34" charset="0"/>
              </a:rPr>
              <a:t>2025-2036 (% del PIB)</a:t>
            </a:r>
          </a:p>
        </p:txBody>
      </p:sp>
      <p:sp>
        <p:nvSpPr>
          <p:cNvPr id="2" name="CuadroTexto 1">
            <a:extLst>
              <a:ext uri="{FF2B5EF4-FFF2-40B4-BE49-F238E27FC236}">
                <a16:creationId xmlns:a16="http://schemas.microsoft.com/office/drawing/2014/main" id="{1DF435FD-B4B5-2781-49F8-CABFAD2751E9}"/>
              </a:ext>
            </a:extLst>
          </p:cNvPr>
          <p:cNvSpPr txBox="1"/>
          <p:nvPr/>
        </p:nvSpPr>
        <p:spPr>
          <a:xfrm>
            <a:off x="74140" y="6477391"/>
            <a:ext cx="6096000" cy="246221"/>
          </a:xfrm>
          <a:prstGeom prst="rect">
            <a:avLst/>
          </a:prstGeom>
          <a:noFill/>
        </p:spPr>
        <p:txBody>
          <a:bodyPr wrap="square">
            <a:spAutoFit/>
          </a:bodyPr>
          <a:lstStyle/>
          <a:p>
            <a:pPr>
              <a:defRPr/>
            </a:pPr>
            <a:r>
              <a:rPr lang="es-CO" sz="1000" b="1">
                <a:solidFill>
                  <a:srgbClr val="232A34"/>
                </a:solidFill>
                <a:latin typeface="Aptos" panose="020B0004020202020204" pitchFamily="34" charset="0"/>
                <a:cs typeface="Arial" panose="020B0604020202020204" pitchFamily="34" charset="0"/>
              </a:rPr>
              <a:t>Fuente</a:t>
            </a:r>
            <a:r>
              <a:rPr lang="es-CO" sz="1000">
                <a:solidFill>
                  <a:srgbClr val="232A34"/>
                </a:solidFill>
                <a:latin typeface="Aptos" panose="020B0004020202020204" pitchFamily="34" charset="0"/>
                <a:cs typeface="Arial" panose="020B0604020202020204" pitchFamily="34" charset="0"/>
              </a:rPr>
              <a:t>: SDH – DEEF, DDP, DDT, DDCP</a:t>
            </a:r>
          </a:p>
        </p:txBody>
      </p:sp>
      <p:sp>
        <p:nvSpPr>
          <p:cNvPr id="6" name="CuadroTexto 9">
            <a:extLst>
              <a:ext uri="{FF2B5EF4-FFF2-40B4-BE49-F238E27FC236}">
                <a16:creationId xmlns:a16="http://schemas.microsoft.com/office/drawing/2014/main" id="{BB3B12FF-4C8F-EC02-DAC3-4FEFFDBEED89}"/>
              </a:ext>
            </a:extLst>
          </p:cNvPr>
          <p:cNvSpPr txBox="1"/>
          <p:nvPr/>
        </p:nvSpPr>
        <p:spPr>
          <a:xfrm>
            <a:off x="4817263" y="4175626"/>
            <a:ext cx="6309524" cy="523261"/>
          </a:xfrm>
          <a:prstGeom prst="rect">
            <a:avLst/>
          </a:prstGeom>
          <a:noFill/>
          <a:ln>
            <a:noFill/>
          </a:ln>
        </p:spPr>
        <p:txBody>
          <a:bodyPr wrap="square">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defRPr/>
            </a:pPr>
            <a:r>
              <a:rPr lang="es-CO" altLang="es-CO" sz="1400" b="1">
                <a:solidFill>
                  <a:srgbClr val="232A34"/>
                </a:solidFill>
                <a:latin typeface="Aptos" panose="020B0004020202020204" pitchFamily="34" charset="0"/>
              </a:rPr>
              <a:t>Indicador Ley 819 de 2003:</a:t>
            </a:r>
          </a:p>
          <a:p>
            <a:pPr algn="just">
              <a:defRPr/>
            </a:pPr>
            <a:r>
              <a:rPr lang="es-CO" sz="1400" b="1">
                <a:solidFill>
                  <a:srgbClr val="232A34"/>
                </a:solidFill>
                <a:latin typeface="Aptos" panose="020B0004020202020204" pitchFamily="34" charset="0"/>
              </a:rPr>
              <a:t>Balance primario proyectado acumulado 2027-2036</a:t>
            </a:r>
          </a:p>
        </p:txBody>
      </p:sp>
      <p:sp>
        <p:nvSpPr>
          <p:cNvPr id="7" name="CuadroTexto 6">
            <a:extLst>
              <a:ext uri="{FF2B5EF4-FFF2-40B4-BE49-F238E27FC236}">
                <a16:creationId xmlns:a16="http://schemas.microsoft.com/office/drawing/2014/main" id="{A2FA750C-9BEF-6389-AB4A-5875C15783AB}"/>
              </a:ext>
            </a:extLst>
          </p:cNvPr>
          <p:cNvSpPr txBox="1"/>
          <p:nvPr/>
        </p:nvSpPr>
        <p:spPr>
          <a:xfrm>
            <a:off x="4898029" y="4711689"/>
            <a:ext cx="3364039" cy="461665"/>
          </a:xfrm>
          <a:prstGeom prst="rect">
            <a:avLst/>
          </a:prstGeom>
          <a:noFill/>
        </p:spPr>
        <p:txBody>
          <a:bodyPr wrap="square" lIns="91440" tIns="45720" rIns="91440" bIns="45720" anchor="t">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defRPr/>
            </a:pPr>
            <a:r>
              <a:rPr lang="es-CO" sz="2400" b="1">
                <a:solidFill>
                  <a:srgbClr val="232A34"/>
                </a:solidFill>
                <a:latin typeface="Aptos" panose="020B0004020202020204" pitchFamily="34" charset="0"/>
                <a:cs typeface="Arial"/>
              </a:rPr>
              <a:t>3,0% PIB  </a:t>
            </a:r>
            <a:r>
              <a:rPr lang="es-CO" sz="2000" b="1">
                <a:solidFill>
                  <a:srgbClr val="196B24"/>
                </a:solidFill>
                <a:latin typeface="Aptos" panose="020B0004020202020204" pitchFamily="34" charset="0"/>
                <a:cs typeface="Arial" panose="020B0604020202020204" pitchFamily="34" charset="0"/>
              </a:rPr>
              <a:t>SOSTENIBLE</a:t>
            </a:r>
            <a:endParaRPr lang="es-CO" sz="2400" b="1">
              <a:solidFill>
                <a:srgbClr val="196B24"/>
              </a:solidFill>
              <a:latin typeface="Aptos" panose="020B0004020202020204" pitchFamily="34" charset="0"/>
              <a:cs typeface="Arial" panose="020B0604020202020204" pitchFamily="34" charset="0"/>
            </a:endParaRPr>
          </a:p>
        </p:txBody>
      </p:sp>
      <p:pic>
        <p:nvPicPr>
          <p:cNvPr id="3" name="Gráfico 2">
            <a:extLst>
              <a:ext uri="{FF2B5EF4-FFF2-40B4-BE49-F238E27FC236}">
                <a16:creationId xmlns:a16="http://schemas.microsoft.com/office/drawing/2014/main" id="{B88809B6-CD4F-E8B9-64CC-012235387C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4" name="Gráfico 3">
            <a:extLst>
              <a:ext uri="{FF2B5EF4-FFF2-40B4-BE49-F238E27FC236}">
                <a16:creationId xmlns:a16="http://schemas.microsoft.com/office/drawing/2014/main" id="{11A1BC1B-2465-046F-1B9D-8331D42CCE2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11420" y="187282"/>
            <a:ext cx="956641" cy="486161"/>
          </a:xfrm>
          <a:prstGeom prst="rect">
            <a:avLst/>
          </a:prstGeom>
        </p:spPr>
      </p:pic>
      <p:pic>
        <p:nvPicPr>
          <p:cNvPr id="9" name="Gráfico 8">
            <a:extLst>
              <a:ext uri="{FF2B5EF4-FFF2-40B4-BE49-F238E27FC236}">
                <a16:creationId xmlns:a16="http://schemas.microsoft.com/office/drawing/2014/main" id="{D4C509FD-B271-C9E2-840D-8238F8B1E7A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2138800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D6523-BCC0-8A26-64BB-B6C629903D1A}"/>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D3CAC8DA-558C-C6D0-934B-80EDD9C76685}"/>
              </a:ext>
            </a:extLst>
          </p:cNvPr>
          <p:cNvSpPr>
            <a:spLocks noGrp="1"/>
          </p:cNvSpPr>
          <p:nvPr>
            <p:ph type="title"/>
          </p:nvPr>
        </p:nvSpPr>
        <p:spPr>
          <a:xfrm>
            <a:off x="813594" y="222921"/>
            <a:ext cx="10564813" cy="639809"/>
          </a:xfrm>
        </p:spPr>
        <p:txBody>
          <a:bodyPr/>
          <a:lstStyle/>
          <a:p>
            <a:pPr algn="ctr"/>
            <a:r>
              <a:rPr lang="es-CO" sz="2000" b="1" noProof="0">
                <a:latin typeface="Aptos Black" panose="020B0004020202020204" pitchFamily="34" charset="0"/>
              </a:rPr>
              <a:t>Indicadores de endeudamiento 2025-2036</a:t>
            </a:r>
          </a:p>
        </p:txBody>
      </p:sp>
      <p:sp>
        <p:nvSpPr>
          <p:cNvPr id="6" name="CuadroTexto 1">
            <a:extLst>
              <a:ext uri="{FF2B5EF4-FFF2-40B4-BE49-F238E27FC236}">
                <a16:creationId xmlns:a16="http://schemas.microsoft.com/office/drawing/2014/main" id="{FA2C1768-2B2C-AE52-B4B1-9ABCD1FA8268}"/>
              </a:ext>
            </a:extLst>
          </p:cNvPr>
          <p:cNvSpPr txBox="1"/>
          <p:nvPr/>
        </p:nvSpPr>
        <p:spPr>
          <a:xfrm>
            <a:off x="642508" y="949425"/>
            <a:ext cx="5149015" cy="758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s-MX" sz="1800" b="1">
                <a:solidFill>
                  <a:srgbClr val="232A34"/>
                </a:solidFill>
                <a:latin typeface="Arial" panose="020B0604020202020204" pitchFamily="34" charset="0"/>
                <a:cs typeface="Arial" panose="020B0604020202020204" pitchFamily="34" charset="0"/>
              </a:rPr>
              <a:t>Capacidad de pago</a:t>
            </a:r>
          </a:p>
          <a:p>
            <a:pPr algn="ctr">
              <a:defRPr/>
            </a:pPr>
            <a:r>
              <a:rPr lang="es-MX" sz="1800">
                <a:solidFill>
                  <a:srgbClr val="232A34"/>
                </a:solidFill>
                <a:latin typeface="Arial" panose="020B0604020202020204" pitchFamily="34" charset="0"/>
                <a:cs typeface="Arial" panose="020B0604020202020204" pitchFamily="34" charset="0"/>
              </a:rPr>
              <a:t>Intereses / Ahorro Operacional</a:t>
            </a:r>
            <a:endParaRPr lang="es-CO" sz="1800">
              <a:solidFill>
                <a:srgbClr val="232A34"/>
              </a:solidFill>
              <a:latin typeface="Arial" panose="020B0604020202020204" pitchFamily="34" charset="0"/>
              <a:cs typeface="Arial" panose="020B0604020202020204" pitchFamily="34" charset="0"/>
            </a:endParaRPr>
          </a:p>
        </p:txBody>
      </p:sp>
      <p:sp>
        <p:nvSpPr>
          <p:cNvPr id="7" name="CuadroTexto 1">
            <a:extLst>
              <a:ext uri="{FF2B5EF4-FFF2-40B4-BE49-F238E27FC236}">
                <a16:creationId xmlns:a16="http://schemas.microsoft.com/office/drawing/2014/main" id="{F756A940-C5DF-686C-3852-122380F68F03}"/>
              </a:ext>
            </a:extLst>
          </p:cNvPr>
          <p:cNvSpPr txBox="1"/>
          <p:nvPr/>
        </p:nvSpPr>
        <p:spPr>
          <a:xfrm>
            <a:off x="6565450" y="922859"/>
            <a:ext cx="5149015" cy="758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s-MX" sz="1800" b="1">
                <a:solidFill>
                  <a:srgbClr val="232A34"/>
                </a:solidFill>
                <a:latin typeface="Arial" panose="020B0604020202020204" pitchFamily="34" charset="0"/>
                <a:cs typeface="Arial" panose="020B0604020202020204" pitchFamily="34" charset="0"/>
              </a:rPr>
              <a:t>Sostenibilidad</a:t>
            </a:r>
          </a:p>
          <a:p>
            <a:pPr algn="ctr">
              <a:defRPr/>
            </a:pPr>
            <a:r>
              <a:rPr lang="es-MX" sz="1800">
                <a:solidFill>
                  <a:srgbClr val="232A34"/>
                </a:solidFill>
                <a:latin typeface="Arial" panose="020B0604020202020204" pitchFamily="34" charset="0"/>
                <a:cs typeface="Arial" panose="020B0604020202020204" pitchFamily="34" charset="0"/>
              </a:rPr>
              <a:t>Saldo de la deuda / Ingresos Corrientes ajustados</a:t>
            </a:r>
            <a:endParaRPr lang="es-CO" sz="1800">
              <a:solidFill>
                <a:srgbClr val="232A34"/>
              </a:solidFill>
              <a:latin typeface="Arial" panose="020B0604020202020204" pitchFamily="34" charset="0"/>
              <a:cs typeface="Arial" panose="020B0604020202020204" pitchFamily="34" charset="0"/>
            </a:endParaRPr>
          </a:p>
        </p:txBody>
      </p:sp>
      <p:sp>
        <p:nvSpPr>
          <p:cNvPr id="8" name="CuadroTexto 5">
            <a:extLst>
              <a:ext uri="{FF2B5EF4-FFF2-40B4-BE49-F238E27FC236}">
                <a16:creationId xmlns:a16="http://schemas.microsoft.com/office/drawing/2014/main" id="{4F2FE224-A637-F5BF-C6F8-39985B30A484}"/>
              </a:ext>
            </a:extLst>
          </p:cNvPr>
          <p:cNvSpPr txBox="1"/>
          <p:nvPr/>
        </p:nvSpPr>
        <p:spPr>
          <a:xfrm>
            <a:off x="136357" y="5969602"/>
            <a:ext cx="11133006" cy="553998"/>
          </a:xfrm>
          <a:prstGeom prst="rect">
            <a:avLst/>
          </a:prstGeom>
          <a:no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defRPr/>
            </a:pPr>
            <a:r>
              <a:rPr lang="es-CO" sz="1000" b="1">
                <a:solidFill>
                  <a:srgbClr val="232A34"/>
                </a:solidFill>
                <a:latin typeface="Aptos" panose="020B0004020202020204" pitchFamily="34" charset="0"/>
                <a:cs typeface="Arial" panose="020B0604020202020204" pitchFamily="34" charset="0"/>
              </a:rPr>
              <a:t>Notas</a:t>
            </a:r>
            <a:r>
              <a:rPr lang="es-CO" sz="1000">
                <a:solidFill>
                  <a:srgbClr val="232A34"/>
                </a:solidFill>
                <a:latin typeface="Aptos" panose="020B0004020202020204" pitchFamily="34" charset="0"/>
                <a:cs typeface="Arial" panose="020B0604020202020204" pitchFamily="34" charset="0"/>
              </a:rPr>
              <a:t>: Se descuentan las VF autorizadas financiadas con ingresos corrientes con corte al </a:t>
            </a:r>
            <a:r>
              <a:rPr lang="es-CO" sz="1000" err="1">
                <a:solidFill>
                  <a:srgbClr val="232A34"/>
                </a:solidFill>
                <a:latin typeface="Aptos" panose="020B0004020202020204" pitchFamily="34" charset="0"/>
                <a:cs typeface="Arial" panose="020B0604020202020204" pitchFamily="34" charset="0"/>
              </a:rPr>
              <a:t>Confis</a:t>
            </a:r>
            <a:r>
              <a:rPr lang="es-CO" sz="1000">
                <a:solidFill>
                  <a:srgbClr val="232A34"/>
                </a:solidFill>
                <a:latin typeface="Aptos" panose="020B0004020202020204" pitchFamily="34" charset="0"/>
                <a:cs typeface="Arial" panose="020B0604020202020204" pitchFamily="34" charset="0"/>
              </a:rPr>
              <a:t> 27 del 17 de octubre de 2025, las presentadas para aprobación en el </a:t>
            </a:r>
            <a:r>
              <a:rPr lang="es-CO" sz="1000" err="1">
                <a:solidFill>
                  <a:srgbClr val="232A34"/>
                </a:solidFill>
                <a:latin typeface="Aptos" panose="020B0004020202020204" pitchFamily="34" charset="0"/>
                <a:cs typeface="Arial" panose="020B0604020202020204" pitchFamily="34" charset="0"/>
              </a:rPr>
              <a:t>Confis</a:t>
            </a:r>
            <a:r>
              <a:rPr lang="es-CO" sz="1000">
                <a:solidFill>
                  <a:srgbClr val="232A34"/>
                </a:solidFill>
                <a:latin typeface="Aptos" panose="020B0004020202020204" pitchFamily="34" charset="0"/>
                <a:cs typeface="Arial" panose="020B0604020202020204" pitchFamily="34" charset="0"/>
              </a:rPr>
              <a:t> 28, y la reprogramación de las vigencias futuras de la línea 2 del Metro programada para la sesión del CONFIS del 29 de octubre de 2025.. </a:t>
            </a:r>
          </a:p>
          <a:p>
            <a:pPr>
              <a:defRPr/>
            </a:pPr>
            <a:r>
              <a:rPr lang="es-CO" sz="1000" b="1">
                <a:solidFill>
                  <a:srgbClr val="232A34"/>
                </a:solidFill>
                <a:latin typeface="Aptos" panose="020B0004020202020204" pitchFamily="34" charset="0"/>
                <a:cs typeface="Arial" panose="020B0604020202020204" pitchFamily="34" charset="0"/>
              </a:rPr>
              <a:t>Fuente</a:t>
            </a:r>
            <a:r>
              <a:rPr lang="es-CO" sz="1000">
                <a:solidFill>
                  <a:srgbClr val="232A34"/>
                </a:solidFill>
                <a:latin typeface="Aptos" panose="020B0004020202020204" pitchFamily="34" charset="0"/>
                <a:cs typeface="Arial" panose="020B0604020202020204" pitchFamily="34" charset="0"/>
              </a:rPr>
              <a:t>: SDH – DEEF, DDP, DDT, DDCP</a:t>
            </a:r>
          </a:p>
        </p:txBody>
      </p:sp>
      <p:graphicFrame>
        <p:nvGraphicFramePr>
          <p:cNvPr id="9" name="Gráfico 8">
            <a:extLst>
              <a:ext uri="{FF2B5EF4-FFF2-40B4-BE49-F238E27FC236}">
                <a16:creationId xmlns:a16="http://schemas.microsoft.com/office/drawing/2014/main" id="{EA42A47A-B425-F103-085E-D7B4CAEA534B}"/>
              </a:ext>
            </a:extLst>
          </p:cNvPr>
          <p:cNvGraphicFramePr>
            <a:graphicFrameLocks/>
          </p:cNvGraphicFramePr>
          <p:nvPr>
            <p:extLst>
              <p:ext uri="{D42A27DB-BD31-4B8C-83A1-F6EECF244321}">
                <p14:modId xmlns:p14="http://schemas.microsoft.com/office/powerpoint/2010/main" val="1904668949"/>
              </p:ext>
            </p:extLst>
          </p:nvPr>
        </p:nvGraphicFramePr>
        <p:xfrm>
          <a:off x="302740" y="1854514"/>
          <a:ext cx="5793259" cy="33226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814638A9-2ED7-4D25-8262-72C2A21F1819}"/>
              </a:ext>
            </a:extLst>
          </p:cNvPr>
          <p:cNvGraphicFramePr>
            <a:graphicFrameLocks/>
          </p:cNvGraphicFramePr>
          <p:nvPr>
            <p:extLst>
              <p:ext uri="{D42A27DB-BD31-4B8C-83A1-F6EECF244321}">
                <p14:modId xmlns:p14="http://schemas.microsoft.com/office/powerpoint/2010/main" val="4289513961"/>
              </p:ext>
            </p:extLst>
          </p:nvPr>
        </p:nvGraphicFramePr>
        <p:xfrm>
          <a:off x="6215798" y="1911659"/>
          <a:ext cx="5976204" cy="3265459"/>
        </p:xfrm>
        <a:graphic>
          <a:graphicData uri="http://schemas.openxmlformats.org/drawingml/2006/chart">
            <c:chart xmlns:c="http://schemas.openxmlformats.org/drawingml/2006/chart" xmlns:r="http://schemas.openxmlformats.org/officeDocument/2006/relationships" r:id="rId4"/>
          </a:graphicData>
        </a:graphic>
      </p:graphicFrame>
      <p:pic>
        <p:nvPicPr>
          <p:cNvPr id="2" name="Gráfico 1">
            <a:extLst>
              <a:ext uri="{FF2B5EF4-FFF2-40B4-BE49-F238E27FC236}">
                <a16:creationId xmlns:a16="http://schemas.microsoft.com/office/drawing/2014/main" id="{EC3A4708-1200-5C45-7F99-9BE83E2E0D2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23939" y="187282"/>
            <a:ext cx="786223" cy="659156"/>
          </a:xfrm>
          <a:prstGeom prst="rect">
            <a:avLst/>
          </a:prstGeom>
        </p:spPr>
      </p:pic>
      <p:pic>
        <p:nvPicPr>
          <p:cNvPr id="3" name="Gráfico 2">
            <a:extLst>
              <a:ext uri="{FF2B5EF4-FFF2-40B4-BE49-F238E27FC236}">
                <a16:creationId xmlns:a16="http://schemas.microsoft.com/office/drawing/2014/main" id="{E811A948-CC08-72D3-DFA0-91A9996108C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11420" y="187282"/>
            <a:ext cx="956641" cy="486161"/>
          </a:xfrm>
          <a:prstGeom prst="rect">
            <a:avLst/>
          </a:prstGeom>
        </p:spPr>
      </p:pic>
      <p:pic>
        <p:nvPicPr>
          <p:cNvPr id="4" name="Gráfico 3">
            <a:extLst>
              <a:ext uri="{FF2B5EF4-FFF2-40B4-BE49-F238E27FC236}">
                <a16:creationId xmlns:a16="http://schemas.microsoft.com/office/drawing/2014/main" id="{8D319FA7-5BD7-A47D-E7AC-3191A72CD9F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2789370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686D-5F33-96BB-D56C-A1AB176A8F1F}"/>
            </a:ext>
          </a:extLst>
        </p:cNvPr>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8DE5BC29-98D6-1657-6E27-5481F935F84E}"/>
              </a:ext>
            </a:extLst>
          </p:cNvPr>
          <p:cNvPicPr>
            <a:picLocks noGrp="1" noChangeAspect="1"/>
          </p:cNvPicPr>
          <p:nvPr>
            <p:ph type="pic" sz="quarter" idx="13"/>
          </p:nvPr>
        </p:nvPicPr>
        <p:blipFill>
          <a:blip r:embed="rId2"/>
          <a:srcRect l="4140" r="4140"/>
          <a:stretch/>
        </p:blipFill>
        <p:spPr>
          <a:xfrm>
            <a:off x="5857104" y="1761696"/>
            <a:ext cx="5448635" cy="3374183"/>
          </a:xfrm>
        </p:spPr>
      </p:pic>
      <p:sp>
        <p:nvSpPr>
          <p:cNvPr id="13" name="Título 12">
            <a:extLst>
              <a:ext uri="{FF2B5EF4-FFF2-40B4-BE49-F238E27FC236}">
                <a16:creationId xmlns:a16="http://schemas.microsoft.com/office/drawing/2014/main" id="{8366BDD4-93F0-445F-B96C-122E4A419050}"/>
              </a:ext>
            </a:extLst>
          </p:cNvPr>
          <p:cNvSpPr>
            <a:spLocks noGrp="1"/>
          </p:cNvSpPr>
          <p:nvPr>
            <p:ph type="title"/>
          </p:nvPr>
        </p:nvSpPr>
        <p:spPr/>
        <p:txBody>
          <a:bodyPr/>
          <a:lstStyle/>
          <a:p>
            <a:br>
              <a:rPr lang="es-MX" sz="3600"/>
            </a:br>
            <a:br>
              <a:rPr lang="es-MX" sz="3600"/>
            </a:br>
            <a:br>
              <a:rPr lang="es-MX" sz="3600"/>
            </a:br>
            <a:r>
              <a:rPr lang="es-MX" sz="3600"/>
              <a:t> </a:t>
            </a:r>
            <a:br>
              <a:rPr lang="es-MX" sz="3600"/>
            </a:br>
            <a:br>
              <a:rPr lang="es-MX" sz="3600"/>
            </a:br>
            <a:br>
              <a:rPr lang="es-MX" sz="3600"/>
            </a:br>
            <a:endParaRPr lang="es-MX" sz="3600"/>
          </a:p>
        </p:txBody>
      </p:sp>
      <p:sp>
        <p:nvSpPr>
          <p:cNvPr id="2" name="Marcador de texto 1">
            <a:extLst>
              <a:ext uri="{FF2B5EF4-FFF2-40B4-BE49-F238E27FC236}">
                <a16:creationId xmlns:a16="http://schemas.microsoft.com/office/drawing/2014/main" id="{8DE8ADDB-A25D-DF39-774A-86EC4587A001}"/>
              </a:ext>
            </a:extLst>
          </p:cNvPr>
          <p:cNvSpPr>
            <a:spLocks noGrp="1"/>
          </p:cNvSpPr>
          <p:nvPr>
            <p:ph type="body" sz="quarter" idx="14"/>
          </p:nvPr>
        </p:nvSpPr>
        <p:spPr>
          <a:xfrm>
            <a:off x="999824" y="2822386"/>
            <a:ext cx="4616322" cy="1252800"/>
          </a:xfrm>
        </p:spPr>
        <p:txBody>
          <a:bodyPr/>
          <a:lstStyle/>
          <a:p>
            <a:pPr marL="0" indent="0">
              <a:buNone/>
            </a:pPr>
            <a:r>
              <a:rPr lang="es-CO" sz="3800">
                <a:solidFill>
                  <a:schemeClr val="tx2"/>
                </a:solidFill>
                <a:latin typeface="Aptos Black" panose="020B0004020202020204" pitchFamily="34" charset="0"/>
              </a:rPr>
              <a:t>Presupuesto 2025</a:t>
            </a:r>
          </a:p>
        </p:txBody>
      </p:sp>
      <p:pic>
        <p:nvPicPr>
          <p:cNvPr id="8" name="Gráfico 7">
            <a:extLst>
              <a:ext uri="{FF2B5EF4-FFF2-40B4-BE49-F238E27FC236}">
                <a16:creationId xmlns:a16="http://schemas.microsoft.com/office/drawing/2014/main" id="{E72260D9-307A-8767-79FD-2962E695DCB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9" name="Gráfico 8">
            <a:extLst>
              <a:ext uri="{FF2B5EF4-FFF2-40B4-BE49-F238E27FC236}">
                <a16:creationId xmlns:a16="http://schemas.microsoft.com/office/drawing/2014/main" id="{76F2B58C-D298-1B01-DD04-09BBA9C443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10" name="Gráfico 9">
            <a:extLst>
              <a:ext uri="{FF2B5EF4-FFF2-40B4-BE49-F238E27FC236}">
                <a16:creationId xmlns:a16="http://schemas.microsoft.com/office/drawing/2014/main" id="{E91CEB54-FCF9-9D12-3699-61B6541BCF2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1499730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a:extLst>
            <a:ext uri="{FF2B5EF4-FFF2-40B4-BE49-F238E27FC236}">
              <a16:creationId xmlns:a16="http://schemas.microsoft.com/office/drawing/2014/main" id="{A7B99B53-6BBC-AD32-324F-271E47EE8E82}"/>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A1400926-D1FA-E533-BEBE-98ED25A0DF88}"/>
              </a:ext>
            </a:extLst>
          </p:cNvPr>
          <p:cNvSpPr/>
          <p:nvPr/>
        </p:nvSpPr>
        <p:spPr>
          <a:xfrm>
            <a:off x="9148534" y="3953817"/>
            <a:ext cx="2124270" cy="182978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O">
              <a:latin typeface="Aptos" panose="020B0004020202020204" pitchFamily="34" charset="0"/>
            </a:endParaRPr>
          </a:p>
        </p:txBody>
      </p:sp>
      <p:sp>
        <p:nvSpPr>
          <p:cNvPr id="11" name="Rectángulo 10">
            <a:extLst>
              <a:ext uri="{FF2B5EF4-FFF2-40B4-BE49-F238E27FC236}">
                <a16:creationId xmlns:a16="http://schemas.microsoft.com/office/drawing/2014/main" id="{201BFB57-5A8D-D729-5228-2BE0011F8B35}"/>
              </a:ext>
            </a:extLst>
          </p:cNvPr>
          <p:cNvSpPr/>
          <p:nvPr/>
        </p:nvSpPr>
        <p:spPr>
          <a:xfrm>
            <a:off x="3365352" y="3965046"/>
            <a:ext cx="2218706" cy="183191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O">
              <a:latin typeface="Aptos" panose="020B0004020202020204" pitchFamily="34" charset="0"/>
            </a:endParaRPr>
          </a:p>
        </p:txBody>
      </p:sp>
      <p:sp>
        <p:nvSpPr>
          <p:cNvPr id="12" name="Rectángulo 11">
            <a:extLst>
              <a:ext uri="{FF2B5EF4-FFF2-40B4-BE49-F238E27FC236}">
                <a16:creationId xmlns:a16="http://schemas.microsoft.com/office/drawing/2014/main" id="{B9A57D17-321E-1241-F0B0-2B1C29E0D4B6}"/>
              </a:ext>
            </a:extLst>
          </p:cNvPr>
          <p:cNvSpPr/>
          <p:nvPr/>
        </p:nvSpPr>
        <p:spPr>
          <a:xfrm>
            <a:off x="6258295" y="3965047"/>
            <a:ext cx="2265192" cy="183191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O" sz="1600">
              <a:latin typeface="Aptos" panose="020B0004020202020204" pitchFamily="34" charset="0"/>
            </a:endParaRPr>
          </a:p>
        </p:txBody>
      </p:sp>
      <p:sp>
        <p:nvSpPr>
          <p:cNvPr id="13" name="Google Shape;246;g14e7ccd7459_1_0">
            <a:extLst>
              <a:ext uri="{FF2B5EF4-FFF2-40B4-BE49-F238E27FC236}">
                <a16:creationId xmlns:a16="http://schemas.microsoft.com/office/drawing/2014/main" id="{D9A2280E-6BEE-95DD-24CB-5287E79B6A3A}"/>
              </a:ext>
            </a:extLst>
          </p:cNvPr>
          <p:cNvSpPr txBox="1"/>
          <p:nvPr/>
        </p:nvSpPr>
        <p:spPr>
          <a:xfrm>
            <a:off x="3137663" y="4286241"/>
            <a:ext cx="2696939" cy="646290"/>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3600" b="1">
                <a:solidFill>
                  <a:schemeClr val="dk1"/>
                </a:solidFill>
                <a:latin typeface="Aptos" panose="020B0004020202020204" pitchFamily="34" charset="0"/>
                <a:ea typeface="Arial"/>
                <a:cs typeface="Arial"/>
                <a:sym typeface="Arial"/>
              </a:rPr>
              <a:t>$2</a:t>
            </a:r>
            <a:r>
              <a:rPr lang="es-CO" sz="3600" b="1">
                <a:solidFill>
                  <a:schemeClr val="dk1"/>
                </a:solidFill>
                <a:latin typeface="Aptos" panose="020B0004020202020204" pitchFamily="34" charset="0"/>
                <a:cs typeface="Arial"/>
              </a:rPr>
              <a:t>,8</a:t>
            </a:r>
            <a:endParaRPr lang="es-ES" sz="3600">
              <a:solidFill>
                <a:schemeClr val="dk1"/>
              </a:solidFill>
              <a:latin typeface="Aptos" panose="020B0004020202020204" pitchFamily="34" charset="0"/>
              <a:cs typeface="Arial"/>
            </a:endParaRPr>
          </a:p>
        </p:txBody>
      </p:sp>
      <p:sp>
        <p:nvSpPr>
          <p:cNvPr id="15" name="Google Shape;248;g14e7ccd7459_1_0">
            <a:extLst>
              <a:ext uri="{FF2B5EF4-FFF2-40B4-BE49-F238E27FC236}">
                <a16:creationId xmlns:a16="http://schemas.microsoft.com/office/drawing/2014/main" id="{19E50234-7D05-6CE1-0786-E78BE74CDABE}"/>
              </a:ext>
            </a:extLst>
          </p:cNvPr>
          <p:cNvSpPr txBox="1"/>
          <p:nvPr/>
        </p:nvSpPr>
        <p:spPr>
          <a:xfrm>
            <a:off x="6075849" y="4286241"/>
            <a:ext cx="2620420" cy="646290"/>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3600" b="1">
                <a:solidFill>
                  <a:schemeClr val="dk1"/>
                </a:solidFill>
                <a:latin typeface="Aptos" panose="020B0004020202020204" pitchFamily="34" charset="0"/>
                <a:ea typeface="Arial"/>
                <a:cs typeface="Arial"/>
                <a:sym typeface="Arial"/>
              </a:rPr>
              <a:t>$</a:t>
            </a:r>
            <a:r>
              <a:rPr lang="es-CO" sz="3600" b="1">
                <a:solidFill>
                  <a:schemeClr val="dk1"/>
                </a:solidFill>
                <a:latin typeface="Aptos" panose="020B0004020202020204" pitchFamily="34" charset="0"/>
                <a:cs typeface="Arial"/>
              </a:rPr>
              <a:t>0,1</a:t>
            </a:r>
            <a:endParaRPr lang="es-CO" sz="3600">
              <a:solidFill>
                <a:schemeClr val="dk1"/>
              </a:solidFill>
              <a:latin typeface="Aptos" panose="020B0004020202020204" pitchFamily="34" charset="0"/>
              <a:cs typeface="Arial"/>
            </a:endParaRPr>
          </a:p>
        </p:txBody>
      </p:sp>
      <p:sp>
        <p:nvSpPr>
          <p:cNvPr id="16" name="Google Shape;250;g14e7ccd7459_1_0">
            <a:extLst>
              <a:ext uri="{FF2B5EF4-FFF2-40B4-BE49-F238E27FC236}">
                <a16:creationId xmlns:a16="http://schemas.microsoft.com/office/drawing/2014/main" id="{268CBB78-A2AA-BFE4-2990-CBA799A3378D}"/>
              </a:ext>
            </a:extLst>
          </p:cNvPr>
          <p:cNvSpPr txBox="1"/>
          <p:nvPr/>
        </p:nvSpPr>
        <p:spPr>
          <a:xfrm>
            <a:off x="8995961" y="4275011"/>
            <a:ext cx="2465515" cy="646290"/>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3600" b="1">
                <a:solidFill>
                  <a:schemeClr val="dk1"/>
                </a:solidFill>
                <a:latin typeface="Aptos" panose="020B0004020202020204" pitchFamily="34" charset="0"/>
                <a:ea typeface="Arial"/>
                <a:cs typeface="Arial"/>
                <a:sym typeface="Arial"/>
              </a:rPr>
              <a:t>$</a:t>
            </a:r>
            <a:r>
              <a:rPr lang="es-CO" sz="3600" b="1">
                <a:solidFill>
                  <a:schemeClr val="dk1"/>
                </a:solidFill>
                <a:latin typeface="Aptos" panose="020B0004020202020204" pitchFamily="34" charset="0"/>
                <a:cs typeface="Arial"/>
              </a:rPr>
              <a:t>0,003 </a:t>
            </a:r>
          </a:p>
        </p:txBody>
      </p:sp>
      <p:sp>
        <p:nvSpPr>
          <p:cNvPr id="17" name="Google Shape;247;g14e7ccd7459_1_0">
            <a:extLst>
              <a:ext uri="{FF2B5EF4-FFF2-40B4-BE49-F238E27FC236}">
                <a16:creationId xmlns:a16="http://schemas.microsoft.com/office/drawing/2014/main" id="{1F97A857-C65F-3F61-7457-008DCF71208B}"/>
              </a:ext>
            </a:extLst>
          </p:cNvPr>
          <p:cNvSpPr txBox="1"/>
          <p:nvPr/>
        </p:nvSpPr>
        <p:spPr>
          <a:xfrm>
            <a:off x="3131945" y="5126059"/>
            <a:ext cx="2668392" cy="400069"/>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2000" b="1">
                <a:solidFill>
                  <a:schemeClr val="accent4">
                    <a:lumMod val="50000"/>
                  </a:schemeClr>
                </a:solidFill>
                <a:latin typeface="Aptos" panose="020B0004020202020204" pitchFamily="34" charset="0"/>
                <a:ea typeface="Arial"/>
                <a:cs typeface="Arial"/>
                <a:sym typeface="Arial"/>
              </a:rPr>
              <a:t>(</a:t>
            </a:r>
            <a:r>
              <a:rPr lang="es-CO" sz="2000" b="1">
                <a:solidFill>
                  <a:schemeClr val="accent4">
                    <a:lumMod val="50000"/>
                  </a:schemeClr>
                </a:solidFill>
                <a:latin typeface="Aptos" panose="020B0004020202020204" pitchFamily="34" charset="0"/>
                <a:cs typeface="Arial"/>
              </a:rPr>
              <a:t>95</a:t>
            </a:r>
            <a:r>
              <a:rPr lang="es-CO" sz="2000" b="1">
                <a:solidFill>
                  <a:schemeClr val="accent4">
                    <a:lumMod val="50000"/>
                  </a:schemeClr>
                </a:solidFill>
                <a:latin typeface="Aptos" panose="020B0004020202020204" pitchFamily="34" charset="0"/>
                <a:ea typeface="Arial"/>
                <a:cs typeface="Arial"/>
                <a:sym typeface="Arial"/>
              </a:rPr>
              <a:t>,6%)</a:t>
            </a:r>
            <a:endParaRPr lang="es-ES" sz="2000" b="1">
              <a:solidFill>
                <a:schemeClr val="accent4">
                  <a:lumMod val="50000"/>
                </a:schemeClr>
              </a:solidFill>
              <a:latin typeface="Aptos" panose="020B0004020202020204" pitchFamily="34" charset="0"/>
              <a:ea typeface="Arial"/>
              <a:cs typeface="Arial"/>
            </a:endParaRPr>
          </a:p>
        </p:txBody>
      </p:sp>
      <p:sp>
        <p:nvSpPr>
          <p:cNvPr id="18" name="Google Shape;249;g14e7ccd7459_1_0">
            <a:extLst>
              <a:ext uri="{FF2B5EF4-FFF2-40B4-BE49-F238E27FC236}">
                <a16:creationId xmlns:a16="http://schemas.microsoft.com/office/drawing/2014/main" id="{9166432A-616F-68F0-5A14-6F0EE931C6C2}"/>
              </a:ext>
            </a:extLst>
          </p:cNvPr>
          <p:cNvSpPr txBox="1"/>
          <p:nvPr/>
        </p:nvSpPr>
        <p:spPr>
          <a:xfrm>
            <a:off x="6086862" y="5101591"/>
            <a:ext cx="2629955" cy="400069"/>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2000" b="1">
                <a:solidFill>
                  <a:srgbClr val="002060"/>
                </a:solidFill>
                <a:latin typeface="Aptos" panose="020B0004020202020204" pitchFamily="34" charset="0"/>
                <a:ea typeface="Arial"/>
                <a:cs typeface="Arial"/>
                <a:sym typeface="Arial"/>
              </a:rPr>
              <a:t>(4,3%)</a:t>
            </a:r>
            <a:endParaRPr lang="es-ES" sz="2000" b="1">
              <a:solidFill>
                <a:srgbClr val="002060"/>
              </a:solidFill>
              <a:latin typeface="Aptos" panose="020B0004020202020204" pitchFamily="34" charset="0"/>
              <a:ea typeface="Arial"/>
              <a:cs typeface="Arial"/>
            </a:endParaRPr>
          </a:p>
        </p:txBody>
      </p:sp>
      <p:sp>
        <p:nvSpPr>
          <p:cNvPr id="19" name="Google Shape;251;g14e7ccd7459_1_0">
            <a:extLst>
              <a:ext uri="{FF2B5EF4-FFF2-40B4-BE49-F238E27FC236}">
                <a16:creationId xmlns:a16="http://schemas.microsoft.com/office/drawing/2014/main" id="{24717EA8-3E3D-5B73-6EF3-8E332436290C}"/>
              </a:ext>
            </a:extLst>
          </p:cNvPr>
          <p:cNvSpPr txBox="1"/>
          <p:nvPr/>
        </p:nvSpPr>
        <p:spPr>
          <a:xfrm>
            <a:off x="8825721" y="5083330"/>
            <a:ext cx="2782537" cy="400069"/>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2000" b="1">
                <a:solidFill>
                  <a:srgbClr val="757070"/>
                </a:solidFill>
                <a:latin typeface="Aptos" panose="020B0004020202020204" pitchFamily="34" charset="0"/>
                <a:ea typeface="Arial"/>
                <a:cs typeface="Arial"/>
                <a:sym typeface="Arial"/>
              </a:rPr>
              <a:t>(</a:t>
            </a:r>
            <a:r>
              <a:rPr lang="es-CO" sz="2000" b="1">
                <a:solidFill>
                  <a:srgbClr val="757070"/>
                </a:solidFill>
                <a:latin typeface="Aptos" panose="020B0004020202020204" pitchFamily="34" charset="0"/>
                <a:cs typeface="Arial"/>
              </a:rPr>
              <a:t>0,1</a:t>
            </a:r>
            <a:r>
              <a:rPr lang="es-CO" sz="2000" b="1">
                <a:solidFill>
                  <a:srgbClr val="757070"/>
                </a:solidFill>
                <a:latin typeface="Aptos" panose="020B0004020202020204" pitchFamily="34" charset="0"/>
                <a:ea typeface="Arial"/>
                <a:cs typeface="Arial"/>
                <a:sym typeface="Arial"/>
              </a:rPr>
              <a:t>%)</a:t>
            </a:r>
          </a:p>
        </p:txBody>
      </p:sp>
      <p:sp>
        <p:nvSpPr>
          <p:cNvPr id="20" name="CuadroTexto 33">
            <a:extLst>
              <a:ext uri="{FF2B5EF4-FFF2-40B4-BE49-F238E27FC236}">
                <a16:creationId xmlns:a16="http://schemas.microsoft.com/office/drawing/2014/main" id="{FDBB9E4C-5EAF-7C05-746A-2FD80642EE58}"/>
              </a:ext>
            </a:extLst>
          </p:cNvPr>
          <p:cNvSpPr txBox="1"/>
          <p:nvPr/>
        </p:nvSpPr>
        <p:spPr>
          <a:xfrm>
            <a:off x="5661368" y="4444463"/>
            <a:ext cx="569328" cy="769441"/>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4400">
                <a:latin typeface="Aptos" panose="020B0004020202020204" pitchFamily="34" charset="0"/>
              </a:rPr>
              <a:t>+</a:t>
            </a:r>
            <a:endParaRPr lang="es-CO" sz="4400">
              <a:latin typeface="Aptos" panose="020B0004020202020204" pitchFamily="34" charset="0"/>
            </a:endParaRPr>
          </a:p>
        </p:txBody>
      </p:sp>
      <p:sp>
        <p:nvSpPr>
          <p:cNvPr id="31" name="CuadroTexto 34">
            <a:extLst>
              <a:ext uri="{FF2B5EF4-FFF2-40B4-BE49-F238E27FC236}">
                <a16:creationId xmlns:a16="http://schemas.microsoft.com/office/drawing/2014/main" id="{4CA64B10-96CE-BA84-D102-5A91A7F839D5}"/>
              </a:ext>
            </a:extLst>
          </p:cNvPr>
          <p:cNvSpPr txBox="1"/>
          <p:nvPr/>
        </p:nvSpPr>
        <p:spPr>
          <a:xfrm>
            <a:off x="8575222" y="4471717"/>
            <a:ext cx="569328" cy="769441"/>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4400">
                <a:latin typeface="Aptos" panose="020B0004020202020204" pitchFamily="34" charset="0"/>
              </a:rPr>
              <a:t>+</a:t>
            </a:r>
            <a:endParaRPr lang="es-CO" sz="4400">
              <a:latin typeface="Aptos" panose="020B0004020202020204" pitchFamily="34" charset="0"/>
            </a:endParaRPr>
          </a:p>
        </p:txBody>
      </p:sp>
      <p:sp>
        <p:nvSpPr>
          <p:cNvPr id="32" name="CuadroTexto 35">
            <a:extLst>
              <a:ext uri="{FF2B5EF4-FFF2-40B4-BE49-F238E27FC236}">
                <a16:creationId xmlns:a16="http://schemas.microsoft.com/office/drawing/2014/main" id="{E0325FE3-118B-6F69-D1FF-F0A820D309C6}"/>
              </a:ext>
            </a:extLst>
          </p:cNvPr>
          <p:cNvSpPr txBox="1"/>
          <p:nvPr/>
        </p:nvSpPr>
        <p:spPr>
          <a:xfrm>
            <a:off x="2611806" y="4450470"/>
            <a:ext cx="569328" cy="769441"/>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4400">
                <a:latin typeface="Aptos" panose="020B0004020202020204" pitchFamily="34" charset="0"/>
              </a:rPr>
              <a:t>=</a:t>
            </a:r>
            <a:endParaRPr lang="es-CO" sz="4400">
              <a:latin typeface="Aptos" panose="020B0004020202020204" pitchFamily="34" charset="0"/>
            </a:endParaRPr>
          </a:p>
        </p:txBody>
      </p:sp>
      <p:sp>
        <p:nvSpPr>
          <p:cNvPr id="33" name="Rectángulo 32">
            <a:extLst>
              <a:ext uri="{FF2B5EF4-FFF2-40B4-BE49-F238E27FC236}">
                <a16:creationId xmlns:a16="http://schemas.microsoft.com/office/drawing/2014/main" id="{4DE1BB22-EAFD-C7EA-598E-595661288742}"/>
              </a:ext>
            </a:extLst>
          </p:cNvPr>
          <p:cNvSpPr/>
          <p:nvPr/>
        </p:nvSpPr>
        <p:spPr>
          <a:xfrm>
            <a:off x="9182798" y="1665151"/>
            <a:ext cx="2124270" cy="182978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O">
              <a:latin typeface="Aptos" panose="020B0004020202020204" pitchFamily="34" charset="0"/>
            </a:endParaRPr>
          </a:p>
        </p:txBody>
      </p:sp>
      <p:sp>
        <p:nvSpPr>
          <p:cNvPr id="38" name="Rectángulo 37">
            <a:extLst>
              <a:ext uri="{FF2B5EF4-FFF2-40B4-BE49-F238E27FC236}">
                <a16:creationId xmlns:a16="http://schemas.microsoft.com/office/drawing/2014/main" id="{BAE9ED87-C5FD-867E-CAB5-13F5824AA1BC}"/>
              </a:ext>
            </a:extLst>
          </p:cNvPr>
          <p:cNvSpPr/>
          <p:nvPr/>
        </p:nvSpPr>
        <p:spPr>
          <a:xfrm>
            <a:off x="3399616" y="1676380"/>
            <a:ext cx="2218706" cy="183191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O">
              <a:latin typeface="Aptos" panose="020B0004020202020204" pitchFamily="34" charset="0"/>
            </a:endParaRPr>
          </a:p>
        </p:txBody>
      </p:sp>
      <p:sp>
        <p:nvSpPr>
          <p:cNvPr id="39" name="Google Shape;245;g14e7ccd7459_1_0">
            <a:extLst>
              <a:ext uri="{FF2B5EF4-FFF2-40B4-BE49-F238E27FC236}">
                <a16:creationId xmlns:a16="http://schemas.microsoft.com/office/drawing/2014/main" id="{82EC8527-B330-80BA-F857-E3EB3F6716DA}"/>
              </a:ext>
            </a:extLst>
          </p:cNvPr>
          <p:cNvSpPr txBox="1"/>
          <p:nvPr/>
        </p:nvSpPr>
        <p:spPr>
          <a:xfrm>
            <a:off x="749657" y="271928"/>
            <a:ext cx="10674414" cy="574200"/>
          </a:xfrm>
          <a:prstGeom prst="rect">
            <a:avLst/>
          </a:prstGeom>
          <a:noFill/>
          <a:ln>
            <a:noFill/>
          </a:ln>
        </p:spPr>
        <p:txBody>
          <a:bodyPr spcFirstLastPara="1" wrap="square" lIns="91425" tIns="45700" rIns="91425" bIns="45700" anchor="t" anchorCtr="0">
            <a:no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chemeClr val="dk1"/>
              </a:buClr>
              <a:buSzPts val="3200"/>
            </a:pPr>
            <a:r>
              <a:rPr lang="es-CO" sz="2000" b="1">
                <a:latin typeface="Aptos Black"/>
                <a:cs typeface="Arial"/>
                <a:sym typeface="Arial"/>
              </a:rPr>
              <a:t>$41,7 Billones en ejecución a noviembre 23 de 2025</a:t>
            </a:r>
            <a:endParaRPr lang="es-CO" sz="2000" b="1">
              <a:latin typeface="Aptos Black"/>
              <a:cs typeface="Arial"/>
            </a:endParaRPr>
          </a:p>
        </p:txBody>
      </p:sp>
      <p:sp>
        <p:nvSpPr>
          <p:cNvPr id="40" name="CuadroTexto 4">
            <a:extLst>
              <a:ext uri="{FF2B5EF4-FFF2-40B4-BE49-F238E27FC236}">
                <a16:creationId xmlns:a16="http://schemas.microsoft.com/office/drawing/2014/main" id="{4B27A063-5615-8897-1744-84107FFB9731}"/>
              </a:ext>
            </a:extLst>
          </p:cNvPr>
          <p:cNvSpPr txBox="1"/>
          <p:nvPr/>
        </p:nvSpPr>
        <p:spPr>
          <a:xfrm>
            <a:off x="250544" y="1814895"/>
            <a:ext cx="2395392" cy="1292662"/>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2600" b="1">
                <a:solidFill>
                  <a:srgbClr val="C00000"/>
                </a:solidFill>
                <a:latin typeface="Aptos" panose="020B0004020202020204" pitchFamily="34" charset="0"/>
                <a:cs typeface="Arial"/>
              </a:rPr>
              <a:t>$38,8  Presupuesto de la vigencia</a:t>
            </a:r>
          </a:p>
        </p:txBody>
      </p:sp>
      <p:sp>
        <p:nvSpPr>
          <p:cNvPr id="42" name="CuadroTexto 13">
            <a:extLst>
              <a:ext uri="{FF2B5EF4-FFF2-40B4-BE49-F238E27FC236}">
                <a16:creationId xmlns:a16="http://schemas.microsoft.com/office/drawing/2014/main" id="{290D8977-DFC4-A35F-61F4-DB421120A6E7}"/>
              </a:ext>
            </a:extLst>
          </p:cNvPr>
          <p:cNvSpPr txBox="1"/>
          <p:nvPr/>
        </p:nvSpPr>
        <p:spPr>
          <a:xfrm>
            <a:off x="9345125" y="869577"/>
            <a:ext cx="1875098" cy="307777"/>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CO" sz="1400">
                <a:latin typeface="Aptos" panose="020B0004020202020204" pitchFamily="34" charset="0"/>
                <a:cs typeface="Arial"/>
              </a:rPr>
              <a:t>Cifras en billones</a:t>
            </a:r>
          </a:p>
        </p:txBody>
      </p:sp>
      <p:sp>
        <p:nvSpPr>
          <p:cNvPr id="43" name="Rectángulo 42">
            <a:extLst>
              <a:ext uri="{FF2B5EF4-FFF2-40B4-BE49-F238E27FC236}">
                <a16:creationId xmlns:a16="http://schemas.microsoft.com/office/drawing/2014/main" id="{ADD49D64-8F8E-2BD6-D36B-ED51C9B14B93}"/>
              </a:ext>
            </a:extLst>
          </p:cNvPr>
          <p:cNvSpPr/>
          <p:nvPr/>
        </p:nvSpPr>
        <p:spPr>
          <a:xfrm>
            <a:off x="6292559" y="1676381"/>
            <a:ext cx="2265192" cy="183191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O" sz="1600">
              <a:latin typeface="Aptos" panose="020B0004020202020204" pitchFamily="34" charset="0"/>
            </a:endParaRPr>
          </a:p>
        </p:txBody>
      </p:sp>
      <p:sp>
        <p:nvSpPr>
          <p:cNvPr id="44" name="Google Shape;246;g14e7ccd7459_1_0">
            <a:extLst>
              <a:ext uri="{FF2B5EF4-FFF2-40B4-BE49-F238E27FC236}">
                <a16:creationId xmlns:a16="http://schemas.microsoft.com/office/drawing/2014/main" id="{CDB213F4-E13A-66B2-DB99-A46B3B0DCF99}"/>
              </a:ext>
            </a:extLst>
          </p:cNvPr>
          <p:cNvSpPr txBox="1"/>
          <p:nvPr/>
        </p:nvSpPr>
        <p:spPr>
          <a:xfrm>
            <a:off x="3171927" y="1928995"/>
            <a:ext cx="2696939" cy="646290"/>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3600" b="1">
                <a:solidFill>
                  <a:schemeClr val="dk1"/>
                </a:solidFill>
                <a:latin typeface="Aptos" panose="020B0004020202020204" pitchFamily="34" charset="0"/>
                <a:ea typeface="Arial"/>
                <a:cs typeface="Arial"/>
                <a:sym typeface="Arial"/>
              </a:rPr>
              <a:t>$31</a:t>
            </a:r>
            <a:r>
              <a:rPr lang="es-CO" sz="3600" b="1">
                <a:solidFill>
                  <a:schemeClr val="dk1"/>
                </a:solidFill>
                <a:latin typeface="Aptos" panose="020B0004020202020204" pitchFamily="34" charset="0"/>
                <a:cs typeface="Arial"/>
              </a:rPr>
              <a:t>,6</a:t>
            </a:r>
            <a:endParaRPr lang="es-ES" sz="3600">
              <a:solidFill>
                <a:schemeClr val="dk1"/>
              </a:solidFill>
              <a:latin typeface="Aptos" panose="020B0004020202020204" pitchFamily="34" charset="0"/>
              <a:cs typeface="Arial"/>
            </a:endParaRPr>
          </a:p>
        </p:txBody>
      </p:sp>
      <p:sp>
        <p:nvSpPr>
          <p:cNvPr id="45" name="Google Shape;248;g14e7ccd7459_1_0">
            <a:extLst>
              <a:ext uri="{FF2B5EF4-FFF2-40B4-BE49-F238E27FC236}">
                <a16:creationId xmlns:a16="http://schemas.microsoft.com/office/drawing/2014/main" id="{F7D3C3DD-292D-FB54-5B9B-F6A53D98B8E1}"/>
              </a:ext>
            </a:extLst>
          </p:cNvPr>
          <p:cNvSpPr txBox="1"/>
          <p:nvPr/>
        </p:nvSpPr>
        <p:spPr>
          <a:xfrm>
            <a:off x="6110113" y="1928995"/>
            <a:ext cx="2620420" cy="646290"/>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3600" b="1">
                <a:solidFill>
                  <a:schemeClr val="dk1"/>
                </a:solidFill>
                <a:latin typeface="Aptos" panose="020B0004020202020204" pitchFamily="34" charset="0"/>
                <a:ea typeface="Arial"/>
                <a:cs typeface="Arial"/>
                <a:sym typeface="Arial"/>
              </a:rPr>
              <a:t>$5</a:t>
            </a:r>
            <a:r>
              <a:rPr lang="es-CO" sz="3600" b="1">
                <a:solidFill>
                  <a:schemeClr val="dk1"/>
                </a:solidFill>
                <a:latin typeface="Aptos" panose="020B0004020202020204" pitchFamily="34" charset="0"/>
                <a:cs typeface="Arial"/>
              </a:rPr>
              <a:t>,2</a:t>
            </a:r>
            <a:endParaRPr lang="es-CO" sz="3600">
              <a:solidFill>
                <a:schemeClr val="dk1"/>
              </a:solidFill>
              <a:latin typeface="Aptos" panose="020B0004020202020204" pitchFamily="34" charset="0"/>
              <a:cs typeface="Arial"/>
            </a:endParaRPr>
          </a:p>
        </p:txBody>
      </p:sp>
      <p:sp>
        <p:nvSpPr>
          <p:cNvPr id="46" name="Google Shape;250;g14e7ccd7459_1_0">
            <a:extLst>
              <a:ext uri="{FF2B5EF4-FFF2-40B4-BE49-F238E27FC236}">
                <a16:creationId xmlns:a16="http://schemas.microsoft.com/office/drawing/2014/main" id="{5C2098F1-4F44-D9BA-939E-364C3DB9FAA0}"/>
              </a:ext>
            </a:extLst>
          </p:cNvPr>
          <p:cNvSpPr txBox="1"/>
          <p:nvPr/>
        </p:nvSpPr>
        <p:spPr>
          <a:xfrm>
            <a:off x="9030225" y="1917765"/>
            <a:ext cx="2465515" cy="646290"/>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3600" b="1">
                <a:solidFill>
                  <a:schemeClr val="dk1"/>
                </a:solidFill>
                <a:latin typeface="Aptos" panose="020B0004020202020204" pitchFamily="34" charset="0"/>
                <a:ea typeface="Arial"/>
                <a:cs typeface="Arial"/>
                <a:sym typeface="Arial"/>
              </a:rPr>
              <a:t>$</a:t>
            </a:r>
            <a:r>
              <a:rPr lang="es-CO" sz="3600" b="1">
                <a:solidFill>
                  <a:schemeClr val="dk1"/>
                </a:solidFill>
                <a:latin typeface="Aptos" panose="020B0004020202020204" pitchFamily="34" charset="0"/>
                <a:cs typeface="Arial"/>
              </a:rPr>
              <a:t>2,0 </a:t>
            </a:r>
          </a:p>
        </p:txBody>
      </p:sp>
      <p:sp>
        <p:nvSpPr>
          <p:cNvPr id="47" name="Google Shape;247;g14e7ccd7459_1_0">
            <a:extLst>
              <a:ext uri="{FF2B5EF4-FFF2-40B4-BE49-F238E27FC236}">
                <a16:creationId xmlns:a16="http://schemas.microsoft.com/office/drawing/2014/main" id="{D8DE5ADF-6692-8C98-CFB4-1C73A5EF7041}"/>
              </a:ext>
            </a:extLst>
          </p:cNvPr>
          <p:cNvSpPr txBox="1"/>
          <p:nvPr/>
        </p:nvSpPr>
        <p:spPr>
          <a:xfrm>
            <a:off x="3166209" y="2814533"/>
            <a:ext cx="2668392" cy="400069"/>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2000" b="1">
                <a:solidFill>
                  <a:schemeClr val="accent4">
                    <a:lumMod val="50000"/>
                  </a:schemeClr>
                </a:solidFill>
                <a:latin typeface="Aptos" panose="020B0004020202020204" pitchFamily="34" charset="0"/>
                <a:ea typeface="Arial"/>
                <a:cs typeface="Arial"/>
                <a:sym typeface="Arial"/>
              </a:rPr>
              <a:t>(81,4%)</a:t>
            </a:r>
            <a:endParaRPr lang="es-ES" sz="2000" b="1">
              <a:solidFill>
                <a:schemeClr val="accent4">
                  <a:lumMod val="50000"/>
                </a:schemeClr>
              </a:solidFill>
              <a:latin typeface="Aptos" panose="020B0004020202020204" pitchFamily="34" charset="0"/>
              <a:ea typeface="Arial"/>
              <a:cs typeface="Arial"/>
            </a:endParaRPr>
          </a:p>
        </p:txBody>
      </p:sp>
      <p:sp>
        <p:nvSpPr>
          <p:cNvPr id="48" name="Google Shape;249;g14e7ccd7459_1_0">
            <a:extLst>
              <a:ext uri="{FF2B5EF4-FFF2-40B4-BE49-F238E27FC236}">
                <a16:creationId xmlns:a16="http://schemas.microsoft.com/office/drawing/2014/main" id="{FDD36658-BE1D-528D-A1EC-E6DC5854C1E8}"/>
              </a:ext>
            </a:extLst>
          </p:cNvPr>
          <p:cNvSpPr txBox="1"/>
          <p:nvPr/>
        </p:nvSpPr>
        <p:spPr>
          <a:xfrm>
            <a:off x="6121126" y="2790065"/>
            <a:ext cx="2629955" cy="400069"/>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2000" b="1">
                <a:solidFill>
                  <a:srgbClr val="002060"/>
                </a:solidFill>
                <a:latin typeface="Aptos" panose="020B0004020202020204" pitchFamily="34" charset="0"/>
                <a:ea typeface="Arial"/>
                <a:cs typeface="Arial"/>
                <a:sym typeface="Arial"/>
              </a:rPr>
              <a:t>(13,4%)</a:t>
            </a:r>
            <a:endParaRPr lang="es-ES" sz="2000" b="1">
              <a:solidFill>
                <a:srgbClr val="002060"/>
              </a:solidFill>
              <a:latin typeface="Aptos" panose="020B0004020202020204" pitchFamily="34" charset="0"/>
              <a:ea typeface="Arial"/>
              <a:cs typeface="Arial"/>
            </a:endParaRPr>
          </a:p>
        </p:txBody>
      </p:sp>
      <p:sp>
        <p:nvSpPr>
          <p:cNvPr id="49" name="Google Shape;251;g14e7ccd7459_1_0">
            <a:extLst>
              <a:ext uri="{FF2B5EF4-FFF2-40B4-BE49-F238E27FC236}">
                <a16:creationId xmlns:a16="http://schemas.microsoft.com/office/drawing/2014/main" id="{5F5F0521-E249-5EA2-6ACC-9DF3C0CB9E1D}"/>
              </a:ext>
            </a:extLst>
          </p:cNvPr>
          <p:cNvSpPr txBox="1"/>
          <p:nvPr/>
        </p:nvSpPr>
        <p:spPr>
          <a:xfrm>
            <a:off x="8859985" y="2771804"/>
            <a:ext cx="2782537" cy="400069"/>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2000" b="1">
                <a:solidFill>
                  <a:srgbClr val="757070"/>
                </a:solidFill>
                <a:latin typeface="Aptos" panose="020B0004020202020204" pitchFamily="34" charset="0"/>
                <a:ea typeface="Arial"/>
                <a:cs typeface="Arial"/>
                <a:sym typeface="Arial"/>
              </a:rPr>
              <a:t>(5</a:t>
            </a:r>
            <a:r>
              <a:rPr lang="es-CO" sz="2000" b="1">
                <a:solidFill>
                  <a:srgbClr val="757070"/>
                </a:solidFill>
                <a:latin typeface="Aptos" panose="020B0004020202020204" pitchFamily="34" charset="0"/>
                <a:cs typeface="Arial"/>
              </a:rPr>
              <a:t>,2</a:t>
            </a:r>
            <a:r>
              <a:rPr lang="es-CO" sz="2000" b="1">
                <a:solidFill>
                  <a:srgbClr val="757070"/>
                </a:solidFill>
                <a:latin typeface="Aptos" panose="020B0004020202020204" pitchFamily="34" charset="0"/>
                <a:ea typeface="Arial"/>
                <a:cs typeface="Arial"/>
                <a:sym typeface="Arial"/>
              </a:rPr>
              <a:t>%)</a:t>
            </a:r>
            <a:endParaRPr lang="es-ES" sz="2000" b="1">
              <a:solidFill>
                <a:srgbClr val="757070"/>
              </a:solidFill>
              <a:latin typeface="Aptos" panose="020B0004020202020204" pitchFamily="34" charset="0"/>
              <a:ea typeface="Arial"/>
              <a:cs typeface="Arial"/>
            </a:endParaRPr>
          </a:p>
        </p:txBody>
      </p:sp>
      <p:sp>
        <p:nvSpPr>
          <p:cNvPr id="50" name="Google Shape;253;g14e7ccd7459_1_0">
            <a:extLst>
              <a:ext uri="{FF2B5EF4-FFF2-40B4-BE49-F238E27FC236}">
                <a16:creationId xmlns:a16="http://schemas.microsoft.com/office/drawing/2014/main" id="{B52C6F4F-D4D2-69A0-27AB-05C5682B5FD1}"/>
              </a:ext>
            </a:extLst>
          </p:cNvPr>
          <p:cNvSpPr txBox="1"/>
          <p:nvPr/>
        </p:nvSpPr>
        <p:spPr>
          <a:xfrm>
            <a:off x="5975076" y="1246198"/>
            <a:ext cx="2782536" cy="461624"/>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2400" b="1">
                <a:solidFill>
                  <a:srgbClr val="002060"/>
                </a:solidFill>
                <a:latin typeface="Aptos" panose="020B0004020202020204" pitchFamily="34" charset="0"/>
                <a:ea typeface="Arial"/>
                <a:cs typeface="Arial"/>
                <a:sym typeface="Arial"/>
              </a:rPr>
              <a:t>Funcionamiento</a:t>
            </a:r>
            <a:endParaRPr lang="es-CO" sz="2000" b="1">
              <a:solidFill>
                <a:srgbClr val="002060"/>
              </a:solidFill>
              <a:latin typeface="Aptos" panose="020B0004020202020204" pitchFamily="34" charset="0"/>
              <a:ea typeface="Arial"/>
              <a:cs typeface="Arial"/>
              <a:sym typeface="Arial"/>
            </a:endParaRPr>
          </a:p>
        </p:txBody>
      </p:sp>
      <p:sp>
        <p:nvSpPr>
          <p:cNvPr id="51" name="Google Shape;254;g14e7ccd7459_1_0">
            <a:extLst>
              <a:ext uri="{FF2B5EF4-FFF2-40B4-BE49-F238E27FC236}">
                <a16:creationId xmlns:a16="http://schemas.microsoft.com/office/drawing/2014/main" id="{AEA7ECA0-6760-0B88-4DE5-58C56167EB7F}"/>
              </a:ext>
            </a:extLst>
          </p:cNvPr>
          <p:cNvSpPr txBox="1"/>
          <p:nvPr/>
        </p:nvSpPr>
        <p:spPr>
          <a:xfrm>
            <a:off x="8885086" y="1226740"/>
            <a:ext cx="2795181" cy="830956"/>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2400" b="1">
                <a:solidFill>
                  <a:srgbClr val="757070"/>
                </a:solidFill>
                <a:latin typeface="Aptos" panose="020B0004020202020204" pitchFamily="34" charset="0"/>
                <a:ea typeface="Arial"/>
                <a:cs typeface="Arial"/>
                <a:sym typeface="Arial"/>
              </a:rPr>
              <a:t>Servicio</a:t>
            </a:r>
            <a:r>
              <a:rPr lang="es-CO" sz="2000" b="1">
                <a:solidFill>
                  <a:srgbClr val="757070"/>
                </a:solidFill>
                <a:latin typeface="Aptos" panose="020B0004020202020204" pitchFamily="34" charset="0"/>
                <a:ea typeface="Arial"/>
                <a:cs typeface="Arial"/>
                <a:sym typeface="Arial"/>
              </a:rPr>
              <a:t> </a:t>
            </a:r>
            <a:r>
              <a:rPr lang="es-CO" sz="2400" b="1">
                <a:solidFill>
                  <a:srgbClr val="757070"/>
                </a:solidFill>
                <a:latin typeface="Aptos" panose="020B0004020202020204" pitchFamily="34" charset="0"/>
                <a:ea typeface="Arial"/>
                <a:cs typeface="Arial"/>
                <a:sym typeface="Arial"/>
              </a:rPr>
              <a:t>de la Deuda</a:t>
            </a:r>
            <a:endParaRPr lang="es-CO" sz="2000" b="1">
              <a:solidFill>
                <a:srgbClr val="757070"/>
              </a:solidFill>
              <a:latin typeface="Aptos" panose="020B0004020202020204" pitchFamily="34" charset="0"/>
              <a:ea typeface="Arial"/>
              <a:cs typeface="Arial"/>
              <a:sym typeface="Arial"/>
            </a:endParaRPr>
          </a:p>
        </p:txBody>
      </p:sp>
      <p:sp>
        <p:nvSpPr>
          <p:cNvPr id="52" name="CuadroTexto 2">
            <a:extLst>
              <a:ext uri="{FF2B5EF4-FFF2-40B4-BE49-F238E27FC236}">
                <a16:creationId xmlns:a16="http://schemas.microsoft.com/office/drawing/2014/main" id="{C66F2FCF-6F4C-C41F-27F5-EC1B970DA371}"/>
              </a:ext>
            </a:extLst>
          </p:cNvPr>
          <p:cNvSpPr txBox="1"/>
          <p:nvPr/>
        </p:nvSpPr>
        <p:spPr>
          <a:xfrm>
            <a:off x="5695632" y="2155797"/>
            <a:ext cx="569328" cy="769441"/>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4400">
                <a:latin typeface="Aptos" panose="020B0004020202020204" pitchFamily="34" charset="0"/>
              </a:rPr>
              <a:t>+</a:t>
            </a:r>
            <a:endParaRPr lang="es-CO" sz="4400">
              <a:latin typeface="Aptos" panose="020B0004020202020204" pitchFamily="34" charset="0"/>
            </a:endParaRPr>
          </a:p>
        </p:txBody>
      </p:sp>
      <p:sp>
        <p:nvSpPr>
          <p:cNvPr id="53" name="CuadroTexto 3">
            <a:extLst>
              <a:ext uri="{FF2B5EF4-FFF2-40B4-BE49-F238E27FC236}">
                <a16:creationId xmlns:a16="http://schemas.microsoft.com/office/drawing/2014/main" id="{6578630E-C752-CB0A-C5B7-346CCBA04BAD}"/>
              </a:ext>
            </a:extLst>
          </p:cNvPr>
          <p:cNvSpPr txBox="1"/>
          <p:nvPr/>
        </p:nvSpPr>
        <p:spPr>
          <a:xfrm>
            <a:off x="8609486" y="2183051"/>
            <a:ext cx="569328" cy="769441"/>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4400">
                <a:latin typeface="Aptos" panose="020B0004020202020204" pitchFamily="34" charset="0"/>
              </a:rPr>
              <a:t>+</a:t>
            </a:r>
            <a:endParaRPr lang="es-CO" sz="4400">
              <a:latin typeface="Aptos" panose="020B0004020202020204" pitchFamily="34" charset="0"/>
            </a:endParaRPr>
          </a:p>
        </p:txBody>
      </p:sp>
      <p:sp>
        <p:nvSpPr>
          <p:cNvPr id="54" name="CuadroTexto 7">
            <a:extLst>
              <a:ext uri="{FF2B5EF4-FFF2-40B4-BE49-F238E27FC236}">
                <a16:creationId xmlns:a16="http://schemas.microsoft.com/office/drawing/2014/main" id="{9DB1E944-2232-1040-1311-4C5CDBB4BCBD}"/>
              </a:ext>
            </a:extLst>
          </p:cNvPr>
          <p:cNvSpPr txBox="1"/>
          <p:nvPr/>
        </p:nvSpPr>
        <p:spPr>
          <a:xfrm>
            <a:off x="2646070" y="2161804"/>
            <a:ext cx="569328" cy="769441"/>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4400">
                <a:latin typeface="Aptos" panose="020B0004020202020204" pitchFamily="34" charset="0"/>
              </a:rPr>
              <a:t>=</a:t>
            </a:r>
            <a:endParaRPr lang="es-CO" sz="4400">
              <a:latin typeface="Aptos" panose="020B0004020202020204" pitchFamily="34" charset="0"/>
            </a:endParaRPr>
          </a:p>
        </p:txBody>
      </p:sp>
      <p:sp>
        <p:nvSpPr>
          <p:cNvPr id="55" name="CuadroTexto 20">
            <a:extLst>
              <a:ext uri="{FF2B5EF4-FFF2-40B4-BE49-F238E27FC236}">
                <a16:creationId xmlns:a16="http://schemas.microsoft.com/office/drawing/2014/main" id="{2E471A49-BFE7-FBE0-2378-5572720D5F36}"/>
              </a:ext>
            </a:extLst>
          </p:cNvPr>
          <p:cNvSpPr txBox="1"/>
          <p:nvPr/>
        </p:nvSpPr>
        <p:spPr>
          <a:xfrm>
            <a:off x="247466" y="4288856"/>
            <a:ext cx="2404917" cy="892552"/>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2600" b="1">
                <a:solidFill>
                  <a:srgbClr val="C00000"/>
                </a:solidFill>
                <a:latin typeface="Aptos" panose="020B0004020202020204" pitchFamily="34" charset="0"/>
                <a:cs typeface="Arial"/>
              </a:rPr>
              <a:t>$2,9  </a:t>
            </a:r>
            <a:br>
              <a:rPr lang="es-MX" sz="2600" b="1">
                <a:solidFill>
                  <a:srgbClr val="C00000"/>
                </a:solidFill>
                <a:latin typeface="Aptos" panose="020B0004020202020204" pitchFamily="34" charset="0"/>
                <a:cs typeface="Arial"/>
              </a:rPr>
            </a:br>
            <a:r>
              <a:rPr lang="es-MX" sz="2600" b="1">
                <a:solidFill>
                  <a:srgbClr val="C00000"/>
                </a:solidFill>
                <a:latin typeface="Aptos" panose="020B0004020202020204" pitchFamily="34" charset="0"/>
                <a:cs typeface="Arial"/>
              </a:rPr>
              <a:t>Reservas 2024</a:t>
            </a:r>
          </a:p>
        </p:txBody>
      </p:sp>
      <p:sp>
        <p:nvSpPr>
          <p:cNvPr id="56" name="Google Shape;252;g14e7ccd7459_1_0">
            <a:extLst>
              <a:ext uri="{FF2B5EF4-FFF2-40B4-BE49-F238E27FC236}">
                <a16:creationId xmlns:a16="http://schemas.microsoft.com/office/drawing/2014/main" id="{9F85F9F6-B31C-29B6-ACEE-510AA7ACD68B}"/>
              </a:ext>
            </a:extLst>
          </p:cNvPr>
          <p:cNvSpPr txBox="1"/>
          <p:nvPr/>
        </p:nvSpPr>
        <p:spPr>
          <a:xfrm>
            <a:off x="3126723" y="1263848"/>
            <a:ext cx="2702657" cy="461624"/>
          </a:xfrm>
          <a:prstGeom prst="rect">
            <a:avLst/>
          </a:prstGeom>
          <a:noFill/>
          <a:ln>
            <a:noFill/>
          </a:ln>
        </p:spPr>
        <p:txBody>
          <a:bodyPr spcFirstLastPara="1" wrap="square" lIns="91425" tIns="45700" rIns="91425" bIns="45700" anchor="t" anchorCtr="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2400" b="1">
                <a:solidFill>
                  <a:schemeClr val="accent4">
                    <a:lumMod val="50000"/>
                  </a:schemeClr>
                </a:solidFill>
                <a:latin typeface="Aptos" panose="020B0004020202020204" pitchFamily="34" charset="0"/>
                <a:ea typeface="Arial"/>
                <a:cs typeface="Arial"/>
                <a:sym typeface="Arial"/>
              </a:rPr>
              <a:t>Inversión</a:t>
            </a:r>
            <a:endParaRPr lang="es-CO" sz="2000">
              <a:solidFill>
                <a:schemeClr val="accent4">
                  <a:lumMod val="50000"/>
                </a:schemeClr>
              </a:solidFill>
              <a:latin typeface="Aptos" panose="020B0004020202020204" pitchFamily="34" charset="0"/>
            </a:endParaRPr>
          </a:p>
        </p:txBody>
      </p:sp>
      <p:pic>
        <p:nvPicPr>
          <p:cNvPr id="2" name="Gráfico 1">
            <a:extLst>
              <a:ext uri="{FF2B5EF4-FFF2-40B4-BE49-F238E27FC236}">
                <a16:creationId xmlns:a16="http://schemas.microsoft.com/office/drawing/2014/main" id="{EAA3BAFC-A535-333D-D603-96EB43C11FB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3" name="Gráfico 2">
            <a:extLst>
              <a:ext uri="{FF2B5EF4-FFF2-40B4-BE49-F238E27FC236}">
                <a16:creationId xmlns:a16="http://schemas.microsoft.com/office/drawing/2014/main" id="{AAF72CBE-9FE4-0CA0-7430-82A3529766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4" name="Gráfico 3">
            <a:extLst>
              <a:ext uri="{FF2B5EF4-FFF2-40B4-BE49-F238E27FC236}">
                <a16:creationId xmlns:a16="http://schemas.microsoft.com/office/drawing/2014/main" id="{9BF98A34-87CB-F4CE-FA51-F90306630CE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383376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4D8F34-9AF5-D87C-E2B6-FAFBD37B5FDC}"/>
              </a:ext>
            </a:extLst>
          </p:cNvPr>
          <p:cNvSpPr txBox="1"/>
          <p:nvPr/>
        </p:nvSpPr>
        <p:spPr>
          <a:xfrm>
            <a:off x="129746" y="6509789"/>
            <a:ext cx="3183807" cy="274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s-ES" sz="1200">
                <a:solidFill>
                  <a:srgbClr val="232A34"/>
                </a:solidFill>
                <a:latin typeface="Arial"/>
                <a:cs typeface="Arial"/>
              </a:rPr>
              <a:t>*Cifras a octubre de 2025</a:t>
            </a:r>
          </a:p>
        </p:txBody>
      </p:sp>
      <p:sp>
        <p:nvSpPr>
          <p:cNvPr id="4" name="Título 1">
            <a:extLst>
              <a:ext uri="{FF2B5EF4-FFF2-40B4-BE49-F238E27FC236}">
                <a16:creationId xmlns:a16="http://schemas.microsoft.com/office/drawing/2014/main" id="{2EBF64F3-A460-2AB1-4E96-CD8F1288183D}"/>
              </a:ext>
            </a:extLst>
          </p:cNvPr>
          <p:cNvSpPr txBox="1">
            <a:spLocks noChangeArrowheads="1"/>
          </p:cNvSpPr>
          <p:nvPr/>
        </p:nvSpPr>
        <p:spPr>
          <a:xfrm>
            <a:off x="685800" y="570725"/>
            <a:ext cx="10988641" cy="713093"/>
          </a:xfrm>
        </p:spPr>
        <p:txBody>
          <a:bodyPr lIns="91440" tIns="45720" rIns="91440" bIns="45720" anchor="ctr">
            <a:noAutofit/>
          </a:bodyPr>
          <a:lstStyle>
            <a:defPPr>
              <a:defRPr lang="es-CO"/>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600"/>
              </a:spcAft>
              <a:defRPr/>
            </a:pPr>
            <a:r>
              <a:rPr lang="es-ES" altLang="es-CO" sz="2200" b="1">
                <a:solidFill>
                  <a:srgbClr val="232A34"/>
                </a:solidFill>
                <a:latin typeface="Aptos" panose="020B0004020202020204" pitchFamily="34" charset="0"/>
                <a:cs typeface="Arial"/>
              </a:rPr>
              <a:t>Ejecución acumulada 22 meses de cada de Administración</a:t>
            </a:r>
          </a:p>
          <a:p>
            <a:pPr algn="ctr">
              <a:lnSpc>
                <a:spcPct val="100000"/>
              </a:lnSpc>
              <a:spcAft>
                <a:spcPts val="600"/>
              </a:spcAft>
              <a:defRPr/>
            </a:pPr>
            <a:r>
              <a:rPr lang="es-ES" altLang="es-CO" sz="2200" b="1">
                <a:solidFill>
                  <a:srgbClr val="C00000"/>
                </a:solidFill>
                <a:latin typeface="Aptos" panose="020B0004020202020204" pitchFamily="34" charset="0"/>
                <a:cs typeface="Arial"/>
              </a:rPr>
              <a:t>A octubre del segundo año</a:t>
            </a:r>
          </a:p>
        </p:txBody>
      </p:sp>
      <p:graphicFrame>
        <p:nvGraphicFramePr>
          <p:cNvPr id="3" name="Gráfico 2">
            <a:extLst>
              <a:ext uri="{FF2B5EF4-FFF2-40B4-BE49-F238E27FC236}">
                <a16:creationId xmlns:a16="http://schemas.microsoft.com/office/drawing/2014/main" id="{8EC43134-4CE6-4F84-A2D6-34B1D2F3C3AC}"/>
              </a:ext>
            </a:extLst>
          </p:cNvPr>
          <p:cNvGraphicFramePr>
            <a:graphicFrameLocks/>
          </p:cNvGraphicFramePr>
          <p:nvPr/>
        </p:nvGraphicFramePr>
        <p:xfrm>
          <a:off x="685800" y="1181099"/>
          <a:ext cx="10818778" cy="4877986"/>
        </p:xfrm>
        <a:graphic>
          <a:graphicData uri="http://schemas.openxmlformats.org/drawingml/2006/chart">
            <c:chart xmlns:c="http://schemas.openxmlformats.org/drawingml/2006/chart" xmlns:r="http://schemas.openxmlformats.org/officeDocument/2006/relationships" r:id="rId3"/>
          </a:graphicData>
        </a:graphic>
      </p:graphicFrame>
      <p:pic>
        <p:nvPicPr>
          <p:cNvPr id="5" name="Gráfico 4">
            <a:extLst>
              <a:ext uri="{FF2B5EF4-FFF2-40B4-BE49-F238E27FC236}">
                <a16:creationId xmlns:a16="http://schemas.microsoft.com/office/drawing/2014/main" id="{6B5A0252-053B-00D8-B7D8-2B8A8E14BB7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6" name="Gráfico 5">
            <a:extLst>
              <a:ext uri="{FF2B5EF4-FFF2-40B4-BE49-F238E27FC236}">
                <a16:creationId xmlns:a16="http://schemas.microsoft.com/office/drawing/2014/main" id="{B4D11F11-0AEF-5F13-7430-AB4C870711F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11420" y="187282"/>
            <a:ext cx="956641" cy="486161"/>
          </a:xfrm>
          <a:prstGeom prst="rect">
            <a:avLst/>
          </a:prstGeom>
        </p:spPr>
      </p:pic>
      <p:pic>
        <p:nvPicPr>
          <p:cNvPr id="7" name="Gráfico 6">
            <a:extLst>
              <a:ext uri="{FF2B5EF4-FFF2-40B4-BE49-F238E27FC236}">
                <a16:creationId xmlns:a16="http://schemas.microsoft.com/office/drawing/2014/main" id="{008BFA6D-8EB0-06C4-6E50-F02BE2F1F47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3533852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10">
            <a:extLst>
              <a:ext uri="{FF2B5EF4-FFF2-40B4-BE49-F238E27FC236}">
                <a16:creationId xmlns:a16="http://schemas.microsoft.com/office/drawing/2014/main" id="{497353A5-96F3-C28E-A765-5C71ACBDC7B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011420" y="187282"/>
            <a:ext cx="956641" cy="486161"/>
          </a:xfrm>
          <a:prstGeom prst="rect">
            <a:avLst/>
          </a:prstGeom>
        </p:spPr>
      </p:pic>
      <p:sp>
        <p:nvSpPr>
          <p:cNvPr id="8" name="CuadroTexto 7">
            <a:extLst>
              <a:ext uri="{FF2B5EF4-FFF2-40B4-BE49-F238E27FC236}">
                <a16:creationId xmlns:a16="http://schemas.microsoft.com/office/drawing/2014/main" id="{265EB824-3953-BC4F-8287-686A1ECCA950}"/>
              </a:ext>
            </a:extLst>
          </p:cNvPr>
          <p:cNvSpPr txBox="1"/>
          <p:nvPr/>
        </p:nvSpPr>
        <p:spPr>
          <a:xfrm>
            <a:off x="1069613" y="258851"/>
            <a:ext cx="10368227" cy="400110"/>
          </a:xfrm>
          <a:prstGeom prst="rect">
            <a:avLst/>
          </a:prstGeom>
          <a:noFill/>
        </p:spPr>
        <p:txBody>
          <a:bodyPr wrap="square" lIns="91440" tIns="45720" rIns="91440" bIns="45720" rtlCol="0" anchor="t">
            <a:spAutoFit/>
          </a:bodyPr>
          <a:lstStyle>
            <a:defPPr>
              <a:defRPr lang="es-CO"/>
            </a:defPPr>
            <a:lvl1pPr marR="0" lvl="0" indent="0" algn="ctr" fontAlgn="auto">
              <a:lnSpc>
                <a:spcPct val="100000"/>
              </a:lnSpc>
              <a:spcBef>
                <a:spcPts val="0"/>
              </a:spcBef>
              <a:spcAft>
                <a:spcPts val="0"/>
              </a:spcAft>
              <a:buClrTx/>
              <a:buSzTx/>
              <a:buFontTx/>
              <a:buNone/>
              <a:tabLst/>
              <a:defRPr sz="2500" b="1">
                <a:solidFill>
                  <a:srgbClr val="232A34"/>
                </a:solidFill>
                <a:latin typeface="Arial Black"/>
                <a:ea typeface="+mj-ea"/>
                <a:cs typeface="+mj-cs"/>
              </a:defRPr>
            </a:lvl1pPr>
          </a:lstStyle>
          <a:p>
            <a:r>
              <a:rPr lang="es-CO" sz="2000">
                <a:latin typeface="Aptos Black" panose="020B0004020202020204" pitchFamily="34" charset="0"/>
              </a:rPr>
              <a:t>Ejecución Reservas Presupuestales</a:t>
            </a:r>
          </a:p>
        </p:txBody>
      </p:sp>
      <p:sp>
        <p:nvSpPr>
          <p:cNvPr id="6" name="CuadroTexto 5">
            <a:extLst>
              <a:ext uri="{FF2B5EF4-FFF2-40B4-BE49-F238E27FC236}">
                <a16:creationId xmlns:a16="http://schemas.microsoft.com/office/drawing/2014/main" id="{472E2E1A-2C02-9E03-061A-6B4ADE9006BC}"/>
              </a:ext>
            </a:extLst>
          </p:cNvPr>
          <p:cNvSpPr txBox="1"/>
          <p:nvPr/>
        </p:nvSpPr>
        <p:spPr>
          <a:xfrm>
            <a:off x="0" y="6573250"/>
            <a:ext cx="16651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a:defRPr/>
            </a:pPr>
            <a:r>
              <a:rPr lang="es-MX">
                <a:solidFill>
                  <a:srgbClr val="232A34"/>
                </a:solidFill>
                <a:latin typeface="Arial"/>
                <a:cs typeface="Arial"/>
              </a:rPr>
              <a:t>Fuente: SHD-DDP - SFD</a:t>
            </a:r>
            <a:endParaRPr lang="es-CO">
              <a:solidFill>
                <a:srgbClr val="232A34"/>
              </a:solidFill>
              <a:latin typeface="Arial"/>
              <a:cs typeface="Arial"/>
            </a:endParaRPr>
          </a:p>
        </p:txBody>
      </p:sp>
      <p:sp>
        <p:nvSpPr>
          <p:cNvPr id="9" name="TextBox 5">
            <a:extLst>
              <a:ext uri="{FF2B5EF4-FFF2-40B4-BE49-F238E27FC236}">
                <a16:creationId xmlns:a16="http://schemas.microsoft.com/office/drawing/2014/main" id="{7E60ACC3-6320-6165-2AA3-E9397EF395C4}"/>
              </a:ext>
            </a:extLst>
          </p:cNvPr>
          <p:cNvSpPr txBox="1"/>
          <p:nvPr/>
        </p:nvSpPr>
        <p:spPr>
          <a:xfrm>
            <a:off x="10291286" y="696210"/>
            <a:ext cx="182475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s-CO" sz="1000">
                <a:solidFill>
                  <a:srgbClr val="232A34"/>
                </a:solidFill>
                <a:latin typeface="Aptos" panose="020B0004020202020204" pitchFamily="34" charset="0"/>
                <a:cs typeface="Calibri"/>
              </a:rPr>
              <a:t>Cifras</a:t>
            </a:r>
            <a:r>
              <a:rPr lang="en-US" sz="1000">
                <a:solidFill>
                  <a:srgbClr val="232A34"/>
                </a:solidFill>
                <a:latin typeface="Aptos" panose="020B0004020202020204" pitchFamily="34" charset="0"/>
                <a:cs typeface="Calibri"/>
              </a:rPr>
              <a:t> </a:t>
            </a:r>
            <a:r>
              <a:rPr lang="es-CO" sz="1000">
                <a:solidFill>
                  <a:srgbClr val="232A34"/>
                </a:solidFill>
                <a:latin typeface="Aptos" panose="020B0004020202020204" pitchFamily="34" charset="0"/>
                <a:cs typeface="Calibri"/>
              </a:rPr>
              <a:t> en</a:t>
            </a:r>
            <a:r>
              <a:rPr lang="en-US" sz="1000">
                <a:solidFill>
                  <a:srgbClr val="232A34"/>
                </a:solidFill>
                <a:latin typeface="Aptos" panose="020B0004020202020204" pitchFamily="34" charset="0"/>
                <a:cs typeface="Calibri"/>
              </a:rPr>
              <a:t> </a:t>
            </a:r>
            <a:r>
              <a:rPr lang="es-CO" sz="1000">
                <a:solidFill>
                  <a:srgbClr val="232A34"/>
                </a:solidFill>
                <a:latin typeface="Aptos" panose="020B0004020202020204" pitchFamily="34" charset="0"/>
                <a:cs typeface="Calibri"/>
              </a:rPr>
              <a:t>millones </a:t>
            </a:r>
            <a:r>
              <a:rPr lang="en-US" sz="1000">
                <a:solidFill>
                  <a:srgbClr val="232A34"/>
                </a:solidFill>
                <a:latin typeface="Aptos" panose="020B0004020202020204" pitchFamily="34" charset="0"/>
                <a:cs typeface="Calibri"/>
              </a:rPr>
              <a:t>de pesos</a:t>
            </a:r>
            <a:endParaRPr lang="es-CO" sz="1000">
              <a:solidFill>
                <a:srgbClr val="232A34"/>
              </a:solidFill>
              <a:latin typeface="Aptos" panose="020B0004020202020204" pitchFamily="34" charset="0"/>
            </a:endParaRPr>
          </a:p>
        </p:txBody>
      </p:sp>
      <p:graphicFrame>
        <p:nvGraphicFramePr>
          <p:cNvPr id="10" name="Tabla 9">
            <a:extLst>
              <a:ext uri="{FF2B5EF4-FFF2-40B4-BE49-F238E27FC236}">
                <a16:creationId xmlns:a16="http://schemas.microsoft.com/office/drawing/2014/main" id="{F01C3E3B-90BB-0311-8800-A1BED442064D}"/>
              </a:ext>
            </a:extLst>
          </p:cNvPr>
          <p:cNvGraphicFramePr>
            <a:graphicFrameLocks noGrp="1"/>
          </p:cNvGraphicFramePr>
          <p:nvPr>
            <p:extLst>
              <p:ext uri="{D42A27DB-BD31-4B8C-83A1-F6EECF244321}">
                <p14:modId xmlns:p14="http://schemas.microsoft.com/office/powerpoint/2010/main" val="1304580145"/>
              </p:ext>
            </p:extLst>
          </p:nvPr>
        </p:nvGraphicFramePr>
        <p:xfrm>
          <a:off x="223938" y="1090386"/>
          <a:ext cx="11744122" cy="5512080"/>
        </p:xfrm>
        <a:graphic>
          <a:graphicData uri="http://schemas.openxmlformats.org/drawingml/2006/table">
            <a:tbl>
              <a:tblPr/>
              <a:tblGrid>
                <a:gridCol w="3205061">
                  <a:extLst>
                    <a:ext uri="{9D8B030D-6E8A-4147-A177-3AD203B41FA5}">
                      <a16:colId xmlns:a16="http://schemas.microsoft.com/office/drawing/2014/main" val="792961980"/>
                    </a:ext>
                  </a:extLst>
                </a:gridCol>
                <a:gridCol w="1857375">
                  <a:extLst>
                    <a:ext uri="{9D8B030D-6E8A-4147-A177-3AD203B41FA5}">
                      <a16:colId xmlns:a16="http://schemas.microsoft.com/office/drawing/2014/main" val="1129111285"/>
                    </a:ext>
                  </a:extLst>
                </a:gridCol>
                <a:gridCol w="1474470">
                  <a:extLst>
                    <a:ext uri="{9D8B030D-6E8A-4147-A177-3AD203B41FA5}">
                      <a16:colId xmlns:a16="http://schemas.microsoft.com/office/drawing/2014/main" val="3277115119"/>
                    </a:ext>
                  </a:extLst>
                </a:gridCol>
                <a:gridCol w="834390">
                  <a:extLst>
                    <a:ext uri="{9D8B030D-6E8A-4147-A177-3AD203B41FA5}">
                      <a16:colId xmlns:a16="http://schemas.microsoft.com/office/drawing/2014/main" val="914698061"/>
                    </a:ext>
                  </a:extLst>
                </a:gridCol>
                <a:gridCol w="1645920">
                  <a:extLst>
                    <a:ext uri="{9D8B030D-6E8A-4147-A177-3AD203B41FA5}">
                      <a16:colId xmlns:a16="http://schemas.microsoft.com/office/drawing/2014/main" val="3266769223"/>
                    </a:ext>
                  </a:extLst>
                </a:gridCol>
                <a:gridCol w="1489054">
                  <a:extLst>
                    <a:ext uri="{9D8B030D-6E8A-4147-A177-3AD203B41FA5}">
                      <a16:colId xmlns:a16="http://schemas.microsoft.com/office/drawing/2014/main" val="3040833058"/>
                    </a:ext>
                  </a:extLst>
                </a:gridCol>
                <a:gridCol w="1237852">
                  <a:extLst>
                    <a:ext uri="{9D8B030D-6E8A-4147-A177-3AD203B41FA5}">
                      <a16:colId xmlns:a16="http://schemas.microsoft.com/office/drawing/2014/main" val="2482704317"/>
                    </a:ext>
                  </a:extLst>
                </a:gridCol>
              </a:tblGrid>
              <a:tr h="223950">
                <a:tc rowSpan="2">
                  <a:txBody>
                    <a:bodyPr/>
                    <a:lstStyle/>
                    <a:p>
                      <a:pPr algn="ctr" rtl="0" fontAlgn="ctr">
                        <a:buNone/>
                      </a:pPr>
                      <a:r>
                        <a:rPr lang="es-CO" sz="1400" b="1" i="0" u="none" strike="noStrike">
                          <a:solidFill>
                            <a:srgbClr val="000000"/>
                          </a:solidFill>
                          <a:effectLst/>
                          <a:latin typeface="Aptos" panose="020B0004020202020204" pitchFamily="34" charset="0"/>
                        </a:rPr>
                        <a:t>Sector</a:t>
                      </a:r>
                    </a:p>
                  </a:txBody>
                  <a:tcPr marL="108000" marR="108000" marT="14400" marB="1440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3">
                  <a:txBody>
                    <a:bodyPr/>
                    <a:lstStyle/>
                    <a:p>
                      <a:pPr marL="0" algn="ctr" defTabSz="914400" rtl="0" eaLnBrk="1" fontAlgn="b" latinLnBrk="0" hangingPunct="1">
                        <a:buNone/>
                      </a:pPr>
                      <a:r>
                        <a:rPr lang="es-CO" sz="1400" b="1" i="0" u="none" strike="noStrike" kern="1200">
                          <a:solidFill>
                            <a:srgbClr val="000000"/>
                          </a:solidFill>
                          <a:effectLst/>
                          <a:latin typeface="Aptos" panose="020B0004020202020204" pitchFamily="34" charset="0"/>
                          <a:ea typeface="+mn-ea"/>
                          <a:cs typeface="+mn-cs"/>
                        </a:rPr>
                        <a:t>A octubre de 2024</a:t>
                      </a:r>
                    </a:p>
                  </a:txBody>
                  <a:tcPr marL="108000" marR="108000" marT="14400" marB="14400" anchor="ctr">
                    <a:lnL w="12700">
                      <a:solidFill>
                        <a:schemeClr val="tx1"/>
                      </a:solid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s-CO"/>
                    </a:p>
                  </a:txBody>
                  <a:tcPr/>
                </a:tc>
                <a:tc hMerge="1">
                  <a:txBody>
                    <a:bodyPr/>
                    <a:lstStyle/>
                    <a:p>
                      <a:endParaRPr lang="es-CO"/>
                    </a:p>
                  </a:txBody>
                  <a:tcPr/>
                </a:tc>
                <a:tc gridSpan="3">
                  <a:txBody>
                    <a:bodyPr/>
                    <a:lstStyle/>
                    <a:p>
                      <a:pPr algn="ctr" fontAlgn="b">
                        <a:buNone/>
                      </a:pPr>
                      <a:r>
                        <a:rPr lang="es-CO" sz="1400" b="1" i="0" u="none" strike="noStrike">
                          <a:solidFill>
                            <a:srgbClr val="000000"/>
                          </a:solidFill>
                          <a:effectLst/>
                          <a:latin typeface="Aptos" panose="020B0004020202020204" pitchFamily="34" charset="0"/>
                        </a:rPr>
                        <a:t>A octubre de 2025</a:t>
                      </a:r>
                      <a:endParaRPr lang="es-ES" sz="1400">
                        <a:latin typeface="Aptos" panose="020B0004020202020204" pitchFamily="34" charset="0"/>
                      </a:endParaRPr>
                    </a:p>
                  </a:txBody>
                  <a:tcPr marL="108000" marR="108000" marT="14400" marB="14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a:solidFill>
                        <a:srgbClr val="000000"/>
                      </a:solidFill>
                    </a:lnT>
                    <a:lnB w="12700">
                      <a:solidFill>
                        <a:schemeClr val="tx1"/>
                      </a:solidFill>
                    </a:lnB>
                    <a:solidFill>
                      <a:srgbClr val="FFC000"/>
                    </a:solidFill>
                  </a:tcPr>
                </a:tc>
                <a:tc hMerge="1">
                  <a:txBody>
                    <a:bodyPr/>
                    <a:lstStyle/>
                    <a:p>
                      <a:endParaRPr lang="es-CO"/>
                    </a:p>
                  </a:txBody>
                  <a:tcPr>
                    <a:lnL w="0">
                      <a:noFill/>
                    </a:lnL>
                    <a:lnR w="0">
                      <a:noFill/>
                    </a:lnR>
                    <a:lnT w="6350">
                      <a:solidFill>
                        <a:srgbClr val="000000"/>
                      </a:solidFill>
                    </a:lnT>
                    <a:lnB w="6350">
                      <a:solidFill>
                        <a:srgbClr val="000000"/>
                      </a:solidFill>
                    </a:lnB>
                    <a:solidFill>
                      <a:srgbClr val="FFC000"/>
                    </a:solidFill>
                  </a:tcPr>
                </a:tc>
                <a:tc hMerge="1">
                  <a:txBody>
                    <a:bodyPr/>
                    <a:lstStyle/>
                    <a:p>
                      <a:endParaRPr lang="es-CO"/>
                    </a:p>
                  </a:txBody>
                  <a:tcPr>
                    <a:lnL w="0">
                      <a:noFill/>
                    </a:lnL>
                    <a:lnR w="0">
                      <a:noFill/>
                    </a:lnR>
                    <a:lnT w="6350">
                      <a:solidFill>
                        <a:srgbClr val="000000"/>
                      </a:solidFill>
                    </a:lnT>
                    <a:lnB w="6350">
                      <a:solidFill>
                        <a:srgbClr val="000000"/>
                      </a:solidFill>
                    </a:lnB>
                    <a:solidFill>
                      <a:srgbClr val="FFC000"/>
                    </a:solidFill>
                  </a:tcPr>
                </a:tc>
                <a:extLst>
                  <a:ext uri="{0D108BD9-81ED-4DB2-BD59-A6C34878D82A}">
                    <a16:rowId xmlns:a16="http://schemas.microsoft.com/office/drawing/2014/main" val="3125236649"/>
                  </a:ext>
                </a:extLst>
              </a:tr>
              <a:tr h="263676">
                <a:tc vMerge="1">
                  <a:txBody>
                    <a:bodyPr/>
                    <a:lstStyle/>
                    <a:p>
                      <a:endParaRPr lang="es-CO"/>
                    </a:p>
                  </a:txBody>
                  <a:tcPr/>
                </a:tc>
                <a:tc>
                  <a:txBody>
                    <a:bodyPr/>
                    <a:lstStyle/>
                    <a:p>
                      <a:pPr marL="0" algn="ctr" defTabSz="914400" rtl="0" eaLnBrk="1" fontAlgn="b" latinLnBrk="0" hangingPunct="1">
                        <a:buNone/>
                      </a:pPr>
                      <a:r>
                        <a:rPr lang="es-CO" sz="1400" b="1" i="0" u="none" strike="noStrike" kern="1200">
                          <a:solidFill>
                            <a:srgbClr val="000000"/>
                          </a:solidFill>
                          <a:effectLst/>
                          <a:latin typeface="Aptos" panose="020B0004020202020204" pitchFamily="34" charset="0"/>
                          <a:ea typeface="+mn-ea"/>
                          <a:cs typeface="+mn-cs"/>
                        </a:rPr>
                        <a:t>Reserva Definitiva</a:t>
                      </a:r>
                    </a:p>
                  </a:txBody>
                  <a:tcPr marL="108000" marR="108000" marT="14400" marB="1440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buNone/>
                      </a:pPr>
                      <a:r>
                        <a:rPr lang="es-CO" sz="1400" b="1" i="0" u="none" strike="noStrike" kern="1200">
                          <a:solidFill>
                            <a:srgbClr val="000000"/>
                          </a:solidFill>
                          <a:effectLst/>
                          <a:latin typeface="Aptos" panose="020B0004020202020204" pitchFamily="34" charset="0"/>
                          <a:ea typeface="+mn-ea"/>
                          <a:cs typeface="+mn-cs"/>
                        </a:rPr>
                        <a:t>Giros Acumulados</a:t>
                      </a:r>
                    </a:p>
                  </a:txBody>
                  <a:tcPr marL="108000" marR="108000" marT="14400" marB="1440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buNone/>
                      </a:pPr>
                      <a:r>
                        <a:rPr lang="es-CO" sz="1400" b="1" i="0" u="none" strike="noStrike" kern="1200">
                          <a:solidFill>
                            <a:srgbClr val="000000"/>
                          </a:solidFill>
                          <a:effectLst/>
                          <a:latin typeface="Aptos" panose="020B0004020202020204" pitchFamily="34" charset="0"/>
                          <a:ea typeface="+mn-ea"/>
                          <a:cs typeface="+mn-cs"/>
                        </a:rPr>
                        <a:t>% Giro</a:t>
                      </a:r>
                    </a:p>
                  </a:txBody>
                  <a:tcPr marL="108000" marR="108000" marT="14400" marB="1440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buNone/>
                      </a:pPr>
                      <a:r>
                        <a:rPr lang="es-CO" sz="1400" b="1" i="0" u="none" strike="noStrike" kern="1200">
                          <a:solidFill>
                            <a:srgbClr val="000000"/>
                          </a:solidFill>
                          <a:effectLst/>
                          <a:latin typeface="Aptos" panose="020B0004020202020204" pitchFamily="34" charset="0"/>
                          <a:ea typeface="+mn-ea"/>
                          <a:cs typeface="+mn-cs"/>
                        </a:rPr>
                        <a:t>Reserva Definitiva</a:t>
                      </a:r>
                      <a:endParaRPr lang="es-ES" sz="1400" b="1" i="0" u="none" strike="noStrike" kern="1200">
                        <a:solidFill>
                          <a:srgbClr val="000000"/>
                        </a:solidFill>
                        <a:effectLst/>
                        <a:latin typeface="Aptos" panose="020B0004020202020204" pitchFamily="34" charset="0"/>
                        <a:ea typeface="+mn-ea"/>
                        <a:cs typeface="+mn-cs"/>
                      </a:endParaRPr>
                    </a:p>
                  </a:txBody>
                  <a:tcPr marL="108000" marR="108000" marT="14400" marB="1440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buNone/>
                      </a:pPr>
                      <a:r>
                        <a:rPr lang="es-CO" sz="1400" b="1" i="0" u="none" strike="noStrike" kern="1200">
                          <a:solidFill>
                            <a:srgbClr val="000000"/>
                          </a:solidFill>
                          <a:effectLst/>
                          <a:latin typeface="Aptos" panose="020B0004020202020204" pitchFamily="34" charset="0"/>
                          <a:ea typeface="+mn-ea"/>
                          <a:cs typeface="+mn-cs"/>
                        </a:rPr>
                        <a:t>Giros Acumulados</a:t>
                      </a:r>
                      <a:endParaRPr lang="es-ES" sz="1400" b="1" i="0" u="none" strike="noStrike" kern="1200">
                        <a:solidFill>
                          <a:srgbClr val="000000"/>
                        </a:solidFill>
                        <a:effectLst/>
                        <a:latin typeface="Aptos" panose="020B0004020202020204" pitchFamily="34" charset="0"/>
                        <a:ea typeface="+mn-ea"/>
                        <a:cs typeface="+mn-cs"/>
                      </a:endParaRPr>
                    </a:p>
                  </a:txBody>
                  <a:tcPr marL="108000" marR="108000" marT="14400" marB="1440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buNone/>
                      </a:pPr>
                      <a:r>
                        <a:rPr lang="es-CO" sz="1400" b="1" i="0" u="none" strike="noStrike" kern="1200">
                          <a:solidFill>
                            <a:srgbClr val="000000"/>
                          </a:solidFill>
                          <a:effectLst/>
                          <a:latin typeface="Aptos" panose="020B0004020202020204" pitchFamily="34" charset="0"/>
                          <a:ea typeface="+mn-ea"/>
                          <a:cs typeface="+mn-cs"/>
                        </a:rPr>
                        <a:t>% Giro</a:t>
                      </a:r>
                      <a:endParaRPr lang="es-ES" sz="1400" b="1" i="0" u="none" strike="noStrike" kern="1200">
                        <a:solidFill>
                          <a:srgbClr val="000000"/>
                        </a:solidFill>
                        <a:effectLst/>
                        <a:latin typeface="Aptos" panose="020B0004020202020204" pitchFamily="34" charset="0"/>
                        <a:ea typeface="+mn-ea"/>
                        <a:cs typeface="+mn-cs"/>
                      </a:endParaRPr>
                    </a:p>
                  </a:txBody>
                  <a:tcPr marL="108000" marR="108000" marT="14400" marB="1440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241167317"/>
                  </a:ext>
                </a:extLst>
              </a:tr>
              <a:tr h="223950">
                <a:tc>
                  <a:txBody>
                    <a:bodyPr/>
                    <a:lstStyle/>
                    <a:p>
                      <a:pPr algn="l" fontAlgn="b">
                        <a:buNone/>
                      </a:pPr>
                      <a:r>
                        <a:rPr lang="es-CO" sz="1400" b="0" i="0" u="none" strike="noStrike">
                          <a:solidFill>
                            <a:srgbClr val="000000"/>
                          </a:solidFill>
                          <a:effectLst/>
                          <a:latin typeface="Aptos" panose="020B0004020202020204" pitchFamily="34" charset="0"/>
                        </a:rPr>
                        <a:t>Movilidad</a:t>
                      </a:r>
                    </a:p>
                  </a:txBody>
                  <a:tcPr marL="108000" marR="108000" marT="14400" marB="1440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1.478.703</a:t>
                      </a:r>
                    </a:p>
                  </a:txBody>
                  <a:tcPr marL="108000" marR="108000" marT="14400" marB="1440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746.936</a:t>
                      </a:r>
                    </a:p>
                  </a:txBody>
                  <a:tcPr marL="108000" marR="108000" marT="14400" marB="1440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50,5%</a:t>
                      </a:r>
                    </a:p>
                  </a:txBody>
                  <a:tcPr marL="108000" marR="108000" marT="14400" marB="1440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1.091.366</a:t>
                      </a:r>
                      <a:endParaRPr lang="es-ES" sz="1400">
                        <a:latin typeface="Aptos" panose="020B0004020202020204" pitchFamily="34" charset="0"/>
                      </a:endParaRPr>
                    </a:p>
                  </a:txBody>
                  <a:tcPr marL="108000" marR="108000" marT="14400" marB="14400" anchor="ctr">
                    <a:lnL w="0">
                      <a:noFill/>
                    </a:lnL>
                    <a:lnR w="0">
                      <a:noFill/>
                    </a:lnR>
                    <a:lnT w="12700" cap="flat" cmpd="sng" algn="ctr">
                      <a:solidFill>
                        <a:schemeClr val="tx1"/>
                      </a:solidFill>
                      <a:prstDash val="solid"/>
                      <a:round/>
                      <a:headEnd type="none" w="med" len="med"/>
                      <a:tailEnd type="none" w="med" len="med"/>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633.829</a:t>
                      </a:r>
                      <a:endParaRPr lang="es-ES" sz="1400">
                        <a:latin typeface="Aptos" panose="020B0004020202020204" pitchFamily="34" charset="0"/>
                      </a:endParaRPr>
                    </a:p>
                  </a:txBody>
                  <a:tcPr marL="108000" marR="108000" marT="14400" marB="14400" anchor="ctr">
                    <a:lnL w="0">
                      <a:noFill/>
                    </a:lnL>
                    <a:lnR w="0">
                      <a:noFill/>
                    </a:lnR>
                    <a:lnT w="12700" cap="flat" cmpd="sng" algn="ctr">
                      <a:solidFill>
                        <a:schemeClr val="tx1"/>
                      </a:solidFill>
                      <a:prstDash val="solid"/>
                      <a:round/>
                      <a:headEnd type="none" w="med" len="med"/>
                      <a:tailEnd type="none" w="med" len="med"/>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58,1%</a:t>
                      </a:r>
                      <a:endParaRPr lang="es-ES" sz="1400">
                        <a:latin typeface="Aptos" panose="020B0004020202020204" pitchFamily="34" charset="0"/>
                      </a:endParaRPr>
                    </a:p>
                  </a:txBody>
                  <a:tcPr marL="108000" marR="108000" marT="14400" marB="14400" anchor="ctr">
                    <a:lnL w="0">
                      <a:noFill/>
                    </a:lnL>
                    <a:lnR w="0">
                      <a:noFill/>
                    </a:lnR>
                    <a:lnT w="12700" cap="flat" cmpd="sng" algn="ctr">
                      <a:solidFill>
                        <a:schemeClr val="tx1"/>
                      </a:solidFill>
                      <a:prstDash val="solid"/>
                      <a:round/>
                      <a:headEnd type="none" w="med" len="med"/>
                      <a:tailEnd type="none" w="med" len="med"/>
                    </a:lnT>
                    <a:lnB w="0">
                      <a:noFill/>
                    </a:lnB>
                    <a:noFill/>
                  </a:tcPr>
                </a:tc>
                <a:extLst>
                  <a:ext uri="{0D108BD9-81ED-4DB2-BD59-A6C34878D82A}">
                    <a16:rowId xmlns:a16="http://schemas.microsoft.com/office/drawing/2014/main" val="1454153227"/>
                  </a:ext>
                </a:extLst>
              </a:tr>
              <a:tr h="223950">
                <a:tc>
                  <a:txBody>
                    <a:bodyPr/>
                    <a:lstStyle/>
                    <a:p>
                      <a:pPr algn="l" fontAlgn="b">
                        <a:buNone/>
                      </a:pPr>
                      <a:r>
                        <a:rPr lang="es-CO" sz="1400" b="0" i="0" u="none" strike="noStrike">
                          <a:solidFill>
                            <a:srgbClr val="000000"/>
                          </a:solidFill>
                          <a:effectLst/>
                          <a:latin typeface="Aptos" panose="020B0004020202020204" pitchFamily="34" charset="0"/>
                        </a:rPr>
                        <a:t>Educación</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850.166</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764.390</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89,9%</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533.217</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450.994</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84,6%</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3944510086"/>
                  </a:ext>
                </a:extLst>
              </a:tr>
              <a:tr h="223950">
                <a:tc>
                  <a:txBody>
                    <a:bodyPr/>
                    <a:lstStyle/>
                    <a:p>
                      <a:pPr algn="l" fontAlgn="b">
                        <a:buNone/>
                      </a:pPr>
                      <a:r>
                        <a:rPr lang="es-CO" sz="1400" b="0" i="0" u="none" strike="noStrike">
                          <a:solidFill>
                            <a:srgbClr val="000000"/>
                          </a:solidFill>
                          <a:effectLst/>
                          <a:latin typeface="Aptos" panose="020B0004020202020204" pitchFamily="34" charset="0"/>
                        </a:rPr>
                        <a:t>Integración Social</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254.985</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227.595</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89,3%</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315.231</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292.953</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92,9%</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17940281"/>
                  </a:ext>
                </a:extLst>
              </a:tr>
              <a:tr h="223950">
                <a:tc>
                  <a:txBody>
                    <a:bodyPr/>
                    <a:lstStyle/>
                    <a:p>
                      <a:pPr algn="l" fontAlgn="b">
                        <a:buNone/>
                      </a:pPr>
                      <a:r>
                        <a:rPr lang="es-CO" sz="1400" b="0" i="0" u="none" strike="noStrike">
                          <a:solidFill>
                            <a:srgbClr val="000000"/>
                          </a:solidFill>
                          <a:effectLst/>
                          <a:latin typeface="Aptos" panose="020B0004020202020204" pitchFamily="34" charset="0"/>
                        </a:rPr>
                        <a:t>Seguridad, Convivencia y Justicia</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160.162</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125.207</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78,2%</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232.634</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207.761</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89,3%</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1828476456"/>
                  </a:ext>
                </a:extLst>
              </a:tr>
              <a:tr h="223950">
                <a:tc>
                  <a:txBody>
                    <a:bodyPr/>
                    <a:lstStyle/>
                    <a:p>
                      <a:pPr algn="l" fontAlgn="b">
                        <a:buNone/>
                      </a:pPr>
                      <a:r>
                        <a:rPr lang="es-CO" sz="1400" b="0" i="0" u="none" strike="noStrike">
                          <a:solidFill>
                            <a:srgbClr val="000000"/>
                          </a:solidFill>
                          <a:effectLst/>
                          <a:latin typeface="Aptos" panose="020B0004020202020204" pitchFamily="34" charset="0"/>
                        </a:rPr>
                        <a:t>Cultura, Recreación y Deporte</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406.204</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224.131</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55,2%</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201.106</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179.510</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89,3%</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1487272491"/>
                  </a:ext>
                </a:extLst>
              </a:tr>
              <a:tr h="223950">
                <a:tc>
                  <a:txBody>
                    <a:bodyPr/>
                    <a:lstStyle/>
                    <a:p>
                      <a:pPr algn="l" fontAlgn="b">
                        <a:buNone/>
                      </a:pPr>
                      <a:r>
                        <a:rPr lang="es-CO" sz="1400" b="0" i="0" u="none" strike="noStrike">
                          <a:solidFill>
                            <a:srgbClr val="000000"/>
                          </a:solidFill>
                          <a:effectLst/>
                          <a:latin typeface="Aptos" panose="020B0004020202020204" pitchFamily="34" charset="0"/>
                        </a:rPr>
                        <a:t>Hábitat</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170.650</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154.262</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90,4%</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138.755</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100.138</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72,2%</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2051484573"/>
                  </a:ext>
                </a:extLst>
              </a:tr>
              <a:tr h="223950">
                <a:tc>
                  <a:txBody>
                    <a:bodyPr/>
                    <a:lstStyle/>
                    <a:p>
                      <a:pPr algn="l" fontAlgn="b">
                        <a:buNone/>
                      </a:pPr>
                      <a:r>
                        <a:rPr lang="es-CO" sz="1400" b="0" i="0" u="none" strike="noStrike">
                          <a:solidFill>
                            <a:srgbClr val="000000"/>
                          </a:solidFill>
                          <a:effectLst/>
                          <a:latin typeface="Aptos" panose="020B0004020202020204" pitchFamily="34" charset="0"/>
                        </a:rPr>
                        <a:t>Salud</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338.428</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212.904</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62,9%</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103.588</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56.434</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54,5%</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1154355052"/>
                  </a:ext>
                </a:extLst>
              </a:tr>
              <a:tr h="223950">
                <a:tc>
                  <a:txBody>
                    <a:bodyPr/>
                    <a:lstStyle/>
                    <a:p>
                      <a:pPr algn="l" fontAlgn="b">
                        <a:buNone/>
                      </a:pPr>
                      <a:r>
                        <a:rPr lang="es-CO" sz="1400" b="0" i="0" u="none" strike="noStrike">
                          <a:solidFill>
                            <a:srgbClr val="000000"/>
                          </a:solidFill>
                          <a:effectLst/>
                          <a:latin typeface="Aptos" panose="020B0004020202020204" pitchFamily="34" charset="0"/>
                        </a:rPr>
                        <a:t>Ente Autónomo Universitario</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126.528</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19.993</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15,8%</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82.765</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46.327</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56,0%</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2780237171"/>
                  </a:ext>
                </a:extLst>
              </a:tr>
              <a:tr h="223950">
                <a:tc>
                  <a:txBody>
                    <a:bodyPr/>
                    <a:lstStyle/>
                    <a:p>
                      <a:pPr algn="l" fontAlgn="b">
                        <a:buNone/>
                      </a:pPr>
                      <a:r>
                        <a:rPr lang="es-CO" sz="1400" b="0" i="0" u="none" strike="noStrike">
                          <a:solidFill>
                            <a:srgbClr val="000000"/>
                          </a:solidFill>
                          <a:effectLst/>
                          <a:latin typeface="Aptos" panose="020B0004020202020204" pitchFamily="34" charset="0"/>
                        </a:rPr>
                        <a:t>Ambiente</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64.140</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51.344</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80,1%</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42.771</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41.445</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96,9%</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1928206103"/>
                  </a:ext>
                </a:extLst>
              </a:tr>
              <a:tr h="223950">
                <a:tc>
                  <a:txBody>
                    <a:bodyPr/>
                    <a:lstStyle/>
                    <a:p>
                      <a:pPr algn="l" fontAlgn="b">
                        <a:buNone/>
                      </a:pPr>
                      <a:r>
                        <a:rPr lang="es-CO" sz="1400" b="0" i="0" u="none" strike="noStrike">
                          <a:solidFill>
                            <a:srgbClr val="000000"/>
                          </a:solidFill>
                          <a:effectLst/>
                          <a:latin typeface="Aptos" panose="020B0004020202020204" pitchFamily="34" charset="0"/>
                        </a:rPr>
                        <a:t>Hacienda</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40.894</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36.833</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90,1%</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26.082</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23.368</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89,6%</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2883470672"/>
                  </a:ext>
                </a:extLst>
              </a:tr>
              <a:tr h="421266">
                <a:tc>
                  <a:txBody>
                    <a:bodyPr/>
                    <a:lstStyle/>
                    <a:p>
                      <a:pPr algn="l" fontAlgn="b">
                        <a:buNone/>
                      </a:pPr>
                      <a:r>
                        <a:rPr lang="es-MX" sz="1400" b="0" i="0" u="none" strike="noStrike">
                          <a:solidFill>
                            <a:srgbClr val="000000"/>
                          </a:solidFill>
                          <a:effectLst/>
                          <a:latin typeface="Aptos" panose="020B0004020202020204" pitchFamily="34" charset="0"/>
                        </a:rPr>
                        <a:t>Desarrollo Económico, Industria y Turismo</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35.959</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28.296</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78,7%</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25.153</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21.839</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86,8%</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2196362444"/>
                  </a:ext>
                </a:extLst>
              </a:tr>
              <a:tr h="223950">
                <a:tc>
                  <a:txBody>
                    <a:bodyPr/>
                    <a:lstStyle/>
                    <a:p>
                      <a:pPr algn="l" fontAlgn="b">
                        <a:buNone/>
                      </a:pPr>
                      <a:r>
                        <a:rPr lang="es-CO" sz="1400" b="0" i="0" u="none" strike="noStrike">
                          <a:solidFill>
                            <a:srgbClr val="000000"/>
                          </a:solidFill>
                          <a:effectLst/>
                          <a:latin typeface="Aptos" panose="020B0004020202020204" pitchFamily="34" charset="0"/>
                        </a:rPr>
                        <a:t>Planeación</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7.884</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7.099</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90,0%</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22.924</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19.551</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85,3%</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3496591927"/>
                  </a:ext>
                </a:extLst>
              </a:tr>
              <a:tr h="223950">
                <a:tc>
                  <a:txBody>
                    <a:bodyPr/>
                    <a:lstStyle/>
                    <a:p>
                      <a:pPr algn="l" fontAlgn="b">
                        <a:buNone/>
                      </a:pPr>
                      <a:r>
                        <a:rPr lang="es-CO" sz="1400" b="0" i="0" u="none" strike="noStrike">
                          <a:solidFill>
                            <a:srgbClr val="000000"/>
                          </a:solidFill>
                          <a:effectLst/>
                          <a:latin typeface="Aptos" panose="020B0004020202020204" pitchFamily="34" charset="0"/>
                        </a:rPr>
                        <a:t>Gobierno</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11.760</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11.102</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94,4%</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19.567</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19.162</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97,9%</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2219041229"/>
                  </a:ext>
                </a:extLst>
              </a:tr>
              <a:tr h="223950">
                <a:tc>
                  <a:txBody>
                    <a:bodyPr/>
                    <a:lstStyle/>
                    <a:p>
                      <a:pPr algn="l" fontAlgn="b">
                        <a:buNone/>
                      </a:pPr>
                      <a:r>
                        <a:rPr lang="es-CO" sz="1400" b="0" i="0" u="none" strike="noStrike">
                          <a:solidFill>
                            <a:srgbClr val="000000"/>
                          </a:solidFill>
                          <a:effectLst/>
                          <a:latin typeface="Aptos" panose="020B0004020202020204" pitchFamily="34" charset="0"/>
                        </a:rPr>
                        <a:t>Gestión Pública</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12.291</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12.012</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97,7%</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19.492</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19.071</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97,8%</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2063111399"/>
                  </a:ext>
                </a:extLst>
              </a:tr>
              <a:tr h="223950">
                <a:tc>
                  <a:txBody>
                    <a:bodyPr/>
                    <a:lstStyle/>
                    <a:p>
                      <a:pPr algn="l" fontAlgn="b">
                        <a:buNone/>
                      </a:pPr>
                      <a:r>
                        <a:rPr lang="es-CO" sz="1400" b="0" i="0" u="none" strike="noStrike">
                          <a:solidFill>
                            <a:srgbClr val="000000"/>
                          </a:solidFill>
                          <a:effectLst/>
                          <a:latin typeface="Aptos" panose="020B0004020202020204" pitchFamily="34" charset="0"/>
                        </a:rPr>
                        <a:t>Mujer</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10.939</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10.843</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99,1%</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12.225</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11.981</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98,0%</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3305698846"/>
                  </a:ext>
                </a:extLst>
              </a:tr>
              <a:tr h="223950">
                <a:tc>
                  <a:txBody>
                    <a:bodyPr/>
                    <a:lstStyle/>
                    <a:p>
                      <a:pPr algn="l" fontAlgn="b">
                        <a:buNone/>
                      </a:pPr>
                      <a:r>
                        <a:rPr lang="es-CO" sz="1400" b="0" i="0" u="none" strike="noStrike">
                          <a:solidFill>
                            <a:srgbClr val="000000"/>
                          </a:solidFill>
                          <a:effectLst/>
                          <a:latin typeface="Aptos" panose="020B0004020202020204" pitchFamily="34" charset="0"/>
                        </a:rPr>
                        <a:t>Órganos de Control</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4.718</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4.570</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96,9%</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11.620</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11.374</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97,9%</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875738235"/>
                  </a:ext>
                </a:extLst>
              </a:tr>
              <a:tr h="223950">
                <a:tc>
                  <a:txBody>
                    <a:bodyPr/>
                    <a:lstStyle/>
                    <a:p>
                      <a:pPr algn="l" fontAlgn="b">
                        <a:buNone/>
                      </a:pPr>
                      <a:r>
                        <a:rPr lang="es-CO" sz="1400" b="0" i="0" u="none" strike="noStrike">
                          <a:solidFill>
                            <a:srgbClr val="000000"/>
                          </a:solidFill>
                          <a:effectLst/>
                          <a:latin typeface="Aptos" panose="020B0004020202020204" pitchFamily="34" charset="0"/>
                        </a:rPr>
                        <a:t>Servicio de la Deuda</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659</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617</a:t>
                      </a:r>
                    </a:p>
                  </a:txBody>
                  <a:tcPr marL="108000" marR="108000" marT="14400" marB="14400" anchor="ctr">
                    <a:lnL>
                      <a:noFill/>
                    </a:lnL>
                    <a:lnR>
                      <a:noFill/>
                    </a:lnR>
                    <a:lnT>
                      <a:noFill/>
                    </a:lnT>
                    <a:lnB>
                      <a:noFill/>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93,6%</a:t>
                      </a:r>
                    </a:p>
                  </a:txBody>
                  <a:tcPr marL="108000" marR="108000" marT="14400" marB="14400" anchor="ctr">
                    <a:lnL>
                      <a:noFill/>
                    </a:lnL>
                    <a:lnR>
                      <a:noFill/>
                    </a:lnR>
                    <a:lnT>
                      <a:noFill/>
                    </a:lnT>
                    <a:lnB>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2.769</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r" fontAlgn="b">
                        <a:buNone/>
                      </a:pPr>
                      <a:r>
                        <a:rPr lang="es-CO" sz="1400" b="0" i="0" u="none" strike="noStrike">
                          <a:solidFill>
                            <a:srgbClr val="000000"/>
                          </a:solidFill>
                          <a:effectLst/>
                          <a:latin typeface="Aptos" panose="020B0004020202020204" pitchFamily="34" charset="0"/>
                        </a:rPr>
                        <a:t>81</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2,9%</a:t>
                      </a:r>
                      <a:endParaRPr lang="es-ES" sz="1400">
                        <a:latin typeface="Aptos" panose="020B0004020202020204" pitchFamily="34" charset="0"/>
                      </a:endParaRPr>
                    </a:p>
                  </a:txBody>
                  <a:tcPr marL="108000" marR="108000" marT="14400" marB="14400" anchor="ctr">
                    <a:lnL w="0">
                      <a:noFill/>
                    </a:lnL>
                    <a:lnR w="0">
                      <a:noFill/>
                    </a:lnR>
                    <a:lnT w="0">
                      <a:noFill/>
                    </a:lnT>
                    <a:lnB w="0">
                      <a:noFill/>
                    </a:lnB>
                    <a:noFill/>
                  </a:tcPr>
                </a:tc>
                <a:extLst>
                  <a:ext uri="{0D108BD9-81ED-4DB2-BD59-A6C34878D82A}">
                    <a16:rowId xmlns:a16="http://schemas.microsoft.com/office/drawing/2014/main" val="2152069501"/>
                  </a:ext>
                </a:extLst>
              </a:tr>
              <a:tr h="223950">
                <a:tc>
                  <a:txBody>
                    <a:bodyPr/>
                    <a:lstStyle/>
                    <a:p>
                      <a:pPr algn="l" fontAlgn="b">
                        <a:buNone/>
                      </a:pPr>
                      <a:r>
                        <a:rPr lang="es-CO" sz="1400" b="0" i="0" u="none" strike="noStrike">
                          <a:solidFill>
                            <a:srgbClr val="000000"/>
                          </a:solidFill>
                          <a:effectLst/>
                          <a:latin typeface="Aptos" panose="020B0004020202020204" pitchFamily="34" charset="0"/>
                        </a:rPr>
                        <a:t>Gestión Jurídica</a:t>
                      </a:r>
                    </a:p>
                  </a:txBody>
                  <a:tcPr marL="108000" marR="108000" marT="14400" marB="144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1.039</a:t>
                      </a:r>
                    </a:p>
                  </a:txBody>
                  <a:tcPr marL="108000" marR="108000" marT="14400" marB="144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1.024</a:t>
                      </a:r>
                    </a:p>
                  </a:txBody>
                  <a:tcPr marL="108000" marR="108000" marT="14400" marB="144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marL="0" algn="r" defTabSz="914400" rtl="0" eaLnBrk="1" fontAlgn="b" latinLnBrk="0" hangingPunct="1">
                        <a:buNone/>
                      </a:pPr>
                      <a:r>
                        <a:rPr lang="es-CO" sz="1400" b="0" i="0" u="none" strike="noStrike" kern="1200">
                          <a:solidFill>
                            <a:srgbClr val="000000"/>
                          </a:solidFill>
                          <a:effectLst/>
                          <a:latin typeface="Aptos" panose="020B0004020202020204" pitchFamily="34" charset="0"/>
                          <a:ea typeface="+mn-ea"/>
                          <a:cs typeface="+mn-cs"/>
                        </a:rPr>
                        <a:t>98,6%</a:t>
                      </a:r>
                    </a:p>
                  </a:txBody>
                  <a:tcPr marL="108000" marR="108000" marT="14400" marB="144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s-CO" sz="1400" b="0" i="0" u="none" strike="noStrike">
                          <a:solidFill>
                            <a:srgbClr val="000000"/>
                          </a:solidFill>
                          <a:effectLst/>
                          <a:latin typeface="Aptos" panose="020B0004020202020204" pitchFamily="34" charset="0"/>
                        </a:rPr>
                        <a:t>1.485</a:t>
                      </a:r>
                      <a:endParaRPr lang="es-ES" sz="1400">
                        <a:latin typeface="Aptos" panose="020B0004020202020204" pitchFamily="34" charset="0"/>
                      </a:endParaRPr>
                    </a:p>
                  </a:txBody>
                  <a:tcPr marL="108000" marR="108000" marT="14400" marB="14400" anchor="ctr">
                    <a:lnL w="0">
                      <a:noFill/>
                    </a:lnL>
                    <a:lnR w="0">
                      <a:noFill/>
                    </a:lnR>
                    <a:lnT w="0">
                      <a:noFill/>
                    </a:lnT>
                    <a:lnB w="6350">
                      <a:solidFill>
                        <a:srgbClr val="000000"/>
                      </a:solidFill>
                    </a:lnB>
                    <a:noFill/>
                  </a:tcPr>
                </a:tc>
                <a:tc>
                  <a:txBody>
                    <a:bodyPr/>
                    <a:lstStyle/>
                    <a:p>
                      <a:pPr algn="r" fontAlgn="b">
                        <a:buNone/>
                      </a:pPr>
                      <a:r>
                        <a:rPr lang="es-CO" sz="1400" b="0" i="0" u="none" strike="noStrike">
                          <a:solidFill>
                            <a:srgbClr val="000000"/>
                          </a:solidFill>
                          <a:effectLst/>
                          <a:latin typeface="Aptos" panose="020B0004020202020204" pitchFamily="34" charset="0"/>
                        </a:rPr>
                        <a:t>1.474</a:t>
                      </a:r>
                      <a:endParaRPr lang="es-ES" sz="1400">
                        <a:latin typeface="Aptos" panose="020B0004020202020204" pitchFamily="34" charset="0"/>
                      </a:endParaRPr>
                    </a:p>
                  </a:txBody>
                  <a:tcPr marL="108000" marR="108000" marT="14400" marB="14400" anchor="ctr">
                    <a:lnL w="0">
                      <a:noFill/>
                    </a:lnL>
                    <a:lnR w="0">
                      <a:noFill/>
                    </a:lnR>
                    <a:lnT w="0">
                      <a:noFill/>
                    </a:lnT>
                    <a:lnB w="6350">
                      <a:solidFill>
                        <a:srgbClr val="000000"/>
                      </a:solidFill>
                    </a:lnB>
                    <a:noFill/>
                  </a:tcPr>
                </a:tc>
                <a:tc>
                  <a:txBody>
                    <a:bodyPr/>
                    <a:lstStyle/>
                    <a:p>
                      <a:pPr algn="ctr" fontAlgn="ctr">
                        <a:buNone/>
                      </a:pPr>
                      <a:r>
                        <a:rPr lang="es-CO" sz="1400" b="0" i="0" u="none" strike="noStrike">
                          <a:solidFill>
                            <a:srgbClr val="000000"/>
                          </a:solidFill>
                          <a:effectLst/>
                          <a:latin typeface="Aptos" panose="020B0004020202020204" pitchFamily="34" charset="0"/>
                        </a:rPr>
                        <a:t>99,3%</a:t>
                      </a:r>
                      <a:endParaRPr lang="es-ES" sz="1400">
                        <a:latin typeface="Aptos" panose="020B0004020202020204" pitchFamily="34" charset="0"/>
                      </a:endParaRPr>
                    </a:p>
                  </a:txBody>
                  <a:tcPr marL="108000" marR="108000" marT="14400" marB="14400" anchor="ctr">
                    <a:lnL w="0">
                      <a:noFill/>
                    </a:lnL>
                    <a:lnR w="0">
                      <a:noFill/>
                    </a:lnR>
                    <a:lnT w="0">
                      <a:noFill/>
                    </a:lnT>
                    <a:lnB w="6350">
                      <a:solidFill>
                        <a:srgbClr val="000000"/>
                      </a:solidFill>
                    </a:lnB>
                    <a:noFill/>
                  </a:tcPr>
                </a:tc>
                <a:extLst>
                  <a:ext uri="{0D108BD9-81ED-4DB2-BD59-A6C34878D82A}">
                    <a16:rowId xmlns:a16="http://schemas.microsoft.com/office/drawing/2014/main" val="1953511414"/>
                  </a:ext>
                </a:extLst>
              </a:tr>
              <a:tr h="223950">
                <a:tc>
                  <a:txBody>
                    <a:bodyPr/>
                    <a:lstStyle/>
                    <a:p>
                      <a:pPr algn="l" fontAlgn="b">
                        <a:buNone/>
                      </a:pPr>
                      <a:r>
                        <a:rPr lang="es-CO" sz="1400" b="1" i="0" u="none" strike="noStrike">
                          <a:solidFill>
                            <a:schemeClr val="bg1"/>
                          </a:solidFill>
                          <a:effectLst/>
                          <a:latin typeface="Aptos" panose="020B0004020202020204" pitchFamily="34" charset="0"/>
                        </a:rPr>
                        <a:t>Total reservas</a:t>
                      </a:r>
                    </a:p>
                  </a:txBody>
                  <a:tcPr marL="108000" marR="108000" marT="14400" marB="1440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algn="ctr" defTabSz="914400" rtl="0" eaLnBrk="1" fontAlgn="b" latinLnBrk="0" hangingPunct="1">
                        <a:buNone/>
                      </a:pPr>
                      <a:r>
                        <a:rPr lang="es-CO" sz="1400" b="1" i="0" u="none" strike="noStrike" kern="1200">
                          <a:solidFill>
                            <a:schemeClr val="bg1"/>
                          </a:solidFill>
                          <a:effectLst/>
                          <a:latin typeface="Aptos" panose="020B0004020202020204" pitchFamily="34" charset="0"/>
                          <a:ea typeface="+mn-ea"/>
                          <a:cs typeface="+mn-cs"/>
                        </a:rPr>
                        <a:t>3.976.110</a:t>
                      </a:r>
                    </a:p>
                  </a:txBody>
                  <a:tcPr marL="108000" marR="108000" marT="14400" marB="1440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algn="ctr" defTabSz="914400" rtl="0" eaLnBrk="1" fontAlgn="b" latinLnBrk="0" hangingPunct="1">
                        <a:buNone/>
                      </a:pPr>
                      <a:r>
                        <a:rPr lang="es-CO" sz="1400" b="1" i="0" u="none" strike="noStrike" kern="1200">
                          <a:solidFill>
                            <a:schemeClr val="bg1"/>
                          </a:solidFill>
                          <a:effectLst/>
                          <a:latin typeface="Aptos" panose="020B0004020202020204" pitchFamily="34" charset="0"/>
                          <a:ea typeface="+mn-ea"/>
                          <a:cs typeface="+mn-cs"/>
                        </a:rPr>
                        <a:t>2.639.158</a:t>
                      </a:r>
                    </a:p>
                  </a:txBody>
                  <a:tcPr marL="108000" marR="108000" marT="14400" marB="144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algn="ctr" defTabSz="914400" rtl="0" eaLnBrk="1" fontAlgn="b" latinLnBrk="0" hangingPunct="1">
                        <a:buNone/>
                      </a:pPr>
                      <a:r>
                        <a:rPr lang="es-CO" sz="1400" b="1" i="0" u="none" strike="noStrike" kern="1200">
                          <a:solidFill>
                            <a:schemeClr val="bg1"/>
                          </a:solidFill>
                          <a:effectLst/>
                          <a:latin typeface="Aptos" panose="020B0004020202020204" pitchFamily="34" charset="0"/>
                          <a:ea typeface="+mn-ea"/>
                          <a:cs typeface="+mn-cs"/>
                        </a:rPr>
                        <a:t>66,4%</a:t>
                      </a:r>
                    </a:p>
                  </a:txBody>
                  <a:tcPr marL="108000" marR="108000" marT="14400" marB="1440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r" fontAlgn="b">
                        <a:buNone/>
                      </a:pPr>
                      <a:r>
                        <a:rPr lang="es-CO" sz="1400" b="1" i="0" u="none" strike="noStrike">
                          <a:solidFill>
                            <a:schemeClr val="bg1"/>
                          </a:solidFill>
                          <a:effectLst/>
                          <a:latin typeface="Aptos" panose="020B0004020202020204" pitchFamily="34" charset="0"/>
                        </a:rPr>
                        <a:t>2.882.750</a:t>
                      </a:r>
                      <a:endParaRPr lang="es-ES" sz="1400">
                        <a:solidFill>
                          <a:schemeClr val="bg1"/>
                        </a:solidFill>
                        <a:latin typeface="Aptos" panose="020B0004020202020204" pitchFamily="34" charset="0"/>
                      </a:endParaRPr>
                    </a:p>
                  </a:txBody>
                  <a:tcPr marL="108000" marR="108000" marT="14400" marB="14400" anchor="ctr">
                    <a:lnL w="12700" cap="flat" cmpd="sng" algn="ctr">
                      <a:solidFill>
                        <a:schemeClr val="tx1"/>
                      </a:solidFill>
                      <a:prstDash val="solid"/>
                      <a:round/>
                      <a:headEnd type="none" w="med" len="med"/>
                      <a:tailEnd type="none" w="med" len="med"/>
                    </a:lnL>
                    <a:lnR w="0">
                      <a:noFill/>
                    </a:lnR>
                    <a:lnT w="6350">
                      <a:solidFill>
                        <a:srgbClr val="000000"/>
                      </a:solidFill>
                    </a:lnT>
                    <a:lnB w="6350">
                      <a:solidFill>
                        <a:srgbClr val="000000"/>
                      </a:solidFill>
                    </a:lnB>
                    <a:solidFill>
                      <a:srgbClr val="C00000"/>
                    </a:solidFill>
                  </a:tcPr>
                </a:tc>
                <a:tc>
                  <a:txBody>
                    <a:bodyPr/>
                    <a:lstStyle/>
                    <a:p>
                      <a:pPr algn="r" fontAlgn="b">
                        <a:buNone/>
                      </a:pPr>
                      <a:r>
                        <a:rPr lang="es-CO" sz="1400" b="1" i="0" u="none" strike="noStrike">
                          <a:solidFill>
                            <a:schemeClr val="bg1"/>
                          </a:solidFill>
                          <a:effectLst/>
                          <a:latin typeface="Aptos" panose="020B0004020202020204" pitchFamily="34" charset="0"/>
                        </a:rPr>
                        <a:t>2.137.292</a:t>
                      </a:r>
                      <a:endParaRPr lang="es-ES" sz="1400">
                        <a:solidFill>
                          <a:schemeClr val="bg1"/>
                        </a:solidFill>
                        <a:latin typeface="Aptos" panose="020B0004020202020204" pitchFamily="34" charset="0"/>
                      </a:endParaRPr>
                    </a:p>
                  </a:txBody>
                  <a:tcPr marL="108000" marR="108000" marT="14400" marB="14400" anchor="ctr">
                    <a:lnL w="0">
                      <a:noFill/>
                    </a:lnL>
                    <a:lnR w="0">
                      <a:noFill/>
                    </a:lnR>
                    <a:lnT w="6350">
                      <a:solidFill>
                        <a:srgbClr val="000000"/>
                      </a:solidFill>
                    </a:lnT>
                    <a:lnB w="6350">
                      <a:solidFill>
                        <a:srgbClr val="000000"/>
                      </a:solidFill>
                    </a:lnB>
                    <a:solidFill>
                      <a:srgbClr val="C00000"/>
                    </a:solidFill>
                  </a:tcPr>
                </a:tc>
                <a:tc>
                  <a:txBody>
                    <a:bodyPr/>
                    <a:lstStyle/>
                    <a:p>
                      <a:pPr algn="ctr" fontAlgn="ctr">
                        <a:buNone/>
                      </a:pPr>
                      <a:r>
                        <a:rPr lang="es-CO" sz="1400" b="1" i="0" u="none" strike="noStrike">
                          <a:solidFill>
                            <a:schemeClr val="bg1"/>
                          </a:solidFill>
                          <a:effectLst/>
                          <a:latin typeface="Aptos" panose="020B0004020202020204" pitchFamily="34" charset="0"/>
                        </a:rPr>
                        <a:t>74,1%</a:t>
                      </a:r>
                      <a:endParaRPr lang="es-ES" sz="1400">
                        <a:solidFill>
                          <a:schemeClr val="bg1"/>
                        </a:solidFill>
                        <a:latin typeface="Aptos" panose="020B0004020202020204" pitchFamily="34" charset="0"/>
                      </a:endParaRPr>
                    </a:p>
                  </a:txBody>
                  <a:tcPr marL="108000" marR="108000" marT="14400" marB="14400" anchor="ctr">
                    <a:lnL w="0">
                      <a:noFill/>
                    </a:lnL>
                    <a:lnR w="0">
                      <a:noFill/>
                    </a:lnR>
                    <a:lnT w="6350">
                      <a:solidFill>
                        <a:srgbClr val="000000"/>
                      </a:solidFill>
                    </a:lnT>
                    <a:lnB w="6350">
                      <a:solidFill>
                        <a:srgbClr val="000000"/>
                      </a:solidFill>
                    </a:lnB>
                    <a:solidFill>
                      <a:srgbClr val="C00000"/>
                    </a:solidFill>
                  </a:tcPr>
                </a:tc>
                <a:extLst>
                  <a:ext uri="{0D108BD9-81ED-4DB2-BD59-A6C34878D82A}">
                    <a16:rowId xmlns:a16="http://schemas.microsoft.com/office/drawing/2014/main" val="1714509851"/>
                  </a:ext>
                </a:extLst>
              </a:tr>
            </a:tbl>
          </a:graphicData>
        </a:graphic>
      </p:graphicFrame>
      <p:sp>
        <p:nvSpPr>
          <p:cNvPr id="2" name="CuadroTexto 1">
            <a:extLst>
              <a:ext uri="{FF2B5EF4-FFF2-40B4-BE49-F238E27FC236}">
                <a16:creationId xmlns:a16="http://schemas.microsoft.com/office/drawing/2014/main" id="{C3EE550E-D47A-4978-C9B8-1D64D32086BF}"/>
              </a:ext>
            </a:extLst>
          </p:cNvPr>
          <p:cNvSpPr txBox="1"/>
          <p:nvPr/>
        </p:nvSpPr>
        <p:spPr>
          <a:xfrm>
            <a:off x="1506652" y="650043"/>
            <a:ext cx="9445317" cy="338554"/>
          </a:xfrm>
          <a:prstGeom prst="rect">
            <a:avLst/>
          </a:prstGeom>
          <a:noFill/>
        </p:spPr>
        <p:txBody>
          <a:bodyPr wrap="square" lIns="91440" tIns="45720" rIns="91440" bIns="45720" rtlCol="0" anchor="t">
            <a:spAutoFit/>
          </a:bodyPr>
          <a:lstStyle>
            <a:defPPr>
              <a:defRPr lang="es-CO"/>
            </a:defPPr>
            <a:lvl1pPr marR="0" lvl="0" indent="0" algn="ctr" fontAlgn="auto">
              <a:lnSpc>
                <a:spcPct val="100000"/>
              </a:lnSpc>
              <a:spcBef>
                <a:spcPts val="0"/>
              </a:spcBef>
              <a:spcAft>
                <a:spcPts val="0"/>
              </a:spcAft>
              <a:buClrTx/>
              <a:buSzTx/>
              <a:buFontTx/>
              <a:buNone/>
              <a:tabLst/>
              <a:defRPr sz="2500" b="1">
                <a:solidFill>
                  <a:srgbClr val="232A34"/>
                </a:solidFill>
                <a:latin typeface="Arial Black"/>
                <a:ea typeface="+mj-ea"/>
                <a:cs typeface="+mj-cs"/>
              </a:defRPr>
            </a:lvl1pPr>
          </a:lstStyle>
          <a:p>
            <a:r>
              <a:rPr lang="es-CO" sz="1600">
                <a:latin typeface="Aptos" panose="020B0004020202020204" pitchFamily="34" charset="0"/>
                <a:ea typeface="+mn-ea"/>
                <a:cs typeface="Arial"/>
              </a:rPr>
              <a:t>Reducción del 27% de las reservas definitivas</a:t>
            </a:r>
          </a:p>
        </p:txBody>
      </p:sp>
      <p:pic>
        <p:nvPicPr>
          <p:cNvPr id="3" name="Gráfico 2">
            <a:extLst>
              <a:ext uri="{FF2B5EF4-FFF2-40B4-BE49-F238E27FC236}">
                <a16:creationId xmlns:a16="http://schemas.microsoft.com/office/drawing/2014/main" id="{717A8B36-0716-7968-F5D8-1DEE7671036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spTree>
    <p:extLst>
      <p:ext uri="{BB962C8B-B14F-4D97-AF65-F5344CB8AC3E}">
        <p14:creationId xmlns:p14="http://schemas.microsoft.com/office/powerpoint/2010/main" val="107012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A09D55C9-16F7-DDD5-79C4-519FF9F7E203}"/>
              </a:ext>
            </a:extLst>
          </p:cNvPr>
          <p:cNvSpPr txBox="1"/>
          <p:nvPr/>
        </p:nvSpPr>
        <p:spPr>
          <a:xfrm>
            <a:off x="761625" y="4340458"/>
            <a:ext cx="10785763" cy="1569660"/>
          </a:xfrm>
          <a:prstGeom prst="rect">
            <a:avLst/>
          </a:prstGeom>
          <a:noFill/>
        </p:spPr>
        <p:txBody>
          <a:bodyPr wrap="square">
            <a:spAutoFit/>
          </a:bodyPr>
          <a:lstStyle/>
          <a:p>
            <a:pPr marL="285750" indent="-285750" algn="just">
              <a:buFont typeface="Arial" panose="020B0604020202020204" pitchFamily="34" charset="0"/>
              <a:buChar char="•"/>
              <a:defRPr/>
            </a:pPr>
            <a:r>
              <a:rPr lang="es-MX" sz="1600" b="1">
                <a:solidFill>
                  <a:srgbClr val="333333"/>
                </a:solidFill>
                <a:latin typeface="Aptos" panose="020B0004020202020204" pitchFamily="34" charset="0"/>
              </a:rPr>
              <a:t>LEY 819 de 2003:</a:t>
            </a:r>
          </a:p>
          <a:p>
            <a:pPr algn="just">
              <a:defRPr/>
            </a:pPr>
            <a:endParaRPr lang="es-MX" sz="1600" b="1">
              <a:solidFill>
                <a:srgbClr val="333333"/>
              </a:solidFill>
              <a:latin typeface="Aptos" panose="020B0004020202020204" pitchFamily="34" charset="0"/>
            </a:endParaRPr>
          </a:p>
          <a:p>
            <a:pPr algn="just">
              <a:defRPr/>
            </a:pPr>
            <a:r>
              <a:rPr lang="es-MX" sz="1600" b="1">
                <a:solidFill>
                  <a:srgbClr val="333333"/>
                </a:solidFill>
                <a:latin typeface="Aptos" panose="020B0004020202020204" pitchFamily="34" charset="0"/>
              </a:rPr>
              <a:t>Artículo 5. </a:t>
            </a:r>
            <a:r>
              <a:rPr lang="es-MX" sz="1600" b="1" i="1">
                <a:solidFill>
                  <a:srgbClr val="333333"/>
                </a:solidFill>
                <a:latin typeface="Aptos" panose="020B0004020202020204" pitchFamily="34" charset="0"/>
              </a:rPr>
              <a:t>Marco fiscal de mediano plazo para entidades territoriales</a:t>
            </a:r>
            <a:r>
              <a:rPr lang="es-MX" sz="1600" b="1">
                <a:solidFill>
                  <a:srgbClr val="333333"/>
                </a:solidFill>
                <a:latin typeface="Aptos" panose="020B0004020202020204" pitchFamily="34" charset="0"/>
              </a:rPr>
              <a:t>.</a:t>
            </a:r>
            <a:r>
              <a:rPr lang="es-MX" sz="1600">
                <a:solidFill>
                  <a:srgbClr val="333333"/>
                </a:solidFill>
                <a:latin typeface="Aptos" panose="020B0004020202020204" pitchFamily="34" charset="0"/>
              </a:rPr>
              <a:t> </a:t>
            </a:r>
            <a:r>
              <a:rPr lang="es-MX" sz="1600" i="1">
                <a:solidFill>
                  <a:srgbClr val="333333"/>
                </a:solidFill>
                <a:latin typeface="Aptos" panose="020B0004020202020204" pitchFamily="34" charset="0"/>
              </a:rPr>
              <a:t>Anualmente, en los departamentos, en los distritos y municipios de categoría especial, 1 y 2, a partir de la vigencia de la presente ley, y en los municipios de categorías 3, 4, 5 y 6 a partir de la vigencia 2005, el Gobernador o Alcalde deberá presentar a la respectiva Asamblea o Concejo un Marco Fiscal de Mediano Plazo.</a:t>
            </a:r>
            <a:endParaRPr lang="es-CO" sz="1600">
              <a:solidFill>
                <a:srgbClr val="232A34"/>
              </a:solidFill>
              <a:latin typeface="Aptos" panose="020B0004020202020204" pitchFamily="34" charset="0"/>
            </a:endParaRPr>
          </a:p>
        </p:txBody>
      </p:sp>
      <p:sp>
        <p:nvSpPr>
          <p:cNvPr id="11" name="Título 3">
            <a:extLst>
              <a:ext uri="{FF2B5EF4-FFF2-40B4-BE49-F238E27FC236}">
                <a16:creationId xmlns:a16="http://schemas.microsoft.com/office/drawing/2014/main" id="{8531E618-62D1-B134-8E96-2D19B5778D09}"/>
              </a:ext>
            </a:extLst>
          </p:cNvPr>
          <p:cNvSpPr txBox="1">
            <a:spLocks/>
          </p:cNvSpPr>
          <p:nvPr/>
        </p:nvSpPr>
        <p:spPr>
          <a:xfrm>
            <a:off x="838200" y="353942"/>
            <a:ext cx="10515600" cy="561467"/>
          </a:xfrm>
        </p:spPr>
        <p:txBody>
          <a:bodyPr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MX" b="1">
                <a:solidFill>
                  <a:schemeClr val="tx2"/>
                </a:solidFill>
                <a:latin typeface="Aptos Black" panose="020B0004020202020204" pitchFamily="34" charset="0"/>
              </a:rPr>
              <a:t>Marco Normativo</a:t>
            </a:r>
            <a:endParaRPr lang="es-CO" b="1">
              <a:solidFill>
                <a:schemeClr val="tx2"/>
              </a:solidFill>
              <a:latin typeface="Aptos Black" panose="020B0004020202020204" pitchFamily="34" charset="0"/>
            </a:endParaRPr>
          </a:p>
        </p:txBody>
      </p:sp>
      <p:sp>
        <p:nvSpPr>
          <p:cNvPr id="13" name="CuadroTexto 12">
            <a:extLst>
              <a:ext uri="{FF2B5EF4-FFF2-40B4-BE49-F238E27FC236}">
                <a16:creationId xmlns:a16="http://schemas.microsoft.com/office/drawing/2014/main" id="{9C1EFB7A-0338-F53F-71D4-04723CCA954F}"/>
              </a:ext>
            </a:extLst>
          </p:cNvPr>
          <p:cNvSpPr txBox="1"/>
          <p:nvPr/>
        </p:nvSpPr>
        <p:spPr>
          <a:xfrm>
            <a:off x="761626" y="1497934"/>
            <a:ext cx="10785763" cy="1569660"/>
          </a:xfrm>
          <a:prstGeom prst="rect">
            <a:avLst/>
          </a:prstGeom>
          <a:noFill/>
        </p:spPr>
        <p:txBody>
          <a:bodyPr wrap="square">
            <a:spAutoFit/>
          </a:bodyPr>
          <a:lstStyle/>
          <a:p>
            <a:pPr marL="285750" indent="-285750" algn="just">
              <a:buFont typeface="Arial" panose="020B0604020202020204" pitchFamily="34" charset="0"/>
              <a:buChar char="•"/>
              <a:defRPr/>
            </a:pPr>
            <a:r>
              <a:rPr lang="es-MX" sz="1600" b="1">
                <a:solidFill>
                  <a:srgbClr val="333333"/>
                </a:solidFill>
                <a:latin typeface="Aptos" panose="020B0004020202020204" pitchFamily="34" charset="0"/>
              </a:rPr>
              <a:t>DECRETO 714 de 1996 (compilatorio del Acuerdo  24 de 1995 y Acuerdo 20 de 1996):</a:t>
            </a:r>
          </a:p>
          <a:p>
            <a:pPr algn="just">
              <a:defRPr/>
            </a:pPr>
            <a:endParaRPr lang="es-MX" sz="1600" b="1">
              <a:solidFill>
                <a:srgbClr val="333333"/>
              </a:solidFill>
              <a:latin typeface="Aptos" panose="020B0004020202020204" pitchFamily="34" charset="0"/>
            </a:endParaRPr>
          </a:p>
          <a:p>
            <a:pPr algn="just">
              <a:defRPr/>
            </a:pPr>
            <a:r>
              <a:rPr lang="es-MX" sz="1600" b="1">
                <a:solidFill>
                  <a:srgbClr val="333333"/>
                </a:solidFill>
                <a:latin typeface="Aptos" panose="020B0004020202020204" pitchFamily="34" charset="0"/>
              </a:rPr>
              <a:t>Artículo </a:t>
            </a:r>
            <a:r>
              <a:rPr lang="es-MX" sz="1600" b="1">
                <a:solidFill>
                  <a:srgbClr val="0000FF"/>
                </a:solidFill>
                <a:latin typeface="Aptos" panose="020B0004020202020204" pitchFamily="34" charset="0"/>
              </a:rPr>
              <a:t> </a:t>
            </a:r>
            <a:r>
              <a:rPr lang="es-MX" sz="1600" b="1">
                <a:solidFill>
                  <a:srgbClr val="333333"/>
                </a:solidFill>
                <a:latin typeface="Aptos" panose="020B0004020202020204" pitchFamily="34" charset="0"/>
              </a:rPr>
              <a:t>21º. </a:t>
            </a:r>
            <a:r>
              <a:rPr lang="es-MX" sz="1600" b="1" i="1">
                <a:solidFill>
                  <a:srgbClr val="333333"/>
                </a:solidFill>
                <a:latin typeface="Aptos" panose="020B0004020202020204" pitchFamily="34" charset="0"/>
              </a:rPr>
              <a:t>De la Competencia del Proyecto de Presupuesto Anual</a:t>
            </a:r>
            <a:r>
              <a:rPr lang="es-MX" sz="1600" i="1">
                <a:solidFill>
                  <a:srgbClr val="333333"/>
                </a:solidFill>
                <a:latin typeface="Aptos" panose="020B0004020202020204" pitchFamily="34" charset="0"/>
              </a:rPr>
              <a:t>.</a:t>
            </a:r>
            <a:r>
              <a:rPr lang="es-MX" sz="1600">
                <a:solidFill>
                  <a:srgbClr val="333333"/>
                </a:solidFill>
                <a:latin typeface="Aptos" panose="020B0004020202020204" pitchFamily="34" charset="0"/>
              </a:rPr>
              <a:t> Corresponde al Gobierno Distrital preparar anualmente el Proyecto de Presupuesto Anual del Distrito Capital con base en los anteproyectos que le presenten las Entidades que lo conforman. El Gobierno tendrá en cuenta la disponibilidad de recursos y los principios presupuestales para la determinación de los gastos que se pretendan incluir en el Proyecto de Presupuesto.</a:t>
            </a:r>
            <a:endParaRPr lang="es-CO" sz="1600">
              <a:solidFill>
                <a:srgbClr val="232A34"/>
              </a:solidFill>
              <a:latin typeface="Aptos" panose="020B0004020202020204" pitchFamily="34" charset="0"/>
            </a:endParaRPr>
          </a:p>
        </p:txBody>
      </p:sp>
      <p:sp>
        <p:nvSpPr>
          <p:cNvPr id="15" name="CuadroTexto 14">
            <a:extLst>
              <a:ext uri="{FF2B5EF4-FFF2-40B4-BE49-F238E27FC236}">
                <a16:creationId xmlns:a16="http://schemas.microsoft.com/office/drawing/2014/main" id="{D397640A-97D4-5A21-C18B-D295F68C1609}"/>
              </a:ext>
            </a:extLst>
          </p:cNvPr>
          <p:cNvSpPr txBox="1"/>
          <p:nvPr/>
        </p:nvSpPr>
        <p:spPr>
          <a:xfrm>
            <a:off x="761627" y="3010275"/>
            <a:ext cx="10785763" cy="1077218"/>
          </a:xfrm>
          <a:prstGeom prst="rect">
            <a:avLst/>
          </a:prstGeom>
          <a:noFill/>
        </p:spPr>
        <p:txBody>
          <a:bodyPr wrap="square">
            <a:spAutoFit/>
          </a:bodyPr>
          <a:lstStyle/>
          <a:p>
            <a:pPr algn="just">
              <a:defRPr/>
            </a:pPr>
            <a:r>
              <a:rPr lang="es-MX" sz="1600" b="1">
                <a:solidFill>
                  <a:srgbClr val="333333"/>
                </a:solidFill>
                <a:latin typeface="Aptos" panose="020B0004020202020204" pitchFamily="34" charset="0"/>
              </a:rPr>
              <a:t>Artículo </a:t>
            </a:r>
            <a:r>
              <a:rPr lang="es-MX" sz="1600" b="1">
                <a:solidFill>
                  <a:srgbClr val="0000FF"/>
                </a:solidFill>
                <a:latin typeface="Aptos" panose="020B0004020202020204" pitchFamily="34" charset="0"/>
              </a:rPr>
              <a:t> </a:t>
            </a:r>
            <a:r>
              <a:rPr lang="es-MX" sz="1600" b="1">
                <a:solidFill>
                  <a:srgbClr val="333333"/>
                </a:solidFill>
                <a:latin typeface="Aptos" panose="020B0004020202020204" pitchFamily="34" charset="0"/>
              </a:rPr>
              <a:t>37º.-</a:t>
            </a:r>
            <a:r>
              <a:rPr lang="es-MX" sz="1600">
                <a:solidFill>
                  <a:srgbClr val="333333"/>
                </a:solidFill>
                <a:latin typeface="Aptos" panose="020B0004020202020204" pitchFamily="34" charset="0"/>
              </a:rPr>
              <a:t> </a:t>
            </a:r>
            <a:r>
              <a:rPr lang="es-MX" sz="1600" b="1" i="1">
                <a:solidFill>
                  <a:srgbClr val="333333"/>
                </a:solidFill>
                <a:latin typeface="Aptos" panose="020B0004020202020204" pitchFamily="34" charset="0"/>
              </a:rPr>
              <a:t>De la Presentación del Proyecto de Presupuesto</a:t>
            </a:r>
            <a:r>
              <a:rPr lang="es-MX" sz="1600" i="1">
                <a:solidFill>
                  <a:srgbClr val="333333"/>
                </a:solidFill>
                <a:latin typeface="Aptos" panose="020B0004020202020204" pitchFamily="34" charset="0"/>
              </a:rPr>
              <a:t>.</a:t>
            </a:r>
            <a:r>
              <a:rPr lang="es-MX" sz="1600">
                <a:solidFill>
                  <a:srgbClr val="333333"/>
                </a:solidFill>
                <a:latin typeface="Aptos" panose="020B0004020202020204" pitchFamily="34" charset="0"/>
              </a:rPr>
              <a:t> El Gobierno Distrital someterá el Proyecto de Presupuesto Anual del Distrito Capital a consideración del Concejo Distrital por conducto de la Secretaría de Hacienda Distrital, durante los primeros tres (3) días de las sesiones ordinarias del mes de Noviembre, el cual contendrá el Proyecto de Rentas e Ingresos y de Inversiones y Gastos y el Resultado Fiscal y las disposiciones generales. </a:t>
            </a:r>
            <a:endParaRPr lang="es-CO" sz="1600">
              <a:solidFill>
                <a:srgbClr val="232A34"/>
              </a:solidFill>
              <a:latin typeface="Aptos" panose="020B0004020202020204" pitchFamily="34" charset="0"/>
            </a:endParaRPr>
          </a:p>
        </p:txBody>
      </p:sp>
    </p:spTree>
    <p:extLst>
      <p:ext uri="{BB962C8B-B14F-4D97-AF65-F5344CB8AC3E}">
        <p14:creationId xmlns:p14="http://schemas.microsoft.com/office/powerpoint/2010/main" val="2115593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áfico 16">
            <a:extLst>
              <a:ext uri="{FF2B5EF4-FFF2-40B4-BE49-F238E27FC236}">
                <a16:creationId xmlns:a16="http://schemas.microsoft.com/office/drawing/2014/main" id="{78576753-8A4F-4335-A8FC-0E4B7C45937D}"/>
              </a:ext>
            </a:extLst>
          </p:cNvPr>
          <p:cNvGraphicFramePr>
            <a:graphicFrameLocks/>
          </p:cNvGraphicFramePr>
          <p:nvPr>
            <p:extLst>
              <p:ext uri="{D42A27DB-BD31-4B8C-83A1-F6EECF244321}">
                <p14:modId xmlns:p14="http://schemas.microsoft.com/office/powerpoint/2010/main" val="707323210"/>
              </p:ext>
            </p:extLst>
          </p:nvPr>
        </p:nvGraphicFramePr>
        <p:xfrm>
          <a:off x="617050" y="898183"/>
          <a:ext cx="10898675" cy="52156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Gráfico 17">
            <a:extLst>
              <a:ext uri="{FF2B5EF4-FFF2-40B4-BE49-F238E27FC236}">
                <a16:creationId xmlns:a16="http://schemas.microsoft.com/office/drawing/2014/main" id="{1C3D2B41-2963-4265-ACC5-C13E7C1E21A8}"/>
              </a:ext>
            </a:extLst>
          </p:cNvPr>
          <p:cNvGraphicFramePr>
            <a:graphicFrameLocks/>
          </p:cNvGraphicFramePr>
          <p:nvPr>
            <p:extLst>
              <p:ext uri="{D42A27DB-BD31-4B8C-83A1-F6EECF244321}">
                <p14:modId xmlns:p14="http://schemas.microsoft.com/office/powerpoint/2010/main" val="3542053345"/>
              </p:ext>
            </p:extLst>
          </p:nvPr>
        </p:nvGraphicFramePr>
        <p:xfrm>
          <a:off x="8695811" y="941088"/>
          <a:ext cx="2714360" cy="2274435"/>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3">
            <a:extLst>
              <a:ext uri="{FF2B5EF4-FFF2-40B4-BE49-F238E27FC236}">
                <a16:creationId xmlns:a16="http://schemas.microsoft.com/office/drawing/2014/main" id="{9A65A61B-489B-7DAA-AA5E-C255E2404037}"/>
              </a:ext>
            </a:extLst>
          </p:cNvPr>
          <p:cNvSpPr txBox="1"/>
          <p:nvPr/>
        </p:nvSpPr>
        <p:spPr>
          <a:xfrm>
            <a:off x="185416" y="6202461"/>
            <a:ext cx="1207382" cy="246221"/>
          </a:xfrm>
          <a:prstGeom prst="rect">
            <a:avLst/>
          </a:prstGeom>
          <a:noFill/>
        </p:spPr>
        <p:txBody>
          <a:bodyPr wrap="none" rtlCol="0">
            <a:spAutoFit/>
          </a:bodyPr>
          <a:lstStyle/>
          <a:p>
            <a:pPr>
              <a:defRPr/>
            </a:pPr>
            <a:r>
              <a:rPr lang="es-CO" sz="1000" b="1">
                <a:solidFill>
                  <a:srgbClr val="232A34"/>
                </a:solidFill>
                <a:latin typeface="Aptos" panose="020B0004020202020204" pitchFamily="34" charset="0"/>
              </a:rPr>
              <a:t>Billones de pesos</a:t>
            </a:r>
          </a:p>
        </p:txBody>
      </p:sp>
      <p:sp>
        <p:nvSpPr>
          <p:cNvPr id="6" name="Título 1">
            <a:extLst>
              <a:ext uri="{FF2B5EF4-FFF2-40B4-BE49-F238E27FC236}">
                <a16:creationId xmlns:a16="http://schemas.microsoft.com/office/drawing/2014/main" id="{76940AC3-9170-E133-A734-6085895DA8F0}"/>
              </a:ext>
            </a:extLst>
          </p:cNvPr>
          <p:cNvSpPr txBox="1">
            <a:spLocks/>
          </p:cNvSpPr>
          <p:nvPr/>
        </p:nvSpPr>
        <p:spPr>
          <a:xfrm>
            <a:off x="529363" y="187282"/>
            <a:ext cx="11248170" cy="570512"/>
          </a:xfrm>
        </p:spPr>
        <p:txBody>
          <a:bodyPr anchor="ctr">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pPr defTabSz="457200">
              <a:lnSpc>
                <a:spcPct val="100000"/>
              </a:lnSpc>
              <a:spcBef>
                <a:spcPts val="0"/>
              </a:spcBef>
              <a:defRPr/>
            </a:pPr>
            <a:r>
              <a:rPr lang="es-CO" altLang="es-CO" sz="2000" b="1">
                <a:latin typeface="Aptos Black" panose="020B0004020202020204" pitchFamily="34" charset="0"/>
                <a:cs typeface="Arial" panose="020B0604020202020204" pitchFamily="34" charset="0"/>
              </a:rPr>
              <a:t>Ejecución Presupuesto Anual a 23 de noviembre de 2025</a:t>
            </a:r>
          </a:p>
        </p:txBody>
      </p:sp>
      <p:sp>
        <p:nvSpPr>
          <p:cNvPr id="12" name="CuadroTexto 11">
            <a:extLst>
              <a:ext uri="{FF2B5EF4-FFF2-40B4-BE49-F238E27FC236}">
                <a16:creationId xmlns:a16="http://schemas.microsoft.com/office/drawing/2014/main" id="{FC8D618C-3419-0D68-D9E0-7EA30398C5CA}"/>
              </a:ext>
            </a:extLst>
          </p:cNvPr>
          <p:cNvSpPr txBox="1"/>
          <p:nvPr/>
        </p:nvSpPr>
        <p:spPr>
          <a:xfrm>
            <a:off x="2188552" y="2069970"/>
            <a:ext cx="704034" cy="307777"/>
          </a:xfrm>
          <a:prstGeom prst="rect">
            <a:avLst/>
          </a:prstGeom>
          <a:noFill/>
        </p:spPr>
        <p:txBody>
          <a:bodyPr wrap="square" rtlCol="0">
            <a:spAutoFit/>
          </a:bodyPr>
          <a:lstStyle/>
          <a:p>
            <a:r>
              <a:rPr lang="es-MX" sz="1400" b="1" i="1" u="sng">
                <a:latin typeface="Aptos" panose="020B0004020202020204" pitchFamily="34" charset="0"/>
              </a:rPr>
              <a:t>77,9%</a:t>
            </a:r>
            <a:endParaRPr lang="es-CO" sz="1400" b="1" i="1" u="sng">
              <a:latin typeface="Aptos" panose="020B0004020202020204" pitchFamily="34" charset="0"/>
            </a:endParaRPr>
          </a:p>
        </p:txBody>
      </p:sp>
      <p:sp>
        <p:nvSpPr>
          <p:cNvPr id="13" name="CuadroTexto 12">
            <a:extLst>
              <a:ext uri="{FF2B5EF4-FFF2-40B4-BE49-F238E27FC236}">
                <a16:creationId xmlns:a16="http://schemas.microsoft.com/office/drawing/2014/main" id="{07F8E195-12C9-4B2C-49D7-1894B9FD66FE}"/>
              </a:ext>
            </a:extLst>
          </p:cNvPr>
          <p:cNvSpPr txBox="1"/>
          <p:nvPr/>
        </p:nvSpPr>
        <p:spPr>
          <a:xfrm>
            <a:off x="3228684" y="2692939"/>
            <a:ext cx="704034" cy="307777"/>
          </a:xfrm>
          <a:prstGeom prst="rect">
            <a:avLst/>
          </a:prstGeom>
          <a:noFill/>
        </p:spPr>
        <p:txBody>
          <a:bodyPr wrap="square" rtlCol="0">
            <a:spAutoFit/>
          </a:bodyPr>
          <a:lstStyle/>
          <a:p>
            <a:r>
              <a:rPr lang="es-MX" sz="1400" b="1" i="1" u="sng">
                <a:latin typeface="Aptos" panose="020B0004020202020204" pitchFamily="34" charset="0"/>
              </a:rPr>
              <a:t>63,3%</a:t>
            </a:r>
            <a:endParaRPr lang="es-CO" sz="1400" b="1" i="1" u="sng">
              <a:latin typeface="Aptos" panose="020B0004020202020204" pitchFamily="34" charset="0"/>
            </a:endParaRPr>
          </a:p>
        </p:txBody>
      </p:sp>
      <p:sp>
        <p:nvSpPr>
          <p:cNvPr id="14" name="CuadroTexto 13">
            <a:extLst>
              <a:ext uri="{FF2B5EF4-FFF2-40B4-BE49-F238E27FC236}">
                <a16:creationId xmlns:a16="http://schemas.microsoft.com/office/drawing/2014/main" id="{587C9A29-751A-3984-825F-CBD406C642AF}"/>
              </a:ext>
            </a:extLst>
          </p:cNvPr>
          <p:cNvSpPr txBox="1"/>
          <p:nvPr/>
        </p:nvSpPr>
        <p:spPr>
          <a:xfrm>
            <a:off x="5785381" y="4860216"/>
            <a:ext cx="704034" cy="307777"/>
          </a:xfrm>
          <a:prstGeom prst="rect">
            <a:avLst/>
          </a:prstGeom>
          <a:noFill/>
        </p:spPr>
        <p:txBody>
          <a:bodyPr wrap="square" rtlCol="0">
            <a:spAutoFit/>
          </a:bodyPr>
          <a:lstStyle/>
          <a:p>
            <a:r>
              <a:rPr lang="es-MX" sz="1400" b="1" i="1" u="sng">
                <a:latin typeface="Aptos" panose="020B0004020202020204" pitchFamily="34" charset="0"/>
              </a:rPr>
              <a:t>73,9</a:t>
            </a:r>
            <a:r>
              <a:rPr lang="es-MX" sz="1400" b="1">
                <a:latin typeface="Aptos" panose="020B0004020202020204" pitchFamily="34" charset="0"/>
              </a:rPr>
              <a:t>%</a:t>
            </a:r>
            <a:endParaRPr lang="es-CO" sz="1400" b="1">
              <a:latin typeface="Aptos" panose="020B0004020202020204" pitchFamily="34" charset="0"/>
            </a:endParaRPr>
          </a:p>
        </p:txBody>
      </p:sp>
      <p:sp>
        <p:nvSpPr>
          <p:cNvPr id="15" name="CuadroTexto 14">
            <a:extLst>
              <a:ext uri="{FF2B5EF4-FFF2-40B4-BE49-F238E27FC236}">
                <a16:creationId xmlns:a16="http://schemas.microsoft.com/office/drawing/2014/main" id="{4C91D1E7-FC3E-0A18-C4B1-46EF5C9A6211}"/>
              </a:ext>
            </a:extLst>
          </p:cNvPr>
          <p:cNvSpPr txBox="1"/>
          <p:nvPr/>
        </p:nvSpPr>
        <p:spPr>
          <a:xfrm>
            <a:off x="6709544" y="4927301"/>
            <a:ext cx="704034" cy="307777"/>
          </a:xfrm>
          <a:prstGeom prst="rect">
            <a:avLst/>
          </a:prstGeom>
          <a:noFill/>
        </p:spPr>
        <p:txBody>
          <a:bodyPr wrap="square" rtlCol="0">
            <a:spAutoFit/>
          </a:bodyPr>
          <a:lstStyle/>
          <a:p>
            <a:r>
              <a:rPr lang="es-MX" sz="1400" b="1" i="1" u="sng">
                <a:latin typeface="Aptos" panose="020B0004020202020204" pitchFamily="34" charset="0"/>
              </a:rPr>
              <a:t>65,5%</a:t>
            </a:r>
            <a:endParaRPr lang="es-CO" sz="1400" b="1" i="1" u="sng">
              <a:latin typeface="Aptos" panose="020B0004020202020204" pitchFamily="34" charset="0"/>
            </a:endParaRPr>
          </a:p>
        </p:txBody>
      </p:sp>
      <p:sp>
        <p:nvSpPr>
          <p:cNvPr id="16" name="CuadroTexto 15">
            <a:extLst>
              <a:ext uri="{FF2B5EF4-FFF2-40B4-BE49-F238E27FC236}">
                <a16:creationId xmlns:a16="http://schemas.microsoft.com/office/drawing/2014/main" id="{2091B880-92B7-C288-3F62-97A39C328687}"/>
              </a:ext>
            </a:extLst>
          </p:cNvPr>
          <p:cNvSpPr txBox="1"/>
          <p:nvPr/>
        </p:nvSpPr>
        <p:spPr>
          <a:xfrm>
            <a:off x="9270584" y="5139661"/>
            <a:ext cx="704034" cy="307777"/>
          </a:xfrm>
          <a:prstGeom prst="rect">
            <a:avLst/>
          </a:prstGeom>
          <a:noFill/>
        </p:spPr>
        <p:txBody>
          <a:bodyPr wrap="square" rtlCol="0">
            <a:spAutoFit/>
          </a:bodyPr>
          <a:lstStyle/>
          <a:p>
            <a:r>
              <a:rPr lang="es-MX" sz="1400" b="1" i="1" u="sng">
                <a:latin typeface="Aptos" panose="020B0004020202020204" pitchFamily="34" charset="0"/>
              </a:rPr>
              <a:t>79,0%</a:t>
            </a:r>
            <a:endParaRPr lang="es-CO" sz="1400" b="1" i="1" u="sng">
              <a:latin typeface="Aptos" panose="020B0004020202020204" pitchFamily="34" charset="0"/>
            </a:endParaRPr>
          </a:p>
        </p:txBody>
      </p:sp>
      <p:sp>
        <p:nvSpPr>
          <p:cNvPr id="19" name="CuadroTexto 18">
            <a:extLst>
              <a:ext uri="{FF2B5EF4-FFF2-40B4-BE49-F238E27FC236}">
                <a16:creationId xmlns:a16="http://schemas.microsoft.com/office/drawing/2014/main" id="{D476CE7E-B558-5ED5-3703-904846276DA5}"/>
              </a:ext>
            </a:extLst>
          </p:cNvPr>
          <p:cNvSpPr txBox="1"/>
          <p:nvPr/>
        </p:nvSpPr>
        <p:spPr>
          <a:xfrm>
            <a:off x="10261485" y="5139866"/>
            <a:ext cx="704034" cy="307777"/>
          </a:xfrm>
          <a:prstGeom prst="rect">
            <a:avLst/>
          </a:prstGeom>
          <a:noFill/>
        </p:spPr>
        <p:txBody>
          <a:bodyPr wrap="square" rtlCol="0">
            <a:spAutoFit/>
          </a:bodyPr>
          <a:lstStyle/>
          <a:p>
            <a:r>
              <a:rPr lang="es-MX" sz="1400" b="1" i="1" u="sng">
                <a:latin typeface="Aptos" panose="020B0004020202020204" pitchFamily="34" charset="0"/>
              </a:rPr>
              <a:t>78,3%</a:t>
            </a:r>
            <a:endParaRPr lang="es-CO" sz="1400" b="1" i="1" u="sng">
              <a:latin typeface="Aptos" panose="020B0004020202020204" pitchFamily="34" charset="0"/>
            </a:endParaRPr>
          </a:p>
        </p:txBody>
      </p:sp>
      <p:sp>
        <p:nvSpPr>
          <p:cNvPr id="8" name="CuadroTexto 7">
            <a:extLst>
              <a:ext uri="{FF2B5EF4-FFF2-40B4-BE49-F238E27FC236}">
                <a16:creationId xmlns:a16="http://schemas.microsoft.com/office/drawing/2014/main" id="{D8EC6F83-3523-60A1-DF99-5C090D077A1E}"/>
              </a:ext>
            </a:extLst>
          </p:cNvPr>
          <p:cNvSpPr txBox="1"/>
          <p:nvPr/>
        </p:nvSpPr>
        <p:spPr>
          <a:xfrm>
            <a:off x="10715950" y="2060927"/>
            <a:ext cx="704034" cy="307777"/>
          </a:xfrm>
          <a:prstGeom prst="rect">
            <a:avLst/>
          </a:prstGeom>
          <a:noFill/>
          <a:ln>
            <a:noFill/>
          </a:ln>
        </p:spPr>
        <p:txBody>
          <a:bodyPr wrap="square" rtlCol="0">
            <a:spAutoFit/>
          </a:bodyPr>
          <a:lstStyle/>
          <a:p>
            <a:r>
              <a:rPr lang="es-MX" sz="1400" b="1" i="1" u="sng">
                <a:latin typeface="Aptos" panose="020B0004020202020204" pitchFamily="34" charset="0"/>
              </a:rPr>
              <a:t>77,4%</a:t>
            </a:r>
            <a:endParaRPr lang="es-CO" sz="1400" b="1" i="1" u="sng">
              <a:latin typeface="Aptos" panose="020B0004020202020204" pitchFamily="34" charset="0"/>
            </a:endParaRPr>
          </a:p>
        </p:txBody>
      </p:sp>
      <p:sp>
        <p:nvSpPr>
          <p:cNvPr id="9" name="CuadroTexto 8">
            <a:extLst>
              <a:ext uri="{FF2B5EF4-FFF2-40B4-BE49-F238E27FC236}">
                <a16:creationId xmlns:a16="http://schemas.microsoft.com/office/drawing/2014/main" id="{3113726A-C474-C49B-B4A6-C74858C71961}"/>
              </a:ext>
            </a:extLst>
          </p:cNvPr>
          <p:cNvSpPr txBox="1"/>
          <p:nvPr/>
        </p:nvSpPr>
        <p:spPr>
          <a:xfrm>
            <a:off x="10704501" y="2591797"/>
            <a:ext cx="704034" cy="307777"/>
          </a:xfrm>
          <a:prstGeom prst="rect">
            <a:avLst/>
          </a:prstGeom>
          <a:noFill/>
          <a:ln>
            <a:noFill/>
          </a:ln>
        </p:spPr>
        <p:txBody>
          <a:bodyPr wrap="square" rtlCol="0">
            <a:spAutoFit/>
          </a:bodyPr>
          <a:lstStyle/>
          <a:p>
            <a:r>
              <a:rPr lang="es-MX" sz="1400" b="1" i="1" u="sng">
                <a:latin typeface="Aptos" panose="020B0004020202020204" pitchFamily="34" charset="0"/>
              </a:rPr>
              <a:t>64,4%</a:t>
            </a:r>
            <a:endParaRPr lang="es-CO" sz="1400" b="1" i="1" u="sng">
              <a:latin typeface="Aptos" panose="020B0004020202020204" pitchFamily="34" charset="0"/>
            </a:endParaRPr>
          </a:p>
        </p:txBody>
      </p:sp>
      <p:sp>
        <p:nvSpPr>
          <p:cNvPr id="2" name="CuadroTexto 1">
            <a:extLst>
              <a:ext uri="{FF2B5EF4-FFF2-40B4-BE49-F238E27FC236}">
                <a16:creationId xmlns:a16="http://schemas.microsoft.com/office/drawing/2014/main" id="{1003D456-8DB2-91B8-0FB3-580641BEBEF9}"/>
              </a:ext>
            </a:extLst>
          </p:cNvPr>
          <p:cNvSpPr txBox="1"/>
          <p:nvPr/>
        </p:nvSpPr>
        <p:spPr>
          <a:xfrm>
            <a:off x="141191" y="6475254"/>
            <a:ext cx="16651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a:defRPr/>
            </a:pPr>
            <a:r>
              <a:rPr lang="es-MX">
                <a:solidFill>
                  <a:srgbClr val="232A34"/>
                </a:solidFill>
                <a:latin typeface="Arial"/>
                <a:cs typeface="Arial"/>
              </a:rPr>
              <a:t>Fuente: SHD-DDP - SFD</a:t>
            </a:r>
            <a:endParaRPr lang="es-CO">
              <a:solidFill>
                <a:srgbClr val="232A34"/>
              </a:solidFill>
              <a:latin typeface="Arial"/>
              <a:cs typeface="Arial"/>
            </a:endParaRPr>
          </a:p>
        </p:txBody>
      </p:sp>
      <p:pic>
        <p:nvPicPr>
          <p:cNvPr id="7" name="Gráfico 6">
            <a:extLst>
              <a:ext uri="{FF2B5EF4-FFF2-40B4-BE49-F238E27FC236}">
                <a16:creationId xmlns:a16="http://schemas.microsoft.com/office/drawing/2014/main" id="{73B11DDA-9EDE-A1EA-E60D-8109F32897C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11420" y="187282"/>
            <a:ext cx="956641" cy="486161"/>
          </a:xfrm>
          <a:prstGeom prst="rect">
            <a:avLst/>
          </a:prstGeom>
        </p:spPr>
      </p:pic>
      <p:pic>
        <p:nvPicPr>
          <p:cNvPr id="10" name="Gráfico 9">
            <a:extLst>
              <a:ext uri="{FF2B5EF4-FFF2-40B4-BE49-F238E27FC236}">
                <a16:creationId xmlns:a16="http://schemas.microsoft.com/office/drawing/2014/main" id="{AE4A3C7A-3265-EBD5-4A86-C36C844DCE6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3939" y="187282"/>
            <a:ext cx="786223" cy="659156"/>
          </a:xfrm>
          <a:prstGeom prst="rect">
            <a:avLst/>
          </a:prstGeom>
        </p:spPr>
      </p:pic>
      <p:pic>
        <p:nvPicPr>
          <p:cNvPr id="11" name="Gráfico 10">
            <a:extLst>
              <a:ext uri="{FF2B5EF4-FFF2-40B4-BE49-F238E27FC236}">
                <a16:creationId xmlns:a16="http://schemas.microsoft.com/office/drawing/2014/main" id="{79462E7A-0F1F-E9C2-FA13-95B2648FE27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4236689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F2441288-539F-59E5-6F37-FFB154DE0917}"/>
              </a:ext>
            </a:extLst>
          </p:cNvPr>
          <p:cNvSpPr txBox="1">
            <a:spLocks/>
          </p:cNvSpPr>
          <p:nvPr/>
        </p:nvSpPr>
        <p:spPr>
          <a:xfrm>
            <a:off x="471914" y="187282"/>
            <a:ext cx="11248170" cy="626225"/>
          </a:xfrm>
        </p:spPr>
        <p:txBody>
          <a:bodyPr lIns="91440" tIns="45720" rIns="91440" bIns="45720" anchor="ctr">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pPr defTabSz="457200">
              <a:lnSpc>
                <a:spcPct val="100000"/>
              </a:lnSpc>
              <a:spcBef>
                <a:spcPts val="0"/>
              </a:spcBef>
              <a:defRPr/>
            </a:pPr>
            <a:r>
              <a:rPr lang="es-CO" altLang="es-CO" sz="2000" b="1">
                <a:latin typeface="Aptos Black" panose="020B0004020202020204" pitchFamily="34" charset="0"/>
                <a:ea typeface="+mn-ea"/>
                <a:cs typeface="Arial"/>
              </a:rPr>
              <a:t>Presupuesto Total a noviembre 23 de 2025 por Sectores</a:t>
            </a:r>
          </a:p>
        </p:txBody>
      </p:sp>
      <p:sp>
        <p:nvSpPr>
          <p:cNvPr id="2" name="CuadroTexto 1">
            <a:extLst>
              <a:ext uri="{FF2B5EF4-FFF2-40B4-BE49-F238E27FC236}">
                <a16:creationId xmlns:a16="http://schemas.microsoft.com/office/drawing/2014/main" id="{C68C2F75-B341-7FAA-D779-D9D29E493AF0}"/>
              </a:ext>
            </a:extLst>
          </p:cNvPr>
          <p:cNvSpPr txBox="1"/>
          <p:nvPr/>
        </p:nvSpPr>
        <p:spPr>
          <a:xfrm>
            <a:off x="512064" y="6584632"/>
            <a:ext cx="16651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a:defRPr/>
            </a:pPr>
            <a:r>
              <a:rPr lang="es-MX">
                <a:solidFill>
                  <a:srgbClr val="232A34"/>
                </a:solidFill>
                <a:cs typeface="Arial"/>
              </a:rPr>
              <a:t>Fuente: SHD-DDP - SFD</a:t>
            </a:r>
            <a:endParaRPr lang="es-CO">
              <a:solidFill>
                <a:srgbClr val="232A34"/>
              </a:solidFill>
              <a:cs typeface="Arial"/>
            </a:endParaRPr>
          </a:p>
        </p:txBody>
      </p:sp>
      <p:sp>
        <p:nvSpPr>
          <p:cNvPr id="9" name="TextBox 5">
            <a:extLst>
              <a:ext uri="{FF2B5EF4-FFF2-40B4-BE49-F238E27FC236}">
                <a16:creationId xmlns:a16="http://schemas.microsoft.com/office/drawing/2014/main" id="{D1970F8C-EA48-9A45-3484-1B3B7D743B9C}"/>
              </a:ext>
            </a:extLst>
          </p:cNvPr>
          <p:cNvSpPr txBox="1"/>
          <p:nvPr/>
        </p:nvSpPr>
        <p:spPr>
          <a:xfrm>
            <a:off x="9792082" y="898339"/>
            <a:ext cx="19382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s-CO" sz="1000">
                <a:solidFill>
                  <a:srgbClr val="232A34"/>
                </a:solidFill>
                <a:latin typeface="Aptos" panose="020B0004020202020204" pitchFamily="34" charset="0"/>
                <a:cs typeface="Calibri"/>
              </a:rPr>
              <a:t>Cifras</a:t>
            </a:r>
            <a:r>
              <a:rPr lang="en-US" sz="1000">
                <a:solidFill>
                  <a:srgbClr val="232A34"/>
                </a:solidFill>
                <a:latin typeface="Aptos" panose="020B0004020202020204" pitchFamily="34" charset="0"/>
                <a:cs typeface="Calibri"/>
              </a:rPr>
              <a:t> </a:t>
            </a:r>
            <a:r>
              <a:rPr lang="es-CO" sz="1000">
                <a:solidFill>
                  <a:srgbClr val="232A34"/>
                </a:solidFill>
                <a:latin typeface="Aptos" panose="020B0004020202020204" pitchFamily="34" charset="0"/>
                <a:cs typeface="Calibri"/>
              </a:rPr>
              <a:t> en</a:t>
            </a:r>
            <a:r>
              <a:rPr lang="en-US" sz="1000">
                <a:solidFill>
                  <a:srgbClr val="232A34"/>
                </a:solidFill>
                <a:latin typeface="Aptos" panose="020B0004020202020204" pitchFamily="34" charset="0"/>
                <a:cs typeface="Calibri"/>
              </a:rPr>
              <a:t> </a:t>
            </a:r>
            <a:r>
              <a:rPr lang="es-CO" sz="1000">
                <a:solidFill>
                  <a:srgbClr val="232A34"/>
                </a:solidFill>
                <a:latin typeface="Aptos" panose="020B0004020202020204" pitchFamily="34" charset="0"/>
                <a:cs typeface="Calibri"/>
              </a:rPr>
              <a:t>millones </a:t>
            </a:r>
            <a:r>
              <a:rPr lang="en-US" sz="1000">
                <a:solidFill>
                  <a:srgbClr val="232A34"/>
                </a:solidFill>
                <a:latin typeface="Aptos" panose="020B0004020202020204" pitchFamily="34" charset="0"/>
                <a:cs typeface="Calibri"/>
              </a:rPr>
              <a:t>de pesos</a:t>
            </a:r>
            <a:endParaRPr lang="es-CO" sz="1000">
              <a:solidFill>
                <a:srgbClr val="232A34"/>
              </a:solidFill>
              <a:latin typeface="Aptos" panose="020B0004020202020204" pitchFamily="34" charset="0"/>
            </a:endParaRPr>
          </a:p>
        </p:txBody>
      </p:sp>
      <p:sp>
        <p:nvSpPr>
          <p:cNvPr id="10" name="CuadroTexto 9">
            <a:extLst>
              <a:ext uri="{FF2B5EF4-FFF2-40B4-BE49-F238E27FC236}">
                <a16:creationId xmlns:a16="http://schemas.microsoft.com/office/drawing/2014/main" id="{603D26E6-B7C7-119E-F105-AD8DCD997DF0}"/>
              </a:ext>
            </a:extLst>
          </p:cNvPr>
          <p:cNvSpPr txBox="1"/>
          <p:nvPr/>
        </p:nvSpPr>
        <p:spPr>
          <a:xfrm>
            <a:off x="590549" y="6408839"/>
            <a:ext cx="7038163" cy="261610"/>
          </a:xfrm>
          <a:prstGeom prst="rect">
            <a:avLst/>
          </a:prstGeom>
          <a:noFill/>
        </p:spPr>
        <p:txBody>
          <a:bodyPr wrap="square" lIns="91440" tIns="45720" rIns="91440" bIns="45720" anchor="t">
            <a:spAutoFit/>
          </a:bodyPr>
          <a:lstStyle/>
          <a:p>
            <a:pPr algn="l" fontAlgn="b"/>
            <a:r>
              <a:rPr lang="es-CO" sz="1100">
                <a:solidFill>
                  <a:srgbClr val="000000"/>
                </a:solidFill>
                <a:latin typeface="Aptos" panose="020B0004020202020204" pitchFamily="34" charset="0"/>
              </a:rPr>
              <a:t>* </a:t>
            </a:r>
            <a:r>
              <a:rPr lang="es-CO" sz="1100">
                <a:solidFill>
                  <a:srgbClr val="000000"/>
                </a:solidFill>
                <a:latin typeface="Aptos" panose="020B0004020202020204" pitchFamily="34" charset="0"/>
                <a:cs typeface="Arial"/>
              </a:rPr>
              <a:t>Incluye: CAR, Río Bogotá, Región Metropolitana, RAPE, Agencia Regional de Movilidad, entre otras.</a:t>
            </a:r>
            <a:endParaRPr lang="es-CO" sz="1600">
              <a:solidFill>
                <a:srgbClr val="000000"/>
              </a:solidFill>
              <a:latin typeface="Aptos" panose="020B0004020202020204" pitchFamily="34" charset="0"/>
              <a:cs typeface="Arial"/>
            </a:endParaRPr>
          </a:p>
        </p:txBody>
      </p:sp>
      <p:graphicFrame>
        <p:nvGraphicFramePr>
          <p:cNvPr id="5" name="Tabla 4">
            <a:extLst>
              <a:ext uri="{FF2B5EF4-FFF2-40B4-BE49-F238E27FC236}">
                <a16:creationId xmlns:a16="http://schemas.microsoft.com/office/drawing/2014/main" id="{7D66BA18-664B-D45F-28D5-C3C24324BE88}"/>
              </a:ext>
            </a:extLst>
          </p:cNvPr>
          <p:cNvGraphicFramePr>
            <a:graphicFrameLocks noGrp="1"/>
          </p:cNvGraphicFramePr>
          <p:nvPr>
            <p:extLst>
              <p:ext uri="{D42A27DB-BD31-4B8C-83A1-F6EECF244321}">
                <p14:modId xmlns:p14="http://schemas.microsoft.com/office/powerpoint/2010/main" val="3791871316"/>
              </p:ext>
            </p:extLst>
          </p:nvPr>
        </p:nvGraphicFramePr>
        <p:xfrm>
          <a:off x="719889" y="1151313"/>
          <a:ext cx="10856414" cy="5044629"/>
        </p:xfrm>
        <a:graphic>
          <a:graphicData uri="http://schemas.openxmlformats.org/drawingml/2006/table">
            <a:tbl>
              <a:tblPr/>
              <a:tblGrid>
                <a:gridCol w="3728286">
                  <a:extLst>
                    <a:ext uri="{9D8B030D-6E8A-4147-A177-3AD203B41FA5}">
                      <a16:colId xmlns:a16="http://schemas.microsoft.com/office/drawing/2014/main" val="1571518319"/>
                    </a:ext>
                  </a:extLst>
                </a:gridCol>
                <a:gridCol w="1254058">
                  <a:extLst>
                    <a:ext uri="{9D8B030D-6E8A-4147-A177-3AD203B41FA5}">
                      <a16:colId xmlns:a16="http://schemas.microsoft.com/office/drawing/2014/main" val="1097255984"/>
                    </a:ext>
                  </a:extLst>
                </a:gridCol>
                <a:gridCol w="1344666">
                  <a:extLst>
                    <a:ext uri="{9D8B030D-6E8A-4147-A177-3AD203B41FA5}">
                      <a16:colId xmlns:a16="http://schemas.microsoft.com/office/drawing/2014/main" val="2527012046"/>
                    </a:ext>
                  </a:extLst>
                </a:gridCol>
                <a:gridCol w="1132351">
                  <a:extLst>
                    <a:ext uri="{9D8B030D-6E8A-4147-A177-3AD203B41FA5}">
                      <a16:colId xmlns:a16="http://schemas.microsoft.com/office/drawing/2014/main" val="325796367"/>
                    </a:ext>
                  </a:extLst>
                </a:gridCol>
                <a:gridCol w="1132351">
                  <a:extLst>
                    <a:ext uri="{9D8B030D-6E8A-4147-A177-3AD203B41FA5}">
                      <a16:colId xmlns:a16="http://schemas.microsoft.com/office/drawing/2014/main" val="2833399504"/>
                    </a:ext>
                  </a:extLst>
                </a:gridCol>
                <a:gridCol w="1132351">
                  <a:extLst>
                    <a:ext uri="{9D8B030D-6E8A-4147-A177-3AD203B41FA5}">
                      <a16:colId xmlns:a16="http://schemas.microsoft.com/office/drawing/2014/main" val="829797848"/>
                    </a:ext>
                  </a:extLst>
                </a:gridCol>
                <a:gridCol w="1132351">
                  <a:extLst>
                    <a:ext uri="{9D8B030D-6E8A-4147-A177-3AD203B41FA5}">
                      <a16:colId xmlns:a16="http://schemas.microsoft.com/office/drawing/2014/main" val="3615792459"/>
                    </a:ext>
                  </a:extLst>
                </a:gridCol>
              </a:tblGrid>
              <a:tr h="470521">
                <a:tc>
                  <a:txBody>
                    <a:bodyPr/>
                    <a:lstStyle/>
                    <a:p>
                      <a:pPr algn="ctr" fontAlgn="ctr">
                        <a:buNone/>
                      </a:pPr>
                      <a:r>
                        <a:rPr lang="es-CO" sz="1400" b="1" i="0" u="none" strike="noStrike">
                          <a:solidFill>
                            <a:schemeClr val="tx1"/>
                          </a:solidFill>
                          <a:effectLst/>
                          <a:latin typeface="Aptos" panose="020B0004020202020204" pitchFamily="34" charset="0"/>
                        </a:rPr>
                        <a:t>Sector</a:t>
                      </a:r>
                    </a:p>
                  </a:txBody>
                  <a:tcPr marL="108000" marR="108000" marT="87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CA70"/>
                    </a:solidFill>
                  </a:tcPr>
                </a:tc>
                <a:tc>
                  <a:txBody>
                    <a:bodyPr/>
                    <a:lstStyle/>
                    <a:p>
                      <a:pPr algn="ctr" fontAlgn="ctr">
                        <a:buNone/>
                      </a:pPr>
                      <a:r>
                        <a:rPr lang="es-CO" sz="1400" b="1" i="0" u="none" strike="noStrike">
                          <a:solidFill>
                            <a:schemeClr val="tx1"/>
                          </a:solidFill>
                          <a:effectLst/>
                          <a:latin typeface="Aptos" panose="020B0004020202020204" pitchFamily="34" charset="0"/>
                        </a:rPr>
                        <a:t>Apropiación Vigente</a:t>
                      </a:r>
                    </a:p>
                  </a:txBody>
                  <a:tcPr marL="108000" marR="108000" marT="87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CA70"/>
                    </a:solidFill>
                  </a:tcPr>
                </a:tc>
                <a:tc>
                  <a:txBody>
                    <a:bodyPr/>
                    <a:lstStyle/>
                    <a:p>
                      <a:pPr algn="ctr" fontAlgn="ctr">
                        <a:buNone/>
                      </a:pPr>
                      <a:r>
                        <a:rPr lang="es-CO" sz="1400" b="1" i="0" u="none" strike="noStrike">
                          <a:solidFill>
                            <a:schemeClr val="tx1"/>
                          </a:solidFill>
                          <a:effectLst/>
                          <a:latin typeface="Aptos" panose="020B0004020202020204" pitchFamily="34" charset="0"/>
                        </a:rPr>
                        <a:t>Participación</a:t>
                      </a:r>
                    </a:p>
                  </a:txBody>
                  <a:tcPr marL="108000" marR="108000" marT="87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CA70"/>
                    </a:solidFill>
                  </a:tcPr>
                </a:tc>
                <a:tc gridSpan="2">
                  <a:txBody>
                    <a:bodyPr/>
                    <a:lstStyle/>
                    <a:p>
                      <a:pPr algn="ctr" fontAlgn="ctr">
                        <a:buNone/>
                      </a:pPr>
                      <a:r>
                        <a:rPr lang="es-CO" sz="1400" b="1" i="0" u="none" strike="noStrike">
                          <a:solidFill>
                            <a:schemeClr val="tx1"/>
                          </a:solidFill>
                          <a:effectLst/>
                          <a:latin typeface="Aptos" panose="020B0004020202020204" pitchFamily="34" charset="0"/>
                        </a:rPr>
                        <a:t>Compromisos Acumulados</a:t>
                      </a:r>
                    </a:p>
                  </a:txBody>
                  <a:tcPr marL="108000" marR="108000" marT="87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CA70"/>
                    </a:solidFill>
                  </a:tcPr>
                </a:tc>
                <a:tc hMerge="1">
                  <a:txBody>
                    <a:bodyPr/>
                    <a:lstStyle/>
                    <a:p>
                      <a:endParaRPr lang="es-CO"/>
                    </a:p>
                  </a:txBody>
                  <a:tcPr/>
                </a:tc>
                <a:tc gridSpan="2">
                  <a:txBody>
                    <a:bodyPr/>
                    <a:lstStyle/>
                    <a:p>
                      <a:pPr algn="ctr" fontAlgn="ctr">
                        <a:buNone/>
                      </a:pPr>
                      <a:r>
                        <a:rPr lang="es-CO" sz="1400" b="1" i="0" u="none" strike="noStrike">
                          <a:solidFill>
                            <a:schemeClr val="tx1"/>
                          </a:solidFill>
                          <a:effectLst/>
                          <a:latin typeface="Aptos" panose="020B0004020202020204" pitchFamily="34" charset="0"/>
                        </a:rPr>
                        <a:t>Giros Acumulados</a:t>
                      </a:r>
                    </a:p>
                  </a:txBody>
                  <a:tcPr marL="108000" marR="108000" marT="87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CA70"/>
                    </a:solidFill>
                  </a:tcPr>
                </a:tc>
                <a:tc hMerge="1">
                  <a:txBody>
                    <a:bodyPr/>
                    <a:lstStyle/>
                    <a:p>
                      <a:endParaRPr lang="es-CO"/>
                    </a:p>
                  </a:txBody>
                  <a:tcPr/>
                </a:tc>
                <a:extLst>
                  <a:ext uri="{0D108BD9-81ED-4DB2-BD59-A6C34878D82A}">
                    <a16:rowId xmlns:a16="http://schemas.microsoft.com/office/drawing/2014/main" val="90621875"/>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Movilidad</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9.287.424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23,9%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6.799.904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73,2%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5.006.807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53,9%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290210372"/>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Educación</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7.838.176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20,2%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6.555.213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83,6%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5.748.614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73,3%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861281515"/>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Salud</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4.846.732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12,5%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3.800.056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78,4%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3.334.858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68,8%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22762285"/>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Integración Social</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2.495.488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6,4%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2.173.620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87,1%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1.721.573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69,0%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07967863"/>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Hábitat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1.782.284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4,6%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1.313.690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73,7%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1.092.199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61,3%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20333396"/>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Hacienda</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1.352.850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3,5%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955.418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70,6%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850.846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62,9%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994257738"/>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Cultura, Recreación y Deporte</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1.378.478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3,6%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1.162.626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84,3%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808.665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58,7%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53578040"/>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Seguridad, Convivencia y Justicia</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1.049.170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2,7%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726.522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69,2%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428.912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40,9%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92584893"/>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Órganos de Control</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691.788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1,8%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583.931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84,4%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551.806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79,8%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28726293"/>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Ente Autónomo Universitario</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626.149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1,6%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478.115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76,4%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327.756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52,3%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75430607"/>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Ambiente</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497.308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1,3%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402.259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80,9%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287.996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57,9%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337068086"/>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Gobierno</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376.647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1,0%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313.343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83,2%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264.504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70,2%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365074773"/>
                  </a:ext>
                </a:extLst>
              </a:tr>
              <a:tr h="207914">
                <a:tc>
                  <a:txBody>
                    <a:bodyPr/>
                    <a:lstStyle/>
                    <a:p>
                      <a:pPr algn="l" fontAlgn="ctr">
                        <a:buNone/>
                      </a:pPr>
                      <a:r>
                        <a:rPr lang="es-MX" sz="1200" b="0" i="0" u="none" strike="noStrike">
                          <a:solidFill>
                            <a:srgbClr val="000000"/>
                          </a:solidFill>
                          <a:effectLst/>
                          <a:latin typeface="Calibri" panose="020F0502020204030204" pitchFamily="34" charset="0"/>
                        </a:rPr>
                        <a:t>Desarrollo Económico, Industria y Turismo</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355.517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0,9%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294.886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82,9%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210.325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59,2%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57489927"/>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Gestión Pública</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299.274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0,8%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248.946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83,2%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189.511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63,3%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980380373"/>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Planeación</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213.264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0,5%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179.790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84,3%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164.503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77,1%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664902916"/>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Mujer</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141.443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0,4%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126.591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89,5%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96.798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68,4%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54318336"/>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Gestión Jurídica</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46.737</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0,1%</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37.536</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80,3%</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33.147</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70,9%</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893237173"/>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Transferencia FDL</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1.890.111</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4,9%</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945.056</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50,0%</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945.056</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50,0%</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851560728"/>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Otras transferencias *</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1.629.680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4,2%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1.351.908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83,0%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1.351.908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83,0%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41260500"/>
                  </a:ext>
                </a:extLst>
              </a:tr>
              <a:tr h="207914">
                <a:tc>
                  <a:txBody>
                    <a:bodyPr/>
                    <a:lstStyle/>
                    <a:p>
                      <a:pPr marL="0" algn="l" defTabSz="914400" rtl="0" eaLnBrk="1" fontAlgn="ctr" latinLnBrk="0" hangingPunct="1">
                        <a:buNone/>
                      </a:pPr>
                      <a:r>
                        <a:rPr lang="es-CO" sz="1200" b="1" i="0" u="none" strike="noStrike" kern="1200">
                          <a:solidFill>
                            <a:srgbClr val="000000"/>
                          </a:solidFill>
                          <a:effectLst/>
                          <a:latin typeface="Calibri" panose="020F0502020204030204" pitchFamily="34" charset="0"/>
                          <a:ea typeface="+mn-ea"/>
                          <a:cs typeface="+mn-cs"/>
                        </a:rPr>
                        <a:t>Subtotal Funcionamiento e inversión</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marL="0" algn="r" defTabSz="914400" rtl="0" eaLnBrk="1" fontAlgn="ctr" latinLnBrk="0" hangingPunct="1">
                        <a:buNone/>
                      </a:pPr>
                      <a:r>
                        <a:rPr lang="es-CO" sz="1200" b="1" i="0" u="none" strike="noStrike" kern="1200">
                          <a:solidFill>
                            <a:srgbClr val="000000"/>
                          </a:solidFill>
                          <a:effectLst/>
                          <a:latin typeface="Calibri" panose="020F0502020204030204" pitchFamily="34" charset="0"/>
                          <a:ea typeface="+mn-ea"/>
                          <a:cs typeface="+mn-cs"/>
                        </a:rPr>
                        <a:t>36.798.519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marL="0" algn="ctr" defTabSz="914400" rtl="0" eaLnBrk="1" fontAlgn="ctr" latinLnBrk="0" hangingPunct="1">
                        <a:buNone/>
                      </a:pPr>
                      <a:r>
                        <a:rPr lang="es-CO" sz="1200" b="1" i="0" u="none" strike="noStrike" kern="1200">
                          <a:solidFill>
                            <a:srgbClr val="000000"/>
                          </a:solidFill>
                          <a:effectLst/>
                          <a:latin typeface="Calibri" panose="020F0502020204030204" pitchFamily="34" charset="0"/>
                          <a:ea typeface="+mn-ea"/>
                          <a:cs typeface="+mn-cs"/>
                        </a:rPr>
                        <a:t>94,8%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marL="0" algn="r" defTabSz="914400" rtl="0" eaLnBrk="1" fontAlgn="ctr" latinLnBrk="0" hangingPunct="1">
                        <a:buNone/>
                      </a:pPr>
                      <a:r>
                        <a:rPr lang="es-CO" sz="1200" b="1" i="0" u="none" strike="noStrike" kern="1200">
                          <a:solidFill>
                            <a:srgbClr val="000000"/>
                          </a:solidFill>
                          <a:effectLst/>
                          <a:latin typeface="Calibri" panose="020F0502020204030204" pitchFamily="34" charset="0"/>
                          <a:ea typeface="+mn-ea"/>
                          <a:cs typeface="+mn-cs"/>
                        </a:rPr>
                        <a:t>28.449.408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marL="0" algn="ctr" defTabSz="914400" rtl="0" eaLnBrk="1" fontAlgn="ctr" latinLnBrk="0" hangingPunct="1">
                        <a:buNone/>
                      </a:pPr>
                      <a:r>
                        <a:rPr lang="es-CO" sz="1200" b="1" i="0" u="none" strike="noStrike" kern="1200">
                          <a:solidFill>
                            <a:srgbClr val="000000"/>
                          </a:solidFill>
                          <a:effectLst/>
                          <a:latin typeface="Calibri" panose="020F0502020204030204" pitchFamily="34" charset="0"/>
                          <a:ea typeface="+mn-ea"/>
                          <a:cs typeface="+mn-cs"/>
                        </a:rPr>
                        <a:t>77,3%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marL="0" algn="r" defTabSz="914400" rtl="0" eaLnBrk="1" fontAlgn="ctr" latinLnBrk="0" hangingPunct="1">
                        <a:buNone/>
                      </a:pPr>
                      <a:r>
                        <a:rPr lang="es-CO" sz="1200" b="1" i="0" u="none" strike="noStrike" kern="1200">
                          <a:solidFill>
                            <a:srgbClr val="000000"/>
                          </a:solidFill>
                          <a:effectLst/>
                          <a:latin typeface="Calibri" panose="020F0502020204030204" pitchFamily="34" charset="0"/>
                          <a:ea typeface="+mn-ea"/>
                          <a:cs typeface="+mn-cs"/>
                        </a:rPr>
                        <a:t>23.415.781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marL="0" algn="ctr" defTabSz="914400" rtl="0" eaLnBrk="1" fontAlgn="ctr" latinLnBrk="0" hangingPunct="1">
                        <a:buNone/>
                      </a:pPr>
                      <a:r>
                        <a:rPr lang="es-CO" sz="1200" b="1" i="0" u="none" strike="noStrike" kern="1200">
                          <a:solidFill>
                            <a:srgbClr val="000000"/>
                          </a:solidFill>
                          <a:effectLst/>
                          <a:latin typeface="Calibri" panose="020F0502020204030204" pitchFamily="34" charset="0"/>
                          <a:ea typeface="+mn-ea"/>
                          <a:cs typeface="+mn-cs"/>
                        </a:rPr>
                        <a:t>63,6%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205803902"/>
                  </a:ext>
                </a:extLst>
              </a:tr>
              <a:tr h="207914">
                <a:tc>
                  <a:txBody>
                    <a:bodyPr/>
                    <a:lstStyle/>
                    <a:p>
                      <a:pPr algn="l" fontAlgn="ctr">
                        <a:buNone/>
                      </a:pPr>
                      <a:r>
                        <a:rPr lang="es-CO" sz="1200" b="0" i="0" u="none" strike="noStrike">
                          <a:solidFill>
                            <a:srgbClr val="000000"/>
                          </a:solidFill>
                          <a:effectLst/>
                          <a:latin typeface="Calibri" panose="020F0502020204030204" pitchFamily="34" charset="0"/>
                        </a:rPr>
                        <a:t>Servicio de la deuda</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2.013.135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5,2%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1.589.764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79,0%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200" b="0" i="0" u="none" strike="noStrike">
                          <a:solidFill>
                            <a:srgbClr val="000000"/>
                          </a:solidFill>
                          <a:effectLst/>
                          <a:latin typeface="Calibri" panose="020F0502020204030204" pitchFamily="34" charset="0"/>
                        </a:rPr>
                        <a:t>1.577.264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CO" sz="1200" b="0" i="0" u="none" strike="noStrike">
                          <a:solidFill>
                            <a:srgbClr val="000000"/>
                          </a:solidFill>
                          <a:effectLst/>
                          <a:latin typeface="Calibri" panose="020F0502020204030204" pitchFamily="34" charset="0"/>
                        </a:rPr>
                        <a:t>78,3%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0700294"/>
                  </a:ext>
                </a:extLst>
              </a:tr>
              <a:tr h="207914">
                <a:tc>
                  <a:txBody>
                    <a:bodyPr/>
                    <a:lstStyle/>
                    <a:p>
                      <a:pPr marL="0" algn="l" defTabSz="914400" rtl="0" eaLnBrk="1" fontAlgn="ctr" latinLnBrk="0" hangingPunct="1">
                        <a:buNone/>
                      </a:pPr>
                      <a:r>
                        <a:rPr lang="es-CO" sz="1300" b="1" i="0" u="none" strike="noStrike" kern="1200">
                          <a:solidFill>
                            <a:schemeClr val="bg1"/>
                          </a:solidFill>
                          <a:effectLst/>
                          <a:latin typeface="Calibri" panose="020F0502020204030204" pitchFamily="34" charset="0"/>
                          <a:ea typeface="+mn-ea"/>
                          <a:cs typeface="+mn-cs"/>
                        </a:rPr>
                        <a:t>Total Presupuesto</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algn="r" defTabSz="914400" rtl="0" eaLnBrk="1" fontAlgn="ctr" latinLnBrk="0" hangingPunct="1">
                        <a:buNone/>
                      </a:pPr>
                      <a:r>
                        <a:rPr lang="es-CO" sz="1300" b="1" i="0" u="none" strike="noStrike" kern="1200">
                          <a:solidFill>
                            <a:schemeClr val="bg1"/>
                          </a:solidFill>
                          <a:effectLst/>
                          <a:latin typeface="Calibri" panose="020F0502020204030204" pitchFamily="34" charset="0"/>
                          <a:ea typeface="+mn-ea"/>
                          <a:cs typeface="+mn-cs"/>
                        </a:rPr>
                        <a:t>38.811.654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algn="ctr" defTabSz="914400" rtl="0" eaLnBrk="1" fontAlgn="ctr" latinLnBrk="0" hangingPunct="1">
                        <a:buNone/>
                      </a:pPr>
                      <a:r>
                        <a:rPr lang="es-CO" sz="1300" b="1" i="0" u="none" strike="noStrike" kern="1200">
                          <a:solidFill>
                            <a:schemeClr val="bg1"/>
                          </a:solidFill>
                          <a:effectLst/>
                          <a:latin typeface="Calibri" panose="020F0502020204030204" pitchFamily="34" charset="0"/>
                          <a:ea typeface="+mn-ea"/>
                          <a:cs typeface="+mn-cs"/>
                        </a:rPr>
                        <a:t>100,0%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algn="r" defTabSz="914400" rtl="0" eaLnBrk="1" fontAlgn="ctr" latinLnBrk="0" hangingPunct="1">
                        <a:buNone/>
                      </a:pPr>
                      <a:r>
                        <a:rPr lang="es-CO" sz="1300" b="1" i="0" u="none" strike="noStrike" kern="1200">
                          <a:solidFill>
                            <a:schemeClr val="bg1"/>
                          </a:solidFill>
                          <a:effectLst/>
                          <a:latin typeface="Calibri" panose="020F0502020204030204" pitchFamily="34" charset="0"/>
                          <a:ea typeface="+mn-ea"/>
                          <a:cs typeface="+mn-cs"/>
                        </a:rPr>
                        <a:t>30.039.173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algn="ctr" defTabSz="914400" rtl="0" eaLnBrk="1" fontAlgn="ctr" latinLnBrk="0" hangingPunct="1">
                        <a:buNone/>
                      </a:pPr>
                      <a:r>
                        <a:rPr lang="es-CO" sz="1300" b="1" i="0" u="none" strike="noStrike" kern="1200">
                          <a:solidFill>
                            <a:schemeClr val="bg1"/>
                          </a:solidFill>
                          <a:effectLst/>
                          <a:latin typeface="Calibri" panose="020F0502020204030204" pitchFamily="34" charset="0"/>
                          <a:ea typeface="+mn-ea"/>
                          <a:cs typeface="+mn-cs"/>
                        </a:rPr>
                        <a:t>77,4%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algn="r" defTabSz="914400" rtl="0" eaLnBrk="1" fontAlgn="ctr" latinLnBrk="0" hangingPunct="1">
                        <a:buNone/>
                      </a:pPr>
                      <a:r>
                        <a:rPr lang="es-CO" sz="1300" b="1" i="0" u="none" strike="noStrike" kern="1200">
                          <a:solidFill>
                            <a:schemeClr val="bg1"/>
                          </a:solidFill>
                          <a:effectLst/>
                          <a:latin typeface="Calibri" panose="020F0502020204030204" pitchFamily="34" charset="0"/>
                          <a:ea typeface="+mn-ea"/>
                          <a:cs typeface="+mn-cs"/>
                        </a:rPr>
                        <a:t>24.993.045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algn="ctr" defTabSz="914400" rtl="0" eaLnBrk="1" fontAlgn="ctr" latinLnBrk="0" hangingPunct="1">
                        <a:buNone/>
                      </a:pPr>
                      <a:r>
                        <a:rPr lang="es-CO" sz="1300" b="1" i="0" u="none" strike="noStrike" kern="1200">
                          <a:solidFill>
                            <a:schemeClr val="bg1"/>
                          </a:solidFill>
                          <a:effectLst/>
                          <a:latin typeface="Calibri" panose="020F0502020204030204" pitchFamily="34" charset="0"/>
                          <a:ea typeface="+mn-ea"/>
                          <a:cs typeface="+mn-cs"/>
                        </a:rPr>
                        <a:t>64,4%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733963354"/>
                  </a:ext>
                </a:extLst>
              </a:tr>
            </a:tbl>
          </a:graphicData>
        </a:graphic>
      </p:graphicFrame>
      <p:pic>
        <p:nvPicPr>
          <p:cNvPr id="3" name="Gráfico 2">
            <a:extLst>
              <a:ext uri="{FF2B5EF4-FFF2-40B4-BE49-F238E27FC236}">
                <a16:creationId xmlns:a16="http://schemas.microsoft.com/office/drawing/2014/main" id="{75840CF7-BC7A-3DA9-217E-E06B5CB1CD3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87282"/>
            <a:ext cx="956641" cy="486161"/>
          </a:xfrm>
          <a:prstGeom prst="rect">
            <a:avLst/>
          </a:prstGeom>
        </p:spPr>
      </p:pic>
      <p:pic>
        <p:nvPicPr>
          <p:cNvPr id="4" name="Gráfico 3">
            <a:extLst>
              <a:ext uri="{FF2B5EF4-FFF2-40B4-BE49-F238E27FC236}">
                <a16:creationId xmlns:a16="http://schemas.microsoft.com/office/drawing/2014/main" id="{59DF8D1D-1683-9F42-F8FF-4D4326340E0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6" name="Gráfico 5">
            <a:extLst>
              <a:ext uri="{FF2B5EF4-FFF2-40B4-BE49-F238E27FC236}">
                <a16:creationId xmlns:a16="http://schemas.microsoft.com/office/drawing/2014/main" id="{57C55C9B-ADEC-8052-B132-3B5E29808A1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4121119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F2441288-539F-59E5-6F37-FFB154DE0917}"/>
              </a:ext>
            </a:extLst>
          </p:cNvPr>
          <p:cNvSpPr txBox="1">
            <a:spLocks/>
          </p:cNvSpPr>
          <p:nvPr/>
        </p:nvSpPr>
        <p:spPr>
          <a:xfrm>
            <a:off x="1406610" y="144008"/>
            <a:ext cx="9378779" cy="745703"/>
          </a:xfrm>
        </p:spPr>
        <p:txBody>
          <a:bodyPr lIns="91440" tIns="45720" rIns="91440" bIns="45720" anchor="ctr">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pPr defTabSz="457200">
              <a:lnSpc>
                <a:spcPct val="100000"/>
              </a:lnSpc>
              <a:spcBef>
                <a:spcPts val="0"/>
              </a:spcBef>
              <a:defRPr/>
            </a:pPr>
            <a:r>
              <a:rPr lang="es-CO" altLang="es-CO" sz="2000" b="1">
                <a:solidFill>
                  <a:srgbClr val="232A34"/>
                </a:solidFill>
                <a:latin typeface="Aptos Black" panose="020B0004020202020204" pitchFamily="34" charset="0"/>
                <a:cs typeface="Arial" panose="020B0604020202020204" pitchFamily="34" charset="0"/>
              </a:rPr>
              <a:t>Inversión Total por Sectores a noviembre 23 de 2025</a:t>
            </a:r>
          </a:p>
        </p:txBody>
      </p:sp>
      <p:sp>
        <p:nvSpPr>
          <p:cNvPr id="5" name="CuadroTexto 4">
            <a:extLst>
              <a:ext uri="{FF2B5EF4-FFF2-40B4-BE49-F238E27FC236}">
                <a16:creationId xmlns:a16="http://schemas.microsoft.com/office/drawing/2014/main" id="{9C38F1A7-6A16-A980-3F07-A35078EFC32C}"/>
              </a:ext>
            </a:extLst>
          </p:cNvPr>
          <p:cNvSpPr txBox="1"/>
          <p:nvPr/>
        </p:nvSpPr>
        <p:spPr>
          <a:xfrm>
            <a:off x="9682594" y="1035163"/>
            <a:ext cx="1970692" cy="246221"/>
          </a:xfrm>
          <a:prstGeom prst="rect">
            <a:avLst/>
          </a:prstGeom>
          <a:noFill/>
        </p:spPr>
        <p:txBody>
          <a:bodyPr wrap="square" rtlCol="0">
            <a:spAutoFit/>
          </a:bodyPr>
          <a:lstStyle/>
          <a:p>
            <a:pPr algn="r">
              <a:defRPr/>
            </a:pPr>
            <a:r>
              <a:rPr lang="es-ES" sz="1000" b="1">
                <a:solidFill>
                  <a:prstClr val="black"/>
                </a:solidFill>
                <a:latin typeface="Aptos" panose="020B0004020202020204" pitchFamily="34" charset="0"/>
                <a:cs typeface="Arial" panose="020B0604020202020204" pitchFamily="34" charset="0"/>
              </a:rPr>
              <a:t>Millones de pesos</a:t>
            </a:r>
            <a:endParaRPr lang="es-CO" sz="1000" b="1">
              <a:solidFill>
                <a:prstClr val="black"/>
              </a:solidFill>
              <a:latin typeface="Aptos" panose="020B00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F642F2B2-1F3A-1B3A-13C6-39B85BA91021}"/>
              </a:ext>
            </a:extLst>
          </p:cNvPr>
          <p:cNvSpPr txBox="1"/>
          <p:nvPr/>
        </p:nvSpPr>
        <p:spPr>
          <a:xfrm>
            <a:off x="589247" y="6183380"/>
            <a:ext cx="6133288" cy="261610"/>
          </a:xfrm>
          <a:prstGeom prst="rect">
            <a:avLst/>
          </a:prstGeom>
          <a:noFill/>
        </p:spPr>
        <p:txBody>
          <a:bodyPr wrap="square">
            <a:spAutoFit/>
          </a:bodyPr>
          <a:lstStyle/>
          <a:p>
            <a:pPr algn="l" fontAlgn="b"/>
            <a:r>
              <a:rPr lang="es-CO" sz="1100">
                <a:solidFill>
                  <a:srgbClr val="000000"/>
                </a:solidFill>
              </a:rPr>
              <a:t>* Incluye RAPE, Río Bogotá, Región Metropolitana, CAR, Agencia Regional de Movilidad, entre otras.</a:t>
            </a:r>
            <a:endParaRPr lang="es-CO" sz="1600">
              <a:solidFill>
                <a:srgbClr val="000000"/>
              </a:solidFill>
            </a:endParaRPr>
          </a:p>
        </p:txBody>
      </p:sp>
      <p:graphicFrame>
        <p:nvGraphicFramePr>
          <p:cNvPr id="4" name="Tabla 3">
            <a:extLst>
              <a:ext uri="{FF2B5EF4-FFF2-40B4-BE49-F238E27FC236}">
                <a16:creationId xmlns:a16="http://schemas.microsoft.com/office/drawing/2014/main" id="{1FEA9B17-7FBA-0914-BB70-A7EBAC52F6D0}"/>
              </a:ext>
            </a:extLst>
          </p:cNvPr>
          <p:cNvGraphicFramePr>
            <a:graphicFrameLocks noGrp="1"/>
          </p:cNvGraphicFramePr>
          <p:nvPr>
            <p:extLst>
              <p:ext uri="{D42A27DB-BD31-4B8C-83A1-F6EECF244321}">
                <p14:modId xmlns:p14="http://schemas.microsoft.com/office/powerpoint/2010/main" val="3553885642"/>
              </p:ext>
            </p:extLst>
          </p:nvPr>
        </p:nvGraphicFramePr>
        <p:xfrm>
          <a:off x="1162050" y="1271003"/>
          <a:ext cx="10441687" cy="4811796"/>
        </p:xfrm>
        <a:graphic>
          <a:graphicData uri="http://schemas.openxmlformats.org/drawingml/2006/table">
            <a:tbl>
              <a:tblPr/>
              <a:tblGrid>
                <a:gridCol w="3348349">
                  <a:extLst>
                    <a:ext uri="{9D8B030D-6E8A-4147-A177-3AD203B41FA5}">
                      <a16:colId xmlns:a16="http://schemas.microsoft.com/office/drawing/2014/main" val="3623529843"/>
                    </a:ext>
                  </a:extLst>
                </a:gridCol>
                <a:gridCol w="1146398">
                  <a:extLst>
                    <a:ext uri="{9D8B030D-6E8A-4147-A177-3AD203B41FA5}">
                      <a16:colId xmlns:a16="http://schemas.microsoft.com/office/drawing/2014/main" val="3274024307"/>
                    </a:ext>
                  </a:extLst>
                </a:gridCol>
                <a:gridCol w="1361348">
                  <a:extLst>
                    <a:ext uri="{9D8B030D-6E8A-4147-A177-3AD203B41FA5}">
                      <a16:colId xmlns:a16="http://schemas.microsoft.com/office/drawing/2014/main" val="924702731"/>
                    </a:ext>
                  </a:extLst>
                </a:gridCol>
                <a:gridCol w="1146398">
                  <a:extLst>
                    <a:ext uri="{9D8B030D-6E8A-4147-A177-3AD203B41FA5}">
                      <a16:colId xmlns:a16="http://schemas.microsoft.com/office/drawing/2014/main" val="2721688648"/>
                    </a:ext>
                  </a:extLst>
                </a:gridCol>
                <a:gridCol w="1146398">
                  <a:extLst>
                    <a:ext uri="{9D8B030D-6E8A-4147-A177-3AD203B41FA5}">
                      <a16:colId xmlns:a16="http://schemas.microsoft.com/office/drawing/2014/main" val="1636958535"/>
                    </a:ext>
                  </a:extLst>
                </a:gridCol>
                <a:gridCol w="1146398">
                  <a:extLst>
                    <a:ext uri="{9D8B030D-6E8A-4147-A177-3AD203B41FA5}">
                      <a16:colId xmlns:a16="http://schemas.microsoft.com/office/drawing/2014/main" val="2965658663"/>
                    </a:ext>
                  </a:extLst>
                </a:gridCol>
                <a:gridCol w="1146398">
                  <a:extLst>
                    <a:ext uri="{9D8B030D-6E8A-4147-A177-3AD203B41FA5}">
                      <a16:colId xmlns:a16="http://schemas.microsoft.com/office/drawing/2014/main" val="1574095744"/>
                    </a:ext>
                  </a:extLst>
                </a:gridCol>
              </a:tblGrid>
              <a:tr h="428296">
                <a:tc>
                  <a:txBody>
                    <a:bodyPr/>
                    <a:lstStyle/>
                    <a:p>
                      <a:pPr algn="ctr" fontAlgn="ctr">
                        <a:buNone/>
                      </a:pPr>
                      <a:r>
                        <a:rPr lang="es-CO" sz="1300" b="1" i="0" u="none" strike="noStrike">
                          <a:solidFill>
                            <a:srgbClr val="000000"/>
                          </a:solidFill>
                          <a:effectLst/>
                          <a:latin typeface="Calibri" panose="020F0502020204030204" pitchFamily="34" charset="0"/>
                        </a:rPr>
                        <a:t>Sector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ctr">
                        <a:buNone/>
                      </a:pPr>
                      <a:r>
                        <a:rPr lang="es-CO" sz="1300" b="1" i="0" u="none" strike="noStrike">
                          <a:solidFill>
                            <a:srgbClr val="000000"/>
                          </a:solidFill>
                          <a:effectLst/>
                          <a:latin typeface="Calibri" panose="020F0502020204030204" pitchFamily="34" charset="0"/>
                        </a:rPr>
                        <a:t>Apropiación Vigente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ctr">
                        <a:buNone/>
                      </a:pPr>
                      <a:r>
                        <a:rPr lang="es-CO" sz="1300" b="1" i="0" u="none" strike="noStrike">
                          <a:solidFill>
                            <a:srgbClr val="000000"/>
                          </a:solidFill>
                          <a:effectLst/>
                          <a:latin typeface="Calibri" panose="020F0502020204030204" pitchFamily="34" charset="0"/>
                        </a:rPr>
                        <a:t>Participación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gridSpan="2">
                  <a:txBody>
                    <a:bodyPr/>
                    <a:lstStyle/>
                    <a:p>
                      <a:pPr algn="ctr" fontAlgn="ctr">
                        <a:buNone/>
                      </a:pPr>
                      <a:r>
                        <a:rPr lang="es-CO" sz="1300" b="1" i="0" u="none" strike="noStrike">
                          <a:solidFill>
                            <a:srgbClr val="000000"/>
                          </a:solidFill>
                          <a:effectLst/>
                          <a:latin typeface="Calibri" panose="020F0502020204030204" pitchFamily="34" charset="0"/>
                        </a:rPr>
                        <a:t>Compromisos Acumulados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hMerge="1">
                  <a:txBody>
                    <a:bodyPr/>
                    <a:lstStyle/>
                    <a:p>
                      <a:endParaRPr lang="es-CO"/>
                    </a:p>
                  </a:txBody>
                  <a:tcPr/>
                </a:tc>
                <a:tc gridSpan="2">
                  <a:txBody>
                    <a:bodyPr/>
                    <a:lstStyle/>
                    <a:p>
                      <a:pPr algn="ctr" fontAlgn="ctr">
                        <a:buNone/>
                      </a:pPr>
                      <a:r>
                        <a:rPr lang="es-CO" sz="1300" b="1" i="0" u="none" strike="noStrike">
                          <a:solidFill>
                            <a:srgbClr val="000000"/>
                          </a:solidFill>
                          <a:effectLst/>
                          <a:latin typeface="Calibri" panose="020F0502020204030204" pitchFamily="34" charset="0"/>
                        </a:rPr>
                        <a:t>Giros Acumulados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hMerge="1">
                  <a:txBody>
                    <a:bodyPr/>
                    <a:lstStyle/>
                    <a:p>
                      <a:endParaRPr lang="es-CO"/>
                    </a:p>
                  </a:txBody>
                  <a:tcPr/>
                </a:tc>
                <a:extLst>
                  <a:ext uri="{0D108BD9-81ED-4DB2-BD59-A6C34878D82A}">
                    <a16:rowId xmlns:a16="http://schemas.microsoft.com/office/drawing/2014/main" val="3250364353"/>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Movilidad</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8.944.820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28,3%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6.539.089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73,1%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4.764.325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53,3%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736654577"/>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Educación</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7.648.403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24,2%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6.402.908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83,7%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5.607.756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73,3%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943797793"/>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Salud</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4.710.050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14,9%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3.703.415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78,6%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3.246.301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68,9%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534045014"/>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Integración Social</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2.402.247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7,6%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2.109.263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87,8%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1.658.877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69,1%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32159576"/>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Gobierno</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143.971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0,5%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132.457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92,0%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91.873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63,8%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05163110"/>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Hábitat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1.380.357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4,4%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955.533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69,2%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818.199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59,3%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42692690"/>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Cultura, Recreación y Deporte</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1.202.325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3,8%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1.013.413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84,3%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678.877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56,5%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38743503"/>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Seguridad, Convivencia y Justicia</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790.785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2,5%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519.040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65,6%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238.311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30,1%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672461626"/>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Hacienda</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104.352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0,3%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80.976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77,6%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57.266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54,9%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360272523"/>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Ambiente</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407.115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1,3%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332.627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81,7%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224.724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55,2%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48733379"/>
                  </a:ext>
                </a:extLst>
              </a:tr>
              <a:tr h="219175">
                <a:tc>
                  <a:txBody>
                    <a:bodyPr/>
                    <a:lstStyle/>
                    <a:p>
                      <a:pPr algn="l" fontAlgn="ctr">
                        <a:buNone/>
                      </a:pPr>
                      <a:r>
                        <a:rPr lang="es-MX" sz="1300" b="0" i="0" u="none" strike="noStrike">
                          <a:solidFill>
                            <a:srgbClr val="000000"/>
                          </a:solidFill>
                          <a:effectLst/>
                          <a:latin typeface="Calibri" panose="020F0502020204030204" pitchFamily="34" charset="0"/>
                        </a:rPr>
                        <a:t>Desarrollo Económico, Industria y Turismo</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269.737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0,9%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227.841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84,5%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149.078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55,3%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36696170"/>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Gestión Pública</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125.169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0,4%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115.240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92,1%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72.685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58,1%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708618836"/>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Mujer</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107.158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0,3%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100.370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93,7%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71.603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66,8%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96107937"/>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Planeación</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82.062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0,3%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75.915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92,5%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65.542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79,9%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57879865"/>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Ente Autónomo Universitario</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55.954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0,2%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32.212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57,6%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7.960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14,2%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65606549"/>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Órganos de Control</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47.766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0,2%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46.599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97,6%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38.637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80,9%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62268597"/>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Gestión Jurídica</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10.507</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0,0%</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9.732</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92,6%</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7.619</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72,5%</a:t>
                      </a:r>
                    </a:p>
                  </a:txBody>
                  <a:tcPr marL="9525" marR="9525" marT="9525" marB="0" anchor="ctr">
                    <a:lnL>
                      <a:noFill/>
                    </a:lnL>
                    <a:lnR>
                      <a:noFill/>
                    </a:lnR>
                    <a:lnT w="6350" cap="flat" cmpd="sng" algn="ctr">
                      <a:solidFill>
                        <a:srgbClr val="000000"/>
                      </a:solidFill>
                      <a:prstDash val="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839771892"/>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Transferencia FDL</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1.811.481</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5,7%</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905.740</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50,0%</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905.740</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50,0%</a:t>
                      </a:r>
                    </a:p>
                  </a:txBody>
                  <a:tcPr marL="9525" marR="9525" marT="9525" marB="0" anchor="ctr">
                    <a:lnL>
                      <a:noFill/>
                    </a:lnL>
                    <a:lnR>
                      <a:noFill/>
                    </a:lnR>
                    <a:lnT w="19050" cap="flat" cmpd="sng" algn="ctr">
                      <a:solidFill>
                        <a:schemeClr val="tx1"/>
                      </a:solidFill>
                      <a:prstDash val="sys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45382976"/>
                  </a:ext>
                </a:extLst>
              </a:tr>
              <a:tr h="219175">
                <a:tc>
                  <a:txBody>
                    <a:bodyPr/>
                    <a:lstStyle/>
                    <a:p>
                      <a:pPr algn="l" fontAlgn="ctr">
                        <a:buNone/>
                      </a:pPr>
                      <a:r>
                        <a:rPr lang="es-CO" sz="1300" b="0" i="0" u="none" strike="noStrike">
                          <a:solidFill>
                            <a:srgbClr val="000000"/>
                          </a:solidFill>
                          <a:effectLst/>
                          <a:latin typeface="Calibri" panose="020F0502020204030204" pitchFamily="34" charset="0"/>
                        </a:rPr>
                        <a:t>Otras transferencias *</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1.342.461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4,3%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1.294.862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96,5%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300" b="0" i="0" u="none" strike="noStrike">
                          <a:solidFill>
                            <a:srgbClr val="000000"/>
                          </a:solidFill>
                          <a:effectLst/>
                          <a:latin typeface="Calibri" panose="020F0502020204030204" pitchFamily="34" charset="0"/>
                        </a:rPr>
                        <a:t>1.294.862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s-CO" sz="1300" b="0" i="0" u="none" strike="noStrike">
                          <a:solidFill>
                            <a:srgbClr val="000000"/>
                          </a:solidFill>
                          <a:effectLst/>
                          <a:latin typeface="Calibri" panose="020F0502020204030204" pitchFamily="34" charset="0"/>
                        </a:rPr>
                        <a:t>96,5%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189072"/>
                  </a:ext>
                </a:extLst>
              </a:tr>
              <a:tr h="219175">
                <a:tc>
                  <a:txBody>
                    <a:bodyPr/>
                    <a:lstStyle/>
                    <a:p>
                      <a:pPr algn="l" fontAlgn="ctr">
                        <a:buNone/>
                      </a:pPr>
                      <a:r>
                        <a:rPr lang="es-CO" sz="1300" b="1" i="0" u="none" strike="noStrike">
                          <a:solidFill>
                            <a:schemeClr val="bg1"/>
                          </a:solidFill>
                          <a:effectLst/>
                          <a:latin typeface="Calibri" panose="020F0502020204030204" pitchFamily="34" charset="0"/>
                        </a:rPr>
                        <a:t>Total Inversión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r" fontAlgn="ctr">
                        <a:buNone/>
                      </a:pPr>
                      <a:r>
                        <a:rPr lang="es-CO" sz="1300" b="1" i="0" u="none" strike="noStrike">
                          <a:solidFill>
                            <a:schemeClr val="bg1"/>
                          </a:solidFill>
                          <a:effectLst/>
                          <a:latin typeface="Calibri" panose="020F0502020204030204" pitchFamily="34" charset="0"/>
                        </a:rPr>
                        <a:t>31.586.720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buNone/>
                      </a:pPr>
                      <a:r>
                        <a:rPr lang="es-CO" sz="1300" b="1" i="0" u="none" strike="noStrike">
                          <a:solidFill>
                            <a:schemeClr val="bg1"/>
                          </a:solidFill>
                          <a:effectLst/>
                          <a:latin typeface="Calibri" panose="020F0502020204030204" pitchFamily="34" charset="0"/>
                        </a:rPr>
                        <a:t>100,0%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r" fontAlgn="ctr">
                        <a:buNone/>
                      </a:pPr>
                      <a:r>
                        <a:rPr lang="es-CO" sz="1300" b="1" i="0" u="none" strike="noStrike">
                          <a:solidFill>
                            <a:schemeClr val="bg1"/>
                          </a:solidFill>
                          <a:effectLst/>
                          <a:latin typeface="Calibri" panose="020F0502020204030204" pitchFamily="34" charset="0"/>
                        </a:rPr>
                        <a:t>24.597.231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buNone/>
                      </a:pPr>
                      <a:r>
                        <a:rPr lang="es-CO" sz="1300" b="1" i="0" u="none" strike="noStrike">
                          <a:solidFill>
                            <a:schemeClr val="bg1"/>
                          </a:solidFill>
                          <a:effectLst/>
                          <a:latin typeface="Calibri" panose="020F0502020204030204" pitchFamily="34" charset="0"/>
                        </a:rPr>
                        <a:t>77,9%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r" fontAlgn="ctr">
                        <a:buNone/>
                      </a:pPr>
                      <a:r>
                        <a:rPr lang="es-CO" sz="1300" b="1" i="0" u="none" strike="noStrike">
                          <a:solidFill>
                            <a:schemeClr val="bg1"/>
                          </a:solidFill>
                          <a:effectLst/>
                          <a:latin typeface="Calibri" panose="020F0502020204030204" pitchFamily="34" charset="0"/>
                        </a:rPr>
                        <a:t>20.000.235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buNone/>
                      </a:pPr>
                      <a:r>
                        <a:rPr lang="es-CO" sz="1300" b="1" i="0" u="none" strike="noStrike">
                          <a:solidFill>
                            <a:schemeClr val="bg1"/>
                          </a:solidFill>
                          <a:effectLst/>
                          <a:latin typeface="Calibri" panose="020F0502020204030204" pitchFamily="34" charset="0"/>
                        </a:rPr>
                        <a:t>63,3%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247711986"/>
                  </a:ext>
                </a:extLst>
              </a:tr>
            </a:tbl>
          </a:graphicData>
        </a:graphic>
      </p:graphicFrame>
      <p:sp>
        <p:nvSpPr>
          <p:cNvPr id="6" name="CuadroTexto 5">
            <a:extLst>
              <a:ext uri="{FF2B5EF4-FFF2-40B4-BE49-F238E27FC236}">
                <a16:creationId xmlns:a16="http://schemas.microsoft.com/office/drawing/2014/main" id="{2B17CA1C-809B-DEF8-458D-39A451FA2197}"/>
              </a:ext>
            </a:extLst>
          </p:cNvPr>
          <p:cNvSpPr txBox="1"/>
          <p:nvPr/>
        </p:nvSpPr>
        <p:spPr>
          <a:xfrm>
            <a:off x="278351" y="6545574"/>
            <a:ext cx="16651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a:defRPr/>
            </a:pPr>
            <a:r>
              <a:rPr lang="es-MX">
                <a:solidFill>
                  <a:srgbClr val="232A34"/>
                </a:solidFill>
                <a:latin typeface="Arial"/>
                <a:cs typeface="Arial"/>
              </a:rPr>
              <a:t>Fuente: SHD-DDP - SFD</a:t>
            </a:r>
            <a:endParaRPr lang="es-CO">
              <a:solidFill>
                <a:srgbClr val="232A34"/>
              </a:solidFill>
              <a:latin typeface="Arial"/>
              <a:cs typeface="Arial"/>
            </a:endParaRPr>
          </a:p>
        </p:txBody>
      </p:sp>
      <p:pic>
        <p:nvPicPr>
          <p:cNvPr id="2" name="Gráfico 1">
            <a:extLst>
              <a:ext uri="{FF2B5EF4-FFF2-40B4-BE49-F238E27FC236}">
                <a16:creationId xmlns:a16="http://schemas.microsoft.com/office/drawing/2014/main" id="{41FA7790-956C-3321-DFD7-8DBCC339280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44008"/>
            <a:ext cx="956641" cy="486161"/>
          </a:xfrm>
          <a:prstGeom prst="rect">
            <a:avLst/>
          </a:prstGeom>
        </p:spPr>
      </p:pic>
      <p:pic>
        <p:nvPicPr>
          <p:cNvPr id="8" name="Gráfico 7">
            <a:extLst>
              <a:ext uri="{FF2B5EF4-FFF2-40B4-BE49-F238E27FC236}">
                <a16:creationId xmlns:a16="http://schemas.microsoft.com/office/drawing/2014/main" id="{6CDADC36-DDC8-3F1C-D5A8-0021DE8778D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44008"/>
            <a:ext cx="786223" cy="659156"/>
          </a:xfrm>
          <a:prstGeom prst="rect">
            <a:avLst/>
          </a:prstGeom>
        </p:spPr>
      </p:pic>
      <p:pic>
        <p:nvPicPr>
          <p:cNvPr id="9" name="Gráfico 8">
            <a:extLst>
              <a:ext uri="{FF2B5EF4-FFF2-40B4-BE49-F238E27FC236}">
                <a16:creationId xmlns:a16="http://schemas.microsoft.com/office/drawing/2014/main" id="{BFDEB2C3-A996-5F49-F612-957E50C1AAA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1457666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A8186-EA7D-742C-2602-2623229D6858}"/>
            </a:ext>
          </a:extLst>
        </p:cNvPr>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6A4909A5-8B42-66DF-6059-C9614E3DD8AB}"/>
              </a:ext>
            </a:extLst>
          </p:cNvPr>
          <p:cNvPicPr>
            <a:picLocks noGrp="1" noChangeAspect="1"/>
          </p:cNvPicPr>
          <p:nvPr>
            <p:ph type="pic" sz="quarter" idx="13"/>
          </p:nvPr>
        </p:nvPicPr>
        <p:blipFill>
          <a:blip r:embed="rId2"/>
          <a:srcRect l="4140" r="4140"/>
          <a:stretch/>
        </p:blipFill>
        <p:spPr>
          <a:xfrm>
            <a:off x="5857104" y="1761696"/>
            <a:ext cx="5448635" cy="3374183"/>
          </a:xfrm>
        </p:spPr>
      </p:pic>
      <p:sp>
        <p:nvSpPr>
          <p:cNvPr id="13" name="Título 12">
            <a:extLst>
              <a:ext uri="{FF2B5EF4-FFF2-40B4-BE49-F238E27FC236}">
                <a16:creationId xmlns:a16="http://schemas.microsoft.com/office/drawing/2014/main" id="{4E7E71FC-39D7-FEC4-D303-1CF99B58AF96}"/>
              </a:ext>
            </a:extLst>
          </p:cNvPr>
          <p:cNvSpPr>
            <a:spLocks noGrp="1"/>
          </p:cNvSpPr>
          <p:nvPr>
            <p:ph type="title"/>
          </p:nvPr>
        </p:nvSpPr>
        <p:spPr/>
        <p:txBody>
          <a:bodyPr/>
          <a:lstStyle/>
          <a:p>
            <a:br>
              <a:rPr lang="es-MX" sz="3600"/>
            </a:br>
            <a:br>
              <a:rPr lang="es-MX" sz="3600"/>
            </a:br>
            <a:br>
              <a:rPr lang="es-MX" sz="3600"/>
            </a:br>
            <a:r>
              <a:rPr lang="es-MX" sz="3600"/>
              <a:t> </a:t>
            </a:r>
            <a:br>
              <a:rPr lang="es-MX" sz="3600"/>
            </a:br>
            <a:br>
              <a:rPr lang="es-MX" sz="3600"/>
            </a:br>
            <a:br>
              <a:rPr lang="es-MX" sz="3600"/>
            </a:br>
            <a:endParaRPr lang="es-MX" sz="3600"/>
          </a:p>
        </p:txBody>
      </p:sp>
      <p:sp>
        <p:nvSpPr>
          <p:cNvPr id="2" name="Marcador de texto 1">
            <a:extLst>
              <a:ext uri="{FF2B5EF4-FFF2-40B4-BE49-F238E27FC236}">
                <a16:creationId xmlns:a16="http://schemas.microsoft.com/office/drawing/2014/main" id="{D190E599-BB30-6B31-9FF7-415CD7E55CAF}"/>
              </a:ext>
            </a:extLst>
          </p:cNvPr>
          <p:cNvSpPr>
            <a:spLocks noGrp="1"/>
          </p:cNvSpPr>
          <p:nvPr>
            <p:ph type="body" sz="quarter" idx="14"/>
          </p:nvPr>
        </p:nvSpPr>
        <p:spPr>
          <a:xfrm>
            <a:off x="999824" y="2822386"/>
            <a:ext cx="4616322" cy="1252800"/>
          </a:xfrm>
        </p:spPr>
        <p:txBody>
          <a:bodyPr/>
          <a:lstStyle/>
          <a:p>
            <a:pPr marL="0" indent="0">
              <a:buNone/>
            </a:pPr>
            <a:r>
              <a:rPr lang="es-CO" sz="3800">
                <a:solidFill>
                  <a:schemeClr val="tx2"/>
                </a:solidFill>
                <a:latin typeface="Aptos Black" panose="020B0004020202020204" pitchFamily="34" charset="0"/>
              </a:rPr>
              <a:t>Presupuesto 2026</a:t>
            </a:r>
          </a:p>
        </p:txBody>
      </p:sp>
      <p:pic>
        <p:nvPicPr>
          <p:cNvPr id="8" name="Gráfico 7">
            <a:extLst>
              <a:ext uri="{FF2B5EF4-FFF2-40B4-BE49-F238E27FC236}">
                <a16:creationId xmlns:a16="http://schemas.microsoft.com/office/drawing/2014/main" id="{28862872-93A9-CF12-73AF-B4215FFD8A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9" name="Gráfico 8">
            <a:extLst>
              <a:ext uri="{FF2B5EF4-FFF2-40B4-BE49-F238E27FC236}">
                <a16:creationId xmlns:a16="http://schemas.microsoft.com/office/drawing/2014/main" id="{A58D6F69-981D-1283-26A7-405A2A8AB57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10" name="Gráfico 9">
            <a:extLst>
              <a:ext uri="{FF2B5EF4-FFF2-40B4-BE49-F238E27FC236}">
                <a16:creationId xmlns:a16="http://schemas.microsoft.com/office/drawing/2014/main" id="{B34E5315-5225-81B1-7AF6-3C54D5B246E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4288033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391BE-1345-8B1D-2456-6E1A7EE47D4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91375A1-FA60-0F16-8335-87E01FCD9FE6}"/>
              </a:ext>
            </a:extLst>
          </p:cNvPr>
          <p:cNvSpPr txBox="1"/>
          <p:nvPr/>
        </p:nvSpPr>
        <p:spPr>
          <a:xfrm>
            <a:off x="1770449" y="882231"/>
            <a:ext cx="8651105" cy="400110"/>
          </a:xfrm>
          <a:prstGeom prst="rect">
            <a:avLst/>
          </a:prstGeom>
          <a:noFill/>
        </p:spPr>
        <p:txBody>
          <a:bodyPr wrap="square">
            <a:spAutoFit/>
          </a:bodyPr>
          <a:lstStyle>
            <a:defPPr>
              <a:defRPr lang="es-CO"/>
            </a:defPPr>
            <a:lvl1pPr algn="ctr">
              <a:defRPr sz="3200" b="1">
                <a:solidFill>
                  <a:srgbClr val="002060"/>
                </a:solidFill>
                <a:latin typeface="Aptos Display" panose="020B0004020202020204" pitchFamily="34" charset="0"/>
              </a:defRPr>
            </a:lvl1pPr>
          </a:lstStyle>
          <a:p>
            <a:pPr>
              <a:defRPr/>
            </a:pPr>
            <a:r>
              <a:rPr lang="es-MX" sz="2000">
                <a:solidFill>
                  <a:schemeClr val="tx2"/>
                </a:solidFill>
                <a:latin typeface="Aptos" panose="020B0004020202020204" pitchFamily="34" charset="0"/>
                <a:cs typeface="Arial" panose="020B0604020202020204" pitchFamily="34" charset="0"/>
              </a:rPr>
              <a:t>Austeridad, Eficiencia y Calidad del Gasto</a:t>
            </a:r>
            <a:endParaRPr lang="es-CO" sz="2000">
              <a:solidFill>
                <a:schemeClr val="tx2"/>
              </a:solidFill>
              <a:latin typeface="Aptos" panose="020B0004020202020204" pitchFamily="34" charset="0"/>
              <a:cs typeface="Arial" panose="020B0604020202020204" pitchFamily="34" charset="0"/>
            </a:endParaRPr>
          </a:p>
        </p:txBody>
      </p:sp>
      <p:sp>
        <p:nvSpPr>
          <p:cNvPr id="2" name="Título 3">
            <a:extLst>
              <a:ext uri="{FF2B5EF4-FFF2-40B4-BE49-F238E27FC236}">
                <a16:creationId xmlns:a16="http://schemas.microsoft.com/office/drawing/2014/main" id="{4E639E5B-4DEF-B4FC-39A9-56ECFF405A7F}"/>
              </a:ext>
            </a:extLst>
          </p:cNvPr>
          <p:cNvSpPr txBox="1">
            <a:spLocks/>
          </p:cNvSpPr>
          <p:nvPr/>
        </p:nvSpPr>
        <p:spPr>
          <a:xfrm>
            <a:off x="838200" y="314459"/>
            <a:ext cx="10515600" cy="561467"/>
          </a:xfr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sz="2800" b="1">
                <a:latin typeface="Aptos" panose="020B0004020202020204" pitchFamily="34" charset="0"/>
              </a:rPr>
              <a:t>Principios de la Programación y la Ejecución</a:t>
            </a:r>
          </a:p>
        </p:txBody>
      </p:sp>
      <p:sp>
        <p:nvSpPr>
          <p:cNvPr id="5" name="CuadroTexto 4">
            <a:extLst>
              <a:ext uri="{FF2B5EF4-FFF2-40B4-BE49-F238E27FC236}">
                <a16:creationId xmlns:a16="http://schemas.microsoft.com/office/drawing/2014/main" id="{338FCE19-1F75-BE1B-15A7-8DE756523D97}"/>
              </a:ext>
            </a:extLst>
          </p:cNvPr>
          <p:cNvSpPr txBox="1"/>
          <p:nvPr/>
        </p:nvSpPr>
        <p:spPr>
          <a:xfrm>
            <a:off x="704588" y="1517097"/>
            <a:ext cx="7256376" cy="477053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s-MX" sz="1600" b="1">
                <a:solidFill>
                  <a:srgbClr val="232A34"/>
                </a:solidFill>
                <a:latin typeface="Aptos"/>
                <a:cs typeface="Arial"/>
              </a:rPr>
              <a:t>Adquisición de bienes y servicios con incremento de IPC o salario mínimo según corresponda </a:t>
            </a:r>
          </a:p>
          <a:p>
            <a:pPr marL="285750" indent="-285750">
              <a:buFont typeface="Arial" panose="020B0604020202020204" pitchFamily="34" charset="0"/>
              <a:buChar char="•"/>
              <a:defRPr/>
            </a:pPr>
            <a:endParaRPr lang="es-MX" sz="1600" b="1">
              <a:solidFill>
                <a:srgbClr val="232A34"/>
              </a:solidFill>
              <a:latin typeface="Aptos" panose="020B0004020202020204" pitchFamily="34" charset="0"/>
              <a:cs typeface="Arial"/>
            </a:endParaRPr>
          </a:p>
          <a:p>
            <a:pPr marL="285750" indent="-285750">
              <a:buFont typeface="Arial" panose="020B0604020202020204" pitchFamily="34" charset="0"/>
              <a:buChar char="•"/>
              <a:defRPr/>
            </a:pPr>
            <a:r>
              <a:rPr lang="es-MX" sz="1600" b="1">
                <a:solidFill>
                  <a:schemeClr val="tx2">
                    <a:lumMod val="50000"/>
                  </a:schemeClr>
                </a:solidFill>
                <a:latin typeface="Aptos"/>
                <a:cs typeface="Arial"/>
              </a:rPr>
              <a:t>Reducción de 5% en Fortalecimiento Institucional y del 1% en adquisición de bienes y servicios realizada en el presupuesto 2025 (Circular SDH-02 del 10 de enero) se mantiene, restringiendo el crecimiento al IPC</a:t>
            </a:r>
          </a:p>
          <a:p>
            <a:pPr marL="285750" indent="-285750">
              <a:buFont typeface="Arial" panose="020B0604020202020204" pitchFamily="34" charset="0"/>
              <a:buChar char="•"/>
              <a:defRPr/>
            </a:pPr>
            <a:endParaRPr lang="es-MX" sz="1600" b="1">
              <a:solidFill>
                <a:schemeClr val="tx2">
                  <a:lumMod val="50000"/>
                </a:schemeClr>
              </a:solidFill>
              <a:latin typeface="Aptos" panose="020B0004020202020204" pitchFamily="34" charset="0"/>
              <a:cs typeface="Arial"/>
            </a:endParaRPr>
          </a:p>
          <a:p>
            <a:pPr marL="1168400" indent="-363220" defTabSz="584200">
              <a:buFont typeface="Arial" panose="020B0604020202020204" pitchFamily="34" charset="0"/>
              <a:buChar char="‒"/>
              <a:tabLst>
                <a:tab pos="1168400" algn="l"/>
              </a:tabLst>
              <a:defRPr/>
            </a:pPr>
            <a:r>
              <a:rPr lang="es-MX" sz="1600" b="1">
                <a:solidFill>
                  <a:schemeClr val="tx2">
                    <a:lumMod val="50000"/>
                  </a:schemeClr>
                </a:solidFill>
                <a:latin typeface="Aptos"/>
                <a:cs typeface="Arial"/>
              </a:rPr>
              <a:t>En 2025 se lograron ahorros por $48 mm que podían ser reorientados por las entidades a sus proyectos misionales prioritarios.</a:t>
            </a:r>
          </a:p>
          <a:p>
            <a:pPr marL="285750" lvl="0" indent="-285750">
              <a:buFont typeface="Arial" panose="020B0604020202020204" pitchFamily="34" charset="0"/>
              <a:buChar char="•"/>
              <a:defRPr/>
            </a:pPr>
            <a:endParaRPr lang="es-MX" sz="1600" b="1">
              <a:solidFill>
                <a:srgbClr val="232A34"/>
              </a:solidFill>
              <a:latin typeface="Aptos" panose="020B0004020202020204" pitchFamily="34" charset="0"/>
              <a:cs typeface="Arial" panose="020B0604020202020204" pitchFamily="34" charset="0"/>
            </a:endParaRPr>
          </a:p>
          <a:p>
            <a:pPr marL="285750" lvl="0" indent="-285750">
              <a:buFont typeface="Arial" panose="020B0604020202020204" pitchFamily="34" charset="0"/>
              <a:buChar char="•"/>
              <a:defRPr/>
            </a:pPr>
            <a:r>
              <a:rPr lang="es-MX" sz="1600" b="1">
                <a:solidFill>
                  <a:srgbClr val="232A34"/>
                </a:solidFill>
                <a:latin typeface="Aptos"/>
                <a:cs typeface="Arial"/>
              </a:rPr>
              <a:t>Promoción de vigencias Futuras para generar economías de escala </a:t>
            </a:r>
            <a:r>
              <a:rPr lang="es-MX" sz="1600" b="1">
                <a:solidFill>
                  <a:schemeClr val="tx2">
                    <a:lumMod val="50000"/>
                  </a:schemeClr>
                </a:solidFill>
                <a:latin typeface="Aptos"/>
                <a:cs typeface="Arial"/>
              </a:rPr>
              <a:t>y continuar con la reducción de </a:t>
            </a:r>
            <a:r>
              <a:rPr lang="es-MX" sz="1600" b="1">
                <a:solidFill>
                  <a:srgbClr val="232A34"/>
                </a:solidFill>
                <a:latin typeface="Aptos"/>
                <a:cs typeface="Arial"/>
              </a:rPr>
              <a:t>reservas  </a:t>
            </a:r>
          </a:p>
          <a:p>
            <a:pPr marL="285750" lvl="0" indent="-285750">
              <a:buFont typeface="Arial" panose="020B0604020202020204" pitchFamily="34" charset="0"/>
              <a:buChar char="•"/>
              <a:defRPr/>
            </a:pPr>
            <a:endParaRPr lang="es-MX" sz="1600" b="1">
              <a:solidFill>
                <a:srgbClr val="232A34"/>
              </a:solidFill>
              <a:latin typeface="Aptos" panose="020B0004020202020204" pitchFamily="34" charset="0"/>
              <a:cs typeface="Arial"/>
            </a:endParaRPr>
          </a:p>
          <a:p>
            <a:pPr marL="1168400" indent="-363220" defTabSz="584200">
              <a:buFont typeface="Arial" panose="020B0604020202020204" pitchFamily="34" charset="0"/>
              <a:buChar char="‒"/>
              <a:tabLst>
                <a:tab pos="1168400" algn="l"/>
              </a:tabLst>
              <a:defRPr/>
            </a:pPr>
            <a:r>
              <a:rPr lang="es-MX" sz="1600" b="1">
                <a:solidFill>
                  <a:schemeClr val="tx2">
                    <a:lumMod val="50000"/>
                  </a:schemeClr>
                </a:solidFill>
                <a:latin typeface="Aptos"/>
                <a:cs typeface="Arial"/>
              </a:rPr>
              <a:t>Se han lograron ahorros por $132 mm a través del uso de la herramienta de VF en sectores como educación, mujer, Seguridad.</a:t>
            </a:r>
          </a:p>
          <a:p>
            <a:pPr marL="285750" lvl="0" indent="-285750">
              <a:buFont typeface="Arial" panose="020B0604020202020204" pitchFamily="34" charset="0"/>
              <a:buChar char="•"/>
              <a:defRPr/>
            </a:pPr>
            <a:endParaRPr lang="es-MX" sz="1600" b="1">
              <a:solidFill>
                <a:srgbClr val="232A34"/>
              </a:solidFill>
              <a:latin typeface="Aptos" panose="020B0004020202020204" pitchFamily="34" charset="0"/>
              <a:cs typeface="Arial"/>
            </a:endParaRPr>
          </a:p>
          <a:p>
            <a:pPr marL="285750" indent="-285750">
              <a:buFont typeface="Arial" panose="020B0604020202020204" pitchFamily="34" charset="0"/>
              <a:buChar char="•"/>
              <a:defRPr/>
            </a:pPr>
            <a:r>
              <a:rPr lang="es-MX" sz="1600" b="1">
                <a:solidFill>
                  <a:srgbClr val="232A34"/>
                </a:solidFill>
                <a:latin typeface="Aptos"/>
                <a:cs typeface="Arial"/>
              </a:rPr>
              <a:t>Estabilización del gasto hacia una senda </a:t>
            </a:r>
            <a:r>
              <a:rPr lang="es-MX" sz="1600" b="1" err="1">
                <a:solidFill>
                  <a:srgbClr val="232A34"/>
                </a:solidFill>
                <a:latin typeface="Aptos"/>
                <a:cs typeface="Arial"/>
              </a:rPr>
              <a:t>pre-pandemia</a:t>
            </a:r>
            <a:endParaRPr lang="es-MX" sz="1600" b="1">
              <a:solidFill>
                <a:srgbClr val="232A34"/>
              </a:solidFill>
              <a:latin typeface="Aptos"/>
              <a:cs typeface="Arial"/>
            </a:endParaRPr>
          </a:p>
        </p:txBody>
      </p:sp>
      <p:pic>
        <p:nvPicPr>
          <p:cNvPr id="6" name="Gráfico 5">
            <a:extLst>
              <a:ext uri="{FF2B5EF4-FFF2-40B4-BE49-F238E27FC236}">
                <a16:creationId xmlns:a16="http://schemas.microsoft.com/office/drawing/2014/main" id="{9EE5814F-219E-259E-A2F9-BF2E47BD5A3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89630" y="2218482"/>
            <a:ext cx="3173312" cy="3173312"/>
          </a:xfrm>
          <a:prstGeom prst="rect">
            <a:avLst/>
          </a:prstGeom>
        </p:spPr>
      </p:pic>
      <p:pic>
        <p:nvPicPr>
          <p:cNvPr id="4" name="Gráfico 3">
            <a:extLst>
              <a:ext uri="{FF2B5EF4-FFF2-40B4-BE49-F238E27FC236}">
                <a16:creationId xmlns:a16="http://schemas.microsoft.com/office/drawing/2014/main" id="{C245990B-7F98-1AC1-D338-5042F7562C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7" name="Gráfico 6">
            <a:extLst>
              <a:ext uri="{FF2B5EF4-FFF2-40B4-BE49-F238E27FC236}">
                <a16:creationId xmlns:a16="http://schemas.microsoft.com/office/drawing/2014/main" id="{078EFB15-D98A-820A-A54B-76006BC980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11420" y="187282"/>
            <a:ext cx="956641" cy="486161"/>
          </a:xfrm>
          <a:prstGeom prst="rect">
            <a:avLst/>
          </a:prstGeom>
        </p:spPr>
      </p:pic>
      <p:pic>
        <p:nvPicPr>
          <p:cNvPr id="8" name="Gráfico 7">
            <a:extLst>
              <a:ext uri="{FF2B5EF4-FFF2-40B4-BE49-F238E27FC236}">
                <a16:creationId xmlns:a16="http://schemas.microsoft.com/office/drawing/2014/main" id="{BEDBFA06-CC43-BD01-1893-614D414D3D4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2405043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DA4CA-2717-24E4-3BFF-AA7055DC88EA}"/>
            </a:ext>
          </a:extLst>
        </p:cNvPr>
        <p:cNvGrpSpPr/>
        <p:nvPr/>
      </p:nvGrpSpPr>
      <p:grpSpPr>
        <a:xfrm>
          <a:off x="0" y="0"/>
          <a:ext cx="0" cy="0"/>
          <a:chOff x="0" y="0"/>
          <a:chExt cx="0" cy="0"/>
        </a:xfrm>
      </p:grpSpPr>
      <p:graphicFrame>
        <p:nvGraphicFramePr>
          <p:cNvPr id="10" name="Gráfico 9">
            <a:extLst>
              <a:ext uri="{FF2B5EF4-FFF2-40B4-BE49-F238E27FC236}">
                <a16:creationId xmlns:a16="http://schemas.microsoft.com/office/drawing/2014/main" id="{F5A18F13-1CF5-41C3-8883-07C571A0C774}"/>
              </a:ext>
            </a:extLst>
          </p:cNvPr>
          <p:cNvGraphicFramePr>
            <a:graphicFrameLocks/>
          </p:cNvGraphicFramePr>
          <p:nvPr>
            <p:extLst>
              <p:ext uri="{D42A27DB-BD31-4B8C-83A1-F6EECF244321}">
                <p14:modId xmlns:p14="http://schemas.microsoft.com/office/powerpoint/2010/main" val="637200259"/>
              </p:ext>
            </p:extLst>
          </p:nvPr>
        </p:nvGraphicFramePr>
        <p:xfrm>
          <a:off x="546537" y="1241691"/>
          <a:ext cx="10814400" cy="4957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ítulo 4">
            <a:extLst>
              <a:ext uri="{FF2B5EF4-FFF2-40B4-BE49-F238E27FC236}">
                <a16:creationId xmlns:a16="http://schemas.microsoft.com/office/drawing/2014/main" id="{9DE37CE0-959E-BFEF-2F4C-C22E81FC9F29}"/>
              </a:ext>
            </a:extLst>
          </p:cNvPr>
          <p:cNvSpPr>
            <a:spLocks noGrp="1"/>
          </p:cNvSpPr>
          <p:nvPr>
            <p:ph type="title"/>
          </p:nvPr>
        </p:nvSpPr>
        <p:spPr>
          <a:xfrm>
            <a:off x="813594" y="337967"/>
            <a:ext cx="10564813" cy="639809"/>
          </a:xfrm>
        </p:spPr>
        <p:txBody>
          <a:bodyPr lIns="91440" tIns="45720" rIns="91440" bIns="45720" anchor="ctr"/>
          <a:lstStyle/>
          <a:p>
            <a:pPr algn="ctr"/>
            <a:r>
              <a:rPr lang="es-CO" sz="2400">
                <a:latin typeface="Aptos Black" panose="020B0004020202020204" pitchFamily="34" charset="0"/>
              </a:rPr>
              <a:t>Gastos fiscales* 2010-2027 (% del PIB)</a:t>
            </a:r>
            <a:endParaRPr lang="es-CO" sz="2400" noProof="0">
              <a:latin typeface="Aptos Black" panose="020B0004020202020204" pitchFamily="34" charset="0"/>
            </a:endParaRPr>
          </a:p>
        </p:txBody>
      </p:sp>
      <p:cxnSp>
        <p:nvCxnSpPr>
          <p:cNvPr id="6" name="Conector recto 5">
            <a:extLst>
              <a:ext uri="{FF2B5EF4-FFF2-40B4-BE49-F238E27FC236}">
                <a16:creationId xmlns:a16="http://schemas.microsoft.com/office/drawing/2014/main" id="{3B72C563-2C4F-EC42-2462-D1C669E61DA4}"/>
              </a:ext>
            </a:extLst>
          </p:cNvPr>
          <p:cNvCxnSpPr>
            <a:cxnSpLocks/>
          </p:cNvCxnSpPr>
          <p:nvPr/>
        </p:nvCxnSpPr>
        <p:spPr>
          <a:xfrm>
            <a:off x="9454074" y="1323648"/>
            <a:ext cx="0" cy="421005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9118E128-96AC-C826-ECC7-EA9DAAB0B79F}"/>
              </a:ext>
            </a:extLst>
          </p:cNvPr>
          <p:cNvSpPr txBox="1"/>
          <p:nvPr/>
        </p:nvSpPr>
        <p:spPr>
          <a:xfrm>
            <a:off x="9640547" y="1207841"/>
            <a:ext cx="1297638" cy="367297"/>
          </a:xfrm>
          <a:prstGeom prst="rect">
            <a:avLst/>
          </a:prstGeom>
          <a:noFill/>
        </p:spPr>
        <p:txBody>
          <a:bodyPr wrap="square" rtlCol="0">
            <a:spAutoFit/>
          </a:bodyPr>
          <a:lstStyle/>
          <a:p>
            <a:r>
              <a:rPr lang="es-CO" b="1">
                <a:solidFill>
                  <a:srgbClr val="C00000"/>
                </a:solidFill>
              </a:rPr>
              <a:t>Proyectado</a:t>
            </a:r>
          </a:p>
        </p:txBody>
      </p:sp>
      <p:sp>
        <p:nvSpPr>
          <p:cNvPr id="9" name="CuadroTexto 8">
            <a:extLst>
              <a:ext uri="{FF2B5EF4-FFF2-40B4-BE49-F238E27FC236}">
                <a16:creationId xmlns:a16="http://schemas.microsoft.com/office/drawing/2014/main" id="{0E0C4E39-40C8-8B45-78F9-256795045A56}"/>
              </a:ext>
            </a:extLst>
          </p:cNvPr>
          <p:cNvSpPr txBox="1"/>
          <p:nvPr/>
        </p:nvSpPr>
        <p:spPr>
          <a:xfrm>
            <a:off x="7633762" y="1207793"/>
            <a:ext cx="1316079" cy="367297"/>
          </a:xfrm>
          <a:prstGeom prst="rect">
            <a:avLst/>
          </a:prstGeom>
          <a:noFill/>
        </p:spPr>
        <p:txBody>
          <a:bodyPr wrap="square" rtlCol="0">
            <a:spAutoFit/>
          </a:bodyPr>
          <a:lstStyle/>
          <a:p>
            <a:r>
              <a:rPr lang="es-CO" b="1">
                <a:solidFill>
                  <a:srgbClr val="C00000"/>
                </a:solidFill>
              </a:rPr>
              <a:t>Observado</a:t>
            </a:r>
          </a:p>
        </p:txBody>
      </p:sp>
      <p:sp>
        <p:nvSpPr>
          <p:cNvPr id="3" name="CuadroTexto 2">
            <a:extLst>
              <a:ext uri="{FF2B5EF4-FFF2-40B4-BE49-F238E27FC236}">
                <a16:creationId xmlns:a16="http://schemas.microsoft.com/office/drawing/2014/main" id="{88C9DA26-FA7B-A3CA-BB50-EA1BDF47FCF8}"/>
              </a:ext>
            </a:extLst>
          </p:cNvPr>
          <p:cNvSpPr txBox="1"/>
          <p:nvPr/>
        </p:nvSpPr>
        <p:spPr>
          <a:xfrm>
            <a:off x="10510" y="6337059"/>
            <a:ext cx="12192000" cy="461665"/>
          </a:xfrm>
          <a:prstGeom prst="rect">
            <a:avLst/>
          </a:prstGeom>
          <a:noFill/>
        </p:spPr>
        <p:txBody>
          <a:bodyPr wrap="square">
            <a:spAutoFit/>
          </a:bodyPr>
          <a:lstStyle/>
          <a:p>
            <a:r>
              <a:rPr lang="es-CO" sz="1200" b="1">
                <a:latin typeface="Aptos" panose="020B0004020202020204" pitchFamily="34" charset="0"/>
                <a:cs typeface="Arial" panose="020B0604020202020204" pitchFamily="34" charset="0"/>
              </a:rPr>
              <a:t>*</a:t>
            </a:r>
            <a:r>
              <a:rPr lang="es-CO" sz="1200">
                <a:latin typeface="Aptos" panose="020B0004020202020204" pitchFamily="34" charset="0"/>
                <a:cs typeface="Arial" panose="020B0604020202020204" pitchFamily="34" charset="0"/>
              </a:rPr>
              <a:t>Corresponde únicamente a las entidades de la Administración Central. El gasto fiscal corresponde a las apropiaciones comprometidas, sin incluir pasivos exigibles.</a:t>
            </a:r>
            <a:endParaRPr lang="es-CO" sz="1200">
              <a:latin typeface="Arial" panose="020B0604020202020204" pitchFamily="34" charset="0"/>
              <a:cs typeface="Arial" panose="020B0604020202020204" pitchFamily="34" charset="0"/>
            </a:endParaRPr>
          </a:p>
          <a:p>
            <a:r>
              <a:rPr lang="es-CO" sz="1200" b="1">
                <a:latin typeface="Arial" panose="020B0604020202020204" pitchFamily="34" charset="0"/>
                <a:cs typeface="Arial" panose="020B0604020202020204" pitchFamily="34" charset="0"/>
              </a:rPr>
              <a:t>Fuente</a:t>
            </a:r>
            <a:r>
              <a:rPr lang="es-CO" sz="1200">
                <a:latin typeface="Arial" panose="020B0604020202020204" pitchFamily="34" charset="0"/>
                <a:cs typeface="Arial" panose="020B0604020202020204" pitchFamily="34" charset="0"/>
              </a:rPr>
              <a:t>: SDH – DEEF, DDP, DDT, DDCP</a:t>
            </a:r>
          </a:p>
        </p:txBody>
      </p:sp>
      <p:sp>
        <p:nvSpPr>
          <p:cNvPr id="7" name="Rectángulo: esquinas redondeadas 6">
            <a:extLst>
              <a:ext uri="{FF2B5EF4-FFF2-40B4-BE49-F238E27FC236}">
                <a16:creationId xmlns:a16="http://schemas.microsoft.com/office/drawing/2014/main" id="{16689C3A-A636-393B-0562-4C20E9ADDD51}"/>
              </a:ext>
            </a:extLst>
          </p:cNvPr>
          <p:cNvSpPr/>
          <p:nvPr/>
        </p:nvSpPr>
        <p:spPr>
          <a:xfrm>
            <a:off x="1270986" y="1356727"/>
            <a:ext cx="1642368" cy="639809"/>
          </a:xfrm>
          <a:prstGeom prst="roundRect">
            <a:avLst/>
          </a:prstGeom>
          <a:solidFill>
            <a:schemeClr val="accent5">
              <a:lumMod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b="1">
                <a:latin typeface="Arial" panose="020B0604020202020204" pitchFamily="34" charset="0"/>
                <a:cs typeface="Arial" panose="020B0604020202020204" pitchFamily="34" charset="0"/>
              </a:rPr>
              <a:t>Promedio: 6,0% del PIB</a:t>
            </a:r>
          </a:p>
        </p:txBody>
      </p:sp>
      <p:pic>
        <p:nvPicPr>
          <p:cNvPr id="2" name="Gráfico 1">
            <a:extLst>
              <a:ext uri="{FF2B5EF4-FFF2-40B4-BE49-F238E27FC236}">
                <a16:creationId xmlns:a16="http://schemas.microsoft.com/office/drawing/2014/main" id="{E7BD7669-42C4-15DB-1E1F-55567E82F4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4" name="Gráfico 3">
            <a:extLst>
              <a:ext uri="{FF2B5EF4-FFF2-40B4-BE49-F238E27FC236}">
                <a16:creationId xmlns:a16="http://schemas.microsoft.com/office/drawing/2014/main" id="{F87E2B20-1054-F593-6C1D-AAAD972063D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23939" y="187282"/>
            <a:ext cx="786223" cy="659156"/>
          </a:xfrm>
          <a:prstGeom prst="rect">
            <a:avLst/>
          </a:prstGeom>
        </p:spPr>
      </p:pic>
      <p:pic>
        <p:nvPicPr>
          <p:cNvPr id="11" name="Gráfico 10">
            <a:extLst>
              <a:ext uri="{FF2B5EF4-FFF2-40B4-BE49-F238E27FC236}">
                <a16:creationId xmlns:a16="http://schemas.microsoft.com/office/drawing/2014/main" id="{AE8BB611-6B3A-262F-1169-3E7F043E71F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3218187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233BC-7CFB-A9FF-D09A-EBDE9D1FD917}"/>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8C6B818C-9E4F-9AEC-E15E-2F02B112B9C0}"/>
              </a:ext>
            </a:extLst>
          </p:cNvPr>
          <p:cNvSpPr>
            <a:spLocks noGrp="1"/>
          </p:cNvSpPr>
          <p:nvPr>
            <p:ph type="title"/>
          </p:nvPr>
        </p:nvSpPr>
        <p:spPr>
          <a:xfrm>
            <a:off x="1573663" y="187282"/>
            <a:ext cx="9044674" cy="639809"/>
          </a:xfrm>
        </p:spPr>
        <p:txBody>
          <a:bodyPr lIns="91440" tIns="45720" rIns="91440" bIns="45720" anchor="ctr"/>
          <a:lstStyle/>
          <a:p>
            <a:pPr algn="ctr"/>
            <a:r>
              <a:rPr lang="es-CO" sz="2400" b="1" noProof="0">
                <a:latin typeface="Aptos Black" panose="020B0004020202020204" pitchFamily="34" charset="0"/>
              </a:rPr>
              <a:t>Inversión Fiscal* </a:t>
            </a:r>
            <a:r>
              <a:rPr lang="es-CO" sz="2400" b="1">
                <a:latin typeface="Aptos Black" panose="020B0004020202020204" pitchFamily="34" charset="0"/>
              </a:rPr>
              <a:t>2010-2027</a:t>
            </a:r>
            <a:r>
              <a:rPr lang="es-CO" sz="2400" b="1" noProof="0">
                <a:latin typeface="Aptos Black" panose="020B0004020202020204" pitchFamily="34" charset="0"/>
              </a:rPr>
              <a:t> (% del PIB)</a:t>
            </a:r>
          </a:p>
        </p:txBody>
      </p:sp>
      <p:graphicFrame>
        <p:nvGraphicFramePr>
          <p:cNvPr id="4" name="Gráfico 3">
            <a:extLst>
              <a:ext uri="{FF2B5EF4-FFF2-40B4-BE49-F238E27FC236}">
                <a16:creationId xmlns:a16="http://schemas.microsoft.com/office/drawing/2014/main" id="{7AF24CA8-EC65-B6A8-F712-E329BEBE4274}"/>
              </a:ext>
            </a:extLst>
          </p:cNvPr>
          <p:cNvGraphicFramePr>
            <a:graphicFrameLocks/>
          </p:cNvGraphicFramePr>
          <p:nvPr>
            <p:extLst>
              <p:ext uri="{D42A27DB-BD31-4B8C-83A1-F6EECF244321}">
                <p14:modId xmlns:p14="http://schemas.microsoft.com/office/powerpoint/2010/main" val="3954865472"/>
              </p:ext>
            </p:extLst>
          </p:nvPr>
        </p:nvGraphicFramePr>
        <p:xfrm>
          <a:off x="541139" y="1237690"/>
          <a:ext cx="10813162" cy="4958727"/>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Conector recto 5">
            <a:extLst>
              <a:ext uri="{FF2B5EF4-FFF2-40B4-BE49-F238E27FC236}">
                <a16:creationId xmlns:a16="http://schemas.microsoft.com/office/drawing/2014/main" id="{415137A2-CB61-CCCD-E24B-B38878FAD1AA}"/>
              </a:ext>
            </a:extLst>
          </p:cNvPr>
          <p:cNvCxnSpPr>
            <a:cxnSpLocks/>
          </p:cNvCxnSpPr>
          <p:nvPr/>
        </p:nvCxnSpPr>
        <p:spPr>
          <a:xfrm>
            <a:off x="9477375" y="1276350"/>
            <a:ext cx="0" cy="421005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9F0EB4DF-681D-E4EB-D0B6-F37CD91C5187}"/>
              </a:ext>
            </a:extLst>
          </p:cNvPr>
          <p:cNvSpPr txBox="1"/>
          <p:nvPr/>
        </p:nvSpPr>
        <p:spPr>
          <a:xfrm>
            <a:off x="9524337" y="1022727"/>
            <a:ext cx="1714134" cy="367297"/>
          </a:xfrm>
          <a:prstGeom prst="rect">
            <a:avLst/>
          </a:prstGeom>
          <a:noFill/>
        </p:spPr>
        <p:txBody>
          <a:bodyPr wrap="square" rtlCol="0">
            <a:spAutoFit/>
          </a:bodyPr>
          <a:lstStyle/>
          <a:p>
            <a:r>
              <a:rPr lang="es-CO" b="1">
                <a:solidFill>
                  <a:srgbClr val="C00000"/>
                </a:solidFill>
              </a:rPr>
              <a:t>Proyectado</a:t>
            </a:r>
          </a:p>
        </p:txBody>
      </p:sp>
      <p:sp>
        <p:nvSpPr>
          <p:cNvPr id="9" name="CuadroTexto 8">
            <a:extLst>
              <a:ext uri="{FF2B5EF4-FFF2-40B4-BE49-F238E27FC236}">
                <a16:creationId xmlns:a16="http://schemas.microsoft.com/office/drawing/2014/main" id="{24DD8CD3-DC99-483C-D616-1066D50AC697}"/>
              </a:ext>
            </a:extLst>
          </p:cNvPr>
          <p:cNvSpPr txBox="1"/>
          <p:nvPr/>
        </p:nvSpPr>
        <p:spPr>
          <a:xfrm>
            <a:off x="8074232" y="988482"/>
            <a:ext cx="1391205" cy="369332"/>
          </a:xfrm>
          <a:prstGeom prst="rect">
            <a:avLst/>
          </a:prstGeom>
          <a:noFill/>
        </p:spPr>
        <p:txBody>
          <a:bodyPr wrap="square" rtlCol="0">
            <a:spAutoFit/>
          </a:bodyPr>
          <a:lstStyle/>
          <a:p>
            <a:r>
              <a:rPr lang="es-CO" b="1">
                <a:solidFill>
                  <a:srgbClr val="C00000"/>
                </a:solidFill>
              </a:rPr>
              <a:t>Observado</a:t>
            </a:r>
          </a:p>
        </p:txBody>
      </p:sp>
      <p:sp>
        <p:nvSpPr>
          <p:cNvPr id="3" name="CuadroTexto 2">
            <a:extLst>
              <a:ext uri="{FF2B5EF4-FFF2-40B4-BE49-F238E27FC236}">
                <a16:creationId xmlns:a16="http://schemas.microsoft.com/office/drawing/2014/main" id="{2ACD7796-E62C-66C3-3530-67C6E4D21264}"/>
              </a:ext>
            </a:extLst>
          </p:cNvPr>
          <p:cNvSpPr txBox="1"/>
          <p:nvPr/>
        </p:nvSpPr>
        <p:spPr>
          <a:xfrm>
            <a:off x="191529" y="6319978"/>
            <a:ext cx="10623616" cy="430887"/>
          </a:xfrm>
          <a:prstGeom prst="rect">
            <a:avLst/>
          </a:prstGeom>
          <a:noFill/>
        </p:spPr>
        <p:txBody>
          <a:bodyPr wrap="square">
            <a:spAutoFit/>
          </a:bodyPr>
          <a:lstStyle/>
          <a:p>
            <a:r>
              <a:rPr lang="es-CO" sz="1100" b="1">
                <a:latin typeface="Aptos" panose="020B0004020202020204" pitchFamily="34" charset="0"/>
                <a:cs typeface="Arial" panose="020B0604020202020204" pitchFamily="34" charset="0"/>
              </a:rPr>
              <a:t>*</a:t>
            </a:r>
            <a:r>
              <a:rPr lang="es-CO" sz="1100">
                <a:latin typeface="Aptos" panose="020B0004020202020204" pitchFamily="34" charset="0"/>
                <a:cs typeface="Arial" panose="020B0604020202020204" pitchFamily="34" charset="0"/>
              </a:rPr>
              <a:t>Corresponde únicamente a las entidades de la Administración Central. El gasto fiscal corresponde a las apropiaciones comprometidas, sin incluir pasivos exigibles. </a:t>
            </a:r>
          </a:p>
          <a:p>
            <a:r>
              <a:rPr lang="es-CO" sz="1100" b="1">
                <a:latin typeface="Aptos" panose="020B0004020202020204" pitchFamily="34" charset="0"/>
                <a:cs typeface="Arial" panose="020B0604020202020204" pitchFamily="34" charset="0"/>
              </a:rPr>
              <a:t>Fuente</a:t>
            </a:r>
            <a:r>
              <a:rPr lang="es-CO" sz="1100">
                <a:latin typeface="Aptos" panose="020B0004020202020204" pitchFamily="34" charset="0"/>
                <a:cs typeface="Arial" panose="020B0604020202020204" pitchFamily="34" charset="0"/>
              </a:rPr>
              <a:t>: SDH – DEEF, DDP, DDT, DDCP</a:t>
            </a:r>
          </a:p>
        </p:txBody>
      </p:sp>
      <p:pic>
        <p:nvPicPr>
          <p:cNvPr id="2" name="Gráfico 1">
            <a:extLst>
              <a:ext uri="{FF2B5EF4-FFF2-40B4-BE49-F238E27FC236}">
                <a16:creationId xmlns:a16="http://schemas.microsoft.com/office/drawing/2014/main" id="{94B48F37-DFEE-0BF6-AD73-8D1CD05102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7" name="Gráfico 6">
            <a:extLst>
              <a:ext uri="{FF2B5EF4-FFF2-40B4-BE49-F238E27FC236}">
                <a16:creationId xmlns:a16="http://schemas.microsoft.com/office/drawing/2014/main" id="{6ED790F7-A662-7532-BC59-8C80E23031A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23939" y="187282"/>
            <a:ext cx="786223" cy="659156"/>
          </a:xfrm>
          <a:prstGeom prst="rect">
            <a:avLst/>
          </a:prstGeom>
        </p:spPr>
      </p:pic>
      <p:pic>
        <p:nvPicPr>
          <p:cNvPr id="10" name="Gráfico 9">
            <a:extLst>
              <a:ext uri="{FF2B5EF4-FFF2-40B4-BE49-F238E27FC236}">
                <a16:creationId xmlns:a16="http://schemas.microsoft.com/office/drawing/2014/main" id="{AE8D6AE6-CA50-3DB3-109A-A7E937DE1C4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06268" y="6356350"/>
            <a:ext cx="961794" cy="365125"/>
          </a:xfrm>
          <a:prstGeom prst="rect">
            <a:avLst/>
          </a:prstGeom>
        </p:spPr>
      </p:pic>
      <p:sp>
        <p:nvSpPr>
          <p:cNvPr id="11" name="Rectángulo: esquinas redondeadas 10">
            <a:extLst>
              <a:ext uri="{FF2B5EF4-FFF2-40B4-BE49-F238E27FC236}">
                <a16:creationId xmlns:a16="http://schemas.microsoft.com/office/drawing/2014/main" id="{82ADF67F-346E-0DF0-603A-AE5262D1E044}"/>
              </a:ext>
            </a:extLst>
          </p:cNvPr>
          <p:cNvSpPr/>
          <p:nvPr/>
        </p:nvSpPr>
        <p:spPr>
          <a:xfrm>
            <a:off x="1597161" y="1567492"/>
            <a:ext cx="1642368" cy="639809"/>
          </a:xfrm>
          <a:prstGeom prst="round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b="1">
                <a:latin typeface="Arial" panose="020B0604020202020204" pitchFamily="34" charset="0"/>
                <a:cs typeface="Arial" panose="020B0604020202020204" pitchFamily="34" charset="0"/>
              </a:rPr>
              <a:t>Promedio: 4,4% del PIB</a:t>
            </a:r>
          </a:p>
        </p:txBody>
      </p:sp>
    </p:spTree>
    <p:extLst>
      <p:ext uri="{BB962C8B-B14F-4D97-AF65-F5344CB8AC3E}">
        <p14:creationId xmlns:p14="http://schemas.microsoft.com/office/powerpoint/2010/main" val="1968603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53940-36F0-0618-6A77-3670AFB44370}"/>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F1AD3232-0071-B4BA-2F3D-1442CBBF5978}"/>
              </a:ext>
            </a:extLst>
          </p:cNvPr>
          <p:cNvSpPr>
            <a:spLocks noGrp="1"/>
          </p:cNvSpPr>
          <p:nvPr>
            <p:ph type="title"/>
          </p:nvPr>
        </p:nvSpPr>
        <p:spPr>
          <a:xfrm>
            <a:off x="2239495" y="187282"/>
            <a:ext cx="7642911" cy="639809"/>
          </a:xfrm>
        </p:spPr>
        <p:txBody>
          <a:bodyPr lIns="91440" tIns="45720" rIns="91440" bIns="45720" anchor="t"/>
          <a:lstStyle/>
          <a:p>
            <a:pPr algn="ctr"/>
            <a:r>
              <a:rPr lang="es-CO" sz="2000" b="1" noProof="0">
                <a:latin typeface="Aptos Black" panose="020B0004020202020204" pitchFamily="34" charset="0"/>
              </a:rPr>
              <a:t>Total </a:t>
            </a:r>
            <a:r>
              <a:rPr lang="es-CO" sz="2000" b="1">
                <a:latin typeface="Aptos Black" panose="020B0004020202020204" pitchFamily="34" charset="0"/>
              </a:rPr>
              <a:t>2010-2027</a:t>
            </a:r>
            <a:r>
              <a:rPr lang="es-CO" sz="2000" b="1" noProof="0">
                <a:latin typeface="Aptos Black" panose="020B0004020202020204" pitchFamily="34" charset="0"/>
              </a:rPr>
              <a:t> </a:t>
            </a:r>
            <a:r>
              <a:rPr lang="es-CO" sz="2000" b="1">
                <a:latin typeface="Aptos Black" panose="020B0004020202020204" pitchFamily="34" charset="0"/>
              </a:rPr>
              <a:t>– Presupuesto Anual</a:t>
            </a:r>
            <a:br>
              <a:rPr lang="es-CO" sz="2000" noProof="0">
                <a:latin typeface="Aptos" panose="020B0004020202020204" pitchFamily="34" charset="0"/>
              </a:rPr>
            </a:br>
            <a:r>
              <a:rPr lang="es-CO" sz="1600">
                <a:latin typeface="Aptos" panose="020B0004020202020204" pitchFamily="34" charset="0"/>
              </a:rPr>
              <a:t>(Billones de pesos de 2026)</a:t>
            </a:r>
            <a:endParaRPr lang="es-CO" sz="1600" noProof="0">
              <a:latin typeface="Aptos" panose="020B0004020202020204" pitchFamily="34" charset="0"/>
            </a:endParaRPr>
          </a:p>
        </p:txBody>
      </p:sp>
      <p:sp>
        <p:nvSpPr>
          <p:cNvPr id="8" name="CuadroTexto 7">
            <a:extLst>
              <a:ext uri="{FF2B5EF4-FFF2-40B4-BE49-F238E27FC236}">
                <a16:creationId xmlns:a16="http://schemas.microsoft.com/office/drawing/2014/main" id="{1991D398-8A0C-EFC6-3EB7-317C25D60039}"/>
              </a:ext>
            </a:extLst>
          </p:cNvPr>
          <p:cNvSpPr txBox="1"/>
          <p:nvPr/>
        </p:nvSpPr>
        <p:spPr>
          <a:xfrm>
            <a:off x="10039635" y="1005603"/>
            <a:ext cx="1341310" cy="371067"/>
          </a:xfrm>
          <a:prstGeom prst="rect">
            <a:avLst/>
          </a:prstGeom>
          <a:noFill/>
        </p:spPr>
        <p:txBody>
          <a:bodyPr wrap="square" rtlCol="0">
            <a:spAutoFit/>
          </a:bodyPr>
          <a:lstStyle/>
          <a:p>
            <a:r>
              <a:rPr lang="es-CO" b="1">
                <a:solidFill>
                  <a:srgbClr val="C00000"/>
                </a:solidFill>
              </a:rPr>
              <a:t>Proyectado</a:t>
            </a:r>
          </a:p>
        </p:txBody>
      </p:sp>
      <p:sp>
        <p:nvSpPr>
          <p:cNvPr id="9" name="CuadroTexto 8">
            <a:extLst>
              <a:ext uri="{FF2B5EF4-FFF2-40B4-BE49-F238E27FC236}">
                <a16:creationId xmlns:a16="http://schemas.microsoft.com/office/drawing/2014/main" id="{804FF850-A372-C85F-51FA-DC0DC2FB9F21}"/>
              </a:ext>
            </a:extLst>
          </p:cNvPr>
          <p:cNvSpPr txBox="1"/>
          <p:nvPr/>
        </p:nvSpPr>
        <p:spPr>
          <a:xfrm>
            <a:off x="8421228" y="1007487"/>
            <a:ext cx="1618407" cy="367297"/>
          </a:xfrm>
          <a:prstGeom prst="rect">
            <a:avLst/>
          </a:prstGeom>
          <a:noFill/>
        </p:spPr>
        <p:txBody>
          <a:bodyPr wrap="square" rtlCol="0">
            <a:spAutoFit/>
          </a:bodyPr>
          <a:lstStyle/>
          <a:p>
            <a:r>
              <a:rPr lang="es-CO" b="1">
                <a:solidFill>
                  <a:srgbClr val="C00000"/>
                </a:solidFill>
              </a:rPr>
              <a:t>Observado</a:t>
            </a:r>
          </a:p>
        </p:txBody>
      </p:sp>
      <p:sp>
        <p:nvSpPr>
          <p:cNvPr id="3" name="CuadroTexto 2">
            <a:extLst>
              <a:ext uri="{FF2B5EF4-FFF2-40B4-BE49-F238E27FC236}">
                <a16:creationId xmlns:a16="http://schemas.microsoft.com/office/drawing/2014/main" id="{E4474E0F-C8D0-85EA-C3DF-D543D3A55A5A}"/>
              </a:ext>
            </a:extLst>
          </p:cNvPr>
          <p:cNvSpPr txBox="1"/>
          <p:nvPr/>
        </p:nvSpPr>
        <p:spPr>
          <a:xfrm>
            <a:off x="223938" y="6024387"/>
            <a:ext cx="6738899" cy="646331"/>
          </a:xfrm>
          <a:prstGeom prst="rect">
            <a:avLst/>
          </a:prstGeom>
          <a:noFill/>
        </p:spPr>
        <p:txBody>
          <a:bodyPr wrap="square" lIns="91440" tIns="45720" rIns="91440" bIns="45720" anchor="t">
            <a:spAutoFit/>
          </a:bodyPr>
          <a:lstStyle/>
          <a:p>
            <a:r>
              <a:rPr lang="es-CO" sz="1200" b="1">
                <a:latin typeface="Arial"/>
                <a:cs typeface="Arial"/>
              </a:rPr>
              <a:t> * Presupuesto Vigente</a:t>
            </a:r>
            <a:endParaRPr lang="es-CO" sz="1200" b="1">
              <a:highlight>
                <a:srgbClr val="FFFF00"/>
              </a:highlight>
              <a:latin typeface="Arial"/>
              <a:cs typeface="Arial"/>
            </a:endParaRPr>
          </a:p>
          <a:p>
            <a:r>
              <a:rPr lang="es-CO" sz="1200" b="1">
                <a:latin typeface="Arial"/>
                <a:cs typeface="Arial"/>
              </a:rPr>
              <a:t> </a:t>
            </a:r>
            <a:endParaRPr lang="es-CO" sz="1200">
              <a:latin typeface="Arial"/>
              <a:cs typeface="Arial"/>
            </a:endParaRPr>
          </a:p>
          <a:p>
            <a:r>
              <a:rPr lang="es-CO" sz="1200" b="1">
                <a:latin typeface="Arial"/>
                <a:cs typeface="Arial"/>
              </a:rPr>
              <a:t>Fuente</a:t>
            </a:r>
            <a:r>
              <a:rPr lang="es-CO" sz="1200">
                <a:latin typeface="Arial"/>
                <a:cs typeface="Arial"/>
              </a:rPr>
              <a:t>: SDH – DEEF, DDP, DDT, DDCP</a:t>
            </a:r>
          </a:p>
        </p:txBody>
      </p:sp>
      <p:pic>
        <p:nvPicPr>
          <p:cNvPr id="2" name="Gráfico 1">
            <a:extLst>
              <a:ext uri="{FF2B5EF4-FFF2-40B4-BE49-F238E27FC236}">
                <a16:creationId xmlns:a16="http://schemas.microsoft.com/office/drawing/2014/main" id="{A45DB25E-DC66-1C6B-09FE-999D11243CA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87282"/>
            <a:ext cx="956641" cy="486161"/>
          </a:xfrm>
          <a:prstGeom prst="rect">
            <a:avLst/>
          </a:prstGeom>
        </p:spPr>
      </p:pic>
      <p:pic>
        <p:nvPicPr>
          <p:cNvPr id="4" name="Gráfico 3">
            <a:extLst>
              <a:ext uri="{FF2B5EF4-FFF2-40B4-BE49-F238E27FC236}">
                <a16:creationId xmlns:a16="http://schemas.microsoft.com/office/drawing/2014/main" id="{DC752741-E5C5-E08E-07DB-6B9C09D586C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10" name="Gráfico 9">
            <a:extLst>
              <a:ext uri="{FF2B5EF4-FFF2-40B4-BE49-F238E27FC236}">
                <a16:creationId xmlns:a16="http://schemas.microsoft.com/office/drawing/2014/main" id="{C8EF7E27-1ED5-9643-7605-BA31FB8ED51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
        <p:nvSpPr>
          <p:cNvPr id="12" name="Rectángulo: esquinas redondeadas 11">
            <a:extLst>
              <a:ext uri="{FF2B5EF4-FFF2-40B4-BE49-F238E27FC236}">
                <a16:creationId xmlns:a16="http://schemas.microsoft.com/office/drawing/2014/main" id="{49564C0F-6D3A-F428-04A1-455EC4609C94}"/>
              </a:ext>
            </a:extLst>
          </p:cNvPr>
          <p:cNvSpPr/>
          <p:nvPr/>
        </p:nvSpPr>
        <p:spPr>
          <a:xfrm>
            <a:off x="1951019" y="1756314"/>
            <a:ext cx="1642368" cy="639809"/>
          </a:xfrm>
          <a:prstGeom prst="roundRect">
            <a:avLst/>
          </a:prstGeom>
          <a:solidFill>
            <a:schemeClr val="accent5">
              <a:lumMod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b="1">
                <a:solidFill>
                  <a:schemeClr val="bg1"/>
                </a:solidFill>
                <a:latin typeface="Arial" panose="020B0604020202020204" pitchFamily="34" charset="0"/>
                <a:cs typeface="Arial" panose="020B0604020202020204" pitchFamily="34" charset="0"/>
              </a:rPr>
              <a:t>Promedio: $30,9</a:t>
            </a:r>
          </a:p>
        </p:txBody>
      </p:sp>
      <p:graphicFrame>
        <p:nvGraphicFramePr>
          <p:cNvPr id="18" name="Gráfico 17">
            <a:extLst>
              <a:ext uri="{FF2B5EF4-FFF2-40B4-BE49-F238E27FC236}">
                <a16:creationId xmlns:a16="http://schemas.microsoft.com/office/drawing/2014/main" id="{4AFBE3C8-FF00-4D8C-BBB3-9137A09095FC}"/>
              </a:ext>
              <a:ext uri="{147F2762-F138-4A5C-976F-8EAC2B608ADB}">
                <a16:predDERef xmlns:a16="http://schemas.microsoft.com/office/drawing/2014/main" pred="{8D4AD862-FD9A-4277-96CB-C143EFB544AA}"/>
              </a:ext>
            </a:extLst>
          </p:cNvPr>
          <p:cNvGraphicFramePr>
            <a:graphicFrameLocks/>
          </p:cNvGraphicFramePr>
          <p:nvPr>
            <p:extLst>
              <p:ext uri="{D42A27DB-BD31-4B8C-83A1-F6EECF244321}">
                <p14:modId xmlns:p14="http://schemas.microsoft.com/office/powerpoint/2010/main" val="514194130"/>
              </p:ext>
            </p:extLst>
          </p:nvPr>
        </p:nvGraphicFramePr>
        <p:xfrm>
          <a:off x="460751" y="1066772"/>
          <a:ext cx="10769600" cy="5203544"/>
        </p:xfrm>
        <a:graphic>
          <a:graphicData uri="http://schemas.openxmlformats.org/drawingml/2006/chart">
            <c:chart xmlns:c="http://schemas.openxmlformats.org/drawingml/2006/chart" xmlns:r="http://schemas.openxmlformats.org/officeDocument/2006/relationships" r:id="rId6"/>
          </a:graphicData>
        </a:graphic>
      </p:graphicFrame>
      <p:cxnSp>
        <p:nvCxnSpPr>
          <p:cNvPr id="19" name="Conector recto 18">
            <a:extLst>
              <a:ext uri="{FF2B5EF4-FFF2-40B4-BE49-F238E27FC236}">
                <a16:creationId xmlns:a16="http://schemas.microsoft.com/office/drawing/2014/main" id="{61CAA990-086D-FF2C-0483-050A60220DC5}"/>
              </a:ext>
            </a:extLst>
          </p:cNvPr>
          <p:cNvCxnSpPr>
            <a:cxnSpLocks/>
          </p:cNvCxnSpPr>
          <p:nvPr/>
        </p:nvCxnSpPr>
        <p:spPr>
          <a:xfrm>
            <a:off x="9347148" y="1611851"/>
            <a:ext cx="0" cy="3764483"/>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060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C4C5B-1D35-BDBC-2F7C-978E35A0D23E}"/>
            </a:ext>
          </a:extLst>
        </p:cNvPr>
        <p:cNvGrpSpPr/>
        <p:nvPr/>
      </p:nvGrpSpPr>
      <p:grpSpPr>
        <a:xfrm>
          <a:off x="0" y="0"/>
          <a:ext cx="0" cy="0"/>
          <a:chOff x="0" y="0"/>
          <a:chExt cx="0" cy="0"/>
        </a:xfrm>
      </p:grpSpPr>
      <p:graphicFrame>
        <p:nvGraphicFramePr>
          <p:cNvPr id="11" name="Gráfico 10">
            <a:extLst>
              <a:ext uri="{FF2B5EF4-FFF2-40B4-BE49-F238E27FC236}">
                <a16:creationId xmlns:a16="http://schemas.microsoft.com/office/drawing/2014/main" id="{B3C962BA-B2BE-43A8-BB06-596DC44D177E}"/>
              </a:ext>
              <a:ext uri="{147F2762-F138-4A5C-976F-8EAC2B608ADB}">
                <a16:predDERef xmlns:a16="http://schemas.microsoft.com/office/drawing/2014/main" pred="{8D4AD862-FD9A-4277-96CB-C143EFB544AA}"/>
              </a:ext>
            </a:extLst>
          </p:cNvPr>
          <p:cNvGraphicFramePr>
            <a:graphicFrameLocks/>
          </p:cNvGraphicFramePr>
          <p:nvPr>
            <p:extLst>
              <p:ext uri="{D42A27DB-BD31-4B8C-83A1-F6EECF244321}">
                <p14:modId xmlns:p14="http://schemas.microsoft.com/office/powerpoint/2010/main" val="632262909"/>
              </p:ext>
            </p:extLst>
          </p:nvPr>
        </p:nvGraphicFramePr>
        <p:xfrm>
          <a:off x="341925" y="1394461"/>
          <a:ext cx="10913808" cy="4638849"/>
        </p:xfrm>
        <a:graphic>
          <a:graphicData uri="http://schemas.openxmlformats.org/drawingml/2006/chart">
            <c:chart xmlns:c="http://schemas.openxmlformats.org/drawingml/2006/chart" xmlns:r="http://schemas.openxmlformats.org/officeDocument/2006/relationships" r:id="rId3"/>
          </a:graphicData>
        </a:graphic>
      </p:graphicFrame>
      <p:sp>
        <p:nvSpPr>
          <p:cNvPr id="5" name="Título 4">
            <a:extLst>
              <a:ext uri="{FF2B5EF4-FFF2-40B4-BE49-F238E27FC236}">
                <a16:creationId xmlns:a16="http://schemas.microsoft.com/office/drawing/2014/main" id="{EFBB06FD-A5FD-4E94-E91A-2FF1BCDBA2B5}"/>
              </a:ext>
            </a:extLst>
          </p:cNvPr>
          <p:cNvSpPr>
            <a:spLocks noGrp="1"/>
          </p:cNvSpPr>
          <p:nvPr>
            <p:ph type="title"/>
          </p:nvPr>
        </p:nvSpPr>
        <p:spPr>
          <a:xfrm>
            <a:off x="2239495" y="187282"/>
            <a:ext cx="7642911" cy="639809"/>
          </a:xfrm>
        </p:spPr>
        <p:txBody>
          <a:bodyPr lIns="91440" tIns="45720" rIns="91440" bIns="45720" anchor="t"/>
          <a:lstStyle/>
          <a:p>
            <a:pPr algn="ctr"/>
            <a:r>
              <a:rPr lang="es-CO" sz="2000" b="1" noProof="0">
                <a:latin typeface="Aptos Black" panose="020B0004020202020204" pitchFamily="34" charset="0"/>
              </a:rPr>
              <a:t>Inversión </a:t>
            </a:r>
            <a:r>
              <a:rPr lang="es-CO" sz="2000" b="1">
                <a:latin typeface="Aptos Black" panose="020B0004020202020204" pitchFamily="34" charset="0"/>
              </a:rPr>
              <a:t>2010-2027</a:t>
            </a:r>
            <a:r>
              <a:rPr lang="es-CO" sz="2000" b="1" noProof="0">
                <a:latin typeface="Aptos Black" panose="020B0004020202020204" pitchFamily="34" charset="0"/>
              </a:rPr>
              <a:t> </a:t>
            </a:r>
            <a:r>
              <a:rPr lang="es-CO" sz="2000" b="1">
                <a:latin typeface="Aptos Black" panose="020B0004020202020204" pitchFamily="34" charset="0"/>
              </a:rPr>
              <a:t>– Presupuesto Anual</a:t>
            </a:r>
            <a:br>
              <a:rPr lang="es-CO" sz="1600" noProof="0">
                <a:latin typeface="Aptos" panose="020B0004020202020204" pitchFamily="34" charset="0"/>
              </a:rPr>
            </a:br>
            <a:r>
              <a:rPr lang="es-CO" sz="1600">
                <a:latin typeface="Aptos" panose="020B0004020202020204" pitchFamily="34" charset="0"/>
              </a:rPr>
              <a:t>(Billones de pesos de 2026)</a:t>
            </a:r>
            <a:endParaRPr lang="es-CO" sz="1600" noProof="0">
              <a:latin typeface="Aptos" panose="020B0004020202020204" pitchFamily="34" charset="0"/>
            </a:endParaRPr>
          </a:p>
        </p:txBody>
      </p:sp>
      <p:cxnSp>
        <p:nvCxnSpPr>
          <p:cNvPr id="6" name="Conector recto 5">
            <a:extLst>
              <a:ext uri="{FF2B5EF4-FFF2-40B4-BE49-F238E27FC236}">
                <a16:creationId xmlns:a16="http://schemas.microsoft.com/office/drawing/2014/main" id="{B120B2C1-4201-A6C8-4815-7FE8B1724637}"/>
              </a:ext>
            </a:extLst>
          </p:cNvPr>
          <p:cNvCxnSpPr>
            <a:cxnSpLocks/>
          </p:cNvCxnSpPr>
          <p:nvPr/>
        </p:nvCxnSpPr>
        <p:spPr>
          <a:xfrm>
            <a:off x="9347151" y="1394461"/>
            <a:ext cx="0" cy="421005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BD74B148-8683-C3DB-1CE0-2E5C259C32E6}"/>
              </a:ext>
            </a:extLst>
          </p:cNvPr>
          <p:cNvSpPr txBox="1"/>
          <p:nvPr/>
        </p:nvSpPr>
        <p:spPr>
          <a:xfrm>
            <a:off x="10039635" y="1005603"/>
            <a:ext cx="1341310" cy="371067"/>
          </a:xfrm>
          <a:prstGeom prst="rect">
            <a:avLst/>
          </a:prstGeom>
          <a:noFill/>
        </p:spPr>
        <p:txBody>
          <a:bodyPr wrap="square" rtlCol="0">
            <a:spAutoFit/>
          </a:bodyPr>
          <a:lstStyle/>
          <a:p>
            <a:r>
              <a:rPr lang="es-CO" b="1">
                <a:solidFill>
                  <a:srgbClr val="C00000"/>
                </a:solidFill>
              </a:rPr>
              <a:t>Proyectado</a:t>
            </a:r>
          </a:p>
        </p:txBody>
      </p:sp>
      <p:sp>
        <p:nvSpPr>
          <p:cNvPr id="9" name="CuadroTexto 8">
            <a:extLst>
              <a:ext uri="{FF2B5EF4-FFF2-40B4-BE49-F238E27FC236}">
                <a16:creationId xmlns:a16="http://schemas.microsoft.com/office/drawing/2014/main" id="{44A82AD7-2CFF-E179-81F5-E4EB6C141E30}"/>
              </a:ext>
            </a:extLst>
          </p:cNvPr>
          <p:cNvSpPr txBox="1"/>
          <p:nvPr/>
        </p:nvSpPr>
        <p:spPr>
          <a:xfrm>
            <a:off x="7776279" y="1011922"/>
            <a:ext cx="1618407" cy="367297"/>
          </a:xfrm>
          <a:prstGeom prst="rect">
            <a:avLst/>
          </a:prstGeom>
          <a:noFill/>
        </p:spPr>
        <p:txBody>
          <a:bodyPr wrap="square" rtlCol="0">
            <a:spAutoFit/>
          </a:bodyPr>
          <a:lstStyle/>
          <a:p>
            <a:r>
              <a:rPr lang="es-CO" b="1">
                <a:solidFill>
                  <a:srgbClr val="C00000"/>
                </a:solidFill>
              </a:rPr>
              <a:t>Observado</a:t>
            </a:r>
          </a:p>
        </p:txBody>
      </p:sp>
      <p:sp>
        <p:nvSpPr>
          <p:cNvPr id="3" name="CuadroTexto 2">
            <a:extLst>
              <a:ext uri="{FF2B5EF4-FFF2-40B4-BE49-F238E27FC236}">
                <a16:creationId xmlns:a16="http://schemas.microsoft.com/office/drawing/2014/main" id="{B1C6F3B8-BC30-DFF4-0E23-7129B83B25B7}"/>
              </a:ext>
            </a:extLst>
          </p:cNvPr>
          <p:cNvSpPr txBox="1"/>
          <p:nvPr/>
        </p:nvSpPr>
        <p:spPr>
          <a:xfrm>
            <a:off x="223938" y="6024387"/>
            <a:ext cx="6738899" cy="646331"/>
          </a:xfrm>
          <a:prstGeom prst="rect">
            <a:avLst/>
          </a:prstGeom>
          <a:noFill/>
        </p:spPr>
        <p:txBody>
          <a:bodyPr wrap="square" lIns="91440" tIns="45720" rIns="91440" bIns="45720" anchor="t">
            <a:spAutoFit/>
          </a:bodyPr>
          <a:lstStyle/>
          <a:p>
            <a:r>
              <a:rPr lang="es-CO" sz="1200" b="1">
                <a:latin typeface="Arial"/>
                <a:cs typeface="Arial"/>
              </a:rPr>
              <a:t> * Presupuesto Vigente</a:t>
            </a:r>
            <a:endParaRPr lang="es-CO" sz="1200" b="1">
              <a:solidFill>
                <a:srgbClr val="FF0000"/>
              </a:solidFill>
              <a:highlight>
                <a:srgbClr val="FFFF00"/>
              </a:highlight>
              <a:latin typeface="Arial"/>
              <a:cs typeface="Arial"/>
            </a:endParaRPr>
          </a:p>
          <a:p>
            <a:r>
              <a:rPr lang="es-CO" sz="1200" b="1">
                <a:latin typeface="Arial"/>
                <a:cs typeface="Arial"/>
              </a:rPr>
              <a:t> </a:t>
            </a:r>
            <a:endParaRPr lang="es-CO" sz="1200">
              <a:latin typeface="Arial"/>
              <a:cs typeface="Arial"/>
            </a:endParaRPr>
          </a:p>
          <a:p>
            <a:r>
              <a:rPr lang="es-CO" sz="1200" b="1">
                <a:latin typeface="Arial"/>
                <a:cs typeface="Arial"/>
              </a:rPr>
              <a:t>Fuente</a:t>
            </a:r>
            <a:r>
              <a:rPr lang="es-CO" sz="1200">
                <a:latin typeface="Arial"/>
                <a:cs typeface="Arial"/>
              </a:rPr>
              <a:t>: SDH – DEEF, DDP, DDT, DDCP</a:t>
            </a:r>
          </a:p>
        </p:txBody>
      </p:sp>
      <p:pic>
        <p:nvPicPr>
          <p:cNvPr id="2" name="Gráfico 1">
            <a:extLst>
              <a:ext uri="{FF2B5EF4-FFF2-40B4-BE49-F238E27FC236}">
                <a16:creationId xmlns:a16="http://schemas.microsoft.com/office/drawing/2014/main" id="{D9CC4E5D-ABF6-8932-2897-7AC503BFBE4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4" name="Gráfico 3">
            <a:extLst>
              <a:ext uri="{FF2B5EF4-FFF2-40B4-BE49-F238E27FC236}">
                <a16:creationId xmlns:a16="http://schemas.microsoft.com/office/drawing/2014/main" id="{D8D84A46-7BEB-10FD-999B-B8BA93708AD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23939" y="187282"/>
            <a:ext cx="786223" cy="659156"/>
          </a:xfrm>
          <a:prstGeom prst="rect">
            <a:avLst/>
          </a:prstGeom>
        </p:spPr>
      </p:pic>
      <p:pic>
        <p:nvPicPr>
          <p:cNvPr id="10" name="Gráfico 9">
            <a:extLst>
              <a:ext uri="{FF2B5EF4-FFF2-40B4-BE49-F238E27FC236}">
                <a16:creationId xmlns:a16="http://schemas.microsoft.com/office/drawing/2014/main" id="{AFCE983A-A3B1-BBC2-5883-A78D5C79D87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06268" y="6356350"/>
            <a:ext cx="961794" cy="365125"/>
          </a:xfrm>
          <a:prstGeom prst="rect">
            <a:avLst/>
          </a:prstGeom>
        </p:spPr>
      </p:pic>
      <p:sp>
        <p:nvSpPr>
          <p:cNvPr id="18" name="Rectángulo: esquinas redondeadas 17">
            <a:extLst>
              <a:ext uri="{FF2B5EF4-FFF2-40B4-BE49-F238E27FC236}">
                <a16:creationId xmlns:a16="http://schemas.microsoft.com/office/drawing/2014/main" id="{7BA50F3A-E383-5895-3672-8E422075DD03}"/>
              </a:ext>
            </a:extLst>
          </p:cNvPr>
          <p:cNvSpPr/>
          <p:nvPr/>
        </p:nvSpPr>
        <p:spPr>
          <a:xfrm>
            <a:off x="2030922" y="1375114"/>
            <a:ext cx="1642368" cy="639809"/>
          </a:xfrm>
          <a:prstGeom prst="roundRect">
            <a:avLst/>
          </a:prstGeom>
          <a:solidFill>
            <a:schemeClr val="accent5">
              <a:lumMod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b="1">
                <a:latin typeface="Arial" panose="020B0604020202020204" pitchFamily="34" charset="0"/>
                <a:cs typeface="Arial" panose="020B0604020202020204" pitchFamily="34" charset="0"/>
              </a:rPr>
              <a:t>Promedio: </a:t>
            </a:r>
            <a:r>
              <a:rPr lang="es-CO" sz="1600" b="1">
                <a:solidFill>
                  <a:schemeClr val="bg1"/>
                </a:solidFill>
                <a:latin typeface="Arial" panose="020B0604020202020204" pitchFamily="34" charset="0"/>
                <a:cs typeface="Arial" panose="020B0604020202020204" pitchFamily="34" charset="0"/>
              </a:rPr>
              <a:t>$25,2</a:t>
            </a:r>
          </a:p>
        </p:txBody>
      </p:sp>
    </p:spTree>
    <p:extLst>
      <p:ext uri="{BB962C8B-B14F-4D97-AF65-F5344CB8AC3E}">
        <p14:creationId xmlns:p14="http://schemas.microsoft.com/office/powerpoint/2010/main" val="3972315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FB789-30A9-3C01-49E6-8E30E99E16A3}"/>
            </a:ext>
          </a:extLst>
        </p:cNvPr>
        <p:cNvGrpSpPr/>
        <p:nvPr/>
      </p:nvGrpSpPr>
      <p:grpSpPr>
        <a:xfrm>
          <a:off x="0" y="0"/>
          <a:ext cx="0" cy="0"/>
          <a:chOff x="0" y="0"/>
          <a:chExt cx="0" cy="0"/>
        </a:xfrm>
      </p:grpSpPr>
      <p:sp>
        <p:nvSpPr>
          <p:cNvPr id="27" name="Rectángulo 26">
            <a:extLst>
              <a:ext uri="{FF2B5EF4-FFF2-40B4-BE49-F238E27FC236}">
                <a16:creationId xmlns:a16="http://schemas.microsoft.com/office/drawing/2014/main" id="{FD7993B1-2210-1C20-7C41-AC75E0D52C45}"/>
              </a:ext>
            </a:extLst>
          </p:cNvPr>
          <p:cNvSpPr/>
          <p:nvPr/>
        </p:nvSpPr>
        <p:spPr>
          <a:xfrm>
            <a:off x="0" y="1086916"/>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chemeClr val="tx2"/>
              </a:solidFill>
              <a:latin typeface="Aptos Black" panose="020B0004020202020204" pitchFamily="34" charset="0"/>
            </a:endParaRPr>
          </a:p>
        </p:txBody>
      </p:sp>
      <p:sp>
        <p:nvSpPr>
          <p:cNvPr id="9" name="Título 3">
            <a:extLst>
              <a:ext uri="{FF2B5EF4-FFF2-40B4-BE49-F238E27FC236}">
                <a16:creationId xmlns:a16="http://schemas.microsoft.com/office/drawing/2014/main" id="{4FC881A2-53A4-75B7-439F-905B73F9C1E1}"/>
              </a:ext>
            </a:extLst>
          </p:cNvPr>
          <p:cNvSpPr txBox="1">
            <a:spLocks/>
          </p:cNvSpPr>
          <p:nvPr/>
        </p:nvSpPr>
        <p:spPr>
          <a:xfrm>
            <a:off x="850267" y="187282"/>
            <a:ext cx="10515600" cy="561467"/>
          </a:xfrm>
        </p:spPr>
        <p:txBody>
          <a:bodyPr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MX" sz="2000" b="1">
                <a:latin typeface="Aptos Black" panose="020B0004020202020204" pitchFamily="34" charset="0"/>
              </a:rPr>
              <a:t>¿Cómo se financia la ciudad?</a:t>
            </a:r>
            <a:endParaRPr lang="es-CO" sz="2000" b="1">
              <a:latin typeface="Aptos Black" panose="020B0004020202020204" pitchFamily="34" charset="0"/>
            </a:endParaRPr>
          </a:p>
        </p:txBody>
      </p:sp>
      <p:sp>
        <p:nvSpPr>
          <p:cNvPr id="2" name="Marcador de contenido 4">
            <a:extLst>
              <a:ext uri="{FF2B5EF4-FFF2-40B4-BE49-F238E27FC236}">
                <a16:creationId xmlns:a16="http://schemas.microsoft.com/office/drawing/2014/main" id="{A33D6B9C-E283-5B4A-D77E-FEB946AB75A8}"/>
              </a:ext>
            </a:extLst>
          </p:cNvPr>
          <p:cNvSpPr txBox="1">
            <a:spLocks/>
          </p:cNvSpPr>
          <p:nvPr/>
        </p:nvSpPr>
        <p:spPr>
          <a:xfrm>
            <a:off x="743943" y="2116892"/>
            <a:ext cx="2002536" cy="466471"/>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endParaRPr lang="es-MX" b="1">
              <a:solidFill>
                <a:srgbClr val="232A34"/>
              </a:solidFill>
              <a:latin typeface="Aptos Display" panose="020B0004020202020204" pitchFamily="34" charset="0"/>
            </a:endParaRPr>
          </a:p>
          <a:p>
            <a:pPr>
              <a:defRPr/>
            </a:pPr>
            <a:endParaRPr lang="es-CO">
              <a:solidFill>
                <a:srgbClr val="232A34"/>
              </a:solidFill>
              <a:latin typeface="Aptos Display" panose="020B0004020202020204" pitchFamily="34" charset="0"/>
            </a:endParaRPr>
          </a:p>
        </p:txBody>
      </p:sp>
      <p:pic>
        <p:nvPicPr>
          <p:cNvPr id="4" name="Imagen 3">
            <a:extLst>
              <a:ext uri="{FF2B5EF4-FFF2-40B4-BE49-F238E27FC236}">
                <a16:creationId xmlns:a16="http://schemas.microsoft.com/office/drawing/2014/main" id="{47BFAC3F-A4F2-FBB9-8CCC-3B9A69561053}"/>
              </a:ext>
            </a:extLst>
          </p:cNvPr>
          <p:cNvPicPr>
            <a:picLocks noChangeAspect="1"/>
          </p:cNvPicPr>
          <p:nvPr/>
        </p:nvPicPr>
        <p:blipFill>
          <a:blip r:embed="rId3"/>
          <a:stretch>
            <a:fillRect/>
          </a:stretch>
        </p:blipFill>
        <p:spPr>
          <a:xfrm>
            <a:off x="850267" y="2460614"/>
            <a:ext cx="2701020" cy="966184"/>
          </a:xfrm>
          <a:prstGeom prst="rect">
            <a:avLst/>
          </a:prstGeom>
        </p:spPr>
      </p:pic>
      <p:sp>
        <p:nvSpPr>
          <p:cNvPr id="5" name="CuadroTexto 4">
            <a:extLst>
              <a:ext uri="{FF2B5EF4-FFF2-40B4-BE49-F238E27FC236}">
                <a16:creationId xmlns:a16="http://schemas.microsoft.com/office/drawing/2014/main" id="{7C4F653D-CFD8-7EA3-7052-AEC695A5BE5D}"/>
              </a:ext>
            </a:extLst>
          </p:cNvPr>
          <p:cNvSpPr txBox="1"/>
          <p:nvPr/>
        </p:nvSpPr>
        <p:spPr>
          <a:xfrm>
            <a:off x="601547" y="4643877"/>
            <a:ext cx="3391629" cy="646331"/>
          </a:xfrm>
          <a:prstGeom prst="rect">
            <a:avLst/>
          </a:prstGeom>
          <a:noFill/>
        </p:spPr>
        <p:txBody>
          <a:bodyPr wrap="square">
            <a:spAutoFit/>
          </a:bodyPr>
          <a:lstStyle/>
          <a:p>
            <a:pPr>
              <a:defRPr/>
            </a:pPr>
            <a:r>
              <a:rPr lang="es-MX" b="1">
                <a:solidFill>
                  <a:srgbClr val="232A34">
                    <a:lumMod val="90000"/>
                    <a:lumOff val="10000"/>
                  </a:srgbClr>
                </a:solidFill>
                <a:latin typeface="Aptos" panose="020B0004020202020204" pitchFamily="34" charset="0"/>
                <a:cs typeface="Arial" panose="020B0604020202020204" pitchFamily="34" charset="0"/>
              </a:rPr>
              <a:t>Contribuciones, tasas, multas, sanciones e intereses </a:t>
            </a:r>
            <a:r>
              <a:rPr lang="es-MX" sz="1600" b="1">
                <a:solidFill>
                  <a:srgbClr val="232A34">
                    <a:lumMod val="90000"/>
                    <a:lumOff val="10000"/>
                  </a:srgbClr>
                </a:solidFill>
                <a:latin typeface="Aptos Black" panose="020B0004020202020204" pitchFamily="34" charset="0"/>
                <a:cs typeface="Arial" panose="020B0604020202020204" pitchFamily="34" charset="0"/>
              </a:rPr>
              <a:t>(7%)</a:t>
            </a:r>
            <a:endParaRPr lang="es-MX" b="1">
              <a:solidFill>
                <a:srgbClr val="232A34">
                  <a:lumMod val="90000"/>
                  <a:lumOff val="10000"/>
                </a:srgbClr>
              </a:solidFill>
              <a:latin typeface="Aptos Black" panose="020B00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548492B9-FA08-383D-DAF0-A436111C3A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9749" y="5607214"/>
            <a:ext cx="2556000" cy="917945"/>
          </a:xfrm>
          <a:prstGeom prst="rect">
            <a:avLst/>
          </a:prstGeom>
        </p:spPr>
      </p:pic>
      <p:sp>
        <p:nvSpPr>
          <p:cNvPr id="7" name="CuadroTexto 6">
            <a:extLst>
              <a:ext uri="{FF2B5EF4-FFF2-40B4-BE49-F238E27FC236}">
                <a16:creationId xmlns:a16="http://schemas.microsoft.com/office/drawing/2014/main" id="{198448E2-135E-71E6-78C4-E5239FEA48F6}"/>
              </a:ext>
            </a:extLst>
          </p:cNvPr>
          <p:cNvSpPr txBox="1"/>
          <p:nvPr/>
        </p:nvSpPr>
        <p:spPr>
          <a:xfrm>
            <a:off x="4533063" y="2063703"/>
            <a:ext cx="3319723" cy="646331"/>
          </a:xfrm>
          <a:prstGeom prst="rect">
            <a:avLst/>
          </a:prstGeom>
          <a:noFill/>
        </p:spPr>
        <p:txBody>
          <a:bodyPr wrap="square">
            <a:spAutoFit/>
          </a:bodyPr>
          <a:lstStyle/>
          <a:p>
            <a:pPr>
              <a:defRPr/>
            </a:pPr>
            <a:r>
              <a:rPr lang="es-MX" b="1">
                <a:solidFill>
                  <a:srgbClr val="232A34">
                    <a:lumMod val="90000"/>
                    <a:lumOff val="10000"/>
                  </a:srgbClr>
                </a:solidFill>
                <a:latin typeface="Aptos" panose="020B0004020202020204" pitchFamily="34" charset="0"/>
                <a:cs typeface="Arial" panose="020B0604020202020204" pitchFamily="34" charset="0"/>
              </a:rPr>
              <a:t>Dividendos, Excedentes y Optimización de activos </a:t>
            </a:r>
            <a:r>
              <a:rPr lang="es-MX" sz="1600" b="1">
                <a:solidFill>
                  <a:srgbClr val="232A34">
                    <a:lumMod val="90000"/>
                    <a:lumOff val="10000"/>
                  </a:srgbClr>
                </a:solidFill>
                <a:latin typeface="Aptos Black" panose="020B0004020202020204" pitchFamily="34" charset="0"/>
                <a:cs typeface="Arial" panose="020B0604020202020204" pitchFamily="34" charset="0"/>
              </a:rPr>
              <a:t>(7%)</a:t>
            </a:r>
            <a:endParaRPr lang="es-CO" b="1">
              <a:solidFill>
                <a:srgbClr val="232A34">
                  <a:lumMod val="90000"/>
                  <a:lumOff val="10000"/>
                </a:srgbClr>
              </a:solidFill>
              <a:latin typeface="Aptos Black" panose="020B00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EDF132F4-2EDA-2876-DDF1-659177916A87}"/>
              </a:ext>
            </a:extLst>
          </p:cNvPr>
          <p:cNvPicPr>
            <a:picLocks noChangeAspect="1"/>
          </p:cNvPicPr>
          <p:nvPr/>
        </p:nvPicPr>
        <p:blipFill>
          <a:blip r:embed="rId5"/>
          <a:stretch>
            <a:fillRect/>
          </a:stretch>
        </p:blipFill>
        <p:spPr>
          <a:xfrm>
            <a:off x="930669" y="3508444"/>
            <a:ext cx="2694433" cy="881536"/>
          </a:xfrm>
          <a:prstGeom prst="rect">
            <a:avLst/>
          </a:prstGeom>
        </p:spPr>
      </p:pic>
      <p:sp>
        <p:nvSpPr>
          <p:cNvPr id="10" name="CuadroTexto 9">
            <a:extLst>
              <a:ext uri="{FF2B5EF4-FFF2-40B4-BE49-F238E27FC236}">
                <a16:creationId xmlns:a16="http://schemas.microsoft.com/office/drawing/2014/main" id="{EEE46E05-D634-5C1B-DC6B-4FB3B162D632}"/>
              </a:ext>
            </a:extLst>
          </p:cNvPr>
          <p:cNvSpPr txBox="1"/>
          <p:nvPr/>
        </p:nvSpPr>
        <p:spPr>
          <a:xfrm>
            <a:off x="9053237" y="2082054"/>
            <a:ext cx="2312630" cy="646331"/>
          </a:xfrm>
          <a:prstGeom prst="rect">
            <a:avLst/>
          </a:prstGeom>
          <a:noFill/>
        </p:spPr>
        <p:txBody>
          <a:bodyPr wrap="square">
            <a:spAutoFit/>
          </a:bodyPr>
          <a:lstStyle/>
          <a:p>
            <a:pPr algn="ctr">
              <a:defRPr/>
            </a:pPr>
            <a:r>
              <a:rPr lang="es-MX" b="1">
                <a:solidFill>
                  <a:srgbClr val="232A34">
                    <a:lumMod val="90000"/>
                    <a:lumOff val="10000"/>
                  </a:srgbClr>
                </a:solidFill>
                <a:latin typeface="Aptos" panose="020B0004020202020204" pitchFamily="34" charset="0"/>
                <a:cs typeface="Arial" panose="020B0604020202020204" pitchFamily="34" charset="0"/>
              </a:rPr>
              <a:t>Transferencias de la Nación </a:t>
            </a:r>
            <a:r>
              <a:rPr lang="es-MX" sz="1600" b="1">
                <a:solidFill>
                  <a:srgbClr val="232A34">
                    <a:lumMod val="90000"/>
                    <a:lumOff val="10000"/>
                  </a:srgbClr>
                </a:solidFill>
                <a:latin typeface="Aptos Black" panose="020B0004020202020204" pitchFamily="34" charset="0"/>
                <a:cs typeface="Arial" panose="020B0604020202020204" pitchFamily="34" charset="0"/>
              </a:rPr>
              <a:t>(25%)</a:t>
            </a:r>
            <a:endParaRPr lang="es-MX" b="1">
              <a:solidFill>
                <a:srgbClr val="232A34">
                  <a:lumMod val="90000"/>
                  <a:lumOff val="10000"/>
                </a:srgbClr>
              </a:solidFill>
              <a:latin typeface="Aptos Black" panose="020B00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277B01F0-175D-22FA-F10D-2C0E39989A8C}"/>
              </a:ext>
            </a:extLst>
          </p:cNvPr>
          <p:cNvSpPr txBox="1"/>
          <p:nvPr/>
        </p:nvSpPr>
        <p:spPr>
          <a:xfrm>
            <a:off x="8576350" y="2834150"/>
            <a:ext cx="2694433" cy="1263872"/>
          </a:xfrm>
          <a:prstGeom prst="rect">
            <a:avLst/>
          </a:prstGeom>
          <a:noFill/>
        </p:spPr>
        <p:txBody>
          <a:bodyPr wrap="square">
            <a:spAutoFit/>
          </a:bodyPr>
          <a:lstStyle/>
          <a:p>
            <a:pPr marL="93663" indent="-93663">
              <a:lnSpc>
                <a:spcPct val="150000"/>
              </a:lnSpc>
              <a:buFont typeface="Arial" panose="020B0604020202020204" pitchFamily="34" charset="0"/>
              <a:buChar char="•"/>
              <a:defRPr/>
            </a:pPr>
            <a:r>
              <a:rPr lang="es-MX" sz="1300" b="1" dirty="0">
                <a:solidFill>
                  <a:srgbClr val="232A34"/>
                </a:solidFill>
                <a:latin typeface="Aptos" panose="020B0004020202020204" pitchFamily="34" charset="0"/>
                <a:cs typeface="Arial" panose="020B0604020202020204" pitchFamily="34" charset="0"/>
              </a:rPr>
              <a:t>SGP: educación, salud, saneamiento básico</a:t>
            </a:r>
          </a:p>
          <a:p>
            <a:pPr marL="93663" indent="-93663">
              <a:lnSpc>
                <a:spcPct val="150000"/>
              </a:lnSpc>
              <a:buFont typeface="Arial" panose="020B0604020202020204" pitchFamily="34" charset="0"/>
              <a:buChar char="•"/>
              <a:defRPr/>
            </a:pPr>
            <a:r>
              <a:rPr lang="es-MX" sz="1300" b="1" dirty="0">
                <a:solidFill>
                  <a:srgbClr val="232A34"/>
                </a:solidFill>
                <a:latin typeface="Aptos" panose="020B0004020202020204" pitchFamily="34" charset="0"/>
                <a:cs typeface="Arial" panose="020B0604020202020204" pitchFamily="34" charset="0"/>
              </a:rPr>
              <a:t>ADRES: régimen subsidiado</a:t>
            </a:r>
          </a:p>
          <a:p>
            <a:pPr marL="93663" indent="-93663">
              <a:lnSpc>
                <a:spcPct val="150000"/>
              </a:lnSpc>
              <a:buFont typeface="Arial" panose="020B0604020202020204" pitchFamily="34" charset="0"/>
              <a:buChar char="•"/>
              <a:defRPr/>
            </a:pPr>
            <a:r>
              <a:rPr lang="es-MX" sz="1300" b="1" dirty="0">
                <a:solidFill>
                  <a:srgbClr val="232A34"/>
                </a:solidFill>
                <a:latin typeface="Aptos" panose="020B0004020202020204" pitchFamily="34" charset="0"/>
                <a:cs typeface="Arial" panose="020B0604020202020204" pitchFamily="34" charset="0"/>
              </a:rPr>
              <a:t>Otros Nación</a:t>
            </a:r>
          </a:p>
        </p:txBody>
      </p:sp>
      <p:pic>
        <p:nvPicPr>
          <p:cNvPr id="12" name="Picture 6" descr="Grupo Energía Bogotá reportó incremento en utilidad operacional |  Bogota.gov.co">
            <a:extLst>
              <a:ext uri="{FF2B5EF4-FFF2-40B4-BE49-F238E27FC236}">
                <a16:creationId xmlns:a16="http://schemas.microsoft.com/office/drawing/2014/main" id="{E6F9DE7B-232E-3111-61D0-287D7EBFCBA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5673" y="3030768"/>
            <a:ext cx="1260189" cy="6585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TB — lýseis – WMS Warehouse Management System">
            <a:extLst>
              <a:ext uri="{FF2B5EF4-FFF2-40B4-BE49-F238E27FC236}">
                <a16:creationId xmlns:a16="http://schemas.microsoft.com/office/drawing/2014/main" id="{8B254111-CB1E-D6C8-E415-93E17F1C5042}"/>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9177" r="30444"/>
          <a:stretch/>
        </p:blipFill>
        <p:spPr bwMode="auto">
          <a:xfrm>
            <a:off x="5871944" y="3104830"/>
            <a:ext cx="640109" cy="6340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mpresa de Acueducto y Alcantarillado de Bogotá - Wikipedia, la  enciclopedia libre">
            <a:extLst>
              <a:ext uri="{FF2B5EF4-FFF2-40B4-BE49-F238E27FC236}">
                <a16:creationId xmlns:a16="http://schemas.microsoft.com/office/drawing/2014/main" id="{A83BD15C-8DBB-26AE-FD85-74469B8CA30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4865" y="3124993"/>
            <a:ext cx="649432" cy="584489"/>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0C905862-FB92-2547-F231-3B5503FB1AC1}"/>
              </a:ext>
            </a:extLst>
          </p:cNvPr>
          <p:cNvSpPr txBox="1"/>
          <p:nvPr/>
        </p:nvSpPr>
        <p:spPr>
          <a:xfrm>
            <a:off x="4533065" y="4624576"/>
            <a:ext cx="3185457" cy="646331"/>
          </a:xfrm>
          <a:prstGeom prst="rect">
            <a:avLst/>
          </a:prstGeom>
          <a:noFill/>
        </p:spPr>
        <p:txBody>
          <a:bodyPr wrap="square">
            <a:spAutoFit/>
          </a:bodyPr>
          <a:lstStyle/>
          <a:p>
            <a:pPr>
              <a:defRPr/>
            </a:pPr>
            <a:r>
              <a:rPr lang="es-MX" b="1">
                <a:solidFill>
                  <a:srgbClr val="232A34">
                    <a:lumMod val="90000"/>
                    <a:lumOff val="10000"/>
                  </a:srgbClr>
                </a:solidFill>
                <a:latin typeface="Aptos" panose="020B0004020202020204" pitchFamily="34" charset="0"/>
                <a:cs typeface="Arial" panose="020B0604020202020204" pitchFamily="34" charset="0"/>
              </a:rPr>
              <a:t>Rendimientos Financieros </a:t>
            </a:r>
            <a:r>
              <a:rPr lang="es-CO" b="1">
                <a:solidFill>
                  <a:srgbClr val="232A34">
                    <a:lumMod val="90000"/>
                    <a:lumOff val="10000"/>
                  </a:srgbClr>
                </a:solidFill>
                <a:latin typeface="Aptos" panose="020B0004020202020204" pitchFamily="34" charset="0"/>
                <a:cs typeface="Arial" panose="020B0604020202020204" pitchFamily="34" charset="0"/>
              </a:rPr>
              <a:t>y saldos año anterior </a:t>
            </a:r>
            <a:r>
              <a:rPr lang="es-CO" sz="1600" b="1">
                <a:solidFill>
                  <a:srgbClr val="232A34">
                    <a:lumMod val="90000"/>
                    <a:lumOff val="10000"/>
                  </a:srgbClr>
                </a:solidFill>
                <a:latin typeface="Aptos Black" panose="020B0004020202020204" pitchFamily="34" charset="0"/>
                <a:cs typeface="Arial" panose="020B0604020202020204" pitchFamily="34" charset="0"/>
              </a:rPr>
              <a:t>(10%)</a:t>
            </a:r>
            <a:endParaRPr lang="es-CO" b="1">
              <a:solidFill>
                <a:srgbClr val="232A34">
                  <a:lumMod val="90000"/>
                  <a:lumOff val="10000"/>
                </a:srgbClr>
              </a:solidFill>
              <a:latin typeface="Aptos Black" panose="020B00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777CEFCF-B15F-05CC-7495-9C76FC790870}"/>
              </a:ext>
            </a:extLst>
          </p:cNvPr>
          <p:cNvSpPr txBox="1"/>
          <p:nvPr/>
        </p:nvSpPr>
        <p:spPr>
          <a:xfrm>
            <a:off x="5775328" y="5404731"/>
            <a:ext cx="2077457" cy="738664"/>
          </a:xfrm>
          <a:prstGeom prst="rect">
            <a:avLst/>
          </a:prstGeom>
          <a:noFill/>
        </p:spPr>
        <p:txBody>
          <a:bodyPr wrap="square">
            <a:spAutoFit/>
          </a:bodyPr>
          <a:lstStyle/>
          <a:p>
            <a:pPr marL="93663" indent="-93663">
              <a:buFont typeface="Arial" panose="020B0604020202020204" pitchFamily="34" charset="0"/>
              <a:buChar char="•"/>
              <a:defRPr/>
            </a:pPr>
            <a:r>
              <a:rPr lang="es-MX" sz="1400" b="1" dirty="0">
                <a:solidFill>
                  <a:srgbClr val="232A34"/>
                </a:solidFill>
                <a:latin typeface="Aptos" panose="020B0004020202020204" pitchFamily="34" charset="0"/>
                <a:cs typeface="Arial" panose="020B0604020202020204" pitchFamily="34" charset="0"/>
              </a:rPr>
              <a:t>Inversiones de la Tesorería</a:t>
            </a:r>
          </a:p>
          <a:p>
            <a:pPr marL="93663" indent="-93663">
              <a:buFont typeface="Arial" panose="020B0604020202020204" pitchFamily="34" charset="0"/>
              <a:buChar char="•"/>
              <a:defRPr/>
            </a:pPr>
            <a:r>
              <a:rPr lang="es-MX" sz="1400" b="1" dirty="0">
                <a:solidFill>
                  <a:srgbClr val="232A34"/>
                </a:solidFill>
                <a:latin typeface="Aptos" panose="020B0004020202020204" pitchFamily="34" charset="0"/>
                <a:cs typeface="Arial" panose="020B0604020202020204" pitchFamily="34" charset="0"/>
              </a:rPr>
              <a:t>Recursos del Balance</a:t>
            </a:r>
          </a:p>
        </p:txBody>
      </p:sp>
      <p:pic>
        <p:nvPicPr>
          <p:cNvPr id="17" name="Picture 12" descr="HaciendaBogota - YouTube">
            <a:extLst>
              <a:ext uri="{FF2B5EF4-FFF2-40B4-BE49-F238E27FC236}">
                <a16:creationId xmlns:a16="http://schemas.microsoft.com/office/drawing/2014/main" id="{E09D6834-B0D5-6BA8-6E15-05FA7651549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613" t="10230" r="9021" b="4622"/>
          <a:stretch/>
        </p:blipFill>
        <p:spPr bwMode="auto">
          <a:xfrm>
            <a:off x="5126479" y="5539605"/>
            <a:ext cx="535684" cy="52813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B3D5AF09-6BBD-FDB5-63D6-ADAA63FE4279}"/>
              </a:ext>
            </a:extLst>
          </p:cNvPr>
          <p:cNvSpPr txBox="1"/>
          <p:nvPr/>
        </p:nvSpPr>
        <p:spPr>
          <a:xfrm>
            <a:off x="8733803" y="4578407"/>
            <a:ext cx="2465846" cy="369332"/>
          </a:xfrm>
          <a:prstGeom prst="rect">
            <a:avLst/>
          </a:prstGeom>
          <a:noFill/>
        </p:spPr>
        <p:txBody>
          <a:bodyPr wrap="square">
            <a:spAutoFit/>
          </a:bodyPr>
          <a:lstStyle/>
          <a:p>
            <a:pPr algn="ctr">
              <a:defRPr/>
            </a:pPr>
            <a:r>
              <a:rPr lang="es-MX" b="1">
                <a:solidFill>
                  <a:srgbClr val="232A34">
                    <a:lumMod val="90000"/>
                    <a:lumOff val="10000"/>
                  </a:srgbClr>
                </a:solidFill>
                <a:latin typeface="Aptos Black" panose="020B0004020202020204" pitchFamily="34" charset="0"/>
                <a:cs typeface="Arial" panose="020B0604020202020204" pitchFamily="34" charset="0"/>
              </a:rPr>
              <a:t>Deuda </a:t>
            </a:r>
            <a:r>
              <a:rPr lang="es-MX" sz="1600" b="1">
                <a:solidFill>
                  <a:srgbClr val="232A34">
                    <a:lumMod val="90000"/>
                    <a:lumOff val="10000"/>
                  </a:srgbClr>
                </a:solidFill>
                <a:latin typeface="Aptos Black" panose="020B0004020202020204" pitchFamily="34" charset="0"/>
                <a:cs typeface="Arial" panose="020B0604020202020204" pitchFamily="34" charset="0"/>
              </a:rPr>
              <a:t>(11%)</a:t>
            </a:r>
            <a:endParaRPr lang="es-CO" b="1">
              <a:solidFill>
                <a:srgbClr val="232A34">
                  <a:lumMod val="90000"/>
                  <a:lumOff val="10000"/>
                </a:srgbClr>
              </a:solidFill>
              <a:latin typeface="Aptos Black" panose="020B0004020202020204" pitchFamily="34" charset="0"/>
              <a:cs typeface="Arial" panose="020B0604020202020204" pitchFamily="34" charset="0"/>
            </a:endParaRPr>
          </a:p>
        </p:txBody>
      </p:sp>
      <p:pic>
        <p:nvPicPr>
          <p:cNvPr id="19" name="Picture 14" descr="Banco Mundial – Desarrollo sostenible, resiliencia y crecimiento económico">
            <a:extLst>
              <a:ext uri="{FF2B5EF4-FFF2-40B4-BE49-F238E27FC236}">
                <a16:creationId xmlns:a16="http://schemas.microsoft.com/office/drawing/2014/main" id="{99AE7617-E2F8-C15F-CCF4-1A91186F164C}"/>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45382" y="5266837"/>
            <a:ext cx="950517" cy="4997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Bancolombia Logo PNG Vector (SVG) Free Download">
            <a:extLst>
              <a:ext uri="{FF2B5EF4-FFF2-40B4-BE49-F238E27FC236}">
                <a16:creationId xmlns:a16="http://schemas.microsoft.com/office/drawing/2014/main" id="{31474278-A7DC-42EF-833B-2F29B7159B70}"/>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18839" y="5253391"/>
            <a:ext cx="605592" cy="506720"/>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1CF5716F-3F37-8622-AAD5-22855607FD8D}"/>
              </a:ext>
            </a:extLst>
          </p:cNvPr>
          <p:cNvSpPr txBox="1"/>
          <p:nvPr/>
        </p:nvSpPr>
        <p:spPr>
          <a:xfrm>
            <a:off x="601546" y="1992105"/>
            <a:ext cx="3335963" cy="369332"/>
          </a:xfrm>
          <a:prstGeom prst="rect">
            <a:avLst/>
          </a:prstGeom>
          <a:noFill/>
        </p:spPr>
        <p:txBody>
          <a:bodyPr wrap="square">
            <a:spAutoFit/>
          </a:bodyPr>
          <a:lstStyle/>
          <a:p>
            <a:pPr algn="ctr">
              <a:defRPr/>
            </a:pPr>
            <a:r>
              <a:rPr lang="es-MX" b="1">
                <a:solidFill>
                  <a:srgbClr val="232A34">
                    <a:lumMod val="90000"/>
                    <a:lumOff val="10000"/>
                  </a:srgbClr>
                </a:solidFill>
                <a:latin typeface="Aptos" panose="020B0004020202020204" pitchFamily="34" charset="0"/>
                <a:cs typeface="Arial" panose="020B0604020202020204" pitchFamily="34" charset="0"/>
              </a:rPr>
              <a:t>Impuestos </a:t>
            </a:r>
            <a:r>
              <a:rPr lang="es-MX" sz="1600" b="1">
                <a:solidFill>
                  <a:srgbClr val="232A34">
                    <a:lumMod val="90000"/>
                    <a:lumOff val="10000"/>
                  </a:srgbClr>
                </a:solidFill>
                <a:latin typeface="Aptos" panose="020B0004020202020204" pitchFamily="34" charset="0"/>
                <a:cs typeface="Arial" panose="020B0604020202020204" pitchFamily="34" charset="0"/>
              </a:rPr>
              <a:t>(40%)</a:t>
            </a:r>
            <a:endParaRPr lang="es-MX" b="1">
              <a:solidFill>
                <a:srgbClr val="232A34">
                  <a:lumMod val="90000"/>
                  <a:lumOff val="10000"/>
                </a:srgbClr>
              </a:solidFill>
              <a:latin typeface="Aptos" panose="020B0004020202020204" pitchFamily="34" charset="0"/>
              <a:cs typeface="Arial" panose="020B0604020202020204" pitchFamily="34" charset="0"/>
            </a:endParaRPr>
          </a:p>
        </p:txBody>
      </p:sp>
      <p:sp>
        <p:nvSpPr>
          <p:cNvPr id="23" name="Rectángulo 22">
            <a:extLst>
              <a:ext uri="{FF2B5EF4-FFF2-40B4-BE49-F238E27FC236}">
                <a16:creationId xmlns:a16="http://schemas.microsoft.com/office/drawing/2014/main" id="{1699832C-3EC3-E08A-731E-56A2F641D862}"/>
              </a:ext>
            </a:extLst>
          </p:cNvPr>
          <p:cNvSpPr/>
          <p:nvPr/>
        </p:nvSpPr>
        <p:spPr>
          <a:xfrm>
            <a:off x="3157151" y="1086916"/>
            <a:ext cx="5974492" cy="561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s-MX" sz="2800" b="1">
                <a:solidFill>
                  <a:schemeClr val="tx1"/>
                </a:solidFill>
                <a:latin typeface="Aptos Black" panose="020B0004020202020204" pitchFamily="34" charset="0"/>
                <a:cs typeface="Arial" panose="020B0604020202020204" pitchFamily="34" charset="0"/>
              </a:rPr>
              <a:t>$40,4 billones</a:t>
            </a:r>
            <a:r>
              <a:rPr lang="es-CO" sz="2800" b="1">
                <a:solidFill>
                  <a:schemeClr val="tx1"/>
                </a:solidFill>
                <a:latin typeface="Aptos Black" panose="020B0004020202020204" pitchFamily="34" charset="0"/>
                <a:cs typeface="Arial" panose="020B0604020202020204" pitchFamily="34" charset="0"/>
              </a:rPr>
              <a:t> para 2026</a:t>
            </a:r>
          </a:p>
        </p:txBody>
      </p:sp>
      <p:sp>
        <p:nvSpPr>
          <p:cNvPr id="24" name="Rectángulo 23">
            <a:extLst>
              <a:ext uri="{FF2B5EF4-FFF2-40B4-BE49-F238E27FC236}">
                <a16:creationId xmlns:a16="http://schemas.microsoft.com/office/drawing/2014/main" id="{D97E8897-2F4F-9B42-F4DA-D7C04313BD62}"/>
              </a:ext>
            </a:extLst>
          </p:cNvPr>
          <p:cNvSpPr/>
          <p:nvPr/>
        </p:nvSpPr>
        <p:spPr>
          <a:xfrm rot="16200000" flipV="1">
            <a:off x="1748510" y="4171508"/>
            <a:ext cx="4615431"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sz="2800" b="1">
              <a:solidFill>
                <a:srgbClr val="002060"/>
              </a:solidFill>
              <a:latin typeface="Arial" panose="020B0604020202020204" pitchFamily="34" charset="0"/>
              <a:cs typeface="Arial" panose="020B0604020202020204" pitchFamily="34" charset="0"/>
            </a:endParaRPr>
          </a:p>
        </p:txBody>
      </p:sp>
      <p:sp>
        <p:nvSpPr>
          <p:cNvPr id="25" name="Rectángulo 24">
            <a:extLst>
              <a:ext uri="{FF2B5EF4-FFF2-40B4-BE49-F238E27FC236}">
                <a16:creationId xmlns:a16="http://schemas.microsoft.com/office/drawing/2014/main" id="{BFC3B504-D7AC-7408-C086-EB0877B8025E}"/>
              </a:ext>
            </a:extLst>
          </p:cNvPr>
          <p:cNvSpPr/>
          <p:nvPr/>
        </p:nvSpPr>
        <p:spPr>
          <a:xfrm rot="16200000" flipV="1">
            <a:off x="6054062" y="4171508"/>
            <a:ext cx="4615431" cy="45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sz="2800" b="1">
              <a:solidFill>
                <a:srgbClr val="002060"/>
              </a:solidFill>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6D960D8E-F7B4-9AEC-7A08-6576D31F585C}"/>
              </a:ext>
            </a:extLst>
          </p:cNvPr>
          <p:cNvSpPr txBox="1"/>
          <p:nvPr/>
        </p:nvSpPr>
        <p:spPr>
          <a:xfrm>
            <a:off x="1060819" y="4264773"/>
            <a:ext cx="3755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000" b="1">
                <a:latin typeface="Aptos Narrow"/>
              </a:rPr>
              <a:t>3%</a:t>
            </a:r>
          </a:p>
        </p:txBody>
      </p:sp>
      <p:sp>
        <p:nvSpPr>
          <p:cNvPr id="29" name="CuadroTexto 28">
            <a:extLst>
              <a:ext uri="{FF2B5EF4-FFF2-40B4-BE49-F238E27FC236}">
                <a16:creationId xmlns:a16="http://schemas.microsoft.com/office/drawing/2014/main" id="{C859D646-0BE4-1689-3F53-0A81B5CE4436}"/>
              </a:ext>
            </a:extLst>
          </p:cNvPr>
          <p:cNvSpPr txBox="1"/>
          <p:nvPr/>
        </p:nvSpPr>
        <p:spPr>
          <a:xfrm>
            <a:off x="2920462" y="4267040"/>
            <a:ext cx="3755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000" b="1">
                <a:latin typeface="Aptos Narrow"/>
              </a:rPr>
              <a:t>5%</a:t>
            </a:r>
          </a:p>
        </p:txBody>
      </p:sp>
      <p:sp>
        <p:nvSpPr>
          <p:cNvPr id="30" name="CuadroTexto 29">
            <a:extLst>
              <a:ext uri="{FF2B5EF4-FFF2-40B4-BE49-F238E27FC236}">
                <a16:creationId xmlns:a16="http://schemas.microsoft.com/office/drawing/2014/main" id="{2B8AEE6E-6213-6832-08E1-C83498B88671}"/>
              </a:ext>
            </a:extLst>
          </p:cNvPr>
          <p:cNvSpPr txBox="1"/>
          <p:nvPr/>
        </p:nvSpPr>
        <p:spPr>
          <a:xfrm>
            <a:off x="2009917" y="4261370"/>
            <a:ext cx="3755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000" b="1">
                <a:latin typeface="Aptos Narrow"/>
              </a:rPr>
              <a:t>3%</a:t>
            </a:r>
          </a:p>
        </p:txBody>
      </p:sp>
      <p:sp>
        <p:nvSpPr>
          <p:cNvPr id="31" name="CuadroTexto 30">
            <a:extLst>
              <a:ext uri="{FF2B5EF4-FFF2-40B4-BE49-F238E27FC236}">
                <a16:creationId xmlns:a16="http://schemas.microsoft.com/office/drawing/2014/main" id="{5A9249E6-E8EF-A8B1-B5CC-745038CC0F58}"/>
              </a:ext>
            </a:extLst>
          </p:cNvPr>
          <p:cNvSpPr txBox="1"/>
          <p:nvPr/>
        </p:nvSpPr>
        <p:spPr>
          <a:xfrm>
            <a:off x="1095971" y="3284753"/>
            <a:ext cx="4946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000" b="1">
                <a:latin typeface="Aptos Narrow"/>
              </a:rPr>
              <a:t>32%</a:t>
            </a:r>
          </a:p>
        </p:txBody>
      </p:sp>
      <p:sp>
        <p:nvSpPr>
          <p:cNvPr id="32" name="CuadroTexto 31">
            <a:extLst>
              <a:ext uri="{FF2B5EF4-FFF2-40B4-BE49-F238E27FC236}">
                <a16:creationId xmlns:a16="http://schemas.microsoft.com/office/drawing/2014/main" id="{F38B9C43-D404-DBC7-20FF-45A76BAC1209}"/>
              </a:ext>
            </a:extLst>
          </p:cNvPr>
          <p:cNvSpPr txBox="1"/>
          <p:nvPr/>
        </p:nvSpPr>
        <p:spPr>
          <a:xfrm>
            <a:off x="2869434" y="3270012"/>
            <a:ext cx="4469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000" b="1">
                <a:latin typeface="Aptos Narrow"/>
              </a:rPr>
              <a:t>48%</a:t>
            </a:r>
          </a:p>
        </p:txBody>
      </p:sp>
      <p:sp>
        <p:nvSpPr>
          <p:cNvPr id="33" name="CuadroTexto 32">
            <a:extLst>
              <a:ext uri="{FF2B5EF4-FFF2-40B4-BE49-F238E27FC236}">
                <a16:creationId xmlns:a16="http://schemas.microsoft.com/office/drawing/2014/main" id="{539D2CB5-DA0C-4545-C958-D87FD63292FD}"/>
              </a:ext>
            </a:extLst>
          </p:cNvPr>
          <p:cNvSpPr txBox="1"/>
          <p:nvPr/>
        </p:nvSpPr>
        <p:spPr>
          <a:xfrm>
            <a:off x="2053006" y="3282486"/>
            <a:ext cx="3755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000" b="1">
                <a:latin typeface="Aptos Narrow"/>
              </a:rPr>
              <a:t>9%</a:t>
            </a:r>
          </a:p>
        </p:txBody>
      </p:sp>
      <p:sp>
        <p:nvSpPr>
          <p:cNvPr id="3" name="CuadroTexto 2">
            <a:extLst>
              <a:ext uri="{FF2B5EF4-FFF2-40B4-BE49-F238E27FC236}">
                <a16:creationId xmlns:a16="http://schemas.microsoft.com/office/drawing/2014/main" id="{15B14CF2-88E8-95B7-82AC-1E0D5220AF8D}"/>
              </a:ext>
            </a:extLst>
          </p:cNvPr>
          <p:cNvSpPr txBox="1"/>
          <p:nvPr/>
        </p:nvSpPr>
        <p:spPr>
          <a:xfrm>
            <a:off x="2040533" y="6432844"/>
            <a:ext cx="3755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000" b="1">
                <a:latin typeface="Aptos Narrow"/>
              </a:rPr>
              <a:t>2%</a:t>
            </a:r>
          </a:p>
        </p:txBody>
      </p:sp>
      <p:sp>
        <p:nvSpPr>
          <p:cNvPr id="26" name="CuadroTexto 25">
            <a:extLst>
              <a:ext uri="{FF2B5EF4-FFF2-40B4-BE49-F238E27FC236}">
                <a16:creationId xmlns:a16="http://schemas.microsoft.com/office/drawing/2014/main" id="{385D1985-ECD1-8A69-2109-AB7CC5B1C46C}"/>
              </a:ext>
            </a:extLst>
          </p:cNvPr>
          <p:cNvSpPr txBox="1"/>
          <p:nvPr/>
        </p:nvSpPr>
        <p:spPr>
          <a:xfrm>
            <a:off x="2866032" y="6432843"/>
            <a:ext cx="3755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000" b="1">
                <a:latin typeface="Aptos Narrow"/>
              </a:rPr>
              <a:t>1%</a:t>
            </a:r>
          </a:p>
        </p:txBody>
      </p:sp>
      <p:sp>
        <p:nvSpPr>
          <p:cNvPr id="34" name="CuadroTexto 33">
            <a:extLst>
              <a:ext uri="{FF2B5EF4-FFF2-40B4-BE49-F238E27FC236}">
                <a16:creationId xmlns:a16="http://schemas.microsoft.com/office/drawing/2014/main" id="{60128CBB-B6D9-BC27-0BC6-BF57B5CF2138}"/>
              </a:ext>
            </a:extLst>
          </p:cNvPr>
          <p:cNvSpPr txBox="1"/>
          <p:nvPr/>
        </p:nvSpPr>
        <p:spPr>
          <a:xfrm>
            <a:off x="1215033" y="6432843"/>
            <a:ext cx="4390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000" b="1">
                <a:latin typeface="Aptos Narrow"/>
              </a:rPr>
              <a:t>17%</a:t>
            </a:r>
          </a:p>
        </p:txBody>
      </p:sp>
      <p:pic>
        <p:nvPicPr>
          <p:cNvPr id="36" name="Gráfico 35">
            <a:extLst>
              <a:ext uri="{FF2B5EF4-FFF2-40B4-BE49-F238E27FC236}">
                <a16:creationId xmlns:a16="http://schemas.microsoft.com/office/drawing/2014/main" id="{339399E2-3F4D-CDFE-D57F-BA6834C46B8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758865" y="4970689"/>
            <a:ext cx="746331" cy="1009981"/>
          </a:xfrm>
          <a:prstGeom prst="rect">
            <a:avLst/>
          </a:prstGeom>
        </p:spPr>
      </p:pic>
      <p:pic>
        <p:nvPicPr>
          <p:cNvPr id="20" name="Gráfico 19">
            <a:extLst>
              <a:ext uri="{FF2B5EF4-FFF2-40B4-BE49-F238E27FC236}">
                <a16:creationId xmlns:a16="http://schemas.microsoft.com/office/drawing/2014/main" id="{FF511B02-7275-22B4-DA83-7952D5231224}"/>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223939" y="187282"/>
            <a:ext cx="786223" cy="659156"/>
          </a:xfrm>
          <a:prstGeom prst="rect">
            <a:avLst/>
          </a:prstGeom>
        </p:spPr>
      </p:pic>
      <p:pic>
        <p:nvPicPr>
          <p:cNvPr id="37" name="Gráfico 36">
            <a:extLst>
              <a:ext uri="{FF2B5EF4-FFF2-40B4-BE49-F238E27FC236}">
                <a16:creationId xmlns:a16="http://schemas.microsoft.com/office/drawing/2014/main" id="{747E8EEB-873B-632F-8E81-931B3FAF3FD8}"/>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1011420" y="187282"/>
            <a:ext cx="956641" cy="486161"/>
          </a:xfrm>
          <a:prstGeom prst="rect">
            <a:avLst/>
          </a:prstGeom>
        </p:spPr>
      </p:pic>
      <p:pic>
        <p:nvPicPr>
          <p:cNvPr id="38" name="Gráfico 37">
            <a:extLst>
              <a:ext uri="{FF2B5EF4-FFF2-40B4-BE49-F238E27FC236}">
                <a16:creationId xmlns:a16="http://schemas.microsoft.com/office/drawing/2014/main" id="{9C240E51-2263-5BD5-9A69-1B0AC7F8BD7D}"/>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594538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5">
            <a:extLst>
              <a:ext uri="{FF2B5EF4-FFF2-40B4-BE49-F238E27FC236}">
                <a16:creationId xmlns:a16="http://schemas.microsoft.com/office/drawing/2014/main" id="{AC01A98D-51CA-1C8A-B26D-D8237628D459}"/>
              </a:ext>
            </a:extLst>
          </p:cNvPr>
          <p:cNvPicPr>
            <a:picLocks noGrp="1" noChangeAspect="1"/>
          </p:cNvPicPr>
          <p:nvPr>
            <p:ph type="pic" sz="quarter" idx="13"/>
          </p:nvPr>
        </p:nvPicPr>
        <p:blipFill>
          <a:blip r:embed="rId2"/>
          <a:srcRect l="18052" r="15403" b="2"/>
          <a:stretch/>
        </p:blipFill>
        <p:spPr>
          <a:xfrm>
            <a:off x="1211598" y="0"/>
            <a:ext cx="6085014" cy="6858000"/>
          </a:xfrm>
          <a:prstGeom prst="rect">
            <a:avLst/>
          </a:prstGeom>
          <a:noFill/>
        </p:spPr>
      </p:pic>
      <p:sp>
        <p:nvSpPr>
          <p:cNvPr id="5" name="Título 4">
            <a:extLst>
              <a:ext uri="{FF2B5EF4-FFF2-40B4-BE49-F238E27FC236}">
                <a16:creationId xmlns:a16="http://schemas.microsoft.com/office/drawing/2014/main" id="{A30E4B68-96B7-9376-B8C6-D5E7BC16A068}"/>
              </a:ext>
            </a:extLst>
          </p:cNvPr>
          <p:cNvSpPr>
            <a:spLocks noGrp="1"/>
          </p:cNvSpPr>
          <p:nvPr>
            <p:ph type="title"/>
          </p:nvPr>
        </p:nvSpPr>
        <p:spPr>
          <a:xfrm>
            <a:off x="7451125" y="2219497"/>
            <a:ext cx="4405184" cy="1746884"/>
          </a:xfrm>
        </p:spPr>
        <p:txBody>
          <a:bodyPr>
            <a:normAutofit fontScale="90000"/>
          </a:bodyPr>
          <a:lstStyle/>
          <a:p>
            <a:r>
              <a:rPr lang="es-ES" sz="4800" b="1">
                <a:latin typeface="Aptos" panose="020B0004020202020204" pitchFamily="34" charset="0"/>
              </a:rPr>
              <a:t>Marco Fiscal de Mediano Plazo 2026-2036</a:t>
            </a:r>
            <a:endParaRPr lang="es-CO" sz="4800" b="1">
              <a:latin typeface="Aptos" panose="020B0004020202020204" pitchFamily="34" charset="0"/>
            </a:endParaRPr>
          </a:p>
        </p:txBody>
      </p:sp>
      <p:pic>
        <p:nvPicPr>
          <p:cNvPr id="2" name="Gráfico 1">
            <a:extLst>
              <a:ext uri="{FF2B5EF4-FFF2-40B4-BE49-F238E27FC236}">
                <a16:creationId xmlns:a16="http://schemas.microsoft.com/office/drawing/2014/main" id="{556B01DF-EEAA-CEE1-BFAF-827019E4566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06268" y="6356350"/>
            <a:ext cx="961794" cy="365125"/>
          </a:xfrm>
          <a:prstGeom prst="rect">
            <a:avLst/>
          </a:prstGeom>
        </p:spPr>
      </p:pic>
      <p:pic>
        <p:nvPicPr>
          <p:cNvPr id="3" name="Gráfico 2">
            <a:extLst>
              <a:ext uri="{FF2B5EF4-FFF2-40B4-BE49-F238E27FC236}">
                <a16:creationId xmlns:a16="http://schemas.microsoft.com/office/drawing/2014/main" id="{6C648500-90F1-F683-28AF-1F0405CD1C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4" name="Gráfico 3">
            <a:extLst>
              <a:ext uri="{FF2B5EF4-FFF2-40B4-BE49-F238E27FC236}">
                <a16:creationId xmlns:a16="http://schemas.microsoft.com/office/drawing/2014/main" id="{4374089B-B634-F252-6E6F-6D5B14775C1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23939" y="187282"/>
            <a:ext cx="786223" cy="659156"/>
          </a:xfrm>
          <a:prstGeom prst="rect">
            <a:avLst/>
          </a:prstGeom>
        </p:spPr>
      </p:pic>
    </p:spTree>
    <p:extLst>
      <p:ext uri="{BB962C8B-B14F-4D97-AF65-F5344CB8AC3E}">
        <p14:creationId xmlns:p14="http://schemas.microsoft.com/office/powerpoint/2010/main" val="403304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FB2CF-9283-3693-BF7D-0FB4480BFF5B}"/>
            </a:ext>
          </a:extLst>
        </p:cNvPr>
        <p:cNvGrpSpPr/>
        <p:nvPr/>
      </p:nvGrpSpPr>
      <p:grpSpPr>
        <a:xfrm>
          <a:off x="0" y="0"/>
          <a:ext cx="0" cy="0"/>
          <a:chOff x="0" y="0"/>
          <a:chExt cx="0" cy="0"/>
        </a:xfrm>
      </p:grpSpPr>
      <p:sp>
        <p:nvSpPr>
          <p:cNvPr id="12" name="CuadroTexto 11">
            <a:extLst>
              <a:ext uri="{FF2B5EF4-FFF2-40B4-BE49-F238E27FC236}">
                <a16:creationId xmlns:a16="http://schemas.microsoft.com/office/drawing/2014/main" id="{C6E74DBE-A446-3AB5-BBAB-9BE0AAE934FC}"/>
              </a:ext>
            </a:extLst>
          </p:cNvPr>
          <p:cNvSpPr txBox="1"/>
          <p:nvPr/>
        </p:nvSpPr>
        <p:spPr>
          <a:xfrm>
            <a:off x="2528514" y="2216345"/>
            <a:ext cx="7635948" cy="861774"/>
          </a:xfrm>
          <a:prstGeom prst="rect">
            <a:avLst/>
          </a:prstGeom>
          <a:noFill/>
        </p:spPr>
        <p:txBody>
          <a:bodyPr wrap="square">
            <a:spAutoFit/>
          </a:bodyPr>
          <a:lstStyle/>
          <a:p>
            <a:pPr>
              <a:defRPr/>
            </a:pPr>
            <a:r>
              <a:rPr lang="es-MX" sz="5000">
                <a:latin typeface="Aptos" panose="020B0004020202020204" pitchFamily="34" charset="0"/>
                <a:cs typeface="Arial" panose="020B0604020202020204" pitchFamily="34" charset="0"/>
              </a:rPr>
              <a:t>Meta 2026: </a:t>
            </a:r>
            <a:r>
              <a:rPr lang="es-MX" sz="5000" b="1">
                <a:latin typeface="Aptos" panose="020B0004020202020204" pitchFamily="34" charset="0"/>
                <a:cs typeface="Arial" panose="020B0604020202020204" pitchFamily="34" charset="0"/>
              </a:rPr>
              <a:t>$16,9 billones</a:t>
            </a:r>
            <a:endParaRPr lang="es-CO" sz="5000">
              <a:latin typeface="Aptos" panose="020B0004020202020204" pitchFamily="34" charset="0"/>
              <a:cs typeface="Arial" panose="020B0604020202020204" pitchFamily="34" charset="0"/>
            </a:endParaRPr>
          </a:p>
        </p:txBody>
      </p:sp>
      <p:graphicFrame>
        <p:nvGraphicFramePr>
          <p:cNvPr id="10" name="Gráfico 9">
            <a:extLst>
              <a:ext uri="{FF2B5EF4-FFF2-40B4-BE49-F238E27FC236}">
                <a16:creationId xmlns:a16="http://schemas.microsoft.com/office/drawing/2014/main" id="{85B6EA96-689E-454B-8594-938C18FBBE96}"/>
              </a:ext>
            </a:extLst>
          </p:cNvPr>
          <p:cNvGraphicFramePr>
            <a:graphicFrameLocks/>
          </p:cNvGraphicFramePr>
          <p:nvPr>
            <p:extLst>
              <p:ext uri="{D42A27DB-BD31-4B8C-83A1-F6EECF244321}">
                <p14:modId xmlns:p14="http://schemas.microsoft.com/office/powerpoint/2010/main" val="3962734991"/>
              </p:ext>
            </p:extLst>
          </p:nvPr>
        </p:nvGraphicFramePr>
        <p:xfrm>
          <a:off x="-685800" y="3608205"/>
          <a:ext cx="7391400" cy="2369240"/>
        </p:xfrm>
        <a:graphic>
          <a:graphicData uri="http://schemas.openxmlformats.org/drawingml/2006/chart">
            <c:chart xmlns:c="http://schemas.openxmlformats.org/drawingml/2006/chart" xmlns:r="http://schemas.openxmlformats.org/officeDocument/2006/relationships" r:id="rId3"/>
          </a:graphicData>
        </a:graphic>
      </p:graphicFrame>
      <p:sp>
        <p:nvSpPr>
          <p:cNvPr id="2" name="Título 3">
            <a:extLst>
              <a:ext uri="{FF2B5EF4-FFF2-40B4-BE49-F238E27FC236}">
                <a16:creationId xmlns:a16="http://schemas.microsoft.com/office/drawing/2014/main" id="{DD357919-B53D-C4CA-C02C-85F4BDBCAD49}"/>
              </a:ext>
            </a:extLst>
          </p:cNvPr>
          <p:cNvSpPr txBox="1">
            <a:spLocks/>
          </p:cNvSpPr>
          <p:nvPr/>
        </p:nvSpPr>
        <p:spPr>
          <a:xfrm>
            <a:off x="490668" y="5977445"/>
            <a:ext cx="10515600" cy="561467"/>
          </a:xfr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endParaRPr lang="es-CO" sz="2800">
              <a:latin typeface="Aptos Black" panose="020B0004020202020204" pitchFamily="34" charset="0"/>
            </a:endParaRPr>
          </a:p>
        </p:txBody>
      </p:sp>
      <p:pic>
        <p:nvPicPr>
          <p:cNvPr id="3" name="Gráfico 2">
            <a:extLst>
              <a:ext uri="{FF2B5EF4-FFF2-40B4-BE49-F238E27FC236}">
                <a16:creationId xmlns:a16="http://schemas.microsoft.com/office/drawing/2014/main" id="{883DC5DF-3867-5AF9-AD30-6B36900347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4" name="Gráfico 3">
            <a:extLst>
              <a:ext uri="{FF2B5EF4-FFF2-40B4-BE49-F238E27FC236}">
                <a16:creationId xmlns:a16="http://schemas.microsoft.com/office/drawing/2014/main" id="{073CFBA0-74C8-9852-DBE2-CF95C4C400B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11420" y="187282"/>
            <a:ext cx="956641" cy="486161"/>
          </a:xfrm>
          <a:prstGeom prst="rect">
            <a:avLst/>
          </a:prstGeom>
        </p:spPr>
      </p:pic>
      <p:pic>
        <p:nvPicPr>
          <p:cNvPr id="7" name="Gráfico 6">
            <a:extLst>
              <a:ext uri="{FF2B5EF4-FFF2-40B4-BE49-F238E27FC236}">
                <a16:creationId xmlns:a16="http://schemas.microsoft.com/office/drawing/2014/main" id="{FECA536C-57B6-B5CD-00E0-F56635D034F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06268" y="6356350"/>
            <a:ext cx="961794" cy="365125"/>
          </a:xfrm>
          <a:prstGeom prst="rect">
            <a:avLst/>
          </a:prstGeom>
        </p:spPr>
      </p:pic>
      <p:sp>
        <p:nvSpPr>
          <p:cNvPr id="8" name="Rectángulo 7">
            <a:extLst>
              <a:ext uri="{FF2B5EF4-FFF2-40B4-BE49-F238E27FC236}">
                <a16:creationId xmlns:a16="http://schemas.microsoft.com/office/drawing/2014/main" id="{FC932DAC-4F05-9E3E-8AAC-8895AD1D8184}"/>
              </a:ext>
            </a:extLst>
          </p:cNvPr>
          <p:cNvSpPr/>
          <p:nvPr/>
        </p:nvSpPr>
        <p:spPr>
          <a:xfrm>
            <a:off x="0" y="1086916"/>
            <a:ext cx="12192000" cy="56146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chemeClr val="tx2"/>
              </a:solidFill>
              <a:latin typeface="Aptos Black" panose="020B0004020202020204" pitchFamily="34" charset="0"/>
            </a:endParaRPr>
          </a:p>
        </p:txBody>
      </p:sp>
      <p:sp>
        <p:nvSpPr>
          <p:cNvPr id="9" name="Título 3">
            <a:extLst>
              <a:ext uri="{FF2B5EF4-FFF2-40B4-BE49-F238E27FC236}">
                <a16:creationId xmlns:a16="http://schemas.microsoft.com/office/drawing/2014/main" id="{FB4FD04F-672C-61AF-8373-3BD7AE57EE62}"/>
              </a:ext>
            </a:extLst>
          </p:cNvPr>
          <p:cNvSpPr txBox="1">
            <a:spLocks/>
          </p:cNvSpPr>
          <p:nvPr/>
        </p:nvSpPr>
        <p:spPr>
          <a:xfrm>
            <a:off x="850267" y="187282"/>
            <a:ext cx="10515600" cy="561467"/>
          </a:xfrm>
        </p:spPr>
        <p:txBody>
          <a:bodyPr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MX" sz="2000" b="1">
                <a:latin typeface="Aptos Black" panose="020B0004020202020204" pitchFamily="34" charset="0"/>
              </a:rPr>
              <a:t>Recaudo Tributario </a:t>
            </a:r>
          </a:p>
        </p:txBody>
      </p:sp>
      <p:sp>
        <p:nvSpPr>
          <p:cNvPr id="11" name="Rectángulo 10">
            <a:extLst>
              <a:ext uri="{FF2B5EF4-FFF2-40B4-BE49-F238E27FC236}">
                <a16:creationId xmlns:a16="http://schemas.microsoft.com/office/drawing/2014/main" id="{EBB26CE1-E197-AD3A-9380-59B0894EDC32}"/>
              </a:ext>
            </a:extLst>
          </p:cNvPr>
          <p:cNvSpPr/>
          <p:nvPr/>
        </p:nvSpPr>
        <p:spPr>
          <a:xfrm>
            <a:off x="850266" y="1086916"/>
            <a:ext cx="10456165" cy="561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s-ES" sz="2800" b="1">
                <a:solidFill>
                  <a:schemeClr val="bg1"/>
                </a:solidFill>
                <a:latin typeface="Aptos Black" panose="020B0004020202020204" pitchFamily="34" charset="0"/>
                <a:cs typeface="Arial" panose="020B0604020202020204" pitchFamily="34" charset="0"/>
              </a:rPr>
              <a:t>Impuestos + sanciones e intereses tributarios</a:t>
            </a:r>
          </a:p>
        </p:txBody>
      </p:sp>
      <p:graphicFrame>
        <p:nvGraphicFramePr>
          <p:cNvPr id="13" name="Gráfico 12">
            <a:extLst>
              <a:ext uri="{FF2B5EF4-FFF2-40B4-BE49-F238E27FC236}">
                <a16:creationId xmlns:a16="http://schemas.microsoft.com/office/drawing/2014/main" id="{DB688258-9D03-7405-E9FF-62302B1C8F71}"/>
              </a:ext>
            </a:extLst>
          </p:cNvPr>
          <p:cNvGraphicFramePr>
            <a:graphicFrameLocks/>
          </p:cNvGraphicFramePr>
          <p:nvPr>
            <p:extLst>
              <p:ext uri="{D42A27DB-BD31-4B8C-83A1-F6EECF244321}">
                <p14:modId xmlns:p14="http://schemas.microsoft.com/office/powerpoint/2010/main" val="3161298970"/>
              </p:ext>
            </p:extLst>
          </p:nvPr>
        </p:nvGraphicFramePr>
        <p:xfrm>
          <a:off x="7229251" y="3648075"/>
          <a:ext cx="3702074" cy="3539751"/>
        </p:xfrm>
        <a:graphic>
          <a:graphicData uri="http://schemas.openxmlformats.org/drawingml/2006/chart">
            <c:chart xmlns:c="http://schemas.openxmlformats.org/drawingml/2006/chart" xmlns:r="http://schemas.openxmlformats.org/officeDocument/2006/relationships" r:id="rId7"/>
          </a:graphicData>
        </a:graphic>
      </p:graphicFrame>
      <p:sp>
        <p:nvSpPr>
          <p:cNvPr id="14" name="CuadroTexto 13">
            <a:extLst>
              <a:ext uri="{FF2B5EF4-FFF2-40B4-BE49-F238E27FC236}">
                <a16:creationId xmlns:a16="http://schemas.microsoft.com/office/drawing/2014/main" id="{46AB3CEE-F2CB-9A9D-9E3C-750EB25340A0}"/>
              </a:ext>
            </a:extLst>
          </p:cNvPr>
          <p:cNvSpPr txBox="1"/>
          <p:nvPr/>
        </p:nvSpPr>
        <p:spPr>
          <a:xfrm>
            <a:off x="10516696" y="4744781"/>
            <a:ext cx="60007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srgbClr val="8091A9">
                    <a:lumMod val="75000"/>
                  </a:srgbClr>
                </a:solidFill>
                <a:effectLst/>
                <a:uLnTx/>
                <a:uFillTx/>
                <a:latin typeface="Aptos" panose="020B0004020202020204" pitchFamily="34" charset="0"/>
                <a:ea typeface="+mn-ea"/>
                <a:cs typeface="+mn-cs"/>
              </a:rPr>
              <a:t>86</a:t>
            </a:r>
            <a:r>
              <a:rPr kumimoji="0" lang="es-MX" sz="1400" b="1" i="0" u="none" strike="noStrike" kern="1200" cap="none" spc="0" normalizeH="0" baseline="0" noProof="0">
                <a:ln>
                  <a:noFill/>
                </a:ln>
                <a:solidFill>
                  <a:srgbClr val="8091A9">
                    <a:lumMod val="75000"/>
                  </a:srgbClr>
                </a:solidFill>
                <a:effectLst/>
                <a:uLnTx/>
                <a:uFillTx/>
                <a:latin typeface="Aptos" panose="020B0004020202020204" pitchFamily="34" charset="0"/>
                <a:ea typeface="+mn-ea"/>
                <a:cs typeface="+mn-cs"/>
              </a:rPr>
              <a:t>%</a:t>
            </a:r>
            <a:endParaRPr kumimoji="0" lang="es-CO" sz="1400" b="1" i="0" u="none" strike="noStrike" kern="1200" cap="none" spc="0" normalizeH="0" baseline="0" noProof="0">
              <a:ln>
                <a:noFill/>
              </a:ln>
              <a:solidFill>
                <a:srgbClr val="8091A9">
                  <a:lumMod val="75000"/>
                </a:srgbClr>
              </a:solidFill>
              <a:effectLst/>
              <a:uLnTx/>
              <a:uFillTx/>
              <a:latin typeface="Aptos" panose="020B0004020202020204" pitchFamily="34" charset="0"/>
              <a:ea typeface="+mn-ea"/>
              <a:cs typeface="+mn-cs"/>
            </a:endParaRPr>
          </a:p>
        </p:txBody>
      </p:sp>
      <p:sp>
        <p:nvSpPr>
          <p:cNvPr id="15" name="Triángulo isósceles 14">
            <a:extLst>
              <a:ext uri="{FF2B5EF4-FFF2-40B4-BE49-F238E27FC236}">
                <a16:creationId xmlns:a16="http://schemas.microsoft.com/office/drawing/2014/main" id="{9BF2781D-0950-C801-6147-8A004DB6ED74}"/>
              </a:ext>
            </a:extLst>
          </p:cNvPr>
          <p:cNvSpPr/>
          <p:nvPr/>
        </p:nvSpPr>
        <p:spPr>
          <a:xfrm rot="3790286" flipH="1">
            <a:off x="10214875" y="4705335"/>
            <a:ext cx="70966" cy="789442"/>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16" name="CuadroTexto 15">
            <a:extLst>
              <a:ext uri="{FF2B5EF4-FFF2-40B4-BE49-F238E27FC236}">
                <a16:creationId xmlns:a16="http://schemas.microsoft.com/office/drawing/2014/main" id="{0F454951-BD09-0C4B-6837-DEB30453BB28}"/>
              </a:ext>
            </a:extLst>
          </p:cNvPr>
          <p:cNvSpPr txBox="1"/>
          <p:nvPr/>
        </p:nvSpPr>
        <p:spPr>
          <a:xfrm>
            <a:off x="10618606" y="5047971"/>
            <a:ext cx="1424399" cy="338554"/>
          </a:xfrm>
          <a:prstGeom prst="rect">
            <a:avLst/>
          </a:prstGeom>
          <a:noFill/>
        </p:spPr>
        <p:txBody>
          <a:bodyPr wrap="square">
            <a:spAutoFit/>
          </a:bodyPr>
          <a:lstStyle/>
          <a:p>
            <a:r>
              <a:rPr kumimoji="0" lang="es-MX" sz="1400" b="1" i="0" u="none" strike="noStrike" kern="1200" cap="none" spc="0" normalizeH="0" baseline="0" noProof="0">
                <a:ln>
                  <a:noFill/>
                </a:ln>
                <a:solidFill>
                  <a:srgbClr val="737373">
                    <a:lumMod val="75000"/>
                  </a:srgbClr>
                </a:solidFill>
                <a:effectLst/>
                <a:uLnTx/>
                <a:uFillTx/>
                <a:latin typeface="Arial" panose="020B0604020202020204" pitchFamily="34" charset="0"/>
                <a:ea typeface="+mn-ea"/>
                <a:cs typeface="Arial" panose="020B0604020202020204" pitchFamily="34" charset="0"/>
              </a:rPr>
              <a:t>$</a:t>
            </a:r>
            <a:r>
              <a:rPr lang="es-MX" sz="1600" b="1">
                <a:solidFill>
                  <a:srgbClr val="8091A9">
                    <a:lumMod val="75000"/>
                  </a:srgbClr>
                </a:solidFill>
                <a:latin typeface="Aptos" panose="020B0004020202020204" pitchFamily="34" charset="0"/>
              </a:rPr>
              <a:t>13,9 </a:t>
            </a:r>
            <a:r>
              <a:rPr lang="es-MX" sz="1600" b="1" err="1">
                <a:solidFill>
                  <a:srgbClr val="8091A9">
                    <a:lumMod val="75000"/>
                  </a:srgbClr>
                </a:solidFill>
                <a:latin typeface="Aptos" panose="020B0004020202020204" pitchFamily="34" charset="0"/>
              </a:rPr>
              <a:t>bn</a:t>
            </a:r>
            <a:endParaRPr lang="es-CO" sz="1600" b="1">
              <a:solidFill>
                <a:srgbClr val="8091A9">
                  <a:lumMod val="75000"/>
                </a:srgbClr>
              </a:solidFill>
              <a:latin typeface="Aptos" panose="020B0004020202020204" pitchFamily="34" charset="0"/>
            </a:endParaRPr>
          </a:p>
        </p:txBody>
      </p:sp>
    </p:spTree>
    <p:extLst>
      <p:ext uri="{BB962C8B-B14F-4D97-AF65-F5344CB8AC3E}">
        <p14:creationId xmlns:p14="http://schemas.microsoft.com/office/powerpoint/2010/main" val="881685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03E13-BC1B-83DE-C872-064CA3A017D7}"/>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E26AC78-79CB-8E70-61A7-FA7B3217B94C}"/>
              </a:ext>
            </a:extLst>
          </p:cNvPr>
          <p:cNvSpPr/>
          <p:nvPr/>
        </p:nvSpPr>
        <p:spPr>
          <a:xfrm>
            <a:off x="0" y="1069610"/>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rgbClr val="FFFFFF"/>
              </a:solidFill>
              <a:latin typeface="Lexend Deca"/>
            </a:endParaRPr>
          </a:p>
        </p:txBody>
      </p:sp>
      <p:sp>
        <p:nvSpPr>
          <p:cNvPr id="7" name="CuadroTexto 6">
            <a:extLst>
              <a:ext uri="{FF2B5EF4-FFF2-40B4-BE49-F238E27FC236}">
                <a16:creationId xmlns:a16="http://schemas.microsoft.com/office/drawing/2014/main" id="{6297704A-7F15-5943-16C6-F61A90C5D102}"/>
              </a:ext>
            </a:extLst>
          </p:cNvPr>
          <p:cNvSpPr txBox="1"/>
          <p:nvPr/>
        </p:nvSpPr>
        <p:spPr>
          <a:xfrm>
            <a:off x="1715175" y="1107857"/>
            <a:ext cx="8749023" cy="523220"/>
          </a:xfrm>
          <a:prstGeom prst="rect">
            <a:avLst/>
          </a:prstGeom>
          <a:noFill/>
        </p:spPr>
        <p:txBody>
          <a:bodyPr wrap="square">
            <a:spAutoFit/>
          </a:bodyPr>
          <a:lstStyle/>
          <a:p>
            <a:pPr algn="ctr">
              <a:spcBef>
                <a:spcPct val="0"/>
              </a:spcBef>
              <a:defRPr/>
            </a:pPr>
            <a:r>
              <a:rPr lang="es-ES_tradnl" altLang="es-CO" sz="2800" b="1">
                <a:latin typeface="Aptos Black" panose="020B0004020202020204" pitchFamily="34" charset="0"/>
                <a:cs typeface="Arial" panose="020B0604020202020204" pitchFamily="34" charset="0"/>
              </a:rPr>
              <a:t>Variables explicativas</a:t>
            </a:r>
            <a:endParaRPr lang="es-ES_tradnl" sz="2800" b="1">
              <a:latin typeface="Aptos Black" panose="020B00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2D81D589-C0D0-B1A0-1253-2C3585F4494A}"/>
              </a:ext>
            </a:extLst>
          </p:cNvPr>
          <p:cNvSpPr txBox="1"/>
          <p:nvPr/>
        </p:nvSpPr>
        <p:spPr>
          <a:xfrm>
            <a:off x="1670380" y="2154012"/>
            <a:ext cx="952276" cy="400110"/>
          </a:xfrm>
          <a:prstGeom prst="rect">
            <a:avLst/>
          </a:prstGeom>
          <a:noFill/>
        </p:spPr>
        <p:txBody>
          <a:bodyPr wrap="square">
            <a:spAutoFit/>
          </a:bodyPr>
          <a:lstStyle/>
          <a:p>
            <a:pPr algn="r">
              <a:defRPr/>
            </a:pPr>
            <a:r>
              <a:rPr lang="es-ES_tradnl" altLang="es-CO" sz="2000" b="1">
                <a:solidFill>
                  <a:srgbClr val="002060"/>
                </a:solidFill>
                <a:latin typeface="Arial" panose="020B0604020202020204" pitchFamily="34" charset="0"/>
                <a:cs typeface="Arial" panose="020B0604020202020204" pitchFamily="34" charset="0"/>
              </a:rPr>
              <a:t>ICA</a:t>
            </a:r>
            <a:endParaRPr lang="es-CO">
              <a:solidFill>
                <a:srgbClr val="002060"/>
              </a:solidFill>
              <a:latin typeface="Lexend Deca"/>
            </a:endParaRPr>
          </a:p>
        </p:txBody>
      </p:sp>
      <p:sp>
        <p:nvSpPr>
          <p:cNvPr id="9" name="CuadroTexto 8">
            <a:extLst>
              <a:ext uri="{FF2B5EF4-FFF2-40B4-BE49-F238E27FC236}">
                <a16:creationId xmlns:a16="http://schemas.microsoft.com/office/drawing/2014/main" id="{DDBB1E6D-57BB-FF2E-E0D0-1DB63751BDA7}"/>
              </a:ext>
            </a:extLst>
          </p:cNvPr>
          <p:cNvSpPr txBox="1"/>
          <p:nvPr/>
        </p:nvSpPr>
        <p:spPr>
          <a:xfrm>
            <a:off x="2569924" y="1771458"/>
            <a:ext cx="8891144" cy="877163"/>
          </a:xfrm>
          <a:prstGeom prst="rect">
            <a:avLst/>
          </a:prstGeom>
          <a:noFill/>
        </p:spPr>
        <p:txBody>
          <a:bodyPr wrap="square">
            <a:spAutoFit/>
          </a:bodyPr>
          <a:lstStyle/>
          <a:p>
            <a:pPr marL="1200150" lvl="2" indent="-285750">
              <a:buFont typeface="Wingdings" panose="05000000000000000000" pitchFamily="2" charset="2"/>
              <a:buChar char="ü"/>
              <a:defRPr/>
            </a:pPr>
            <a:r>
              <a:rPr lang="es-MX" altLang="es-CO" sz="1700">
                <a:solidFill>
                  <a:srgbClr val="232A34"/>
                </a:solidFill>
                <a:latin typeface="Aptos" panose="020B0004020202020204" pitchFamily="34" charset="0"/>
                <a:cs typeface="Arial" panose="020B0604020202020204" pitchFamily="34" charset="0"/>
              </a:rPr>
              <a:t>Se proyectó basado en el crecimiento proyectado del PIB de la ciudad, usando una elasticidad del recaudo al PIB de 0,84. Se incorporan los efectos de aumento tarifario en el Régimen Simple de Tributación.</a:t>
            </a:r>
          </a:p>
        </p:txBody>
      </p:sp>
      <p:sp>
        <p:nvSpPr>
          <p:cNvPr id="11" name="CuadroTexto 10">
            <a:extLst>
              <a:ext uri="{FF2B5EF4-FFF2-40B4-BE49-F238E27FC236}">
                <a16:creationId xmlns:a16="http://schemas.microsoft.com/office/drawing/2014/main" id="{99018B23-071D-A6C6-8038-EF0E58C4007C}"/>
              </a:ext>
            </a:extLst>
          </p:cNvPr>
          <p:cNvSpPr txBox="1"/>
          <p:nvPr/>
        </p:nvSpPr>
        <p:spPr>
          <a:xfrm>
            <a:off x="610976" y="4184720"/>
            <a:ext cx="2011680" cy="369332"/>
          </a:xfrm>
          <a:prstGeom prst="rect">
            <a:avLst/>
          </a:prstGeom>
          <a:noFill/>
        </p:spPr>
        <p:txBody>
          <a:bodyPr wrap="square">
            <a:spAutoFit/>
          </a:bodyPr>
          <a:lstStyle/>
          <a:p>
            <a:pPr algn="r">
              <a:defRPr/>
            </a:pPr>
            <a:r>
              <a:rPr lang="es-ES_tradnl" altLang="es-CO" b="1">
                <a:solidFill>
                  <a:srgbClr val="002060"/>
                </a:solidFill>
                <a:latin typeface="Arial" panose="020B0604020202020204" pitchFamily="34" charset="0"/>
                <a:cs typeface="Arial" panose="020B0604020202020204" pitchFamily="34" charset="0"/>
              </a:rPr>
              <a:t>Vehículos</a:t>
            </a:r>
            <a:endParaRPr lang="es-CO">
              <a:solidFill>
                <a:srgbClr val="002060"/>
              </a:solidFill>
              <a:latin typeface="Lexend Deca"/>
            </a:endParaRPr>
          </a:p>
        </p:txBody>
      </p:sp>
      <p:sp>
        <p:nvSpPr>
          <p:cNvPr id="13" name="CuadroTexto 12">
            <a:extLst>
              <a:ext uri="{FF2B5EF4-FFF2-40B4-BE49-F238E27FC236}">
                <a16:creationId xmlns:a16="http://schemas.microsoft.com/office/drawing/2014/main" id="{77D51BC8-80D1-B27C-2547-0749EDD23732}"/>
              </a:ext>
            </a:extLst>
          </p:cNvPr>
          <p:cNvSpPr txBox="1"/>
          <p:nvPr/>
        </p:nvSpPr>
        <p:spPr>
          <a:xfrm>
            <a:off x="1544935" y="3253604"/>
            <a:ext cx="1077721" cy="369332"/>
          </a:xfrm>
          <a:prstGeom prst="rect">
            <a:avLst/>
          </a:prstGeom>
          <a:noFill/>
        </p:spPr>
        <p:txBody>
          <a:bodyPr wrap="square">
            <a:spAutoFit/>
          </a:bodyPr>
          <a:lstStyle/>
          <a:p>
            <a:pPr algn="r">
              <a:defRPr/>
            </a:pPr>
            <a:r>
              <a:rPr lang="es-ES_tradnl" altLang="es-CO" b="1">
                <a:solidFill>
                  <a:srgbClr val="002060"/>
                </a:solidFill>
                <a:latin typeface="Arial" panose="020B0604020202020204" pitchFamily="34" charset="0"/>
                <a:cs typeface="Arial" panose="020B0604020202020204" pitchFamily="34" charset="0"/>
              </a:rPr>
              <a:t>Predial</a:t>
            </a:r>
            <a:endParaRPr lang="es-CO">
              <a:solidFill>
                <a:srgbClr val="002060"/>
              </a:solidFill>
              <a:latin typeface="Lexend Deca"/>
            </a:endParaRPr>
          </a:p>
        </p:txBody>
      </p:sp>
      <p:sp>
        <p:nvSpPr>
          <p:cNvPr id="15" name="CuadroTexto 14">
            <a:extLst>
              <a:ext uri="{FF2B5EF4-FFF2-40B4-BE49-F238E27FC236}">
                <a16:creationId xmlns:a16="http://schemas.microsoft.com/office/drawing/2014/main" id="{9E5C9A6D-6286-70A7-DA7A-7D40049A1FB7}"/>
              </a:ext>
            </a:extLst>
          </p:cNvPr>
          <p:cNvSpPr txBox="1"/>
          <p:nvPr/>
        </p:nvSpPr>
        <p:spPr>
          <a:xfrm>
            <a:off x="2560871" y="2993008"/>
            <a:ext cx="8825371" cy="877163"/>
          </a:xfrm>
          <a:prstGeom prst="rect">
            <a:avLst/>
          </a:prstGeom>
          <a:noFill/>
        </p:spPr>
        <p:txBody>
          <a:bodyPr wrap="square">
            <a:spAutoFit/>
          </a:bodyPr>
          <a:lstStyle/>
          <a:p>
            <a:pPr marL="1200150" lvl="2" indent="-285750">
              <a:buFont typeface="Wingdings" panose="05000000000000000000" pitchFamily="2" charset="2"/>
              <a:buChar char="ü"/>
              <a:defRPr/>
            </a:pPr>
            <a:r>
              <a:rPr lang="es-MX" altLang="es-CO" sz="1700">
                <a:solidFill>
                  <a:srgbClr val="232A34"/>
                </a:solidFill>
                <a:latin typeface="Aptos" panose="020B0004020202020204" pitchFamily="34" charset="0"/>
                <a:cs typeface="Arial" panose="020B0604020202020204" pitchFamily="34" charset="0"/>
              </a:rPr>
              <a:t>La proyección tiene en cuenta los límites al crecimiento del impuesto fijados por el Acuerdo 927 de 2024, así como proyecciones de número de predios a incorporar (75 mil en 2025 y 85 mil en 2026).</a:t>
            </a:r>
          </a:p>
        </p:txBody>
      </p:sp>
      <p:sp>
        <p:nvSpPr>
          <p:cNvPr id="17" name="CuadroTexto 16">
            <a:extLst>
              <a:ext uri="{FF2B5EF4-FFF2-40B4-BE49-F238E27FC236}">
                <a16:creationId xmlns:a16="http://schemas.microsoft.com/office/drawing/2014/main" id="{980346B9-09D5-0C13-BD03-2BF94912E937}"/>
              </a:ext>
            </a:extLst>
          </p:cNvPr>
          <p:cNvSpPr txBox="1"/>
          <p:nvPr/>
        </p:nvSpPr>
        <p:spPr>
          <a:xfrm>
            <a:off x="2557755" y="4073443"/>
            <a:ext cx="8802727" cy="877163"/>
          </a:xfrm>
          <a:prstGeom prst="rect">
            <a:avLst/>
          </a:prstGeom>
          <a:noFill/>
        </p:spPr>
        <p:txBody>
          <a:bodyPr wrap="square">
            <a:spAutoFit/>
          </a:bodyPr>
          <a:lstStyle/>
          <a:p>
            <a:pPr marL="1200150" lvl="2" indent="-285750">
              <a:buFont typeface="Wingdings" panose="05000000000000000000" pitchFamily="2" charset="2"/>
              <a:buChar char="ü"/>
              <a:defRPr/>
            </a:pPr>
            <a:r>
              <a:rPr lang="es-MX" altLang="es-CO" sz="1700">
                <a:solidFill>
                  <a:srgbClr val="232A34"/>
                </a:solidFill>
                <a:latin typeface="Aptos" panose="020B0004020202020204" pitchFamily="34" charset="0"/>
                <a:cs typeface="Arial" panose="020B0604020202020204" pitchFamily="34" charset="0"/>
              </a:rPr>
              <a:t>Supone un aumento en el parque automotor de la ciudad en línea con las proyecciones de la Secretaría Distrital de Movilidad, en cuanto al número de vehículos y su distribución entre distintos tipos de combustible.</a:t>
            </a:r>
            <a:endParaRPr lang="es-ES_tradnl" altLang="es-CO" sz="1700">
              <a:solidFill>
                <a:srgbClr val="232A34"/>
              </a:solidFill>
              <a:latin typeface="Aptos" panose="020B00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3017E876-DB95-9D75-48FA-46EDE911EF3D}"/>
              </a:ext>
            </a:extLst>
          </p:cNvPr>
          <p:cNvSpPr txBox="1"/>
          <p:nvPr/>
        </p:nvSpPr>
        <p:spPr>
          <a:xfrm>
            <a:off x="908222" y="5120881"/>
            <a:ext cx="2622656" cy="1077218"/>
          </a:xfrm>
          <a:prstGeom prst="rect">
            <a:avLst/>
          </a:prstGeom>
          <a:noFill/>
        </p:spPr>
        <p:txBody>
          <a:bodyPr wrap="square">
            <a:spAutoFit/>
          </a:bodyPr>
          <a:lstStyle/>
          <a:p>
            <a:pPr marL="0" lvl="1" algn="ctr">
              <a:defRPr/>
            </a:pPr>
            <a:r>
              <a:rPr lang="es-ES_tradnl" altLang="es-CO" b="1">
                <a:solidFill>
                  <a:srgbClr val="002060"/>
                </a:solidFill>
                <a:latin typeface="Arial" panose="020B0604020202020204" pitchFamily="34" charset="0"/>
                <a:cs typeface="Arial" panose="020B0604020202020204" pitchFamily="34" charset="0"/>
              </a:rPr>
              <a:t>Impuestos de consumo </a:t>
            </a:r>
          </a:p>
          <a:p>
            <a:pPr marL="0" lvl="1" algn="ctr">
              <a:defRPr/>
            </a:pPr>
            <a:r>
              <a:rPr lang="es-ES_tradnl" altLang="es-CO" sz="1400" b="1">
                <a:solidFill>
                  <a:srgbClr val="002060"/>
                </a:solidFill>
                <a:latin typeface="Arial" panose="020B0604020202020204" pitchFamily="34" charset="0"/>
                <a:cs typeface="Arial" panose="020B0604020202020204" pitchFamily="34" charset="0"/>
              </a:rPr>
              <a:t>(cerveza, cigarrillos, y sobretasa a la gasolina)</a:t>
            </a:r>
          </a:p>
        </p:txBody>
      </p:sp>
      <p:sp>
        <p:nvSpPr>
          <p:cNvPr id="21" name="CuadroTexto 20">
            <a:extLst>
              <a:ext uri="{FF2B5EF4-FFF2-40B4-BE49-F238E27FC236}">
                <a16:creationId xmlns:a16="http://schemas.microsoft.com/office/drawing/2014/main" id="{093766B2-2783-4BBE-D09D-5229E2783956}"/>
              </a:ext>
            </a:extLst>
          </p:cNvPr>
          <p:cNvSpPr txBox="1"/>
          <p:nvPr/>
        </p:nvSpPr>
        <p:spPr>
          <a:xfrm>
            <a:off x="2571399" y="5312361"/>
            <a:ext cx="8901862" cy="877163"/>
          </a:xfrm>
          <a:prstGeom prst="rect">
            <a:avLst/>
          </a:prstGeom>
          <a:noFill/>
        </p:spPr>
        <p:txBody>
          <a:bodyPr wrap="square">
            <a:spAutoFit/>
          </a:bodyPr>
          <a:lstStyle/>
          <a:p>
            <a:pPr marL="1200150" lvl="2" indent="-285750">
              <a:buFont typeface="Wingdings" panose="05000000000000000000" pitchFamily="2" charset="2"/>
              <a:buChar char="ü"/>
              <a:defRPr/>
            </a:pPr>
            <a:r>
              <a:rPr lang="es-ES_tradnl" altLang="es-CO" sz="1700">
                <a:solidFill>
                  <a:srgbClr val="232A34"/>
                </a:solidFill>
                <a:latin typeface="Aptos" panose="020B0004020202020204" pitchFamily="34" charset="0"/>
                <a:cs typeface="Arial" panose="020B0604020202020204" pitchFamily="34" charset="0"/>
              </a:rPr>
              <a:t>Se tiene en cuenta la dinámica de consumo observada, así como la proyección de inflación para los ajustes en las tarifas para cigarrillos y gasolina establecidos en las leyes 1819 de 2016 y 2093 de 2021, respectivamente.</a:t>
            </a:r>
            <a:endParaRPr lang="es-ES_tradnl" sz="1700">
              <a:solidFill>
                <a:prstClr val="black"/>
              </a:solidFill>
              <a:latin typeface="Aptos" panose="020B0004020202020204" pitchFamily="34" charset="0"/>
              <a:cs typeface="Arial" panose="020B0604020202020204" pitchFamily="34" charset="0"/>
            </a:endParaRPr>
          </a:p>
        </p:txBody>
      </p:sp>
      <p:pic>
        <p:nvPicPr>
          <p:cNvPr id="23" name="Gráfico 22" descr="Fábrica con relleno sólido">
            <a:extLst>
              <a:ext uri="{FF2B5EF4-FFF2-40B4-BE49-F238E27FC236}">
                <a16:creationId xmlns:a16="http://schemas.microsoft.com/office/drawing/2014/main" id="{F5D3FEA9-86A9-E9F9-98DC-76009A4CBF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99073" y="1933984"/>
            <a:ext cx="538860" cy="538860"/>
          </a:xfrm>
          <a:prstGeom prst="rect">
            <a:avLst/>
          </a:prstGeom>
        </p:spPr>
      </p:pic>
      <p:pic>
        <p:nvPicPr>
          <p:cNvPr id="25" name="Gráfico 24" descr="Taxi con relleno sólido">
            <a:extLst>
              <a:ext uri="{FF2B5EF4-FFF2-40B4-BE49-F238E27FC236}">
                <a16:creationId xmlns:a16="http://schemas.microsoft.com/office/drawing/2014/main" id="{2B8F3816-6590-EC38-3612-CE7F9F9FEFC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99073" y="4203296"/>
            <a:ext cx="457200" cy="457200"/>
          </a:xfrm>
          <a:prstGeom prst="rect">
            <a:avLst/>
          </a:prstGeom>
        </p:spPr>
      </p:pic>
      <p:pic>
        <p:nvPicPr>
          <p:cNvPr id="27" name="Gráfico 26" descr="Hogar con relleno sólido">
            <a:extLst>
              <a:ext uri="{FF2B5EF4-FFF2-40B4-BE49-F238E27FC236}">
                <a16:creationId xmlns:a16="http://schemas.microsoft.com/office/drawing/2014/main" id="{8AD09DBF-ECDC-142F-B59B-0285AFFF890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829484" y="3159515"/>
            <a:ext cx="399282" cy="399282"/>
          </a:xfrm>
          <a:prstGeom prst="rect">
            <a:avLst/>
          </a:prstGeom>
        </p:spPr>
      </p:pic>
      <p:pic>
        <p:nvPicPr>
          <p:cNvPr id="5" name="Gráfico 4">
            <a:extLst>
              <a:ext uri="{FF2B5EF4-FFF2-40B4-BE49-F238E27FC236}">
                <a16:creationId xmlns:a16="http://schemas.microsoft.com/office/drawing/2014/main" id="{7AF9BEF6-6D13-9043-406A-E2DB9BA12C0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3939" y="187282"/>
            <a:ext cx="786223" cy="659156"/>
          </a:xfrm>
          <a:prstGeom prst="rect">
            <a:avLst/>
          </a:prstGeom>
        </p:spPr>
      </p:pic>
      <p:pic>
        <p:nvPicPr>
          <p:cNvPr id="8" name="Gráfico 7">
            <a:extLst>
              <a:ext uri="{FF2B5EF4-FFF2-40B4-BE49-F238E27FC236}">
                <a16:creationId xmlns:a16="http://schemas.microsoft.com/office/drawing/2014/main" id="{2BAA6DF6-F677-B5D4-9622-DE4F994DDB7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011420" y="187282"/>
            <a:ext cx="956641" cy="486161"/>
          </a:xfrm>
          <a:prstGeom prst="rect">
            <a:avLst/>
          </a:prstGeom>
        </p:spPr>
      </p:pic>
      <p:pic>
        <p:nvPicPr>
          <p:cNvPr id="10" name="Gráfico 9">
            <a:extLst>
              <a:ext uri="{FF2B5EF4-FFF2-40B4-BE49-F238E27FC236}">
                <a16:creationId xmlns:a16="http://schemas.microsoft.com/office/drawing/2014/main" id="{C2E682DD-93CF-EA36-7C39-17C8920EB1A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006268" y="6356350"/>
            <a:ext cx="961794" cy="365125"/>
          </a:xfrm>
          <a:prstGeom prst="rect">
            <a:avLst/>
          </a:prstGeom>
        </p:spPr>
      </p:pic>
      <p:sp>
        <p:nvSpPr>
          <p:cNvPr id="12" name="Título 3">
            <a:extLst>
              <a:ext uri="{FF2B5EF4-FFF2-40B4-BE49-F238E27FC236}">
                <a16:creationId xmlns:a16="http://schemas.microsoft.com/office/drawing/2014/main" id="{E9D2730B-0766-B74C-D829-2C6AE8254EEF}"/>
              </a:ext>
            </a:extLst>
          </p:cNvPr>
          <p:cNvSpPr txBox="1">
            <a:spLocks/>
          </p:cNvSpPr>
          <p:nvPr/>
        </p:nvSpPr>
        <p:spPr>
          <a:xfrm>
            <a:off x="850267" y="187282"/>
            <a:ext cx="10515600" cy="561467"/>
          </a:xfrm>
        </p:spPr>
        <p:txBody>
          <a:bodyPr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MX" sz="2000" b="1">
                <a:latin typeface="Aptos Black" panose="020B0004020202020204" pitchFamily="34" charset="0"/>
              </a:rPr>
              <a:t>Recaudo Tributario </a:t>
            </a:r>
          </a:p>
        </p:txBody>
      </p:sp>
    </p:spTree>
    <p:extLst>
      <p:ext uri="{BB962C8B-B14F-4D97-AF65-F5344CB8AC3E}">
        <p14:creationId xmlns:p14="http://schemas.microsoft.com/office/powerpoint/2010/main" val="3849136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D5854-A2FD-447D-11A9-D5BDA0D40D7F}"/>
            </a:ext>
          </a:extLst>
        </p:cNvPr>
        <p:cNvGrpSpPr/>
        <p:nvPr/>
      </p:nvGrpSpPr>
      <p:grpSpPr>
        <a:xfrm>
          <a:off x="0" y="0"/>
          <a:ext cx="0" cy="0"/>
          <a:chOff x="0" y="0"/>
          <a:chExt cx="0" cy="0"/>
        </a:xfrm>
      </p:grpSpPr>
      <p:sp>
        <p:nvSpPr>
          <p:cNvPr id="9" name="Título 3">
            <a:extLst>
              <a:ext uri="{FF2B5EF4-FFF2-40B4-BE49-F238E27FC236}">
                <a16:creationId xmlns:a16="http://schemas.microsoft.com/office/drawing/2014/main" id="{57FF5507-DA40-0910-42E0-F05CBE689365}"/>
              </a:ext>
            </a:extLst>
          </p:cNvPr>
          <p:cNvSpPr txBox="1">
            <a:spLocks/>
          </p:cNvSpPr>
          <p:nvPr/>
        </p:nvSpPr>
        <p:spPr>
          <a:xfrm>
            <a:off x="1079723" y="228687"/>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endParaRPr lang="es-CO">
              <a:solidFill>
                <a:srgbClr val="002060"/>
              </a:solidFill>
              <a:latin typeface="Oswald Medium"/>
            </a:endParaRPr>
          </a:p>
        </p:txBody>
      </p:sp>
      <p:sp>
        <p:nvSpPr>
          <p:cNvPr id="13" name="Título 3">
            <a:extLst>
              <a:ext uri="{FF2B5EF4-FFF2-40B4-BE49-F238E27FC236}">
                <a16:creationId xmlns:a16="http://schemas.microsoft.com/office/drawing/2014/main" id="{235661D5-F298-F2EB-BE95-9A3DA139BA17}"/>
              </a:ext>
            </a:extLst>
          </p:cNvPr>
          <p:cNvSpPr txBox="1">
            <a:spLocks/>
          </p:cNvSpPr>
          <p:nvPr/>
        </p:nvSpPr>
        <p:spPr>
          <a:xfrm>
            <a:off x="838200" y="248358"/>
            <a:ext cx="10515600" cy="561467"/>
          </a:xfr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MX" sz="1800" b="1">
                <a:latin typeface="Aptos Black" panose="020B0004020202020204" pitchFamily="34" charset="0"/>
              </a:rPr>
              <a:t>Ingresos No Tributarios </a:t>
            </a:r>
          </a:p>
        </p:txBody>
      </p:sp>
      <p:graphicFrame>
        <p:nvGraphicFramePr>
          <p:cNvPr id="14" name="Tabla 13">
            <a:extLst>
              <a:ext uri="{FF2B5EF4-FFF2-40B4-BE49-F238E27FC236}">
                <a16:creationId xmlns:a16="http://schemas.microsoft.com/office/drawing/2014/main" id="{1E03EA4D-3875-F74D-43BC-B1A12BAAB0BF}"/>
              </a:ext>
            </a:extLst>
          </p:cNvPr>
          <p:cNvGraphicFramePr>
            <a:graphicFrameLocks noGrp="1"/>
          </p:cNvGraphicFramePr>
          <p:nvPr>
            <p:extLst>
              <p:ext uri="{D42A27DB-BD31-4B8C-83A1-F6EECF244321}">
                <p14:modId xmlns:p14="http://schemas.microsoft.com/office/powerpoint/2010/main" val="1694404359"/>
              </p:ext>
            </p:extLst>
          </p:nvPr>
        </p:nvGraphicFramePr>
        <p:xfrm>
          <a:off x="4477561" y="790156"/>
          <a:ext cx="3236878" cy="421005"/>
        </p:xfrm>
        <a:graphic>
          <a:graphicData uri="http://schemas.openxmlformats.org/drawingml/2006/table">
            <a:tbl>
              <a:tblPr bandRow="1">
                <a:tableStyleId>{5C22544A-7EE6-4342-B048-85BDC9FD1C3A}</a:tableStyleId>
              </a:tblPr>
              <a:tblGrid>
                <a:gridCol w="3236878">
                  <a:extLst>
                    <a:ext uri="{9D8B030D-6E8A-4147-A177-3AD203B41FA5}">
                      <a16:colId xmlns:a16="http://schemas.microsoft.com/office/drawing/2014/main" val="1228235018"/>
                    </a:ext>
                  </a:extLst>
                </a:gridCol>
              </a:tblGrid>
              <a:tr h="180975">
                <a:tc>
                  <a:txBody>
                    <a:bodyPr/>
                    <a:lstStyle/>
                    <a:p>
                      <a:pPr algn="ctr" fontAlgn="b">
                        <a:buNone/>
                      </a:pPr>
                      <a:r>
                        <a:rPr lang="es-ES" sz="2400" b="1">
                          <a:solidFill>
                            <a:schemeClr val="tx2"/>
                          </a:solidFill>
                          <a:effectLst/>
                          <a:latin typeface="Aptos Black" panose="020B0004020202020204" pitchFamily="34" charset="0"/>
                        </a:rPr>
                        <a:t>Programación 2026</a:t>
                      </a:r>
                    </a:p>
                  </a:txBody>
                  <a:tcPr marL="9525" marR="9525" marT="9525" anchor="b">
                    <a:lnL>
                      <a:noFill/>
                    </a:lnL>
                    <a:lnR>
                      <a:noFill/>
                    </a:lnR>
                    <a:lnT>
                      <a:noFill/>
                    </a:lnT>
                    <a:lnB>
                      <a:noFill/>
                    </a:lnB>
                    <a:noFill/>
                  </a:tcPr>
                </a:tc>
                <a:extLst>
                  <a:ext uri="{0D108BD9-81ED-4DB2-BD59-A6C34878D82A}">
                    <a16:rowId xmlns:a16="http://schemas.microsoft.com/office/drawing/2014/main" val="220546428"/>
                  </a:ext>
                </a:extLst>
              </a:tr>
            </a:tbl>
          </a:graphicData>
        </a:graphic>
      </p:graphicFrame>
      <p:graphicFrame>
        <p:nvGraphicFramePr>
          <p:cNvPr id="24" name="Tabla 23">
            <a:extLst>
              <a:ext uri="{FF2B5EF4-FFF2-40B4-BE49-F238E27FC236}">
                <a16:creationId xmlns:a16="http://schemas.microsoft.com/office/drawing/2014/main" id="{9137B1C2-3F83-87D7-F63D-E83E03E4A577}"/>
              </a:ext>
            </a:extLst>
          </p:cNvPr>
          <p:cNvGraphicFramePr>
            <a:graphicFrameLocks noGrp="1"/>
          </p:cNvGraphicFramePr>
          <p:nvPr>
            <p:extLst>
              <p:ext uri="{D42A27DB-BD31-4B8C-83A1-F6EECF244321}">
                <p14:modId xmlns:p14="http://schemas.microsoft.com/office/powerpoint/2010/main" val="3746402186"/>
              </p:ext>
            </p:extLst>
          </p:nvPr>
        </p:nvGraphicFramePr>
        <p:xfrm>
          <a:off x="1079723" y="1823289"/>
          <a:ext cx="5071385" cy="4113352"/>
        </p:xfrm>
        <a:graphic>
          <a:graphicData uri="http://schemas.openxmlformats.org/drawingml/2006/table">
            <a:tbl>
              <a:tblPr firstRow="1" bandRow="1">
                <a:tableStyleId>{5C22544A-7EE6-4342-B048-85BDC9FD1C3A}</a:tableStyleId>
              </a:tblPr>
              <a:tblGrid>
                <a:gridCol w="3418136">
                  <a:extLst>
                    <a:ext uri="{9D8B030D-6E8A-4147-A177-3AD203B41FA5}">
                      <a16:colId xmlns:a16="http://schemas.microsoft.com/office/drawing/2014/main" val="3199086111"/>
                    </a:ext>
                  </a:extLst>
                </a:gridCol>
                <a:gridCol w="1653249">
                  <a:extLst>
                    <a:ext uri="{9D8B030D-6E8A-4147-A177-3AD203B41FA5}">
                      <a16:colId xmlns:a16="http://schemas.microsoft.com/office/drawing/2014/main" val="978062865"/>
                    </a:ext>
                  </a:extLst>
                </a:gridCol>
              </a:tblGrid>
              <a:tr h="366825">
                <a:tc gridSpan="2">
                  <a:txBody>
                    <a:bodyPr/>
                    <a:lstStyle/>
                    <a:p>
                      <a:pPr algn="ctr" fontAlgn="ctr">
                        <a:buNone/>
                      </a:pPr>
                      <a:r>
                        <a:rPr lang="es-ES" sz="1800" b="1">
                          <a:solidFill>
                            <a:schemeClr val="tx1"/>
                          </a:solidFill>
                          <a:effectLst/>
                          <a:latin typeface="Aptos" panose="020B0004020202020204" pitchFamily="34" charset="0"/>
                        </a:rPr>
                        <a:t>Contribuciones + Tasas</a:t>
                      </a:r>
                    </a:p>
                  </a:txBody>
                  <a:tcPr marL="72000" marR="360000" marT="9525"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106180605"/>
                  </a:ext>
                </a:extLst>
              </a:tr>
              <a:tr h="982146">
                <a:tc>
                  <a:txBody>
                    <a:bodyPr/>
                    <a:lstStyle/>
                    <a:p>
                      <a:pPr marL="285750" indent="-285750" fontAlgn="ctr">
                        <a:buFont typeface="Arial"/>
                        <a:buChar char="•"/>
                      </a:pPr>
                      <a:r>
                        <a:rPr lang="es-ES" sz="1800">
                          <a:solidFill>
                            <a:schemeClr val="tx1"/>
                          </a:solidFill>
                          <a:effectLst/>
                          <a:latin typeface="Aptos" panose="020B0004020202020204" pitchFamily="34" charset="0"/>
                        </a:rPr>
                        <a:t>Tasas (usos espacio público, áreas de restricción vehicular, uso del agua entre otros)</a:t>
                      </a:r>
                    </a:p>
                  </a:txBody>
                  <a:tcPr marL="72000" marR="360000" marT="9525"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fontAlgn="ctr">
                        <a:buNone/>
                      </a:pPr>
                      <a:r>
                        <a:rPr kumimoji="0" lang="es-ES" sz="2200" b="1" i="0" u="none" strike="noStrike" kern="1200" cap="none" spc="0" normalizeH="0" baseline="0">
                          <a:ln>
                            <a:noFill/>
                          </a:ln>
                          <a:solidFill>
                            <a:srgbClr val="232A34"/>
                          </a:solidFill>
                          <a:effectLst/>
                          <a:uLnTx/>
                          <a:uFillTx/>
                          <a:latin typeface="Aptos" panose="020B0004020202020204" pitchFamily="34" charset="0"/>
                          <a:ea typeface="+mn-ea"/>
                          <a:cs typeface="Arial" panose="020B0604020202020204" pitchFamily="34" charset="0"/>
                        </a:rPr>
                        <a:t>947.888</a:t>
                      </a:r>
                    </a:p>
                  </a:txBody>
                  <a:tcPr marL="72000" marR="360000" marT="9525"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005163844"/>
                  </a:ext>
                </a:extLst>
              </a:tr>
              <a:tr h="733651">
                <a:tc>
                  <a:txBody>
                    <a:bodyPr/>
                    <a:lstStyle/>
                    <a:p>
                      <a:pPr marL="285750" indent="-285750" fontAlgn="ctr">
                        <a:buFont typeface="Arial"/>
                        <a:buChar char="•"/>
                      </a:pPr>
                      <a:r>
                        <a:rPr lang="es-ES" sz="1800">
                          <a:solidFill>
                            <a:schemeClr val="tx1"/>
                          </a:solidFill>
                          <a:effectLst/>
                          <a:latin typeface="Aptos" panose="020B0004020202020204" pitchFamily="34" charset="0"/>
                        </a:rPr>
                        <a:t>Multas y sanciones (contractuales,  tránsito y transporte)</a:t>
                      </a:r>
                    </a:p>
                  </a:txBody>
                  <a:tcPr marL="72000" marR="360000" marT="9525"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r" defTabSz="914400" rtl="0" eaLnBrk="1" fontAlgn="ctr" latinLnBrk="0" hangingPunct="1">
                        <a:buNone/>
                      </a:pPr>
                      <a:r>
                        <a:rPr kumimoji="0" lang="es-ES" sz="2200" b="1" i="0" u="none" strike="noStrike" kern="1200" cap="none" spc="0" normalizeH="0" baseline="0">
                          <a:ln>
                            <a:noFill/>
                          </a:ln>
                          <a:solidFill>
                            <a:srgbClr val="232A34"/>
                          </a:solidFill>
                          <a:effectLst/>
                          <a:uLnTx/>
                          <a:uFillTx/>
                          <a:latin typeface="Aptos" panose="020B0004020202020204" pitchFamily="34" charset="0"/>
                          <a:ea typeface="+mn-ea"/>
                          <a:cs typeface="Arial" panose="020B0604020202020204" pitchFamily="34" charset="0"/>
                        </a:rPr>
                        <a:t>498.192</a:t>
                      </a:r>
                    </a:p>
                  </a:txBody>
                  <a:tcPr marL="72000" marR="360000" marT="9525"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468450987"/>
                  </a:ext>
                </a:extLst>
              </a:tr>
              <a:tr h="982146">
                <a:tc>
                  <a:txBody>
                    <a:bodyPr/>
                    <a:lstStyle/>
                    <a:p>
                      <a:pPr marL="285750" indent="-285750" fontAlgn="ctr">
                        <a:buFont typeface="Arial"/>
                        <a:buChar char="•"/>
                      </a:pPr>
                      <a:r>
                        <a:rPr lang="es-ES" sz="1800">
                          <a:solidFill>
                            <a:schemeClr val="tx1"/>
                          </a:solidFill>
                          <a:effectLst/>
                          <a:latin typeface="Aptos" panose="020B0004020202020204" pitchFamily="34" charset="0"/>
                        </a:rPr>
                        <a:t>Contribuciones (cargas urbanísticas, venta de bienes y servicios y otros)</a:t>
                      </a:r>
                    </a:p>
                  </a:txBody>
                  <a:tcPr marL="72000" marR="360000" marT="9525"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r" defTabSz="914400" rtl="0" eaLnBrk="1" fontAlgn="ctr" latinLnBrk="0" hangingPunct="1">
                        <a:buNone/>
                      </a:pPr>
                      <a:r>
                        <a:rPr kumimoji="0" lang="es-ES" sz="2200" b="1" i="0" u="none" strike="noStrike" kern="1200" cap="none" spc="0" normalizeH="0" baseline="0">
                          <a:ln>
                            <a:noFill/>
                          </a:ln>
                          <a:solidFill>
                            <a:srgbClr val="232A34"/>
                          </a:solidFill>
                          <a:effectLst/>
                          <a:uLnTx/>
                          <a:uFillTx/>
                          <a:latin typeface="Aptos" panose="020B0004020202020204" pitchFamily="34" charset="0"/>
                          <a:ea typeface="+mn-ea"/>
                          <a:cs typeface="Arial" panose="020B0604020202020204" pitchFamily="34" charset="0"/>
                        </a:rPr>
                        <a:t>486.522</a:t>
                      </a:r>
                    </a:p>
                  </a:txBody>
                  <a:tcPr marL="72000" marR="360000" marT="9525"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264177267"/>
                  </a:ext>
                </a:extLst>
              </a:tr>
              <a:tr h="733651">
                <a:tc>
                  <a:txBody>
                    <a:bodyPr/>
                    <a:lstStyle/>
                    <a:p>
                      <a:pPr fontAlgn="ctr">
                        <a:buNone/>
                      </a:pPr>
                      <a:r>
                        <a:rPr lang="es-ES" sz="2800" b="1" kern="1200">
                          <a:solidFill>
                            <a:srgbClr val="C00000"/>
                          </a:solidFill>
                          <a:effectLst/>
                          <a:latin typeface="Aptos" panose="020B0004020202020204" pitchFamily="34" charset="0"/>
                          <a:ea typeface="+mn-ea"/>
                          <a:cs typeface="+mn-cs"/>
                        </a:rPr>
                        <a:t>      TOTAL</a:t>
                      </a:r>
                    </a:p>
                  </a:txBody>
                  <a:tcPr marL="72000" marR="360000" marT="9525"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r" defTabSz="914400" rtl="0" eaLnBrk="1" fontAlgn="ctr" latinLnBrk="0" hangingPunct="1">
                        <a:buNone/>
                      </a:pPr>
                      <a:r>
                        <a:rPr kumimoji="0" lang="es-ES" sz="2200" b="1" i="0" u="none" strike="noStrike" kern="1200" cap="none" spc="0" normalizeH="0" baseline="0">
                          <a:ln>
                            <a:noFill/>
                          </a:ln>
                          <a:solidFill>
                            <a:srgbClr val="232A34"/>
                          </a:solidFill>
                          <a:effectLst/>
                          <a:uLnTx/>
                          <a:uFillTx/>
                          <a:latin typeface="Aptos" panose="020B0004020202020204" pitchFamily="34" charset="0"/>
                          <a:ea typeface="+mn-ea"/>
                          <a:cs typeface="Arial" panose="020B0604020202020204" pitchFamily="34" charset="0"/>
                        </a:rPr>
                        <a:t>1.932.601</a:t>
                      </a:r>
                    </a:p>
                  </a:txBody>
                  <a:tcPr marL="72000" marR="360000" marT="9525"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1365409"/>
                  </a:ext>
                </a:extLst>
              </a:tr>
            </a:tbl>
          </a:graphicData>
        </a:graphic>
      </p:graphicFrame>
      <p:graphicFrame>
        <p:nvGraphicFramePr>
          <p:cNvPr id="26" name="Tabla 25">
            <a:extLst>
              <a:ext uri="{FF2B5EF4-FFF2-40B4-BE49-F238E27FC236}">
                <a16:creationId xmlns:a16="http://schemas.microsoft.com/office/drawing/2014/main" id="{E0DFDE85-FAAF-0797-242C-3237E6177F2C}"/>
              </a:ext>
            </a:extLst>
          </p:cNvPr>
          <p:cNvGraphicFramePr>
            <a:graphicFrameLocks noGrp="1"/>
          </p:cNvGraphicFramePr>
          <p:nvPr>
            <p:extLst>
              <p:ext uri="{D42A27DB-BD31-4B8C-83A1-F6EECF244321}">
                <p14:modId xmlns:p14="http://schemas.microsoft.com/office/powerpoint/2010/main" val="934813515"/>
              </p:ext>
            </p:extLst>
          </p:nvPr>
        </p:nvGraphicFramePr>
        <p:xfrm>
          <a:off x="6469576" y="1823289"/>
          <a:ext cx="4884224" cy="3724890"/>
        </p:xfrm>
        <a:graphic>
          <a:graphicData uri="http://schemas.openxmlformats.org/drawingml/2006/table">
            <a:tbl>
              <a:tblPr firstRow="1" bandRow="1">
                <a:tableStyleId>{5C22544A-7EE6-4342-B048-85BDC9FD1C3A}</a:tableStyleId>
              </a:tblPr>
              <a:tblGrid>
                <a:gridCol w="3038009">
                  <a:extLst>
                    <a:ext uri="{9D8B030D-6E8A-4147-A177-3AD203B41FA5}">
                      <a16:colId xmlns:a16="http://schemas.microsoft.com/office/drawing/2014/main" val="3471386096"/>
                    </a:ext>
                  </a:extLst>
                </a:gridCol>
                <a:gridCol w="1846215">
                  <a:extLst>
                    <a:ext uri="{9D8B030D-6E8A-4147-A177-3AD203B41FA5}">
                      <a16:colId xmlns:a16="http://schemas.microsoft.com/office/drawing/2014/main" val="3125004409"/>
                    </a:ext>
                  </a:extLst>
                </a:gridCol>
              </a:tblGrid>
              <a:tr h="354904">
                <a:tc gridSpan="2">
                  <a:txBody>
                    <a:bodyPr/>
                    <a:lstStyle/>
                    <a:p>
                      <a:pPr algn="ctr" fontAlgn="ctr">
                        <a:buNone/>
                      </a:pPr>
                      <a:r>
                        <a:rPr lang="es-ES" sz="1800" b="1">
                          <a:solidFill>
                            <a:schemeClr val="tx1"/>
                          </a:solidFill>
                          <a:effectLst/>
                          <a:latin typeface="Aptos" panose="020B0004020202020204" pitchFamily="34" charset="0"/>
                        </a:rPr>
                        <a:t>Transferencias Nación y FDL</a:t>
                      </a:r>
                    </a:p>
                  </a:txBody>
                  <a:tcPr marL="144000" marR="360000" marT="36000" marB="36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788498315"/>
                  </a:ext>
                </a:extLst>
              </a:tr>
              <a:tr h="662532">
                <a:tc>
                  <a:txBody>
                    <a:bodyPr/>
                    <a:lstStyle/>
                    <a:p>
                      <a:pPr marL="285750" indent="-285750" fontAlgn="ctr">
                        <a:buFont typeface="Arial"/>
                        <a:buChar char="•"/>
                      </a:pPr>
                      <a:r>
                        <a:rPr lang="es-ES" sz="1800">
                          <a:solidFill>
                            <a:schemeClr val="tx1"/>
                          </a:solidFill>
                          <a:effectLst/>
                          <a:latin typeface="Aptos" panose="020B0004020202020204" pitchFamily="34" charset="0"/>
                        </a:rPr>
                        <a:t>SGP</a:t>
                      </a:r>
                    </a:p>
                  </a:txBody>
                  <a:tcPr marL="144000" marR="360000" marT="36000" marB="36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r" defTabSz="914400" rtl="0" eaLnBrk="1" fontAlgn="ctr" latinLnBrk="0" hangingPunct="1">
                        <a:buNone/>
                      </a:pPr>
                      <a:r>
                        <a:rPr kumimoji="0" lang="es-ES" sz="2200" b="1" i="0" u="none" strike="noStrike" kern="1200" cap="none" spc="0" normalizeH="0" baseline="0">
                          <a:ln>
                            <a:noFill/>
                          </a:ln>
                          <a:solidFill>
                            <a:srgbClr val="232A34"/>
                          </a:solidFill>
                          <a:effectLst/>
                          <a:uLnTx/>
                          <a:uFillTx/>
                          <a:latin typeface="Aptos" panose="020B0004020202020204" pitchFamily="34" charset="0"/>
                          <a:ea typeface="+mn-ea"/>
                          <a:cs typeface="Arial"/>
                        </a:rPr>
                        <a:t>6.673.153</a:t>
                      </a:r>
                    </a:p>
                  </a:txBody>
                  <a:tcPr marL="144000" marR="360000" marT="36000" marB="36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44219406"/>
                  </a:ext>
                </a:extLst>
              </a:tr>
              <a:tr h="697401">
                <a:tc>
                  <a:txBody>
                    <a:bodyPr/>
                    <a:lstStyle/>
                    <a:p>
                      <a:pPr marL="285750" indent="-285750" fontAlgn="ctr">
                        <a:buFont typeface="Arial"/>
                        <a:buChar char="•"/>
                      </a:pPr>
                      <a:r>
                        <a:rPr lang="es-ES" sz="1800">
                          <a:solidFill>
                            <a:schemeClr val="tx1"/>
                          </a:solidFill>
                          <a:effectLst/>
                          <a:latin typeface="Aptos" panose="020B0004020202020204" pitchFamily="34" charset="0"/>
                        </a:rPr>
                        <a:t>ADRES (UPC subsidiado) </a:t>
                      </a:r>
                    </a:p>
                  </a:txBody>
                  <a:tcPr marL="144000" marR="360000" marT="36000" marB="36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r" defTabSz="914400" rtl="0" eaLnBrk="1" fontAlgn="ctr" latinLnBrk="0" hangingPunct="1">
                        <a:buNone/>
                      </a:pPr>
                      <a:r>
                        <a:rPr kumimoji="0" lang="es-ES" sz="2200" b="1" i="0" u="none" strike="noStrike" kern="1200" cap="none" spc="0" normalizeH="0" baseline="0">
                          <a:ln>
                            <a:noFill/>
                          </a:ln>
                          <a:solidFill>
                            <a:srgbClr val="232A34"/>
                          </a:solidFill>
                          <a:effectLst/>
                          <a:uLnTx/>
                          <a:uFillTx/>
                          <a:latin typeface="Aptos" panose="020B0004020202020204" pitchFamily="34" charset="0"/>
                          <a:ea typeface="+mn-ea"/>
                          <a:cs typeface="Arial"/>
                        </a:rPr>
                        <a:t>1.812.193</a:t>
                      </a:r>
                    </a:p>
                  </a:txBody>
                  <a:tcPr marL="144000" marR="360000" marT="36000" marB="36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320901462"/>
                  </a:ext>
                </a:extLst>
              </a:tr>
              <a:tr h="616038">
                <a:tc>
                  <a:txBody>
                    <a:bodyPr/>
                    <a:lstStyle/>
                    <a:p>
                      <a:pPr marL="285750" indent="-285750" fontAlgn="ctr">
                        <a:buFont typeface="Arial"/>
                        <a:buChar char="•"/>
                      </a:pPr>
                      <a:r>
                        <a:rPr lang="es-ES" sz="1800">
                          <a:solidFill>
                            <a:schemeClr val="tx1"/>
                          </a:solidFill>
                          <a:effectLst/>
                          <a:latin typeface="Aptos" panose="020B0004020202020204" pitchFamily="34" charset="0"/>
                        </a:rPr>
                        <a:t>Otros aportes-Convenios*</a:t>
                      </a:r>
                    </a:p>
                  </a:txBody>
                  <a:tcPr marL="144000" marR="360000" marT="36000" marB="36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r" defTabSz="914400" rtl="0" eaLnBrk="1" fontAlgn="ctr" latinLnBrk="0" hangingPunct="1">
                        <a:buNone/>
                      </a:pPr>
                      <a:r>
                        <a:rPr kumimoji="0" lang="es-ES" sz="2200" b="1" i="0" u="none" strike="noStrike" kern="1200" cap="none" spc="0" normalizeH="0" baseline="0">
                          <a:ln>
                            <a:noFill/>
                          </a:ln>
                          <a:solidFill>
                            <a:srgbClr val="232A34"/>
                          </a:solidFill>
                          <a:effectLst/>
                          <a:uLnTx/>
                          <a:uFillTx/>
                          <a:latin typeface="Aptos" panose="020B0004020202020204" pitchFamily="34" charset="0"/>
                          <a:ea typeface="+mn-ea"/>
                          <a:cs typeface="Arial"/>
                        </a:rPr>
                        <a:t>847.001</a:t>
                      </a:r>
                    </a:p>
                  </a:txBody>
                  <a:tcPr marL="144000" marR="360000" marT="36000" marB="36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458393327"/>
                  </a:ext>
                </a:extLst>
              </a:tr>
              <a:tr h="662532">
                <a:tc>
                  <a:txBody>
                    <a:bodyPr/>
                    <a:lstStyle/>
                    <a:p>
                      <a:pPr marL="285750" indent="-285750" fontAlgn="ctr">
                        <a:buFont typeface="Arial"/>
                        <a:buChar char="•"/>
                      </a:pPr>
                      <a:r>
                        <a:rPr lang="es-ES" sz="1800">
                          <a:solidFill>
                            <a:schemeClr val="tx1"/>
                          </a:solidFill>
                          <a:effectLst/>
                          <a:latin typeface="Aptos" panose="020B0004020202020204" pitchFamily="34" charset="0"/>
                        </a:rPr>
                        <a:t>Participación impuestos</a:t>
                      </a:r>
                    </a:p>
                  </a:txBody>
                  <a:tcPr marL="144000" marR="360000" marT="36000" marB="36000" anchor="ctr">
                    <a:lnL w="0">
                      <a:noFill/>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r" defTabSz="914400" rtl="0" eaLnBrk="1" fontAlgn="ctr" latinLnBrk="0" hangingPunct="1">
                        <a:buNone/>
                      </a:pPr>
                      <a:r>
                        <a:rPr kumimoji="0" lang="es-ES" sz="2200" b="1" i="0" u="none" strike="noStrike" kern="1200" cap="none" spc="0" normalizeH="0" baseline="0">
                          <a:ln>
                            <a:noFill/>
                          </a:ln>
                          <a:solidFill>
                            <a:srgbClr val="232A34"/>
                          </a:solidFill>
                          <a:effectLst/>
                          <a:uLnTx/>
                          <a:uFillTx/>
                          <a:latin typeface="Aptos" panose="020B0004020202020204" pitchFamily="34" charset="0"/>
                          <a:ea typeface="+mn-ea"/>
                          <a:cs typeface="Arial"/>
                        </a:rPr>
                        <a:t>506.779</a:t>
                      </a:r>
                    </a:p>
                  </a:txBody>
                  <a:tcPr marL="144000" marR="360000" marT="36000" marB="36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080109137"/>
                  </a:ext>
                </a:extLst>
              </a:tr>
              <a:tr h="726881">
                <a:tc>
                  <a:txBody>
                    <a:bodyPr/>
                    <a:lstStyle/>
                    <a:p>
                      <a:pPr marL="0" algn="l" defTabSz="914400" rtl="0" eaLnBrk="1" fontAlgn="ctr" latinLnBrk="0" hangingPunct="1">
                        <a:buNone/>
                      </a:pPr>
                      <a:r>
                        <a:rPr lang="es-ES" sz="2800" b="1" kern="1200">
                          <a:solidFill>
                            <a:srgbClr val="C00000"/>
                          </a:solidFill>
                          <a:effectLst/>
                          <a:latin typeface="Aptos" panose="020B0004020202020204" pitchFamily="34" charset="0"/>
                          <a:ea typeface="+mn-ea"/>
                          <a:cs typeface="+mn-cs"/>
                        </a:rPr>
                        <a:t>        TOTAL</a:t>
                      </a:r>
                    </a:p>
                  </a:txBody>
                  <a:tcPr marL="144000" marR="360000" marT="36000" marB="36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r" defTabSz="914400" rtl="0" eaLnBrk="1" fontAlgn="ctr" latinLnBrk="0" hangingPunct="1">
                        <a:buNone/>
                      </a:pPr>
                      <a:r>
                        <a:rPr kumimoji="0" lang="es-ES" sz="2200" b="1" i="0" u="none" strike="noStrike" kern="1200" cap="none" spc="0" normalizeH="0" baseline="0">
                          <a:ln>
                            <a:noFill/>
                          </a:ln>
                          <a:solidFill>
                            <a:srgbClr val="232A34"/>
                          </a:solidFill>
                          <a:effectLst/>
                          <a:uLnTx/>
                          <a:uFillTx/>
                          <a:latin typeface="Aptos" panose="020B0004020202020204" pitchFamily="34" charset="0"/>
                          <a:ea typeface="+mn-ea"/>
                          <a:cs typeface="Arial"/>
                        </a:rPr>
                        <a:t>9.839.125</a:t>
                      </a:r>
                    </a:p>
                  </a:txBody>
                  <a:tcPr marL="144000" marR="360000" marT="36000" marB="36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939333891"/>
                  </a:ext>
                </a:extLst>
              </a:tr>
            </a:tbl>
          </a:graphicData>
        </a:graphic>
      </p:graphicFrame>
      <p:sp>
        <p:nvSpPr>
          <p:cNvPr id="28" name="CuadroTexto 27">
            <a:extLst>
              <a:ext uri="{FF2B5EF4-FFF2-40B4-BE49-F238E27FC236}">
                <a16:creationId xmlns:a16="http://schemas.microsoft.com/office/drawing/2014/main" id="{85DFCAA9-7DFA-5666-6F6D-FD6862344812}"/>
              </a:ext>
            </a:extLst>
          </p:cNvPr>
          <p:cNvSpPr txBox="1"/>
          <p:nvPr/>
        </p:nvSpPr>
        <p:spPr>
          <a:xfrm>
            <a:off x="177571" y="6475254"/>
            <a:ext cx="16651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a:defRPr/>
            </a:pPr>
            <a:r>
              <a:rPr lang="es-MX">
                <a:solidFill>
                  <a:srgbClr val="232A34"/>
                </a:solidFill>
                <a:latin typeface="Arial"/>
                <a:cs typeface="Arial"/>
              </a:rPr>
              <a:t>Fuente: SHD-DDP - SFD</a:t>
            </a:r>
            <a:endParaRPr lang="es-CO">
              <a:solidFill>
                <a:srgbClr val="232A34"/>
              </a:solidFill>
              <a:latin typeface="Arial"/>
              <a:cs typeface="Arial"/>
            </a:endParaRPr>
          </a:p>
        </p:txBody>
      </p:sp>
      <p:sp>
        <p:nvSpPr>
          <p:cNvPr id="30" name="TextBox 5">
            <a:extLst>
              <a:ext uri="{FF2B5EF4-FFF2-40B4-BE49-F238E27FC236}">
                <a16:creationId xmlns:a16="http://schemas.microsoft.com/office/drawing/2014/main" id="{39827B4B-7C17-0EC5-C24F-5D9FA128B230}"/>
              </a:ext>
            </a:extLst>
          </p:cNvPr>
          <p:cNvSpPr txBox="1"/>
          <p:nvPr/>
        </p:nvSpPr>
        <p:spPr>
          <a:xfrm>
            <a:off x="9110279" y="1571523"/>
            <a:ext cx="272231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s-CO" sz="1050">
                <a:solidFill>
                  <a:srgbClr val="000000"/>
                </a:solidFill>
                <a:latin typeface="Arial" panose="020B0604020202020204" pitchFamily="34" charset="0"/>
                <a:cs typeface="Arial" panose="020B0604020202020204" pitchFamily="34" charset="0"/>
              </a:rPr>
              <a:t>Cifras</a:t>
            </a:r>
            <a:r>
              <a:rPr lang="en-US" sz="1050">
                <a:solidFill>
                  <a:srgbClr val="000000"/>
                </a:solidFill>
                <a:latin typeface="Arial" panose="020B0604020202020204" pitchFamily="34" charset="0"/>
                <a:cs typeface="Arial" panose="020B0604020202020204" pitchFamily="34" charset="0"/>
              </a:rPr>
              <a:t> </a:t>
            </a:r>
            <a:r>
              <a:rPr lang="es-CO" sz="1050">
                <a:solidFill>
                  <a:srgbClr val="000000"/>
                </a:solidFill>
                <a:latin typeface="Arial" panose="020B0604020202020204" pitchFamily="34" charset="0"/>
                <a:cs typeface="Arial" panose="020B0604020202020204" pitchFamily="34" charset="0"/>
              </a:rPr>
              <a:t> en</a:t>
            </a:r>
            <a:r>
              <a:rPr lang="en-US" sz="1050">
                <a:solidFill>
                  <a:srgbClr val="000000"/>
                </a:solidFill>
                <a:latin typeface="Arial" panose="020B0604020202020204" pitchFamily="34" charset="0"/>
                <a:cs typeface="Arial" panose="020B0604020202020204" pitchFamily="34" charset="0"/>
              </a:rPr>
              <a:t> </a:t>
            </a:r>
            <a:r>
              <a:rPr lang="es-CO" sz="1050">
                <a:solidFill>
                  <a:srgbClr val="000000"/>
                </a:solidFill>
                <a:latin typeface="Arial" panose="020B0604020202020204" pitchFamily="34" charset="0"/>
                <a:cs typeface="Arial" panose="020B0604020202020204" pitchFamily="34" charset="0"/>
              </a:rPr>
              <a:t>millones</a:t>
            </a:r>
            <a:r>
              <a:rPr lang="en-US" sz="1050">
                <a:solidFill>
                  <a:srgbClr val="000000"/>
                </a:solidFill>
                <a:latin typeface="Arial" panose="020B0604020202020204" pitchFamily="34" charset="0"/>
                <a:cs typeface="Arial" panose="020B0604020202020204" pitchFamily="34" charset="0"/>
              </a:rPr>
              <a:t> de pesos</a:t>
            </a:r>
            <a:endParaRPr lang="es-CO" sz="1050">
              <a:solidFill>
                <a:srgbClr val="000000"/>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0E6AD7F8-5D3E-0D37-884A-9DE8A4A80300}"/>
              </a:ext>
            </a:extLst>
          </p:cNvPr>
          <p:cNvSpPr txBox="1"/>
          <p:nvPr/>
        </p:nvSpPr>
        <p:spPr>
          <a:xfrm>
            <a:off x="6569734" y="5488908"/>
            <a:ext cx="2289409" cy="246221"/>
          </a:xfrm>
          <a:prstGeom prst="rect">
            <a:avLst/>
          </a:prstGeom>
          <a:noFill/>
        </p:spPr>
        <p:txBody>
          <a:bodyPr wrap="none" lIns="91440" tIns="45720" rIns="91440" bIns="45720" rtlCol="0" anchor="t">
            <a:spAutoFit/>
          </a:bodyPr>
          <a:lstStyle/>
          <a:p>
            <a:r>
              <a:rPr lang="es-419" sz="1000"/>
              <a:t>* Incluye convenios con FDL</a:t>
            </a:r>
            <a:r>
              <a:rPr lang="es-419" sz="1000" b="1">
                <a:solidFill>
                  <a:schemeClr val="accent3">
                    <a:lumMod val="75000"/>
                  </a:schemeClr>
                </a:solidFill>
                <a:latin typeface="Aptos Narrow"/>
              </a:rPr>
              <a:t>      $573 mm </a:t>
            </a:r>
          </a:p>
        </p:txBody>
      </p:sp>
      <p:sp>
        <p:nvSpPr>
          <p:cNvPr id="4" name="Elipse 3">
            <a:extLst>
              <a:ext uri="{FF2B5EF4-FFF2-40B4-BE49-F238E27FC236}">
                <a16:creationId xmlns:a16="http://schemas.microsoft.com/office/drawing/2014/main" id="{42C5B86F-9E88-BE94-1B09-28E79CCCA3F4}"/>
              </a:ext>
            </a:extLst>
          </p:cNvPr>
          <p:cNvSpPr/>
          <p:nvPr/>
        </p:nvSpPr>
        <p:spPr>
          <a:xfrm>
            <a:off x="11443998" y="1020468"/>
            <a:ext cx="240030" cy="19679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Gráfico 6">
            <a:extLst>
              <a:ext uri="{FF2B5EF4-FFF2-40B4-BE49-F238E27FC236}">
                <a16:creationId xmlns:a16="http://schemas.microsoft.com/office/drawing/2014/main" id="{91DAB7BD-3E73-8D4E-CF8D-12FEDBDC544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87282"/>
            <a:ext cx="956641" cy="486161"/>
          </a:xfrm>
          <a:prstGeom prst="rect">
            <a:avLst/>
          </a:prstGeom>
        </p:spPr>
      </p:pic>
      <p:pic>
        <p:nvPicPr>
          <p:cNvPr id="8" name="Gráfico 7">
            <a:extLst>
              <a:ext uri="{FF2B5EF4-FFF2-40B4-BE49-F238E27FC236}">
                <a16:creationId xmlns:a16="http://schemas.microsoft.com/office/drawing/2014/main" id="{71359B20-6EF0-789E-EF91-258C008E3E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10" name="Gráfico 9">
            <a:extLst>
              <a:ext uri="{FF2B5EF4-FFF2-40B4-BE49-F238E27FC236}">
                <a16:creationId xmlns:a16="http://schemas.microsoft.com/office/drawing/2014/main" id="{D0A62219-262D-CCF2-B28C-403CBDB3011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3119384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622B6-F4D7-9D41-23FD-850238C7985E}"/>
            </a:ext>
          </a:extLst>
        </p:cNvPr>
        <p:cNvGrpSpPr/>
        <p:nvPr/>
      </p:nvGrpSpPr>
      <p:grpSpPr>
        <a:xfrm>
          <a:off x="0" y="0"/>
          <a:ext cx="0" cy="0"/>
          <a:chOff x="0" y="0"/>
          <a:chExt cx="0" cy="0"/>
        </a:xfrm>
      </p:grpSpPr>
      <p:sp>
        <p:nvSpPr>
          <p:cNvPr id="10" name="Título 3">
            <a:extLst>
              <a:ext uri="{FF2B5EF4-FFF2-40B4-BE49-F238E27FC236}">
                <a16:creationId xmlns:a16="http://schemas.microsoft.com/office/drawing/2014/main" id="{67EC8F80-BADC-E967-7C81-C393EFA210FA}"/>
              </a:ext>
            </a:extLst>
          </p:cNvPr>
          <p:cNvSpPr txBox="1">
            <a:spLocks/>
          </p:cNvSpPr>
          <p:nvPr/>
        </p:nvSpPr>
        <p:spPr>
          <a:xfrm>
            <a:off x="838200" y="187282"/>
            <a:ext cx="10515600" cy="561467"/>
          </a:xfr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MX" sz="2000" b="1">
                <a:latin typeface="Aptos Black" panose="020B0004020202020204" pitchFamily="34" charset="0"/>
              </a:rPr>
              <a:t>Recursos de Capital</a:t>
            </a:r>
          </a:p>
        </p:txBody>
      </p:sp>
      <p:sp>
        <p:nvSpPr>
          <p:cNvPr id="11" name="TextBox 5">
            <a:extLst>
              <a:ext uri="{FF2B5EF4-FFF2-40B4-BE49-F238E27FC236}">
                <a16:creationId xmlns:a16="http://schemas.microsoft.com/office/drawing/2014/main" id="{5C5D9EF3-0385-C871-AA64-379BD1F24B09}"/>
              </a:ext>
            </a:extLst>
          </p:cNvPr>
          <p:cNvSpPr txBox="1"/>
          <p:nvPr/>
        </p:nvSpPr>
        <p:spPr>
          <a:xfrm>
            <a:off x="8229599" y="1358561"/>
            <a:ext cx="19196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s-CO" sz="1050">
                <a:solidFill>
                  <a:srgbClr val="000000"/>
                </a:solidFill>
                <a:latin typeface="Arial" panose="020B0604020202020204" pitchFamily="34" charset="0"/>
                <a:cs typeface="Arial" panose="020B0604020202020204" pitchFamily="34" charset="0"/>
              </a:rPr>
              <a:t>Cifras</a:t>
            </a:r>
            <a:r>
              <a:rPr lang="en-US" sz="1050">
                <a:solidFill>
                  <a:srgbClr val="000000"/>
                </a:solidFill>
                <a:latin typeface="Arial" panose="020B0604020202020204" pitchFamily="34" charset="0"/>
                <a:cs typeface="Arial" panose="020B0604020202020204" pitchFamily="34" charset="0"/>
              </a:rPr>
              <a:t> </a:t>
            </a:r>
            <a:r>
              <a:rPr lang="es-CO" sz="1050">
                <a:solidFill>
                  <a:srgbClr val="000000"/>
                </a:solidFill>
                <a:latin typeface="Arial" panose="020B0604020202020204" pitchFamily="34" charset="0"/>
                <a:cs typeface="Arial" panose="020B0604020202020204" pitchFamily="34" charset="0"/>
              </a:rPr>
              <a:t> en</a:t>
            </a:r>
            <a:r>
              <a:rPr lang="en-US" sz="1050">
                <a:solidFill>
                  <a:srgbClr val="000000"/>
                </a:solidFill>
                <a:latin typeface="Arial" panose="020B0604020202020204" pitchFamily="34" charset="0"/>
                <a:cs typeface="Arial" panose="020B0604020202020204" pitchFamily="34" charset="0"/>
              </a:rPr>
              <a:t> </a:t>
            </a:r>
            <a:r>
              <a:rPr lang="es-CO" sz="1050">
                <a:solidFill>
                  <a:srgbClr val="000000"/>
                </a:solidFill>
                <a:latin typeface="Arial" panose="020B0604020202020204" pitchFamily="34" charset="0"/>
                <a:cs typeface="Arial" panose="020B0604020202020204" pitchFamily="34" charset="0"/>
              </a:rPr>
              <a:t>millones</a:t>
            </a:r>
            <a:r>
              <a:rPr lang="en-US" sz="1050">
                <a:solidFill>
                  <a:srgbClr val="000000"/>
                </a:solidFill>
                <a:latin typeface="Arial" panose="020B0604020202020204" pitchFamily="34" charset="0"/>
                <a:cs typeface="Arial" panose="020B0604020202020204" pitchFamily="34" charset="0"/>
              </a:rPr>
              <a:t> de pesos</a:t>
            </a:r>
            <a:endParaRPr lang="es-CO" sz="1050">
              <a:solidFill>
                <a:srgbClr val="000000"/>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0723D1E1-3BAD-062D-3D9A-7A2A57B2FC26}"/>
              </a:ext>
            </a:extLst>
          </p:cNvPr>
          <p:cNvSpPr txBox="1"/>
          <p:nvPr/>
        </p:nvSpPr>
        <p:spPr>
          <a:xfrm>
            <a:off x="109351" y="6338857"/>
            <a:ext cx="274150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algn="l">
              <a:defRPr/>
            </a:pPr>
            <a:r>
              <a:rPr lang="es-MX">
                <a:solidFill>
                  <a:srgbClr val="232A34"/>
                </a:solidFill>
                <a:latin typeface="Arial"/>
                <a:cs typeface="Arial"/>
              </a:rPr>
              <a:t>Fuente: SHD-DDP – SFD</a:t>
            </a:r>
            <a:endParaRPr lang="es-CO">
              <a:solidFill>
                <a:srgbClr val="232A34"/>
              </a:solidFill>
              <a:latin typeface="Arial"/>
              <a:cs typeface="Arial"/>
            </a:endParaRPr>
          </a:p>
          <a:p>
            <a:pPr algn="l">
              <a:defRPr/>
            </a:pPr>
            <a:r>
              <a:rPr lang="es-CO">
                <a:solidFill>
                  <a:srgbClr val="232A34"/>
                </a:solidFill>
                <a:latin typeface="Arial"/>
                <a:cs typeface="Arial"/>
              </a:rPr>
              <a:t>2025: Apropiación vigente a 31 de Octubre</a:t>
            </a:r>
          </a:p>
        </p:txBody>
      </p:sp>
      <p:graphicFrame>
        <p:nvGraphicFramePr>
          <p:cNvPr id="9" name="Tabla 8">
            <a:extLst>
              <a:ext uri="{FF2B5EF4-FFF2-40B4-BE49-F238E27FC236}">
                <a16:creationId xmlns:a16="http://schemas.microsoft.com/office/drawing/2014/main" id="{32E5CC7A-B418-0953-5891-5E612FE763F6}"/>
              </a:ext>
            </a:extLst>
          </p:cNvPr>
          <p:cNvGraphicFramePr>
            <a:graphicFrameLocks noGrp="1"/>
          </p:cNvGraphicFramePr>
          <p:nvPr>
            <p:extLst>
              <p:ext uri="{D42A27DB-BD31-4B8C-83A1-F6EECF244321}">
                <p14:modId xmlns:p14="http://schemas.microsoft.com/office/powerpoint/2010/main" val="2116748977"/>
              </p:ext>
            </p:extLst>
          </p:nvPr>
        </p:nvGraphicFramePr>
        <p:xfrm>
          <a:off x="2042749" y="1612477"/>
          <a:ext cx="8106501" cy="3141600"/>
        </p:xfrm>
        <a:graphic>
          <a:graphicData uri="http://schemas.openxmlformats.org/drawingml/2006/table">
            <a:tbl>
              <a:tblPr/>
              <a:tblGrid>
                <a:gridCol w="4198876">
                  <a:extLst>
                    <a:ext uri="{9D8B030D-6E8A-4147-A177-3AD203B41FA5}">
                      <a16:colId xmlns:a16="http://schemas.microsoft.com/office/drawing/2014/main" val="647418073"/>
                    </a:ext>
                  </a:extLst>
                </a:gridCol>
                <a:gridCol w="3907625">
                  <a:extLst>
                    <a:ext uri="{9D8B030D-6E8A-4147-A177-3AD203B41FA5}">
                      <a16:colId xmlns:a16="http://schemas.microsoft.com/office/drawing/2014/main" val="3971485273"/>
                    </a:ext>
                  </a:extLst>
                </a:gridCol>
              </a:tblGrid>
              <a:tr h="0">
                <a:tc>
                  <a:txBody>
                    <a:bodyPr/>
                    <a:lstStyle/>
                    <a:p>
                      <a:pPr algn="l" fontAlgn="b">
                        <a:buNone/>
                      </a:pPr>
                      <a:r>
                        <a:rPr lang="es-CO" sz="2000" b="1" i="0" u="none" strike="noStrike">
                          <a:solidFill>
                            <a:srgbClr val="000000"/>
                          </a:solidFill>
                          <a:effectLst/>
                          <a:latin typeface="Aptos" panose="020B0004020202020204" pitchFamily="34" charset="0"/>
                        </a:rPr>
                        <a:t>Rubro</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buNone/>
                      </a:pPr>
                      <a:r>
                        <a:rPr lang="es-CO" sz="2000" b="1" i="0" u="none" strike="noStrike">
                          <a:solidFill>
                            <a:srgbClr val="000000"/>
                          </a:solidFill>
                          <a:effectLst/>
                          <a:latin typeface="Aptos" panose="020B0004020202020204" pitchFamily="34" charset="0"/>
                        </a:rPr>
                        <a:t>Programación 2026</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450112762"/>
                  </a:ext>
                </a:extLst>
              </a:tr>
              <a:tr h="0">
                <a:tc>
                  <a:txBody>
                    <a:bodyPr/>
                    <a:lstStyle/>
                    <a:p>
                      <a:pPr algn="l" fontAlgn="ctr">
                        <a:buNone/>
                      </a:pPr>
                      <a:r>
                        <a:rPr lang="es-CO" sz="2000" b="0" i="0" u="none" strike="noStrike">
                          <a:solidFill>
                            <a:srgbClr val="000000"/>
                          </a:solidFill>
                          <a:effectLst/>
                          <a:latin typeface="Aptos" panose="020B0004020202020204" pitchFamily="34" charset="0"/>
                        </a:rPr>
                        <a:t>Cupo de Endeudamiento</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s-CO" sz="2000" b="0" i="0" u="none" strike="noStrike">
                          <a:solidFill>
                            <a:srgbClr val="000000"/>
                          </a:solidFill>
                          <a:effectLst/>
                          <a:latin typeface="Aptos Black" panose="020B0004020202020204" pitchFamily="34" charset="0"/>
                        </a:rPr>
                        <a:t>4.601.682</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3615884"/>
                  </a:ext>
                </a:extLst>
              </a:tr>
              <a:tr h="0">
                <a:tc>
                  <a:txBody>
                    <a:bodyPr/>
                    <a:lstStyle/>
                    <a:p>
                      <a:pPr algn="l" fontAlgn="ctr">
                        <a:buNone/>
                      </a:pPr>
                      <a:r>
                        <a:rPr lang="es-CO" sz="2000" b="0" i="0" u="none" strike="noStrike">
                          <a:solidFill>
                            <a:srgbClr val="000000"/>
                          </a:solidFill>
                          <a:effectLst/>
                          <a:latin typeface="Aptos" panose="020B0004020202020204" pitchFamily="34" charset="0"/>
                        </a:rPr>
                        <a:t>Recursos del Balance</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s-CO" sz="2000" b="0" i="0" u="none" strike="noStrike">
                          <a:solidFill>
                            <a:srgbClr val="000000"/>
                          </a:solidFill>
                          <a:effectLst/>
                          <a:latin typeface="Aptos Black" panose="020B0004020202020204" pitchFamily="34" charset="0"/>
                        </a:rPr>
                        <a:t>2.725.539</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6109355"/>
                  </a:ext>
                </a:extLst>
              </a:tr>
              <a:tr h="0">
                <a:tc>
                  <a:txBody>
                    <a:bodyPr/>
                    <a:lstStyle/>
                    <a:p>
                      <a:pPr algn="l" fontAlgn="ctr">
                        <a:buNone/>
                      </a:pPr>
                      <a:r>
                        <a:rPr lang="es-CO" sz="2000" b="0" i="0" u="none" strike="noStrike">
                          <a:solidFill>
                            <a:srgbClr val="000000"/>
                          </a:solidFill>
                          <a:effectLst/>
                          <a:latin typeface="Aptos" panose="020B0004020202020204" pitchFamily="34" charset="0"/>
                        </a:rPr>
                        <a:t>Dividendos</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s-CO" sz="2000" b="0" i="0" u="none" strike="noStrike">
                          <a:solidFill>
                            <a:srgbClr val="000000"/>
                          </a:solidFill>
                          <a:effectLst/>
                          <a:latin typeface="Aptos Black" panose="020B0004020202020204" pitchFamily="34" charset="0"/>
                        </a:rPr>
                        <a:t>1.595.314</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7406174"/>
                  </a:ext>
                </a:extLst>
              </a:tr>
              <a:tr h="0">
                <a:tc>
                  <a:txBody>
                    <a:bodyPr/>
                    <a:lstStyle/>
                    <a:p>
                      <a:pPr algn="l" fontAlgn="ctr">
                        <a:buNone/>
                      </a:pPr>
                      <a:r>
                        <a:rPr lang="es-CO" sz="2000" b="0" i="0" u="none" strike="noStrike">
                          <a:solidFill>
                            <a:srgbClr val="000000"/>
                          </a:solidFill>
                          <a:effectLst/>
                          <a:latin typeface="Aptos" panose="020B0004020202020204" pitchFamily="34" charset="0"/>
                        </a:rPr>
                        <a:t>Rendimientos</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s-CO" sz="2000" b="0" i="0" u="none" strike="noStrike">
                          <a:solidFill>
                            <a:srgbClr val="000000"/>
                          </a:solidFill>
                          <a:effectLst/>
                          <a:latin typeface="Aptos Black" panose="020B0004020202020204" pitchFamily="34" charset="0"/>
                        </a:rPr>
                        <a:t>524.431</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7475315"/>
                  </a:ext>
                </a:extLst>
              </a:tr>
              <a:tr h="0">
                <a:tc>
                  <a:txBody>
                    <a:bodyPr/>
                    <a:lstStyle/>
                    <a:p>
                      <a:pPr algn="l" fontAlgn="ctr">
                        <a:buNone/>
                      </a:pPr>
                      <a:r>
                        <a:rPr lang="es-CO" sz="2000" b="0" i="0" u="none" strike="noStrike">
                          <a:solidFill>
                            <a:srgbClr val="000000"/>
                          </a:solidFill>
                          <a:effectLst/>
                          <a:latin typeface="Aptos" panose="020B0004020202020204" pitchFamily="34" charset="0"/>
                        </a:rPr>
                        <a:t>Otros*</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s-CO" sz="2000" b="0" i="0" u="none" strike="noStrike">
                          <a:solidFill>
                            <a:srgbClr val="000000"/>
                          </a:solidFill>
                          <a:effectLst/>
                          <a:latin typeface="Aptos Black" panose="020B0004020202020204" pitchFamily="34" charset="0"/>
                        </a:rPr>
                        <a:t>2.287.862</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4901235"/>
                  </a:ext>
                </a:extLst>
              </a:tr>
              <a:tr h="0">
                <a:tc>
                  <a:txBody>
                    <a:bodyPr/>
                    <a:lstStyle/>
                    <a:p>
                      <a:pPr algn="l" fontAlgn="b">
                        <a:buNone/>
                      </a:pPr>
                      <a:r>
                        <a:rPr lang="es-CO" sz="2000" b="1" i="0" u="none" strike="noStrike">
                          <a:solidFill>
                            <a:srgbClr val="FFFFFF"/>
                          </a:solidFill>
                          <a:effectLst/>
                          <a:latin typeface="Aptos" panose="020B0004020202020204" pitchFamily="34" charset="0"/>
                        </a:rPr>
                        <a:t>TOTAL</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r" fontAlgn="b">
                        <a:buNone/>
                      </a:pPr>
                      <a:r>
                        <a:rPr lang="es-CO" sz="2000" b="1" i="0" u="none" strike="noStrike">
                          <a:solidFill>
                            <a:srgbClr val="FFFFFF"/>
                          </a:solidFill>
                          <a:effectLst/>
                          <a:latin typeface="Aptos Black" panose="020B0004020202020204" pitchFamily="34" charset="0"/>
                        </a:rPr>
                        <a:t>11.734.828</a:t>
                      </a:r>
                    </a:p>
                  </a:txBody>
                  <a:tcPr marL="360000" marR="360000" marT="72000" marB="7200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749946062"/>
                  </a:ext>
                </a:extLst>
              </a:tr>
            </a:tbl>
          </a:graphicData>
        </a:graphic>
      </p:graphicFrame>
      <p:pic>
        <p:nvPicPr>
          <p:cNvPr id="2" name="Gráfico 1">
            <a:extLst>
              <a:ext uri="{FF2B5EF4-FFF2-40B4-BE49-F238E27FC236}">
                <a16:creationId xmlns:a16="http://schemas.microsoft.com/office/drawing/2014/main" id="{BC81358E-BAC0-62B9-C9F7-4FB5781BB7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87282"/>
            <a:ext cx="956641" cy="486161"/>
          </a:xfrm>
          <a:prstGeom prst="rect">
            <a:avLst/>
          </a:prstGeom>
        </p:spPr>
      </p:pic>
      <p:pic>
        <p:nvPicPr>
          <p:cNvPr id="8" name="Gráfico 7">
            <a:extLst>
              <a:ext uri="{FF2B5EF4-FFF2-40B4-BE49-F238E27FC236}">
                <a16:creationId xmlns:a16="http://schemas.microsoft.com/office/drawing/2014/main" id="{35C99953-E790-F20B-7351-ABBC26DAB0D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13" name="Gráfico 12">
            <a:extLst>
              <a:ext uri="{FF2B5EF4-FFF2-40B4-BE49-F238E27FC236}">
                <a16:creationId xmlns:a16="http://schemas.microsoft.com/office/drawing/2014/main" id="{C67A7693-7D9E-2B33-1B64-8AF8A656D7A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
        <p:nvSpPr>
          <p:cNvPr id="3" name="CuadroTexto 2">
            <a:extLst>
              <a:ext uri="{FF2B5EF4-FFF2-40B4-BE49-F238E27FC236}">
                <a16:creationId xmlns:a16="http://schemas.microsoft.com/office/drawing/2014/main" id="{EBE7726A-E04E-6912-EFF7-4BF0075BA6D2}"/>
              </a:ext>
            </a:extLst>
          </p:cNvPr>
          <p:cNvSpPr txBox="1"/>
          <p:nvPr/>
        </p:nvSpPr>
        <p:spPr>
          <a:xfrm>
            <a:off x="1988323" y="4898047"/>
            <a:ext cx="8160927" cy="830997"/>
          </a:xfrm>
          <a:prstGeom prst="rect">
            <a:avLst/>
          </a:prstGeom>
          <a:noFill/>
        </p:spPr>
        <p:txBody>
          <a:bodyPr wrap="square" rtlCol="0">
            <a:spAutoFit/>
          </a:bodyPr>
          <a:lstStyle/>
          <a:p>
            <a:pPr fontAlgn="ctr"/>
            <a:r>
              <a:rPr lang="es-CO" sz="1600">
                <a:latin typeface="Aptos" panose="020B0004020202020204" pitchFamily="34" charset="0"/>
              </a:rPr>
              <a:t>*Transferencias de capital Recuperación de cartera – préstamos Retiros FONPET</a:t>
            </a:r>
          </a:p>
          <a:p>
            <a:pPr fontAlgn="ctr"/>
            <a:r>
              <a:rPr lang="es-ES" sz="1600">
                <a:latin typeface="Aptos" panose="020B0004020202020204" pitchFamily="34" charset="0"/>
              </a:rPr>
              <a:t>Reintegros y otros recursos no apropiados</a:t>
            </a:r>
            <a:endParaRPr lang="es-CO" sz="1600">
              <a:latin typeface="Aptos" panose="020B0004020202020204" pitchFamily="34" charset="0"/>
            </a:endParaRPr>
          </a:p>
          <a:p>
            <a:endParaRPr lang="es-CO" sz="1600">
              <a:latin typeface="Aptos" panose="020B0004020202020204" pitchFamily="34" charset="0"/>
            </a:endParaRPr>
          </a:p>
        </p:txBody>
      </p:sp>
    </p:spTree>
    <p:extLst>
      <p:ext uri="{BB962C8B-B14F-4D97-AF65-F5344CB8AC3E}">
        <p14:creationId xmlns:p14="http://schemas.microsoft.com/office/powerpoint/2010/main" val="3375599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21DBA-69EB-85A1-7FC7-896974C5D85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380E6A4-0D9C-0472-30B0-A414C97545BA}"/>
              </a:ext>
            </a:extLst>
          </p:cNvPr>
          <p:cNvSpPr txBox="1"/>
          <p:nvPr/>
        </p:nvSpPr>
        <p:spPr>
          <a:xfrm>
            <a:off x="3046828" y="975563"/>
            <a:ext cx="6098344" cy="369332"/>
          </a:xfrm>
          <a:prstGeom prst="rect">
            <a:avLst/>
          </a:prstGeom>
          <a:noFill/>
        </p:spPr>
        <p:txBody>
          <a:bodyPr wrap="square">
            <a:spAutoFit/>
          </a:bodyPr>
          <a:lstStyle/>
          <a:p>
            <a:pPr algn="ctr">
              <a:defRPr/>
            </a:pPr>
            <a:r>
              <a:rPr lang="es-CO" b="1">
                <a:solidFill>
                  <a:schemeClr val="tx2"/>
                </a:solidFill>
                <a:latin typeface="Aptos" panose="020B0004020202020204" pitchFamily="34" charset="0"/>
                <a:cs typeface="Arial" panose="020B0604020202020204" pitchFamily="34" charset="0"/>
              </a:rPr>
              <a:t>Administración Central y Establecimientos Públicos</a:t>
            </a:r>
          </a:p>
        </p:txBody>
      </p:sp>
      <p:sp>
        <p:nvSpPr>
          <p:cNvPr id="6" name="TextBox 5">
            <a:extLst>
              <a:ext uri="{FF2B5EF4-FFF2-40B4-BE49-F238E27FC236}">
                <a16:creationId xmlns:a16="http://schemas.microsoft.com/office/drawing/2014/main" id="{F3BAB156-DB14-0B56-8803-914662B29083}"/>
              </a:ext>
            </a:extLst>
          </p:cNvPr>
          <p:cNvSpPr txBox="1"/>
          <p:nvPr/>
        </p:nvSpPr>
        <p:spPr>
          <a:xfrm>
            <a:off x="9145172" y="1376083"/>
            <a:ext cx="272231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s-CO" sz="1050">
                <a:solidFill>
                  <a:srgbClr val="000000"/>
                </a:solidFill>
                <a:latin typeface="Arial" panose="020B0604020202020204" pitchFamily="34" charset="0"/>
                <a:cs typeface="Arial" panose="020B0604020202020204" pitchFamily="34" charset="0"/>
              </a:rPr>
              <a:t>Cifras</a:t>
            </a:r>
            <a:r>
              <a:rPr lang="en-US" sz="1050">
                <a:solidFill>
                  <a:srgbClr val="000000"/>
                </a:solidFill>
                <a:latin typeface="Arial" panose="020B0604020202020204" pitchFamily="34" charset="0"/>
                <a:cs typeface="Arial" panose="020B0604020202020204" pitchFamily="34" charset="0"/>
              </a:rPr>
              <a:t> </a:t>
            </a:r>
            <a:r>
              <a:rPr lang="es-CO" sz="1050">
                <a:solidFill>
                  <a:srgbClr val="000000"/>
                </a:solidFill>
                <a:latin typeface="Arial" panose="020B0604020202020204" pitchFamily="34" charset="0"/>
                <a:cs typeface="Arial" panose="020B0604020202020204" pitchFamily="34" charset="0"/>
              </a:rPr>
              <a:t> en</a:t>
            </a:r>
            <a:r>
              <a:rPr lang="en-US" sz="1050">
                <a:solidFill>
                  <a:srgbClr val="000000"/>
                </a:solidFill>
                <a:latin typeface="Arial" panose="020B0604020202020204" pitchFamily="34" charset="0"/>
                <a:cs typeface="Arial" panose="020B0604020202020204" pitchFamily="34" charset="0"/>
              </a:rPr>
              <a:t> </a:t>
            </a:r>
            <a:r>
              <a:rPr lang="es-CO" sz="1050">
                <a:solidFill>
                  <a:srgbClr val="000000"/>
                </a:solidFill>
                <a:latin typeface="Arial" panose="020B0604020202020204" pitchFamily="34" charset="0"/>
                <a:cs typeface="Arial" panose="020B0604020202020204" pitchFamily="34" charset="0"/>
              </a:rPr>
              <a:t>millones</a:t>
            </a:r>
            <a:r>
              <a:rPr lang="en-US" sz="1050">
                <a:solidFill>
                  <a:srgbClr val="000000"/>
                </a:solidFill>
                <a:latin typeface="Arial" panose="020B0604020202020204" pitchFamily="34" charset="0"/>
                <a:cs typeface="Arial" panose="020B0604020202020204" pitchFamily="34" charset="0"/>
              </a:rPr>
              <a:t> de pesos</a:t>
            </a:r>
            <a:endParaRPr lang="es-CO" sz="1050">
              <a:solidFill>
                <a:srgbClr val="000000"/>
              </a:solidFill>
              <a:latin typeface="Arial" panose="020B0604020202020204" pitchFamily="34" charset="0"/>
              <a:cs typeface="Arial" panose="020B0604020202020204" pitchFamily="34" charset="0"/>
            </a:endParaRPr>
          </a:p>
        </p:txBody>
      </p:sp>
      <p:sp>
        <p:nvSpPr>
          <p:cNvPr id="2" name="Título 3">
            <a:extLst>
              <a:ext uri="{FF2B5EF4-FFF2-40B4-BE49-F238E27FC236}">
                <a16:creationId xmlns:a16="http://schemas.microsoft.com/office/drawing/2014/main" id="{4F64780D-3F03-2529-0F4B-14F6853158F9}"/>
              </a:ext>
            </a:extLst>
          </p:cNvPr>
          <p:cNvSpPr txBox="1">
            <a:spLocks/>
          </p:cNvSpPr>
          <p:nvPr/>
        </p:nvSpPr>
        <p:spPr>
          <a:xfrm>
            <a:off x="1053086" y="253669"/>
            <a:ext cx="10515600" cy="721894"/>
          </a:xfrm>
        </p:spPr>
        <p:txBody>
          <a:bodyPr lIns="91440" tIns="45720" rIns="91440" bIns="4572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sz="2000">
                <a:latin typeface="Aptos Black"/>
              </a:rPr>
              <a:t>Ingresos  y Gastos 2026 Presupuesto Anual</a:t>
            </a:r>
          </a:p>
          <a:p>
            <a:pPr>
              <a:defRPr/>
            </a:pPr>
            <a:r>
              <a:rPr lang="es-ES" sz="2000">
                <a:latin typeface="Aptos Black"/>
              </a:rPr>
              <a:t>Apropiación a 23 de noviembre </a:t>
            </a:r>
          </a:p>
        </p:txBody>
      </p:sp>
      <p:pic>
        <p:nvPicPr>
          <p:cNvPr id="7" name="Gráfico 6">
            <a:extLst>
              <a:ext uri="{FF2B5EF4-FFF2-40B4-BE49-F238E27FC236}">
                <a16:creationId xmlns:a16="http://schemas.microsoft.com/office/drawing/2014/main" id="{F706787B-C80C-4D6A-ED41-363E3730870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87282"/>
            <a:ext cx="956641" cy="486161"/>
          </a:xfrm>
          <a:prstGeom prst="rect">
            <a:avLst/>
          </a:prstGeom>
        </p:spPr>
      </p:pic>
      <p:pic>
        <p:nvPicPr>
          <p:cNvPr id="10" name="Gráfico 9">
            <a:extLst>
              <a:ext uri="{FF2B5EF4-FFF2-40B4-BE49-F238E27FC236}">
                <a16:creationId xmlns:a16="http://schemas.microsoft.com/office/drawing/2014/main" id="{0FF48D9F-A4C7-ABA8-649F-39FF9985A1F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11" name="Gráfico 10">
            <a:extLst>
              <a:ext uri="{FF2B5EF4-FFF2-40B4-BE49-F238E27FC236}">
                <a16:creationId xmlns:a16="http://schemas.microsoft.com/office/drawing/2014/main" id="{DE37767D-8B54-A46C-87A8-04B92C5C460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
        <p:nvSpPr>
          <p:cNvPr id="13" name="CuadroTexto 12">
            <a:extLst>
              <a:ext uri="{FF2B5EF4-FFF2-40B4-BE49-F238E27FC236}">
                <a16:creationId xmlns:a16="http://schemas.microsoft.com/office/drawing/2014/main" id="{6B628E7C-1CE4-C4F9-0DA7-535EFD96235A}"/>
              </a:ext>
            </a:extLst>
          </p:cNvPr>
          <p:cNvSpPr txBox="1"/>
          <p:nvPr/>
        </p:nvSpPr>
        <p:spPr>
          <a:xfrm>
            <a:off x="331017" y="6314760"/>
            <a:ext cx="29185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algn="l">
              <a:defRPr/>
            </a:pPr>
            <a:r>
              <a:rPr lang="es-MX" dirty="0">
                <a:solidFill>
                  <a:srgbClr val="232A34"/>
                </a:solidFill>
                <a:latin typeface="Aptos"/>
              </a:rPr>
              <a:t>Fuente: SHD-DDP – SFD</a:t>
            </a:r>
            <a:endParaRPr lang="es-CO" dirty="0">
              <a:solidFill>
                <a:srgbClr val="232A34"/>
              </a:solidFill>
              <a:latin typeface="Aptos"/>
            </a:endParaRPr>
          </a:p>
          <a:p>
            <a:pPr algn="l">
              <a:defRPr/>
            </a:pPr>
            <a:r>
              <a:rPr lang="es-MX" dirty="0">
                <a:solidFill>
                  <a:srgbClr val="232A34"/>
                </a:solidFill>
                <a:latin typeface="Aptos"/>
              </a:rPr>
              <a:t>*Presupuesto 2025 con corte a 23 de noviembre</a:t>
            </a:r>
          </a:p>
        </p:txBody>
      </p:sp>
      <p:graphicFrame>
        <p:nvGraphicFramePr>
          <p:cNvPr id="9" name="Tabla 8">
            <a:extLst>
              <a:ext uri="{FF2B5EF4-FFF2-40B4-BE49-F238E27FC236}">
                <a16:creationId xmlns:a16="http://schemas.microsoft.com/office/drawing/2014/main" id="{1F627032-325B-258F-0556-D6910AD44F4E}"/>
              </a:ext>
            </a:extLst>
          </p:cNvPr>
          <p:cNvGraphicFramePr>
            <a:graphicFrameLocks noGrp="1"/>
          </p:cNvGraphicFramePr>
          <p:nvPr>
            <p:extLst>
              <p:ext uri="{D42A27DB-BD31-4B8C-83A1-F6EECF244321}">
                <p14:modId xmlns:p14="http://schemas.microsoft.com/office/powerpoint/2010/main" val="3212833048"/>
              </p:ext>
            </p:extLst>
          </p:nvPr>
        </p:nvGraphicFramePr>
        <p:xfrm>
          <a:off x="838200" y="1745415"/>
          <a:ext cx="10515599" cy="3558104"/>
        </p:xfrm>
        <a:graphic>
          <a:graphicData uri="http://schemas.openxmlformats.org/drawingml/2006/table">
            <a:tbl>
              <a:tblPr/>
              <a:tblGrid>
                <a:gridCol w="3969546">
                  <a:extLst>
                    <a:ext uri="{9D8B030D-6E8A-4147-A177-3AD203B41FA5}">
                      <a16:colId xmlns:a16="http://schemas.microsoft.com/office/drawing/2014/main" val="3188728858"/>
                    </a:ext>
                  </a:extLst>
                </a:gridCol>
                <a:gridCol w="1664251">
                  <a:extLst>
                    <a:ext uri="{9D8B030D-6E8A-4147-A177-3AD203B41FA5}">
                      <a16:colId xmlns:a16="http://schemas.microsoft.com/office/drawing/2014/main" val="4285135073"/>
                    </a:ext>
                  </a:extLst>
                </a:gridCol>
                <a:gridCol w="2145034">
                  <a:extLst>
                    <a:ext uri="{9D8B030D-6E8A-4147-A177-3AD203B41FA5}">
                      <a16:colId xmlns:a16="http://schemas.microsoft.com/office/drawing/2014/main" val="51817703"/>
                    </a:ext>
                  </a:extLst>
                </a:gridCol>
                <a:gridCol w="1245106">
                  <a:extLst>
                    <a:ext uri="{9D8B030D-6E8A-4147-A177-3AD203B41FA5}">
                      <a16:colId xmlns:a16="http://schemas.microsoft.com/office/drawing/2014/main" val="3233280959"/>
                    </a:ext>
                  </a:extLst>
                </a:gridCol>
                <a:gridCol w="1491662">
                  <a:extLst>
                    <a:ext uri="{9D8B030D-6E8A-4147-A177-3AD203B41FA5}">
                      <a16:colId xmlns:a16="http://schemas.microsoft.com/office/drawing/2014/main" val="1264342653"/>
                    </a:ext>
                  </a:extLst>
                </a:gridCol>
              </a:tblGrid>
              <a:tr h="405492">
                <a:tc rowSpan="2">
                  <a:txBody>
                    <a:bodyPr/>
                    <a:lstStyle/>
                    <a:p>
                      <a:pPr algn="ctr" fontAlgn="ctr">
                        <a:buNone/>
                      </a:pPr>
                      <a:r>
                        <a:rPr lang="es-419" sz="1600" b="1" i="0" u="none" strike="noStrike">
                          <a:solidFill>
                            <a:srgbClr val="00296C"/>
                          </a:solidFill>
                          <a:effectLst/>
                          <a:latin typeface="Arial" panose="020B0604020202020204" pitchFamily="34" charset="0"/>
                        </a:rPr>
                        <a:t>Concepto</a:t>
                      </a:r>
                      <a:r>
                        <a:rPr lang="es-419" sz="1600" b="0" i="0" u="none" strike="noStrike">
                          <a:solidFill>
                            <a:srgbClr val="232A34"/>
                          </a:solidFill>
                          <a:effectLst/>
                          <a:latin typeface="Arial" panose="020B0604020202020204" pitchFamily="34" charset="0"/>
                        </a:rPr>
                        <a:t>​</a:t>
                      </a:r>
                      <a:endParaRPr lang="es-419" sz="1600" b="1" i="0" u="none" strike="noStrike">
                        <a:solidFill>
                          <a:srgbClr val="00296C"/>
                        </a:solidFill>
                        <a:effectLst/>
                        <a:latin typeface="Arial" panose="020B0604020202020204" pitchFamily="34" charset="0"/>
                      </a:endParaRPr>
                    </a:p>
                  </a:txBody>
                  <a:tcPr marL="0" marR="0" marT="0" marB="0" anchor="ctr">
                    <a:lnL>
                      <a:noFill/>
                    </a:lnL>
                    <a:lnR>
                      <a:noFill/>
                    </a:lnR>
                    <a:lnT>
                      <a:noFill/>
                    </a:lnT>
                    <a:lnB>
                      <a:noFill/>
                    </a:lnB>
                    <a:solidFill>
                      <a:srgbClr val="F5C157"/>
                    </a:solidFill>
                  </a:tcPr>
                </a:tc>
                <a:tc rowSpan="2">
                  <a:txBody>
                    <a:bodyPr/>
                    <a:lstStyle/>
                    <a:p>
                      <a:pPr algn="ctr" fontAlgn="ctr">
                        <a:buNone/>
                      </a:pPr>
                      <a:r>
                        <a:rPr lang="es-419" sz="1600" b="1" i="0" u="none" strike="noStrike">
                          <a:solidFill>
                            <a:srgbClr val="00296C"/>
                          </a:solidFill>
                          <a:effectLst/>
                          <a:latin typeface="Arial" panose="020B0604020202020204" pitchFamily="34" charset="0"/>
                        </a:rPr>
                        <a:t>Presupuesto Vigente 2025</a:t>
                      </a:r>
                    </a:p>
                  </a:txBody>
                  <a:tcPr marL="0" marR="0" marT="0" marB="0" anchor="ctr">
                    <a:lnL>
                      <a:noFill/>
                    </a:lnL>
                    <a:lnR>
                      <a:noFill/>
                    </a:lnR>
                    <a:lnT>
                      <a:noFill/>
                    </a:lnT>
                    <a:lnB>
                      <a:noFill/>
                    </a:lnB>
                    <a:solidFill>
                      <a:srgbClr val="F5C157"/>
                    </a:solidFill>
                  </a:tcPr>
                </a:tc>
                <a:tc>
                  <a:txBody>
                    <a:bodyPr/>
                    <a:lstStyle/>
                    <a:p>
                      <a:pPr algn="ctr" fontAlgn="ctr">
                        <a:buNone/>
                      </a:pPr>
                      <a:r>
                        <a:rPr lang="es-419" sz="1600" b="1" i="0" u="none" strike="noStrike">
                          <a:solidFill>
                            <a:srgbClr val="00296C"/>
                          </a:solidFill>
                          <a:effectLst/>
                          <a:latin typeface="Arial" panose="020B0604020202020204" pitchFamily="34" charset="0"/>
                        </a:rPr>
                        <a:t> Programado </a:t>
                      </a:r>
                      <a:r>
                        <a:rPr lang="es-419" sz="1600" b="0" i="0" u="none" strike="noStrike">
                          <a:solidFill>
                            <a:srgbClr val="232A34"/>
                          </a:solidFill>
                          <a:effectLst/>
                          <a:latin typeface="Arial" panose="020B0604020202020204" pitchFamily="34" charset="0"/>
                        </a:rPr>
                        <a:t>​</a:t>
                      </a:r>
                      <a:endParaRPr lang="es-419" sz="1600" b="1" i="0" u="none" strike="noStrike">
                        <a:solidFill>
                          <a:srgbClr val="00296C"/>
                        </a:solidFill>
                        <a:effectLst/>
                        <a:latin typeface="Arial" panose="020B0604020202020204" pitchFamily="34" charset="0"/>
                      </a:endParaRPr>
                    </a:p>
                  </a:txBody>
                  <a:tcPr marL="0" marR="0" marT="0" marB="0" anchor="ctr">
                    <a:lnL>
                      <a:noFill/>
                    </a:lnL>
                    <a:lnR>
                      <a:noFill/>
                    </a:lnR>
                    <a:lnT>
                      <a:noFill/>
                    </a:lnT>
                    <a:lnB>
                      <a:noFill/>
                    </a:lnB>
                    <a:solidFill>
                      <a:srgbClr val="F5C157"/>
                    </a:solidFill>
                  </a:tcPr>
                </a:tc>
                <a:tc>
                  <a:txBody>
                    <a:bodyPr/>
                    <a:lstStyle/>
                    <a:p>
                      <a:pPr algn="ctr" fontAlgn="ctr">
                        <a:buNone/>
                      </a:pPr>
                      <a:r>
                        <a:rPr lang="es-419" sz="1600" b="1" i="0" u="none" strike="noStrike">
                          <a:solidFill>
                            <a:srgbClr val="00296C"/>
                          </a:solidFill>
                          <a:effectLst/>
                          <a:latin typeface="Arial" panose="020B0604020202020204" pitchFamily="34" charset="0"/>
                        </a:rPr>
                        <a:t>Variación %</a:t>
                      </a:r>
                      <a:r>
                        <a:rPr lang="es-419" sz="1600" b="0" i="0" u="none" strike="noStrike">
                          <a:solidFill>
                            <a:srgbClr val="232A34"/>
                          </a:solidFill>
                          <a:effectLst/>
                          <a:latin typeface="Arial" panose="020B0604020202020204" pitchFamily="34" charset="0"/>
                        </a:rPr>
                        <a:t>​</a:t>
                      </a:r>
                      <a:endParaRPr lang="es-419" sz="1600" b="1" i="0" u="none" strike="noStrike">
                        <a:solidFill>
                          <a:srgbClr val="00296C"/>
                        </a:solidFill>
                        <a:effectLst/>
                        <a:latin typeface="Arial" panose="020B0604020202020204" pitchFamily="34" charset="0"/>
                      </a:endParaRPr>
                    </a:p>
                  </a:txBody>
                  <a:tcPr marL="0" marR="0" marT="0" marB="0" anchor="ctr">
                    <a:lnL>
                      <a:noFill/>
                    </a:lnL>
                    <a:lnR>
                      <a:noFill/>
                    </a:lnR>
                    <a:lnT>
                      <a:noFill/>
                    </a:lnT>
                    <a:lnB>
                      <a:noFill/>
                    </a:lnB>
                    <a:solidFill>
                      <a:srgbClr val="F5C157"/>
                    </a:solidFill>
                  </a:tcPr>
                </a:tc>
                <a:tc rowSpan="2">
                  <a:txBody>
                    <a:bodyPr/>
                    <a:lstStyle/>
                    <a:p>
                      <a:pPr algn="ctr" fontAlgn="ctr">
                        <a:buNone/>
                      </a:pPr>
                      <a:r>
                        <a:rPr lang="es-419" sz="1600" b="1" i="0" u="none" strike="noStrike">
                          <a:solidFill>
                            <a:srgbClr val="00296C"/>
                          </a:solidFill>
                          <a:effectLst/>
                          <a:latin typeface="Arial" panose="020B0604020202020204" pitchFamily="34" charset="0"/>
                        </a:rPr>
                        <a:t>Participación % 2026</a:t>
                      </a:r>
                    </a:p>
                  </a:txBody>
                  <a:tcPr marL="0" marR="0" marT="0" marB="0" anchor="ctr">
                    <a:lnL>
                      <a:noFill/>
                    </a:lnL>
                    <a:lnR>
                      <a:noFill/>
                    </a:lnR>
                    <a:lnT>
                      <a:noFill/>
                    </a:lnT>
                    <a:lnB>
                      <a:noFill/>
                    </a:lnB>
                    <a:solidFill>
                      <a:srgbClr val="F5C157"/>
                    </a:solidFill>
                  </a:tcPr>
                </a:tc>
                <a:extLst>
                  <a:ext uri="{0D108BD9-81ED-4DB2-BD59-A6C34878D82A}">
                    <a16:rowId xmlns:a16="http://schemas.microsoft.com/office/drawing/2014/main" val="3576916244"/>
                  </a:ext>
                </a:extLst>
              </a:tr>
              <a:tr h="405492">
                <a:tc vMerge="1">
                  <a:txBody>
                    <a:bodyPr/>
                    <a:lstStyle/>
                    <a:p>
                      <a:endParaRPr lang="es-419"/>
                    </a:p>
                  </a:txBody>
                  <a:tcPr/>
                </a:tc>
                <a:tc vMerge="1">
                  <a:txBody>
                    <a:bodyPr/>
                    <a:lstStyle/>
                    <a:p>
                      <a:endParaRPr lang="es-419"/>
                    </a:p>
                  </a:txBody>
                  <a:tcPr/>
                </a:tc>
                <a:tc>
                  <a:txBody>
                    <a:bodyPr/>
                    <a:lstStyle/>
                    <a:p>
                      <a:pPr algn="ctr" fontAlgn="ctr">
                        <a:buNone/>
                      </a:pPr>
                      <a:r>
                        <a:rPr lang="es-419" sz="1600" b="1" i="0" u="none" strike="noStrike">
                          <a:solidFill>
                            <a:srgbClr val="00296C"/>
                          </a:solidFill>
                          <a:effectLst/>
                          <a:latin typeface="Arial" panose="020B0604020202020204" pitchFamily="34" charset="0"/>
                        </a:rPr>
                        <a:t>2026</a:t>
                      </a:r>
                    </a:p>
                  </a:txBody>
                  <a:tcPr marL="0" marR="0" marT="0" marB="0" anchor="ctr">
                    <a:lnL>
                      <a:noFill/>
                    </a:lnL>
                    <a:lnR>
                      <a:noFill/>
                    </a:lnR>
                    <a:lnT>
                      <a:noFill/>
                    </a:lnT>
                    <a:lnB>
                      <a:noFill/>
                    </a:lnB>
                    <a:solidFill>
                      <a:srgbClr val="F5C157"/>
                    </a:solidFill>
                  </a:tcPr>
                </a:tc>
                <a:tc>
                  <a:txBody>
                    <a:bodyPr/>
                    <a:lstStyle/>
                    <a:p>
                      <a:pPr algn="ctr" fontAlgn="ctr">
                        <a:buNone/>
                      </a:pPr>
                      <a:r>
                        <a:rPr lang="es-419" sz="1400" b="1" i="0" u="none" strike="noStrike">
                          <a:solidFill>
                            <a:srgbClr val="00296C"/>
                          </a:solidFill>
                          <a:effectLst/>
                          <a:latin typeface="Arial" panose="020B0604020202020204" pitchFamily="34" charset="0"/>
                        </a:rPr>
                        <a:t>2026/2025</a:t>
                      </a:r>
                    </a:p>
                  </a:txBody>
                  <a:tcPr marL="0" marR="0" marT="0" marB="0" anchor="ctr">
                    <a:lnL>
                      <a:noFill/>
                    </a:lnL>
                    <a:lnR>
                      <a:noFill/>
                    </a:lnR>
                    <a:lnT>
                      <a:noFill/>
                    </a:lnT>
                    <a:lnB>
                      <a:noFill/>
                    </a:lnB>
                    <a:solidFill>
                      <a:srgbClr val="F5C157"/>
                    </a:solidFill>
                  </a:tcPr>
                </a:tc>
                <a:tc vMerge="1">
                  <a:txBody>
                    <a:bodyPr/>
                    <a:lstStyle/>
                    <a:p>
                      <a:endParaRPr lang="es-419"/>
                    </a:p>
                  </a:txBody>
                  <a:tcPr/>
                </a:tc>
                <a:extLst>
                  <a:ext uri="{0D108BD9-81ED-4DB2-BD59-A6C34878D82A}">
                    <a16:rowId xmlns:a16="http://schemas.microsoft.com/office/drawing/2014/main" val="4230321067"/>
                  </a:ext>
                </a:extLst>
              </a:tr>
              <a:tr h="343390">
                <a:tc>
                  <a:txBody>
                    <a:bodyPr/>
                    <a:lstStyle/>
                    <a:p>
                      <a:pPr algn="l" fontAlgn="ctr">
                        <a:buNone/>
                      </a:pPr>
                      <a:r>
                        <a:rPr lang="es-419" sz="1400" b="1" i="0" u="none" strike="noStrike">
                          <a:solidFill>
                            <a:srgbClr val="000000"/>
                          </a:solidFill>
                          <a:effectLst/>
                          <a:latin typeface="Arial" panose="020B0604020202020204" pitchFamily="34" charset="0"/>
                        </a:rPr>
                        <a:t>TOTAL RENTAS E INGRESOS</a:t>
                      </a:r>
                      <a:r>
                        <a:rPr lang="es-419" sz="1400" b="0" i="0" u="none" strike="noStrike">
                          <a:solidFill>
                            <a:srgbClr val="232A34"/>
                          </a:solidFill>
                          <a:effectLst/>
                          <a:latin typeface="Arial" panose="020B0604020202020204" pitchFamily="34" charset="0"/>
                        </a:rPr>
                        <a:t>​</a:t>
                      </a:r>
                      <a:endParaRPr lang="es-419" sz="14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r" fontAlgn="ctr">
                        <a:buNone/>
                      </a:pPr>
                      <a:r>
                        <a:rPr lang="es-419" sz="1400" b="1" i="0" u="none" strike="noStrike">
                          <a:solidFill>
                            <a:srgbClr val="000000"/>
                          </a:solidFill>
                          <a:effectLst/>
                          <a:latin typeface="Arial" panose="020B0604020202020204" pitchFamily="34" charset="0"/>
                        </a:rPr>
                        <a:t>38.811.654</a:t>
                      </a:r>
                    </a:p>
                  </a:txBody>
                  <a:tcPr marL="0" marR="0" marT="0" marB="0" anchor="ctr">
                    <a:lnL>
                      <a:noFill/>
                    </a:lnL>
                    <a:lnR>
                      <a:noFill/>
                    </a:lnR>
                    <a:lnT>
                      <a:noFill/>
                    </a:lnT>
                    <a:lnB>
                      <a:noFill/>
                    </a:lnB>
                    <a:solidFill>
                      <a:srgbClr val="F2F2F2"/>
                    </a:solidFill>
                  </a:tcPr>
                </a:tc>
                <a:tc>
                  <a:txBody>
                    <a:bodyPr/>
                    <a:lstStyle/>
                    <a:p>
                      <a:pPr algn="r" fontAlgn="ctr">
                        <a:buNone/>
                      </a:pPr>
                      <a:r>
                        <a:rPr lang="es-419" sz="1400" b="1" i="0" u="none" strike="noStrike">
                          <a:solidFill>
                            <a:srgbClr val="000000"/>
                          </a:solidFill>
                          <a:effectLst/>
                          <a:latin typeface="Arial" panose="020B0604020202020204" pitchFamily="34" charset="0"/>
                        </a:rPr>
                        <a:t>40.400.133</a:t>
                      </a:r>
                    </a:p>
                  </a:txBody>
                  <a:tcPr marL="0" marR="0" marT="0" marB="0" anchor="ctr">
                    <a:lnL>
                      <a:noFill/>
                    </a:lnL>
                    <a:lnR>
                      <a:noFill/>
                    </a:lnR>
                    <a:lnT>
                      <a:noFill/>
                    </a:lnT>
                    <a:lnB>
                      <a:noFill/>
                    </a:lnB>
                    <a:solidFill>
                      <a:srgbClr val="F2F2F2"/>
                    </a:solidFill>
                  </a:tcPr>
                </a:tc>
                <a:tc>
                  <a:txBody>
                    <a:bodyPr/>
                    <a:lstStyle/>
                    <a:p>
                      <a:pPr algn="r" fontAlgn="ctr">
                        <a:buNone/>
                      </a:pPr>
                      <a:r>
                        <a:rPr lang="es-419" sz="1400" b="1" i="0" u="none" strike="noStrike">
                          <a:solidFill>
                            <a:srgbClr val="000000"/>
                          </a:solidFill>
                          <a:effectLst/>
                          <a:latin typeface="Arial"/>
                        </a:rPr>
                        <a:t>4,1%</a:t>
                      </a:r>
                    </a:p>
                  </a:txBody>
                  <a:tcPr marL="0" marR="0" marT="0" marB="0" anchor="ctr">
                    <a:lnL>
                      <a:noFill/>
                    </a:lnL>
                    <a:lnR>
                      <a:noFill/>
                    </a:lnR>
                    <a:lnT>
                      <a:noFill/>
                    </a:lnT>
                    <a:lnB>
                      <a:noFill/>
                    </a:lnB>
                    <a:solidFill>
                      <a:srgbClr val="F2F2F2"/>
                    </a:solidFill>
                  </a:tcPr>
                </a:tc>
                <a:tc>
                  <a:txBody>
                    <a:bodyPr/>
                    <a:lstStyle/>
                    <a:p>
                      <a:pPr algn="l" fontAlgn="ctr">
                        <a:buNone/>
                      </a:pPr>
                      <a:r>
                        <a:rPr lang="es-419" sz="1400" b="0" i="0" u="none" strike="noStrike">
                          <a:solidFill>
                            <a:srgbClr val="232A34"/>
                          </a:solidFill>
                          <a:effectLst/>
                          <a:latin typeface="Arial" panose="020B0604020202020204" pitchFamily="34" charset="0"/>
                        </a:rPr>
                        <a:t>​</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2698727647"/>
                  </a:ext>
                </a:extLst>
              </a:tr>
              <a:tr h="343390">
                <a:tc>
                  <a:txBody>
                    <a:bodyPr/>
                    <a:lstStyle/>
                    <a:p>
                      <a:pPr algn="l" fontAlgn="ctr">
                        <a:buNone/>
                      </a:pPr>
                      <a:r>
                        <a:rPr lang="es-419" sz="1400" b="0" i="0" u="none" strike="noStrike">
                          <a:solidFill>
                            <a:srgbClr val="000000"/>
                          </a:solidFill>
                          <a:effectLst/>
                          <a:latin typeface="Arial" panose="020B0604020202020204" pitchFamily="34" charset="0"/>
                        </a:rPr>
                        <a:t>Ingresos Corrientes</a:t>
                      </a:r>
                      <a:r>
                        <a:rPr lang="es-419" sz="1400" b="0" i="0" u="none" strike="noStrike">
                          <a:solidFill>
                            <a:srgbClr val="232A34"/>
                          </a:solidFill>
                          <a:effectLst/>
                          <a:latin typeface="Arial" panose="020B0604020202020204" pitchFamily="34" charset="0"/>
                        </a:rPr>
                        <a:t>​</a:t>
                      </a:r>
                      <a:endParaRPr lang="es-419" sz="14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26.928.337</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28.665.305</a:t>
                      </a:r>
                    </a:p>
                  </a:txBody>
                  <a:tcPr marL="0" marR="0" marT="0" marB="0" anchor="ctr">
                    <a:lnL>
                      <a:noFill/>
                    </a:lnL>
                    <a:lnR>
                      <a:noFill/>
                    </a:lnR>
                    <a:lnT>
                      <a:noFill/>
                    </a:lnT>
                    <a:lnB>
                      <a:noFill/>
                    </a:lnB>
                    <a:noFill/>
                  </a:tcPr>
                </a:tc>
                <a:tc>
                  <a:txBody>
                    <a:bodyPr/>
                    <a:lstStyle/>
                    <a:p>
                      <a:pPr algn="r" fontAlgn="ctr">
                        <a:buNone/>
                      </a:pPr>
                      <a:r>
                        <a:rPr lang="es-419" sz="1400" b="0" i="0" u="none" strike="noStrike">
                          <a:effectLst/>
                          <a:latin typeface="Arial"/>
                        </a:rPr>
                        <a:t>6,4%</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71,0%</a:t>
                      </a:r>
                    </a:p>
                  </a:txBody>
                  <a:tcPr marL="0" marR="0" marT="0" marB="0" anchor="ctr">
                    <a:lnL>
                      <a:noFill/>
                    </a:lnL>
                    <a:lnR>
                      <a:noFill/>
                    </a:lnR>
                    <a:lnT>
                      <a:noFill/>
                    </a:lnT>
                    <a:lnB>
                      <a:noFill/>
                    </a:lnB>
                    <a:noFill/>
                  </a:tcPr>
                </a:tc>
                <a:extLst>
                  <a:ext uri="{0D108BD9-81ED-4DB2-BD59-A6C34878D82A}">
                    <a16:rowId xmlns:a16="http://schemas.microsoft.com/office/drawing/2014/main" val="1272154811"/>
                  </a:ext>
                </a:extLst>
              </a:tr>
              <a:tr h="343390">
                <a:tc>
                  <a:txBody>
                    <a:bodyPr/>
                    <a:lstStyle/>
                    <a:p>
                      <a:pPr algn="l" fontAlgn="ctr">
                        <a:buNone/>
                      </a:pPr>
                      <a:r>
                        <a:rPr lang="es-419" sz="1400" b="0" i="0" u="none" strike="noStrike">
                          <a:solidFill>
                            <a:srgbClr val="000000"/>
                          </a:solidFill>
                          <a:effectLst/>
                          <a:latin typeface="Arial" panose="020B0604020202020204" pitchFamily="34" charset="0"/>
                        </a:rPr>
                        <a:t>Recursos de Capital</a:t>
                      </a:r>
                      <a:r>
                        <a:rPr lang="es-419" sz="1400" b="0" i="0" u="none" strike="noStrike">
                          <a:solidFill>
                            <a:srgbClr val="232A34"/>
                          </a:solidFill>
                          <a:effectLst/>
                          <a:latin typeface="Arial" panose="020B0604020202020204" pitchFamily="34" charset="0"/>
                        </a:rPr>
                        <a:t>​</a:t>
                      </a:r>
                      <a:endParaRPr lang="es-419" sz="14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11.883.317</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11.734.828</a:t>
                      </a:r>
                    </a:p>
                  </a:txBody>
                  <a:tcPr marL="0" marR="0" marT="0" marB="0" anchor="ctr">
                    <a:lnL>
                      <a:noFill/>
                    </a:lnL>
                    <a:lnR>
                      <a:noFill/>
                    </a:lnR>
                    <a:lnT>
                      <a:noFill/>
                    </a:lnT>
                    <a:lnB>
                      <a:noFill/>
                    </a:lnB>
                    <a:noFill/>
                  </a:tcPr>
                </a:tc>
                <a:tc>
                  <a:txBody>
                    <a:bodyPr/>
                    <a:lstStyle/>
                    <a:p>
                      <a:pPr algn="r" fontAlgn="ctr">
                        <a:buNone/>
                      </a:pPr>
                      <a:r>
                        <a:rPr lang="es-419" sz="1400" b="0" i="0" u="none" strike="noStrike">
                          <a:effectLst/>
                          <a:latin typeface="Arial"/>
                        </a:rPr>
                        <a:t>-1,2%</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29,0%</a:t>
                      </a:r>
                    </a:p>
                  </a:txBody>
                  <a:tcPr marL="0" marR="0" marT="0" marB="0" anchor="ctr">
                    <a:lnL>
                      <a:noFill/>
                    </a:lnL>
                    <a:lnR>
                      <a:noFill/>
                    </a:lnR>
                    <a:lnT>
                      <a:noFill/>
                    </a:lnT>
                    <a:lnB>
                      <a:noFill/>
                    </a:lnB>
                    <a:noFill/>
                  </a:tcPr>
                </a:tc>
                <a:extLst>
                  <a:ext uri="{0D108BD9-81ED-4DB2-BD59-A6C34878D82A}">
                    <a16:rowId xmlns:a16="http://schemas.microsoft.com/office/drawing/2014/main" val="2307387000"/>
                  </a:ext>
                </a:extLst>
              </a:tr>
              <a:tr h="343390">
                <a:tc>
                  <a:txBody>
                    <a:bodyPr/>
                    <a:lstStyle/>
                    <a:p>
                      <a:pPr algn="l" fontAlgn="ctr">
                        <a:buNone/>
                      </a:pPr>
                      <a:r>
                        <a:rPr lang="es-419" sz="1400" b="0" i="0" u="none" strike="noStrike">
                          <a:solidFill>
                            <a:srgbClr val="232A34"/>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232A34"/>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232A34"/>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l" fontAlgn="ctr">
                        <a:buNone/>
                      </a:pPr>
                      <a:r>
                        <a:rPr lang="es-419" sz="1400" b="0" i="0" u="none" strike="noStrike">
                          <a:solidFill>
                            <a:srgbClr val="232A34"/>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l" fontAlgn="ctr">
                        <a:buNone/>
                      </a:pPr>
                      <a:r>
                        <a:rPr lang="es-419" sz="1400" b="0" i="0" u="none" strike="noStrike">
                          <a:solidFill>
                            <a:srgbClr val="232A34"/>
                          </a:solidFill>
                          <a:effectLst/>
                          <a:latin typeface="Arial" panose="020B0604020202020204" pitchFamily="34" charset="0"/>
                        </a:rPr>
                        <a:t>​</a:t>
                      </a:r>
                    </a:p>
                  </a:txBody>
                  <a:tcPr marL="0" marR="0" marT="0" marB="0" anchor="ctr">
                    <a:lnL>
                      <a:noFill/>
                    </a:lnL>
                    <a:lnR>
                      <a:noFill/>
                    </a:lnR>
                    <a:lnT>
                      <a:noFill/>
                    </a:lnT>
                    <a:lnB>
                      <a:noFill/>
                    </a:lnB>
                    <a:noFill/>
                  </a:tcPr>
                </a:tc>
                <a:extLst>
                  <a:ext uri="{0D108BD9-81ED-4DB2-BD59-A6C34878D82A}">
                    <a16:rowId xmlns:a16="http://schemas.microsoft.com/office/drawing/2014/main" val="4092094906"/>
                  </a:ext>
                </a:extLst>
              </a:tr>
              <a:tr h="343390">
                <a:tc>
                  <a:txBody>
                    <a:bodyPr/>
                    <a:lstStyle/>
                    <a:p>
                      <a:pPr algn="l" fontAlgn="ctr">
                        <a:buNone/>
                      </a:pPr>
                      <a:r>
                        <a:rPr lang="es-419" sz="1400" b="1" i="0" u="none" strike="noStrike">
                          <a:solidFill>
                            <a:srgbClr val="000000"/>
                          </a:solidFill>
                          <a:effectLst/>
                          <a:latin typeface="Arial" panose="020B0604020202020204" pitchFamily="34" charset="0"/>
                        </a:rPr>
                        <a:t>TOTAL GASTOS E INVERSIONES</a:t>
                      </a:r>
                      <a:r>
                        <a:rPr lang="es-419" sz="1400" b="0" i="0" u="none" strike="noStrike">
                          <a:solidFill>
                            <a:srgbClr val="232A34"/>
                          </a:solidFill>
                          <a:effectLst/>
                          <a:latin typeface="Arial" panose="020B0604020202020204" pitchFamily="34" charset="0"/>
                        </a:rPr>
                        <a:t>​</a:t>
                      </a:r>
                      <a:endParaRPr lang="es-419" sz="14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r" fontAlgn="ctr">
                        <a:buNone/>
                      </a:pPr>
                      <a:r>
                        <a:rPr lang="es-419" sz="1400" b="1" i="0" u="none" strike="noStrike">
                          <a:solidFill>
                            <a:srgbClr val="000000"/>
                          </a:solidFill>
                          <a:effectLst/>
                          <a:latin typeface="Arial" panose="020B0604020202020204" pitchFamily="34" charset="0"/>
                        </a:rPr>
                        <a:t>38.811.654</a:t>
                      </a:r>
                    </a:p>
                  </a:txBody>
                  <a:tcPr marL="0" marR="0" marT="0" marB="0" anchor="ctr">
                    <a:lnL>
                      <a:noFill/>
                    </a:lnL>
                    <a:lnR>
                      <a:noFill/>
                    </a:lnR>
                    <a:lnT>
                      <a:noFill/>
                    </a:lnT>
                    <a:lnB>
                      <a:noFill/>
                    </a:lnB>
                    <a:solidFill>
                      <a:srgbClr val="F2F2F2"/>
                    </a:solidFill>
                  </a:tcPr>
                </a:tc>
                <a:tc>
                  <a:txBody>
                    <a:bodyPr/>
                    <a:lstStyle/>
                    <a:p>
                      <a:pPr algn="r" fontAlgn="ctr">
                        <a:buNone/>
                      </a:pPr>
                      <a:r>
                        <a:rPr lang="es-419" sz="1400" b="1" i="0" u="none" strike="noStrike">
                          <a:solidFill>
                            <a:srgbClr val="000000"/>
                          </a:solidFill>
                          <a:effectLst/>
                          <a:latin typeface="Arial" panose="020B0604020202020204" pitchFamily="34" charset="0"/>
                        </a:rPr>
                        <a:t>40.400.133</a:t>
                      </a:r>
                    </a:p>
                  </a:txBody>
                  <a:tcPr marL="0" marR="0" marT="0" marB="0" anchor="ctr">
                    <a:lnL>
                      <a:noFill/>
                    </a:lnL>
                    <a:lnR>
                      <a:noFill/>
                    </a:lnR>
                    <a:lnT>
                      <a:noFill/>
                    </a:lnT>
                    <a:lnB>
                      <a:noFill/>
                    </a:lnB>
                    <a:solidFill>
                      <a:srgbClr val="F2F2F2"/>
                    </a:solidFill>
                  </a:tcPr>
                </a:tc>
                <a:tc>
                  <a:txBody>
                    <a:bodyPr/>
                    <a:lstStyle/>
                    <a:p>
                      <a:pPr algn="r" fontAlgn="ctr">
                        <a:buNone/>
                      </a:pPr>
                      <a:r>
                        <a:rPr lang="es-419" sz="1400" b="1" i="0" u="none" strike="noStrike">
                          <a:solidFill>
                            <a:srgbClr val="000000"/>
                          </a:solidFill>
                          <a:effectLst/>
                          <a:latin typeface="Arial"/>
                        </a:rPr>
                        <a:t>4,1%</a:t>
                      </a:r>
                      <a:endParaRPr lang="es-419" sz="14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l" fontAlgn="ctr">
                        <a:buNone/>
                      </a:pPr>
                      <a:r>
                        <a:rPr lang="es-419" sz="1400" b="0" i="0" u="none" strike="noStrike">
                          <a:solidFill>
                            <a:srgbClr val="232A34"/>
                          </a:solidFill>
                          <a:effectLst/>
                          <a:latin typeface="Arial" panose="020B0604020202020204" pitchFamily="34" charset="0"/>
                        </a:rPr>
                        <a:t>​</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3513132296"/>
                  </a:ext>
                </a:extLst>
              </a:tr>
              <a:tr h="343390">
                <a:tc>
                  <a:txBody>
                    <a:bodyPr/>
                    <a:lstStyle/>
                    <a:p>
                      <a:pPr algn="l" fontAlgn="ctr">
                        <a:buNone/>
                      </a:pPr>
                      <a:r>
                        <a:rPr lang="es-419" sz="1400" b="0" i="0" u="none" strike="noStrike">
                          <a:solidFill>
                            <a:srgbClr val="000000"/>
                          </a:solidFill>
                          <a:effectLst/>
                          <a:latin typeface="Arial" panose="020B0604020202020204" pitchFamily="34" charset="0"/>
                        </a:rPr>
                        <a:t>Gastos de Funcionamiento</a:t>
                      </a:r>
                      <a:r>
                        <a:rPr lang="es-419" sz="1400" b="0" i="0" u="none" strike="noStrike">
                          <a:solidFill>
                            <a:srgbClr val="232A34"/>
                          </a:solidFill>
                          <a:effectLst/>
                          <a:latin typeface="Arial" panose="020B0604020202020204" pitchFamily="34" charset="0"/>
                        </a:rPr>
                        <a:t>​</a:t>
                      </a:r>
                      <a:endParaRPr lang="es-419" sz="14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5.211.799</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5.267.200</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a:rPr>
                        <a:t>1,1%</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13,0%</a:t>
                      </a:r>
                    </a:p>
                  </a:txBody>
                  <a:tcPr marL="0" marR="0" marT="0" marB="0" anchor="ctr">
                    <a:lnL>
                      <a:noFill/>
                    </a:lnL>
                    <a:lnR>
                      <a:noFill/>
                    </a:lnR>
                    <a:lnT>
                      <a:noFill/>
                    </a:lnT>
                    <a:lnB>
                      <a:noFill/>
                    </a:lnB>
                    <a:noFill/>
                  </a:tcPr>
                </a:tc>
                <a:extLst>
                  <a:ext uri="{0D108BD9-81ED-4DB2-BD59-A6C34878D82A}">
                    <a16:rowId xmlns:a16="http://schemas.microsoft.com/office/drawing/2014/main" val="3974915418"/>
                  </a:ext>
                </a:extLst>
              </a:tr>
              <a:tr h="343390">
                <a:tc>
                  <a:txBody>
                    <a:bodyPr/>
                    <a:lstStyle/>
                    <a:p>
                      <a:pPr algn="l" fontAlgn="ctr">
                        <a:buNone/>
                      </a:pPr>
                      <a:r>
                        <a:rPr lang="es-ES" sz="1400" b="0" i="0" u="none" strike="noStrike">
                          <a:solidFill>
                            <a:srgbClr val="000000"/>
                          </a:solidFill>
                          <a:effectLst/>
                          <a:latin typeface="Arial" panose="020B0604020202020204" pitchFamily="34" charset="0"/>
                        </a:rPr>
                        <a:t>Servicio de la Deuda </a:t>
                      </a:r>
                      <a:r>
                        <a:rPr lang="es-ES" sz="1100" b="0" i="0" u="none" strike="noStrike">
                          <a:solidFill>
                            <a:srgbClr val="000000"/>
                          </a:solidFill>
                          <a:effectLst/>
                          <a:latin typeface="Arial" panose="020B0604020202020204" pitchFamily="34" charset="0"/>
                        </a:rPr>
                        <a:t>* Incluye Foncep</a:t>
                      </a:r>
                      <a:r>
                        <a:rPr lang="es-ES" sz="1100" b="0" i="0" u="none" strike="noStrike">
                          <a:solidFill>
                            <a:srgbClr val="232A34"/>
                          </a:solidFill>
                          <a:effectLst/>
                          <a:latin typeface="Arial" panose="020B0604020202020204" pitchFamily="34" charset="0"/>
                        </a:rPr>
                        <a:t>​</a:t>
                      </a:r>
                      <a:endParaRPr lang="es-ES" sz="14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2.013.135</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2.570.541</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a:rPr>
                        <a:t>27,7%</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6,4%</a:t>
                      </a:r>
                    </a:p>
                  </a:txBody>
                  <a:tcPr marL="0" marR="0" marT="0" marB="0" anchor="ctr">
                    <a:lnL>
                      <a:noFill/>
                    </a:lnL>
                    <a:lnR>
                      <a:noFill/>
                    </a:lnR>
                    <a:lnT>
                      <a:noFill/>
                    </a:lnT>
                    <a:lnB>
                      <a:noFill/>
                    </a:lnB>
                    <a:noFill/>
                  </a:tcPr>
                </a:tc>
                <a:extLst>
                  <a:ext uri="{0D108BD9-81ED-4DB2-BD59-A6C34878D82A}">
                    <a16:rowId xmlns:a16="http://schemas.microsoft.com/office/drawing/2014/main" val="2622885786"/>
                  </a:ext>
                </a:extLst>
              </a:tr>
              <a:tr h="343390">
                <a:tc>
                  <a:txBody>
                    <a:bodyPr/>
                    <a:lstStyle/>
                    <a:p>
                      <a:pPr algn="l" fontAlgn="ctr">
                        <a:buNone/>
                      </a:pPr>
                      <a:r>
                        <a:rPr lang="es-419" sz="1400" b="0" i="0" u="none" strike="noStrike">
                          <a:solidFill>
                            <a:srgbClr val="000000"/>
                          </a:solidFill>
                          <a:effectLst/>
                          <a:latin typeface="Arial" panose="020B0604020202020204" pitchFamily="34" charset="0"/>
                        </a:rPr>
                        <a:t>Inversión</a:t>
                      </a:r>
                      <a:r>
                        <a:rPr lang="es-419" sz="1400" b="0" i="0" u="none" strike="noStrike">
                          <a:solidFill>
                            <a:srgbClr val="232A34"/>
                          </a:solidFill>
                          <a:effectLst/>
                          <a:latin typeface="Arial" panose="020B0604020202020204" pitchFamily="34" charset="0"/>
                        </a:rPr>
                        <a:t>​</a:t>
                      </a:r>
                      <a:endParaRPr lang="es-419" sz="14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31.586.720</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panose="020B0604020202020204" pitchFamily="34" charset="0"/>
                        </a:rPr>
                        <a:t>32.562.393</a:t>
                      </a:r>
                    </a:p>
                  </a:txBody>
                  <a:tcPr marL="0" marR="0" marT="0" marB="0" anchor="ctr">
                    <a:lnL>
                      <a:noFill/>
                    </a:lnL>
                    <a:lnR>
                      <a:noFill/>
                    </a:lnR>
                    <a:lnT>
                      <a:noFill/>
                    </a:lnT>
                    <a:lnB>
                      <a:noFill/>
                    </a:lnB>
                    <a:noFill/>
                  </a:tcPr>
                </a:tc>
                <a:tc>
                  <a:txBody>
                    <a:bodyPr/>
                    <a:lstStyle/>
                    <a:p>
                      <a:pPr algn="r" fontAlgn="ctr">
                        <a:buNone/>
                      </a:pPr>
                      <a:r>
                        <a:rPr lang="es-419" sz="1400" b="0" i="0" u="none" strike="noStrike">
                          <a:solidFill>
                            <a:srgbClr val="000000"/>
                          </a:solidFill>
                          <a:effectLst/>
                          <a:latin typeface="Arial"/>
                        </a:rPr>
                        <a:t>3,1%</a:t>
                      </a:r>
                    </a:p>
                  </a:txBody>
                  <a:tcPr marL="0" marR="0" marT="0" marB="0" anchor="ctr">
                    <a:lnL>
                      <a:noFill/>
                    </a:lnL>
                    <a:lnR>
                      <a:noFill/>
                    </a:lnR>
                    <a:lnT>
                      <a:noFill/>
                    </a:lnT>
                    <a:lnB>
                      <a:noFill/>
                    </a:lnB>
                    <a:noFill/>
                  </a:tcPr>
                </a:tc>
                <a:tc>
                  <a:txBody>
                    <a:bodyPr/>
                    <a:lstStyle/>
                    <a:p>
                      <a:pPr algn="r" fontAlgn="ctr">
                        <a:buNone/>
                      </a:pPr>
                      <a:r>
                        <a:rPr lang="es-419" sz="1400" b="0" i="0" u="none" strike="noStrike" dirty="0">
                          <a:solidFill>
                            <a:srgbClr val="000000"/>
                          </a:solidFill>
                          <a:effectLst/>
                          <a:latin typeface="Arial" panose="020B0604020202020204" pitchFamily="34" charset="0"/>
                        </a:rPr>
                        <a:t>80,6%</a:t>
                      </a:r>
                    </a:p>
                  </a:txBody>
                  <a:tcPr marL="0" marR="0" marT="0" marB="0" anchor="ctr">
                    <a:lnL>
                      <a:noFill/>
                    </a:lnL>
                    <a:lnR>
                      <a:noFill/>
                    </a:lnR>
                    <a:lnT>
                      <a:noFill/>
                    </a:lnT>
                    <a:lnB>
                      <a:noFill/>
                    </a:lnB>
                    <a:noFill/>
                  </a:tcPr>
                </a:tc>
                <a:extLst>
                  <a:ext uri="{0D108BD9-81ED-4DB2-BD59-A6C34878D82A}">
                    <a16:rowId xmlns:a16="http://schemas.microsoft.com/office/drawing/2014/main" val="4019286136"/>
                  </a:ext>
                </a:extLst>
              </a:tr>
            </a:tbl>
          </a:graphicData>
        </a:graphic>
      </p:graphicFrame>
      <p:sp>
        <p:nvSpPr>
          <p:cNvPr id="12" name="Elipse 11">
            <a:extLst>
              <a:ext uri="{FF2B5EF4-FFF2-40B4-BE49-F238E27FC236}">
                <a16:creationId xmlns:a16="http://schemas.microsoft.com/office/drawing/2014/main" id="{6DB5FA97-FF2B-57C2-2A11-9D6CB3842F90}"/>
              </a:ext>
            </a:extLst>
          </p:cNvPr>
          <p:cNvSpPr/>
          <p:nvPr/>
        </p:nvSpPr>
        <p:spPr>
          <a:xfrm>
            <a:off x="10586337" y="4045837"/>
            <a:ext cx="904338" cy="1436080"/>
          </a:xfrm>
          <a:prstGeom prst="ellipse">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EEE6FA14-1B35-1BE9-A1BF-EF6B324071F3}"/>
              </a:ext>
            </a:extLst>
          </p:cNvPr>
          <p:cNvSpPr/>
          <p:nvPr/>
        </p:nvSpPr>
        <p:spPr>
          <a:xfrm>
            <a:off x="11621306" y="832980"/>
            <a:ext cx="234176" cy="26762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3543200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588AA-E567-569E-5DAF-8C84C694451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107B60B6-3F33-BA37-8EE3-9A9A701E4A2F}"/>
              </a:ext>
            </a:extLst>
          </p:cNvPr>
          <p:cNvSpPr txBox="1"/>
          <p:nvPr/>
        </p:nvSpPr>
        <p:spPr>
          <a:xfrm>
            <a:off x="1564153" y="297019"/>
            <a:ext cx="9063693" cy="338142"/>
          </a:xfrm>
          <a:prstGeom prst="rect">
            <a:avLst/>
          </a:prstGeom>
        </p:spPr>
        <p:txBody>
          <a:bodyPr lIns="91440" tIns="45720" rIns="91440" bIns="45720" anchor="b">
            <a:noAutofit/>
          </a:bodyPr>
          <a:lstStyle>
            <a:defPPr>
              <a:defRPr lang="es-CO"/>
            </a:defPPr>
            <a:lvl1pPr algn="ctr">
              <a:lnSpc>
                <a:spcPct val="90000"/>
              </a:lnSpc>
              <a:spcBef>
                <a:spcPct val="0"/>
              </a:spcBef>
              <a:buNone/>
              <a:defRPr sz="6000">
                <a:solidFill>
                  <a:srgbClr val="002060"/>
                </a:solidFill>
                <a:latin typeface="+mj-lt"/>
                <a:ea typeface="+mj-ea"/>
                <a:cs typeface="+mj-cs"/>
              </a:defRPr>
            </a:lvl1pPr>
          </a:lstStyle>
          <a:p>
            <a:pPr>
              <a:defRPr/>
            </a:pPr>
            <a:r>
              <a:rPr lang="es-MX" sz="2000">
                <a:solidFill>
                  <a:schemeClr val="tx1"/>
                </a:solidFill>
                <a:latin typeface="Aptos Black" panose="020B0004020202020204" pitchFamily="34" charset="0"/>
              </a:rPr>
              <a:t>1. Funcionamiento – Presupuesto Anual</a:t>
            </a:r>
            <a:endParaRPr lang="en-US" sz="2000">
              <a:solidFill>
                <a:schemeClr val="tx1"/>
              </a:solidFill>
              <a:latin typeface="Aptos Black" panose="020B0004020202020204" pitchFamily="34" charset="0"/>
            </a:endParaRPr>
          </a:p>
        </p:txBody>
      </p:sp>
      <p:sp>
        <p:nvSpPr>
          <p:cNvPr id="12" name="TextBox 5">
            <a:extLst>
              <a:ext uri="{FF2B5EF4-FFF2-40B4-BE49-F238E27FC236}">
                <a16:creationId xmlns:a16="http://schemas.microsoft.com/office/drawing/2014/main" id="{2CA81763-F38E-A283-8E22-74FE8DF443E7}"/>
              </a:ext>
            </a:extLst>
          </p:cNvPr>
          <p:cNvSpPr txBox="1"/>
          <p:nvPr/>
        </p:nvSpPr>
        <p:spPr>
          <a:xfrm>
            <a:off x="10092042" y="1067209"/>
            <a:ext cx="216217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s-CO" sz="1000">
                <a:solidFill>
                  <a:srgbClr val="232A34"/>
                </a:solidFill>
                <a:latin typeface="Aptos" panose="020B0004020202020204" pitchFamily="34" charset="0"/>
                <a:cs typeface="Calibri"/>
              </a:rPr>
              <a:t>Cifras</a:t>
            </a:r>
            <a:r>
              <a:rPr lang="en-US" sz="1000">
                <a:solidFill>
                  <a:srgbClr val="232A34"/>
                </a:solidFill>
                <a:latin typeface="Aptos" panose="020B0004020202020204" pitchFamily="34" charset="0"/>
                <a:cs typeface="Calibri"/>
              </a:rPr>
              <a:t> </a:t>
            </a:r>
            <a:r>
              <a:rPr lang="es-CO" sz="1000">
                <a:solidFill>
                  <a:srgbClr val="232A34"/>
                </a:solidFill>
                <a:latin typeface="Aptos" panose="020B0004020202020204" pitchFamily="34" charset="0"/>
                <a:cs typeface="Calibri"/>
              </a:rPr>
              <a:t> en</a:t>
            </a:r>
            <a:r>
              <a:rPr lang="en-US" sz="1000">
                <a:solidFill>
                  <a:srgbClr val="232A34"/>
                </a:solidFill>
                <a:latin typeface="Aptos" panose="020B0004020202020204" pitchFamily="34" charset="0"/>
                <a:cs typeface="Calibri"/>
              </a:rPr>
              <a:t> </a:t>
            </a:r>
            <a:r>
              <a:rPr lang="es-CO" sz="1000">
                <a:solidFill>
                  <a:srgbClr val="232A34"/>
                </a:solidFill>
                <a:latin typeface="Aptos" panose="020B0004020202020204" pitchFamily="34" charset="0"/>
                <a:cs typeface="Calibri"/>
              </a:rPr>
              <a:t>millones </a:t>
            </a:r>
            <a:r>
              <a:rPr lang="en-US" sz="1000">
                <a:solidFill>
                  <a:srgbClr val="232A34"/>
                </a:solidFill>
                <a:latin typeface="Aptos" panose="020B0004020202020204" pitchFamily="34" charset="0"/>
                <a:cs typeface="Calibri"/>
              </a:rPr>
              <a:t>de pesos</a:t>
            </a:r>
            <a:endParaRPr lang="es-CO" sz="1000">
              <a:solidFill>
                <a:srgbClr val="232A34"/>
              </a:solidFill>
              <a:latin typeface="Aptos" panose="020B0004020202020204" pitchFamily="34" charset="0"/>
            </a:endParaRPr>
          </a:p>
        </p:txBody>
      </p:sp>
      <p:pic>
        <p:nvPicPr>
          <p:cNvPr id="4" name="Gráfico 3">
            <a:extLst>
              <a:ext uri="{FF2B5EF4-FFF2-40B4-BE49-F238E27FC236}">
                <a16:creationId xmlns:a16="http://schemas.microsoft.com/office/drawing/2014/main" id="{F07AD50B-488E-96C6-45EB-527109340B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87282"/>
            <a:ext cx="956641" cy="486161"/>
          </a:xfrm>
          <a:prstGeom prst="rect">
            <a:avLst/>
          </a:prstGeom>
        </p:spPr>
      </p:pic>
      <p:pic>
        <p:nvPicPr>
          <p:cNvPr id="5" name="Gráfico 4">
            <a:extLst>
              <a:ext uri="{FF2B5EF4-FFF2-40B4-BE49-F238E27FC236}">
                <a16:creationId xmlns:a16="http://schemas.microsoft.com/office/drawing/2014/main" id="{63A62D54-2543-84DC-EFF5-8C464E4AEA5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7" name="Gráfico 6">
            <a:extLst>
              <a:ext uri="{FF2B5EF4-FFF2-40B4-BE49-F238E27FC236}">
                <a16:creationId xmlns:a16="http://schemas.microsoft.com/office/drawing/2014/main" id="{65FAD5F1-AB20-BDCF-ABB7-6B1F06C05FF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graphicFrame>
        <p:nvGraphicFramePr>
          <p:cNvPr id="9" name="Tabla 8">
            <a:extLst>
              <a:ext uri="{FF2B5EF4-FFF2-40B4-BE49-F238E27FC236}">
                <a16:creationId xmlns:a16="http://schemas.microsoft.com/office/drawing/2014/main" id="{635635BA-9F70-2795-54C2-26344D315867}"/>
              </a:ext>
            </a:extLst>
          </p:cNvPr>
          <p:cNvGraphicFramePr>
            <a:graphicFrameLocks noGrp="1"/>
          </p:cNvGraphicFramePr>
          <p:nvPr>
            <p:extLst>
              <p:ext uri="{D42A27DB-BD31-4B8C-83A1-F6EECF244321}">
                <p14:modId xmlns:p14="http://schemas.microsoft.com/office/powerpoint/2010/main" val="203839043"/>
              </p:ext>
            </p:extLst>
          </p:nvPr>
        </p:nvGraphicFramePr>
        <p:xfrm>
          <a:off x="331939" y="1317869"/>
          <a:ext cx="11323403" cy="4282496"/>
        </p:xfrm>
        <a:graphic>
          <a:graphicData uri="http://schemas.openxmlformats.org/drawingml/2006/table">
            <a:tbl>
              <a:tblPr/>
              <a:tblGrid>
                <a:gridCol w="6765177">
                  <a:extLst>
                    <a:ext uri="{9D8B030D-6E8A-4147-A177-3AD203B41FA5}">
                      <a16:colId xmlns:a16="http://schemas.microsoft.com/office/drawing/2014/main" val="315652532"/>
                    </a:ext>
                  </a:extLst>
                </a:gridCol>
                <a:gridCol w="1569903">
                  <a:extLst>
                    <a:ext uri="{9D8B030D-6E8A-4147-A177-3AD203B41FA5}">
                      <a16:colId xmlns:a16="http://schemas.microsoft.com/office/drawing/2014/main" val="2801913977"/>
                    </a:ext>
                  </a:extLst>
                </a:gridCol>
                <a:gridCol w="1680071">
                  <a:extLst>
                    <a:ext uri="{9D8B030D-6E8A-4147-A177-3AD203B41FA5}">
                      <a16:colId xmlns:a16="http://schemas.microsoft.com/office/drawing/2014/main" val="2844144917"/>
                    </a:ext>
                  </a:extLst>
                </a:gridCol>
                <a:gridCol w="1308252">
                  <a:extLst>
                    <a:ext uri="{9D8B030D-6E8A-4147-A177-3AD203B41FA5}">
                      <a16:colId xmlns:a16="http://schemas.microsoft.com/office/drawing/2014/main" val="666699040"/>
                    </a:ext>
                  </a:extLst>
                </a:gridCol>
              </a:tblGrid>
              <a:tr h="76316">
                <a:tc>
                  <a:txBody>
                    <a:bodyPr/>
                    <a:lstStyle/>
                    <a:p>
                      <a:pPr algn="ctr" fontAlgn="ctr">
                        <a:buNone/>
                      </a:pPr>
                      <a:r>
                        <a:rPr lang="es-419" sz="1400" b="1" i="0" u="none" strike="noStrike">
                          <a:solidFill>
                            <a:srgbClr val="000000"/>
                          </a:solidFill>
                          <a:effectLst/>
                          <a:latin typeface="Aptos"/>
                        </a:rPr>
                        <a:t>Concepto​</a:t>
                      </a:r>
                    </a:p>
                  </a:txBody>
                  <a:tcPr marL="4995" marR="4995" marT="4995" marB="35966"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ctr" fontAlgn="ctr">
                        <a:buNone/>
                      </a:pPr>
                      <a:r>
                        <a:rPr lang="es-419" sz="1400" b="1" i="0" u="none" strike="noStrike">
                          <a:solidFill>
                            <a:srgbClr val="000000"/>
                          </a:solidFill>
                          <a:effectLst/>
                          <a:latin typeface="Aptos"/>
                        </a:rPr>
                        <a:t>Presupuesto</a:t>
                      </a:r>
                      <a:endParaRPr lang="es-ES" sz="1400"/>
                    </a:p>
                    <a:p>
                      <a:pPr lvl="0" algn="ctr">
                        <a:buNone/>
                      </a:pPr>
                      <a:r>
                        <a:rPr lang="es-419" sz="1400" b="1" i="0" u="none" strike="noStrike">
                          <a:solidFill>
                            <a:srgbClr val="000000"/>
                          </a:solidFill>
                          <a:effectLst/>
                          <a:latin typeface="Aptos"/>
                        </a:rPr>
                        <a:t> ​2025</a:t>
                      </a:r>
                    </a:p>
                  </a:txBody>
                  <a:tcPr marL="4995" marR="4995" marT="4995" marB="35966"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ctr" fontAlgn="ctr">
                        <a:buNone/>
                      </a:pPr>
                      <a:r>
                        <a:rPr lang="es-419" sz="1400" b="1" i="0" u="none" strike="noStrike">
                          <a:solidFill>
                            <a:srgbClr val="000000"/>
                          </a:solidFill>
                          <a:effectLst/>
                          <a:latin typeface="Aptos"/>
                        </a:rPr>
                        <a:t>Programado </a:t>
                      </a:r>
                      <a:endParaRPr lang="es-ES" sz="1400"/>
                    </a:p>
                    <a:p>
                      <a:pPr lvl="0" algn="ctr">
                        <a:buNone/>
                      </a:pPr>
                      <a:r>
                        <a:rPr lang="es-419" sz="1400" b="1" i="0" u="none" strike="noStrike">
                          <a:solidFill>
                            <a:srgbClr val="000000"/>
                          </a:solidFill>
                          <a:effectLst/>
                          <a:latin typeface="Aptos"/>
                        </a:rPr>
                        <a:t>2026</a:t>
                      </a:r>
                    </a:p>
                  </a:txBody>
                  <a:tcPr marL="4995" marR="4995" marT="4995" marB="35966"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ctr" fontAlgn="ctr">
                        <a:buNone/>
                      </a:pPr>
                      <a:r>
                        <a:rPr lang="es-419" sz="1400" b="1" i="0" u="none" strike="noStrike">
                          <a:solidFill>
                            <a:srgbClr val="000000"/>
                          </a:solidFill>
                          <a:effectLst/>
                          <a:latin typeface="Aptos"/>
                        </a:rPr>
                        <a:t>Variación % </a:t>
                      </a:r>
                      <a:r>
                        <a:rPr lang="es-419" sz="1400" b="0" i="0" u="none" strike="noStrike">
                          <a:solidFill>
                            <a:srgbClr val="232A34"/>
                          </a:solidFill>
                          <a:effectLst/>
                          <a:latin typeface="Aptos"/>
                        </a:rPr>
                        <a:t>​</a:t>
                      </a:r>
                      <a:endParaRPr lang="es-419" sz="1400" b="1" i="0" u="none" strike="noStrike">
                        <a:solidFill>
                          <a:srgbClr val="000000"/>
                        </a:solidFill>
                        <a:effectLst/>
                        <a:latin typeface="Aptos"/>
                      </a:endParaRPr>
                    </a:p>
                  </a:txBody>
                  <a:tcPr marL="4995" marR="4995" marT="4995" marB="35966"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extLst>
                  <a:ext uri="{0D108BD9-81ED-4DB2-BD59-A6C34878D82A}">
                    <a16:rowId xmlns:a16="http://schemas.microsoft.com/office/drawing/2014/main" val="2161725475"/>
                  </a:ext>
                </a:extLst>
              </a:tr>
              <a:tr h="76316">
                <a:tc>
                  <a:txBody>
                    <a:bodyPr/>
                    <a:lstStyle/>
                    <a:p>
                      <a:pPr algn="l" fontAlgn="ctr">
                        <a:buNone/>
                      </a:pPr>
                      <a:r>
                        <a:rPr lang="es-419" sz="1400" b="1" i="0" u="none" strike="noStrike">
                          <a:solidFill>
                            <a:srgbClr val="000000"/>
                          </a:solidFill>
                          <a:effectLst/>
                          <a:latin typeface="Aptos"/>
                        </a:rPr>
                        <a:t>Gastos de Funcionamiento​</a:t>
                      </a:r>
                    </a:p>
                  </a:txBody>
                  <a:tcPr marL="4995" marR="4995" marT="4995" marB="35966"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r" fontAlgn="ctr">
                        <a:buNone/>
                      </a:pPr>
                      <a:r>
                        <a:rPr lang="es-419" sz="1400" b="1" i="0" u="none" strike="noStrike">
                          <a:solidFill>
                            <a:srgbClr val="000000"/>
                          </a:solidFill>
                          <a:effectLst/>
                          <a:latin typeface="Aptos"/>
                        </a:rPr>
                        <a:t>5.211.799</a:t>
                      </a:r>
                      <a:endParaRPr lang="es-ES"/>
                    </a:p>
                  </a:txBody>
                  <a:tcPr marL="4995" marR="4995" marT="4995" marB="35966"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r" fontAlgn="ctr">
                        <a:buNone/>
                      </a:pPr>
                      <a:r>
                        <a:rPr lang="es-419" sz="1400" b="1" i="0" u="none" strike="noStrike">
                          <a:solidFill>
                            <a:srgbClr val="000000"/>
                          </a:solidFill>
                          <a:effectLst/>
                          <a:latin typeface="Aptos"/>
                        </a:rPr>
                        <a:t>5.267.200</a:t>
                      </a:r>
                    </a:p>
                  </a:txBody>
                  <a:tcPr marL="4995" marR="4995" marT="4995" marB="35966"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r" fontAlgn="ctr">
                        <a:buNone/>
                      </a:pPr>
                      <a:r>
                        <a:rPr lang="es-419" sz="1400" b="1" i="0" u="none" strike="noStrike">
                          <a:solidFill>
                            <a:srgbClr val="000000"/>
                          </a:solidFill>
                          <a:effectLst/>
                          <a:latin typeface="Aptos"/>
                        </a:rPr>
                        <a:t>1,1%</a:t>
                      </a:r>
                    </a:p>
                  </a:txBody>
                  <a:tcPr marL="4995" marR="4995" marT="4995" marB="35966"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512721473"/>
                  </a:ext>
                </a:extLst>
              </a:tr>
              <a:tr h="76316">
                <a:tc>
                  <a:txBody>
                    <a:bodyPr/>
                    <a:lstStyle/>
                    <a:p>
                      <a:pPr algn="l" fontAlgn="ctr">
                        <a:buNone/>
                      </a:pPr>
                      <a:r>
                        <a:rPr lang="es-419" sz="1400" b="0" i="0" u="none" strike="noStrike">
                          <a:solidFill>
                            <a:srgbClr val="000000"/>
                          </a:solidFill>
                          <a:effectLst/>
                          <a:latin typeface="Aptos"/>
                        </a:rPr>
                        <a:t>     Gastos de personal</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2.484.959</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2.720.986</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9,5%</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56671302"/>
                  </a:ext>
                </a:extLst>
              </a:tr>
              <a:tr h="76316">
                <a:tc>
                  <a:txBody>
                    <a:bodyPr/>
                    <a:lstStyle/>
                    <a:p>
                      <a:pPr algn="l" fontAlgn="ctr">
                        <a:buNone/>
                      </a:pPr>
                      <a:r>
                        <a:rPr lang="es-ES" sz="1400" b="0" i="0" u="none" strike="noStrike">
                          <a:solidFill>
                            <a:srgbClr val="000000"/>
                          </a:solidFill>
                          <a:effectLst/>
                          <a:latin typeface="Aptos"/>
                        </a:rPr>
                        <a:t>     Adquisición de bienes y servicios</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757.970</a:t>
                      </a:r>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743.412</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-1,9%</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43283009"/>
                  </a:ext>
                </a:extLst>
              </a:tr>
              <a:tr h="76316">
                <a:tc>
                  <a:txBody>
                    <a:bodyPr/>
                    <a:lstStyle/>
                    <a:p>
                      <a:pPr algn="l" fontAlgn="ctr">
                        <a:buNone/>
                      </a:pPr>
                      <a:r>
                        <a:rPr lang="es-419" sz="1400" b="0" i="0" u="none" strike="noStrike">
                          <a:solidFill>
                            <a:srgbClr val="000000"/>
                          </a:solidFill>
                          <a:effectLst/>
                          <a:latin typeface="Aptos"/>
                        </a:rPr>
                        <a:t>     Disminución de pasivos</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26.338</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34.144</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29,6%</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97590663"/>
                  </a:ext>
                </a:extLst>
              </a:tr>
              <a:tr h="76316">
                <a:tc>
                  <a:txBody>
                    <a:bodyPr/>
                    <a:lstStyle/>
                    <a:p>
                      <a:pPr algn="l" fontAlgn="ctr">
                        <a:buNone/>
                      </a:pPr>
                      <a:r>
                        <a:rPr lang="es-419" sz="1400" b="0" i="0" u="none" strike="noStrike">
                          <a:solidFill>
                            <a:srgbClr val="000000"/>
                          </a:solidFill>
                          <a:effectLst/>
                          <a:latin typeface="Aptos"/>
                        </a:rPr>
                        <a:t>     Gastos por tributos, tasas, contribuciones, multas, sanciones e intereses de mora</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663</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539</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-18,6%</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28182839"/>
                  </a:ext>
                </a:extLst>
              </a:tr>
              <a:tr h="76316">
                <a:tc>
                  <a:txBody>
                    <a:bodyPr/>
                    <a:lstStyle/>
                    <a:p>
                      <a:pPr algn="l" fontAlgn="ctr">
                        <a:buNone/>
                      </a:pPr>
                      <a:r>
                        <a:rPr lang="es-419" sz="1400" b="1" i="0" u="none" strike="noStrike">
                          <a:solidFill>
                            <a:srgbClr val="000000"/>
                          </a:solidFill>
                          <a:effectLst/>
                          <a:latin typeface="Aptos"/>
                        </a:rPr>
                        <a:t>     Transferencias Corrientes</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algn="r" fontAlgn="ctr">
                        <a:buNone/>
                      </a:pPr>
                      <a:r>
                        <a:rPr lang="es-419" sz="1400" b="1" i="0" u="none" strike="noStrike">
                          <a:solidFill>
                            <a:srgbClr val="000000"/>
                          </a:solidFill>
                          <a:effectLst/>
                          <a:latin typeface="Aptos"/>
                        </a:rPr>
                        <a:t>1.941.869</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algn="r" fontAlgn="ctr">
                        <a:buNone/>
                      </a:pPr>
                      <a:r>
                        <a:rPr lang="es-419" sz="1400" b="1" i="0" u="none" strike="noStrike">
                          <a:solidFill>
                            <a:srgbClr val="000000"/>
                          </a:solidFill>
                          <a:effectLst/>
                          <a:latin typeface="Aptos"/>
                        </a:rPr>
                        <a:t>1.768.118</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algn="r" fontAlgn="ctr">
                        <a:buNone/>
                      </a:pPr>
                      <a:r>
                        <a:rPr lang="es-419" sz="1400" b="1" i="0" u="none" strike="noStrike">
                          <a:solidFill>
                            <a:srgbClr val="000000"/>
                          </a:solidFill>
                          <a:effectLst/>
                          <a:latin typeface="Aptos"/>
                        </a:rPr>
                        <a:t>-8,9%</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2313576106"/>
                  </a:ext>
                </a:extLst>
              </a:tr>
              <a:tr h="76316">
                <a:tc>
                  <a:txBody>
                    <a:bodyPr/>
                    <a:lstStyle/>
                    <a:p>
                      <a:pPr algn="l" fontAlgn="ctr">
                        <a:buNone/>
                      </a:pPr>
                      <a:r>
                        <a:rPr lang="es-419" sz="1400" b="0" i="0" u="none" strike="noStrike">
                          <a:solidFill>
                            <a:srgbClr val="000000"/>
                          </a:solidFill>
                          <a:effectLst/>
                          <a:latin typeface="Aptos"/>
                        </a:rPr>
                        <a:t>          Universidad Distrital Francisco José de Caldas (Ley 30)</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378.417</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395.521</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4,5%</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4947415"/>
                  </a:ext>
                </a:extLst>
              </a:tr>
              <a:tr h="76316">
                <a:tc>
                  <a:txBody>
                    <a:bodyPr/>
                    <a:lstStyle/>
                    <a:p>
                      <a:pPr algn="l" fontAlgn="ctr">
                        <a:buNone/>
                      </a:pPr>
                      <a:r>
                        <a:rPr lang="es-419" sz="1400" b="0" i="0" u="none" strike="noStrike">
                          <a:solidFill>
                            <a:srgbClr val="000000"/>
                          </a:solidFill>
                          <a:effectLst/>
                          <a:latin typeface="Aptos"/>
                        </a:rPr>
                        <a:t>          Universidad Distrital Francisco José de Caldas Otras Transferencias (*)</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191.716</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118.829</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-38,0%</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69075231"/>
                  </a:ext>
                </a:extLst>
              </a:tr>
              <a:tr h="76316">
                <a:tc>
                  <a:txBody>
                    <a:bodyPr/>
                    <a:lstStyle/>
                    <a:p>
                      <a:pPr algn="l" fontAlgn="ctr">
                        <a:buNone/>
                      </a:pPr>
                      <a:r>
                        <a:rPr lang="es-419" sz="1400" b="0" i="0" u="none" strike="noStrike">
                          <a:solidFill>
                            <a:srgbClr val="000000"/>
                          </a:solidFill>
                          <a:effectLst/>
                          <a:latin typeface="Aptos"/>
                        </a:rPr>
                        <a:t>          Alumbrado público – UAESP </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291.781</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301.742</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3,4%</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16221594"/>
                  </a:ext>
                </a:extLst>
              </a:tr>
              <a:tr h="76316">
                <a:tc>
                  <a:txBody>
                    <a:bodyPr/>
                    <a:lstStyle/>
                    <a:p>
                      <a:pPr algn="l" fontAlgn="ctr">
                        <a:buNone/>
                      </a:pPr>
                      <a:r>
                        <a:rPr lang="es-419" sz="1400" b="0" i="0" u="none" strike="noStrike">
                          <a:solidFill>
                            <a:srgbClr val="000000"/>
                          </a:solidFill>
                          <a:effectLst/>
                          <a:latin typeface="Aptos"/>
                        </a:rPr>
                        <a:t>          Fondo de Compensación Distrital</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196.622</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149.696</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-23,9%</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48128959"/>
                  </a:ext>
                </a:extLst>
              </a:tr>
              <a:tr h="76316">
                <a:tc>
                  <a:txBody>
                    <a:bodyPr/>
                    <a:lstStyle/>
                    <a:p>
                      <a:pPr algn="l" fontAlgn="ctr">
                        <a:buNone/>
                      </a:pPr>
                      <a:r>
                        <a:rPr lang="es-419" sz="1400" b="0" i="0" u="none" strike="noStrike">
                          <a:solidFill>
                            <a:srgbClr val="000000"/>
                          </a:solidFill>
                          <a:effectLst/>
                          <a:latin typeface="Aptos"/>
                        </a:rPr>
                        <a:t>          Fondos de Desarrollo Local</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78.631</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86.893</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10,5%</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42846426"/>
                  </a:ext>
                </a:extLst>
              </a:tr>
              <a:tr h="76316">
                <a:tc>
                  <a:txBody>
                    <a:bodyPr/>
                    <a:lstStyle/>
                    <a:p>
                      <a:pPr algn="l" fontAlgn="ctr">
                        <a:buNone/>
                      </a:pPr>
                      <a:r>
                        <a:rPr lang="es-419" sz="1400" b="0" i="0" u="none" strike="noStrike">
                          <a:solidFill>
                            <a:srgbClr val="000000"/>
                          </a:solidFill>
                          <a:effectLst/>
                          <a:latin typeface="Aptos"/>
                        </a:rPr>
                        <a:t>          Agencia Regional de Movilidad</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47.502</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26.052</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-45,2%</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60473316"/>
                  </a:ext>
                </a:extLst>
              </a:tr>
              <a:tr h="76316">
                <a:tc>
                  <a:txBody>
                    <a:bodyPr/>
                    <a:lstStyle/>
                    <a:p>
                      <a:pPr algn="l" fontAlgn="ctr">
                        <a:buNone/>
                      </a:pPr>
                      <a:r>
                        <a:rPr lang="es-419" sz="1400" b="0" i="0" u="none" strike="noStrike">
                          <a:solidFill>
                            <a:srgbClr val="000000"/>
                          </a:solidFill>
                          <a:effectLst/>
                          <a:latin typeface="Aptos"/>
                        </a:rPr>
                        <a:t>          Región Central RAP-E</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3.720</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3.888</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4,5%</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03281316"/>
                  </a:ext>
                </a:extLst>
              </a:tr>
              <a:tr h="76316">
                <a:tc>
                  <a:txBody>
                    <a:bodyPr/>
                    <a:lstStyle/>
                    <a:p>
                      <a:pPr algn="l" fontAlgn="ctr">
                        <a:buNone/>
                      </a:pPr>
                      <a:r>
                        <a:rPr lang="es-419" sz="1400" b="0" i="0" u="none" strike="noStrike">
                          <a:solidFill>
                            <a:srgbClr val="000000"/>
                          </a:solidFill>
                          <a:effectLst/>
                          <a:latin typeface="Aptos"/>
                        </a:rPr>
                        <a:t>          FONPET (Desahorro - Registro)</a:t>
                      </a:r>
                    </a:p>
                  </a:txBody>
                  <a:tcPr marL="4995" marR="4995" marT="4995" marB="35966"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689.665</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591.549</a:t>
                      </a:r>
                      <a:endParaRPr lang="es-ES" sz="1400"/>
                    </a:p>
                  </a:txBody>
                  <a:tcPr marL="4995" marR="4995" marT="4995" marB="35966" anchor="ctr">
                    <a:lnL>
                      <a:noFill/>
                    </a:lnL>
                    <a:lnR>
                      <a:noFill/>
                    </a:lnR>
                    <a:lnT>
                      <a:noFill/>
                    </a:lnT>
                    <a:lnB>
                      <a:noFill/>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-14,2%</a:t>
                      </a:r>
                      <a:endParaRPr lang="es-ES" sz="1400"/>
                    </a:p>
                  </a:txBody>
                  <a:tcPr marL="4995" marR="4995" marT="4995" marB="35966"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26978013"/>
                  </a:ext>
                </a:extLst>
              </a:tr>
              <a:tr h="139557">
                <a:tc>
                  <a:txBody>
                    <a:bodyPr/>
                    <a:lstStyle/>
                    <a:p>
                      <a:pPr algn="l" fontAlgn="ctr">
                        <a:buNone/>
                      </a:pPr>
                      <a:r>
                        <a:rPr lang="es-ES" sz="1400" b="0" i="0" u="none" strike="noStrike">
                          <a:solidFill>
                            <a:srgbClr val="000000"/>
                          </a:solidFill>
                          <a:effectLst/>
                          <a:latin typeface="Aptos"/>
                        </a:rPr>
                        <a:t>          Otras (fallos - membresías - sentencias - SIMIT )</a:t>
                      </a:r>
                    </a:p>
                  </a:txBody>
                  <a:tcPr marL="4995" marR="4995" marT="4995" marB="35966" anchor="ct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63.816</a:t>
                      </a:r>
                      <a:endParaRPr lang="es-ES" sz="1400"/>
                    </a:p>
                  </a:txBody>
                  <a:tcPr marL="4995" marR="4995" marT="4995" marB="35966"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buNone/>
                      </a:pPr>
                      <a:r>
                        <a:rPr lang="es-419" sz="1400" b="0" i="0" u="none" strike="noStrike">
                          <a:solidFill>
                            <a:srgbClr val="000000"/>
                          </a:solidFill>
                          <a:effectLst/>
                          <a:latin typeface="Aptos"/>
                        </a:rPr>
                        <a:t>93.948</a:t>
                      </a:r>
                      <a:endParaRPr lang="es-ES" sz="1400"/>
                    </a:p>
                  </a:txBody>
                  <a:tcPr marL="4995" marR="4995" marT="4995" marB="35966"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r">
                        <a:buNone/>
                      </a:pPr>
                      <a:r>
                        <a:rPr lang="es-419" sz="1400" b="0" i="0" u="none" strike="noStrike">
                          <a:solidFill>
                            <a:srgbClr val="000000"/>
                          </a:solidFill>
                          <a:effectLst/>
                          <a:latin typeface="Aptos"/>
                        </a:rPr>
                        <a:t>47,2%</a:t>
                      </a:r>
                      <a:endParaRPr lang="es-ES" sz="1400"/>
                    </a:p>
                  </a:txBody>
                  <a:tcPr marL="4995" marR="4995" marT="4995" marB="35966" anchor="ctr">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8334691"/>
                  </a:ext>
                </a:extLst>
              </a:tr>
            </a:tbl>
          </a:graphicData>
        </a:graphic>
      </p:graphicFrame>
      <p:graphicFrame>
        <p:nvGraphicFramePr>
          <p:cNvPr id="10" name="Tabla 9">
            <a:extLst>
              <a:ext uri="{FF2B5EF4-FFF2-40B4-BE49-F238E27FC236}">
                <a16:creationId xmlns:a16="http://schemas.microsoft.com/office/drawing/2014/main" id="{D83FF2A4-DEC8-4F28-C36B-E1066EFEF02E}"/>
              </a:ext>
            </a:extLst>
          </p:cNvPr>
          <p:cNvGraphicFramePr>
            <a:graphicFrameLocks noGrp="1"/>
          </p:cNvGraphicFramePr>
          <p:nvPr>
            <p:extLst>
              <p:ext uri="{D42A27DB-BD31-4B8C-83A1-F6EECF244321}">
                <p14:modId xmlns:p14="http://schemas.microsoft.com/office/powerpoint/2010/main" val="3727757867"/>
              </p:ext>
            </p:extLst>
          </p:nvPr>
        </p:nvGraphicFramePr>
        <p:xfrm>
          <a:off x="330679" y="6038490"/>
          <a:ext cx="7696767" cy="469900"/>
        </p:xfrm>
        <a:graphic>
          <a:graphicData uri="http://schemas.openxmlformats.org/drawingml/2006/table">
            <a:tbl>
              <a:tblPr/>
              <a:tblGrid>
                <a:gridCol w="7696767">
                  <a:extLst>
                    <a:ext uri="{9D8B030D-6E8A-4147-A177-3AD203B41FA5}">
                      <a16:colId xmlns:a16="http://schemas.microsoft.com/office/drawing/2014/main" val="3672680115"/>
                    </a:ext>
                  </a:extLst>
                </a:gridCol>
              </a:tblGrid>
              <a:tr h="104617">
                <a:tc>
                  <a:txBody>
                    <a:bodyPr/>
                    <a:lstStyle/>
                    <a:p>
                      <a:pPr algn="l" fontAlgn="ctr">
                        <a:buNone/>
                      </a:pPr>
                      <a:r>
                        <a:rPr lang="es-ES" sz="1200" b="0" i="1" u="none" strike="noStrike">
                          <a:solidFill>
                            <a:srgbClr val="000000"/>
                          </a:solidFill>
                          <a:effectLst/>
                          <a:latin typeface="Aptos Narrow"/>
                        </a:rPr>
                        <a:t>(*) Incluye recursos propios, pasivo pensional, estampilla</a:t>
                      </a:r>
                    </a:p>
                  </a:txBody>
                  <a:tcPr marL="6350" marR="6350" marT="635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85294528"/>
                  </a:ext>
                </a:extLst>
              </a:tr>
              <a:tr h="104617">
                <a:tc>
                  <a:txBody>
                    <a:bodyPr/>
                    <a:lstStyle/>
                    <a:p>
                      <a:pPr algn="l" fontAlgn="ctr">
                        <a:buNone/>
                      </a:pPr>
                      <a:endParaRPr lang="es-ES" sz="1200" b="0" i="1" u="none" strike="noStrike">
                        <a:solidFill>
                          <a:srgbClr val="000000"/>
                        </a:solidFill>
                        <a:effectLst/>
                        <a:latin typeface="Aptos Narrow" panose="020B0004020202020204" pitchFamily="34" charset="0"/>
                      </a:endParaRPr>
                    </a:p>
                  </a:txBody>
                  <a:tcPr marL="6350" marR="6350" marT="635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71383076"/>
                  </a:ext>
                </a:extLst>
              </a:tr>
            </a:tbl>
          </a:graphicData>
        </a:graphic>
      </p:graphicFrame>
      <p:sp>
        <p:nvSpPr>
          <p:cNvPr id="11" name="CuadroTexto 10">
            <a:extLst>
              <a:ext uri="{FF2B5EF4-FFF2-40B4-BE49-F238E27FC236}">
                <a16:creationId xmlns:a16="http://schemas.microsoft.com/office/drawing/2014/main" id="{7C79B4FD-2AAF-46AC-EE22-B7AEB9B9C2C4}"/>
              </a:ext>
            </a:extLst>
          </p:cNvPr>
          <p:cNvSpPr txBox="1"/>
          <p:nvPr/>
        </p:nvSpPr>
        <p:spPr>
          <a:xfrm>
            <a:off x="331017" y="6314760"/>
            <a:ext cx="29185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algn="l">
              <a:defRPr/>
            </a:pPr>
            <a:r>
              <a:rPr lang="es-MX">
                <a:solidFill>
                  <a:srgbClr val="232A34"/>
                </a:solidFill>
                <a:latin typeface="Aptos"/>
              </a:rPr>
              <a:t>Fuente: SHD-DDP – SFD</a:t>
            </a:r>
            <a:endParaRPr lang="es-CO">
              <a:solidFill>
                <a:srgbClr val="232A34"/>
              </a:solidFill>
              <a:latin typeface="Aptos"/>
            </a:endParaRPr>
          </a:p>
          <a:p>
            <a:pPr algn="l">
              <a:defRPr/>
            </a:pPr>
            <a:r>
              <a:rPr lang="es-MX">
                <a:solidFill>
                  <a:srgbClr val="232A34"/>
                </a:solidFill>
                <a:latin typeface="Aptos"/>
              </a:rPr>
              <a:t>*Presupuesto 2025 con corte a 31 de octubre</a:t>
            </a:r>
          </a:p>
        </p:txBody>
      </p:sp>
    </p:spTree>
    <p:extLst>
      <p:ext uri="{BB962C8B-B14F-4D97-AF65-F5344CB8AC3E}">
        <p14:creationId xmlns:p14="http://schemas.microsoft.com/office/powerpoint/2010/main" val="133864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1692583D-7BB6-57D2-9F1A-299E396E060B}"/>
              </a:ext>
            </a:extLst>
          </p:cNvPr>
          <p:cNvGraphicFramePr>
            <a:graphicFrameLocks noGrp="1"/>
          </p:cNvGraphicFramePr>
          <p:nvPr>
            <p:extLst>
              <p:ext uri="{D42A27DB-BD31-4B8C-83A1-F6EECF244321}">
                <p14:modId xmlns:p14="http://schemas.microsoft.com/office/powerpoint/2010/main" val="1953789310"/>
              </p:ext>
            </p:extLst>
          </p:nvPr>
        </p:nvGraphicFramePr>
        <p:xfrm>
          <a:off x="223939" y="2485282"/>
          <a:ext cx="11744121" cy="1734240"/>
        </p:xfrm>
        <a:graphic>
          <a:graphicData uri="http://schemas.openxmlformats.org/drawingml/2006/table">
            <a:tbl>
              <a:tblPr>
                <a:tableStyleId>{5C22544A-7EE6-4342-B048-85BDC9FD1C3A}</a:tableStyleId>
              </a:tblPr>
              <a:tblGrid>
                <a:gridCol w="3163290">
                  <a:extLst>
                    <a:ext uri="{9D8B030D-6E8A-4147-A177-3AD203B41FA5}">
                      <a16:colId xmlns:a16="http://schemas.microsoft.com/office/drawing/2014/main" val="1291834591"/>
                    </a:ext>
                  </a:extLst>
                </a:gridCol>
                <a:gridCol w="1900832">
                  <a:extLst>
                    <a:ext uri="{9D8B030D-6E8A-4147-A177-3AD203B41FA5}">
                      <a16:colId xmlns:a16="http://schemas.microsoft.com/office/drawing/2014/main" val="3875786032"/>
                    </a:ext>
                  </a:extLst>
                </a:gridCol>
                <a:gridCol w="2322848">
                  <a:extLst>
                    <a:ext uri="{9D8B030D-6E8A-4147-A177-3AD203B41FA5}">
                      <a16:colId xmlns:a16="http://schemas.microsoft.com/office/drawing/2014/main" val="2244156059"/>
                    </a:ext>
                  </a:extLst>
                </a:gridCol>
                <a:gridCol w="2107725">
                  <a:extLst>
                    <a:ext uri="{9D8B030D-6E8A-4147-A177-3AD203B41FA5}">
                      <a16:colId xmlns:a16="http://schemas.microsoft.com/office/drawing/2014/main" val="1079772208"/>
                    </a:ext>
                  </a:extLst>
                </a:gridCol>
                <a:gridCol w="2249426">
                  <a:extLst>
                    <a:ext uri="{9D8B030D-6E8A-4147-A177-3AD203B41FA5}">
                      <a16:colId xmlns:a16="http://schemas.microsoft.com/office/drawing/2014/main" val="161019793"/>
                    </a:ext>
                  </a:extLst>
                </a:gridCol>
              </a:tblGrid>
              <a:tr h="383933">
                <a:tc>
                  <a:txBody>
                    <a:bodyPr/>
                    <a:lstStyle/>
                    <a:p>
                      <a:pPr algn="l" fontAlgn="b"/>
                      <a:endParaRPr lang="es-CO" sz="1600" b="0" i="0" u="none" strike="noStrike">
                        <a:solidFill>
                          <a:schemeClr val="tx1"/>
                        </a:solidFill>
                        <a:effectLst/>
                        <a:latin typeface="Aptos" panose="020B0004020202020204" pitchFamily="34" charset="0"/>
                        <a:cs typeface="Arial" panose="020B0604020202020204" pitchFamily="34" charset="0"/>
                      </a:endParaRP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alpha val="0"/>
                      </a:srgbClr>
                    </a:solidFill>
                  </a:tcPr>
                </a:tc>
                <a:tc>
                  <a:txBody>
                    <a:bodyPr/>
                    <a:lstStyle/>
                    <a:p>
                      <a:pPr algn="ctr" fontAlgn="ctr"/>
                      <a:r>
                        <a:rPr lang="es-CO" sz="1400" b="1" u="none" strike="noStrike">
                          <a:solidFill>
                            <a:schemeClr val="tx1"/>
                          </a:solidFill>
                          <a:effectLst/>
                          <a:latin typeface="Aptos"/>
                          <a:cs typeface="Arial"/>
                        </a:rPr>
                        <a:t>$Billones Corrientes</a:t>
                      </a:r>
                      <a:endParaRPr lang="es-CO" sz="1400" b="1" i="0" u="none" strike="noStrike">
                        <a:solidFill>
                          <a:schemeClr val="tx1"/>
                        </a:solidFill>
                        <a:effectLst/>
                        <a:latin typeface="Aptos"/>
                        <a:cs typeface="Arial"/>
                      </a:endParaRP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s-ES" sz="1400" b="1" i="0" u="none" strike="noStrike">
                          <a:solidFill>
                            <a:srgbClr val="000000"/>
                          </a:solidFill>
                          <a:effectLst/>
                          <a:latin typeface="Aptos"/>
                          <a:cs typeface="Arial"/>
                        </a:rPr>
                        <a:t>Total Cupo Neto </a:t>
                      </a:r>
                      <a:endParaRPr lang="es-ES"/>
                    </a:p>
                    <a:p>
                      <a:pPr lvl="0" algn="ctr">
                        <a:buNone/>
                      </a:pPr>
                      <a:r>
                        <a:rPr lang="es-ES" sz="1400" b="1" i="0" u="none" strike="noStrike">
                          <a:solidFill>
                            <a:srgbClr val="000000"/>
                          </a:solidFill>
                          <a:effectLst/>
                          <a:latin typeface="Aptos"/>
                          <a:cs typeface="Arial"/>
                        </a:rPr>
                        <a:t>$Bn Corrientes</a:t>
                      </a: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ctr"/>
                      <a:r>
                        <a:rPr lang="es-CO" sz="1400" b="1" u="none" strike="noStrike">
                          <a:solidFill>
                            <a:schemeClr val="tx1"/>
                          </a:solidFill>
                          <a:effectLst/>
                          <a:latin typeface="Aptos"/>
                          <a:cs typeface="Arial"/>
                        </a:rPr>
                        <a:t>$Billones Constantes 2024</a:t>
                      </a:r>
                      <a:endParaRPr lang="es-CO" sz="1400" b="1" i="0" u="none" strike="noStrike">
                        <a:solidFill>
                          <a:schemeClr val="tx1"/>
                        </a:solidFill>
                        <a:effectLst/>
                        <a:latin typeface="Aptos"/>
                        <a:cs typeface="Arial"/>
                      </a:endParaRP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s-ES" sz="1400" b="1" i="0" u="none" strike="noStrike">
                          <a:solidFill>
                            <a:srgbClr val="000000"/>
                          </a:solidFill>
                          <a:effectLst/>
                          <a:latin typeface="Aptos"/>
                          <a:cs typeface="Arial"/>
                        </a:rPr>
                        <a:t>Total Cupo Neto </a:t>
                      </a:r>
                    </a:p>
                    <a:p>
                      <a:pPr algn="ctr" fontAlgn="b"/>
                      <a:r>
                        <a:rPr lang="es-ES" sz="1400" b="1" i="0" u="none" strike="noStrike">
                          <a:solidFill>
                            <a:srgbClr val="000000"/>
                          </a:solidFill>
                          <a:effectLst/>
                          <a:latin typeface="Aptos"/>
                          <a:cs typeface="Arial"/>
                        </a:rPr>
                        <a:t>$Bn Ctes 2024</a:t>
                      </a: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479666674"/>
                  </a:ext>
                </a:extLst>
              </a:tr>
              <a:tr h="0">
                <a:tc>
                  <a:txBody>
                    <a:bodyPr/>
                    <a:lstStyle/>
                    <a:p>
                      <a:pPr algn="ctr" fontAlgn="b"/>
                      <a:r>
                        <a:rPr lang="es-CO" sz="1600" b="1" u="none" strike="noStrike">
                          <a:effectLst/>
                          <a:latin typeface="Aptos"/>
                          <a:cs typeface="Arial"/>
                        </a:rPr>
                        <a:t>Acuerdo 781/2020</a:t>
                      </a:r>
                      <a:endParaRPr lang="es-CO" sz="1600" b="1" i="0" u="none" strike="noStrike">
                        <a:solidFill>
                          <a:srgbClr val="000000"/>
                        </a:solidFill>
                        <a:effectLst/>
                        <a:latin typeface="Aptos"/>
                        <a:cs typeface="Arial"/>
                      </a:endParaRP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9EE"/>
                    </a:solidFill>
                  </a:tcPr>
                </a:tc>
                <a:tc>
                  <a:txBody>
                    <a:bodyPr/>
                    <a:lstStyle/>
                    <a:p>
                      <a:pPr algn="ctr" fontAlgn="b"/>
                      <a:r>
                        <a:rPr lang="es-CO" sz="1600" b="0" u="none" strike="noStrike">
                          <a:effectLst/>
                          <a:latin typeface="Aptos"/>
                          <a:cs typeface="Arial"/>
                        </a:rPr>
                        <a:t>10,8 </a:t>
                      </a:r>
                      <a:endParaRPr lang="es-CO" sz="1600" b="0" i="0" u="none" strike="noStrike">
                        <a:solidFill>
                          <a:srgbClr val="000000"/>
                        </a:solidFill>
                        <a:effectLst/>
                        <a:latin typeface="Aptos"/>
                        <a:cs typeface="Arial"/>
                      </a:endParaRP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9EE"/>
                    </a:solidFill>
                  </a:tcPr>
                </a:tc>
                <a:tc rowSpan="2">
                  <a:txBody>
                    <a:bodyPr/>
                    <a:lstStyle/>
                    <a:p>
                      <a:pPr lvl="0" algn="ctr" fontAlgn="ctr"/>
                      <a:r>
                        <a:rPr lang="es-CO" sz="1600" b="0" i="0" u="none" strike="noStrike">
                          <a:solidFill>
                            <a:srgbClr val="000000"/>
                          </a:solidFill>
                          <a:effectLst/>
                          <a:latin typeface="Aptos"/>
                          <a:cs typeface="Arial"/>
                        </a:rPr>
                        <a:t>17,1</a:t>
                      </a:r>
                    </a:p>
                  </a:txBody>
                  <a:tcPr marL="144000" marR="18000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9EE"/>
                    </a:solidFill>
                  </a:tcPr>
                </a:tc>
                <a:tc>
                  <a:txBody>
                    <a:bodyPr/>
                    <a:lstStyle/>
                    <a:p>
                      <a:pPr marL="0" algn="ctr" defTabSz="914400" rtl="0" eaLnBrk="1" fontAlgn="b" latinLnBrk="0" hangingPunct="1"/>
                      <a:r>
                        <a:rPr lang="es-CO" sz="1600" b="0" u="none" strike="noStrike" kern="1200">
                          <a:solidFill>
                            <a:schemeClr val="dk1"/>
                          </a:solidFill>
                          <a:effectLst/>
                          <a:latin typeface="Aptos"/>
                          <a:ea typeface="+mn-ea"/>
                          <a:cs typeface="Arial"/>
                        </a:rPr>
                        <a:t>14,9 </a:t>
                      </a: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9EE"/>
                    </a:solidFill>
                  </a:tcPr>
                </a:tc>
                <a:tc rowSpan="2">
                  <a:txBody>
                    <a:bodyPr/>
                    <a:lstStyle/>
                    <a:p>
                      <a:pPr algn="ctr" fontAlgn="ctr"/>
                      <a:r>
                        <a:rPr lang="es-CO" sz="1600" b="0" i="0" u="none" strike="noStrike">
                          <a:solidFill>
                            <a:srgbClr val="000000"/>
                          </a:solidFill>
                          <a:effectLst/>
                          <a:latin typeface="Aptos"/>
                          <a:cs typeface="Arial"/>
                        </a:rPr>
                        <a:t>21,7</a:t>
                      </a: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9EE"/>
                    </a:solidFill>
                  </a:tcPr>
                </a:tc>
                <a:extLst>
                  <a:ext uri="{0D108BD9-81ED-4DB2-BD59-A6C34878D82A}">
                    <a16:rowId xmlns:a16="http://schemas.microsoft.com/office/drawing/2014/main" val="2653201373"/>
                  </a:ext>
                </a:extLst>
              </a:tr>
              <a:tr h="194780">
                <a:tc>
                  <a:txBody>
                    <a:bodyPr/>
                    <a:lstStyle/>
                    <a:p>
                      <a:pPr algn="ctr" fontAlgn="b"/>
                      <a:r>
                        <a:rPr lang="es-CO" sz="1600" b="1" u="none" strike="noStrike">
                          <a:effectLst/>
                          <a:latin typeface="Aptos"/>
                          <a:cs typeface="Arial"/>
                        </a:rPr>
                        <a:t>Acuerdo 840/2022</a:t>
                      </a:r>
                      <a:endParaRPr lang="es-CO" sz="1600" b="1" i="0" u="none" strike="noStrike">
                        <a:solidFill>
                          <a:srgbClr val="000000"/>
                        </a:solidFill>
                        <a:effectLst/>
                        <a:latin typeface="Aptos"/>
                        <a:cs typeface="Arial"/>
                      </a:endParaRP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9EE"/>
                    </a:solidFill>
                  </a:tcPr>
                </a:tc>
                <a:tc>
                  <a:txBody>
                    <a:bodyPr/>
                    <a:lstStyle/>
                    <a:p>
                      <a:pPr algn="ctr" fontAlgn="b"/>
                      <a:r>
                        <a:rPr lang="es-CO" sz="1600" b="0" u="none" strike="noStrike">
                          <a:effectLst/>
                          <a:latin typeface="Aptos"/>
                          <a:cs typeface="Arial"/>
                        </a:rPr>
                        <a:t>11,8</a:t>
                      </a:r>
                      <a:endParaRPr lang="es-CO" sz="1600" b="0" i="0" u="none" strike="noStrike">
                        <a:solidFill>
                          <a:srgbClr val="000000"/>
                        </a:solidFill>
                        <a:effectLst/>
                        <a:latin typeface="Aptos"/>
                        <a:cs typeface="Arial"/>
                      </a:endParaRP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9EE"/>
                    </a:solidFill>
                  </a:tcPr>
                </a:tc>
                <a:tc vMerge="1">
                  <a:txBody>
                    <a:bodyPr/>
                    <a:lstStyle/>
                    <a:p>
                      <a:pPr lvl="0"/>
                      <a:endParaRPr lang="es-CO" sz="1600" b="0">
                        <a:latin typeface="Aptos" panose="020B0004020202020204" pitchFamily="34" charset="0"/>
                      </a:endParaRPr>
                    </a:p>
                  </a:txBody>
                  <a:tcPr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9EE"/>
                    </a:solidFill>
                  </a:tcPr>
                </a:tc>
                <a:tc>
                  <a:txBody>
                    <a:bodyPr/>
                    <a:lstStyle/>
                    <a:p>
                      <a:pPr marL="0" algn="ctr" defTabSz="914400" rtl="0" eaLnBrk="1" fontAlgn="b" latinLnBrk="0" hangingPunct="1"/>
                      <a:r>
                        <a:rPr lang="es-CO" sz="1600" b="0" u="none" strike="noStrike" kern="1200">
                          <a:solidFill>
                            <a:schemeClr val="dk1"/>
                          </a:solidFill>
                          <a:effectLst/>
                          <a:latin typeface="Aptos"/>
                          <a:ea typeface="+mn-ea"/>
                          <a:cs typeface="Arial"/>
                        </a:rPr>
                        <a:t>13,6 </a:t>
                      </a: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9EE"/>
                    </a:solidFill>
                  </a:tcPr>
                </a:tc>
                <a:tc vMerge="1">
                  <a:txBody>
                    <a:bodyPr/>
                    <a:lstStyle/>
                    <a:p>
                      <a:endParaRPr lang="es-CO"/>
                    </a:p>
                  </a:txBody>
                  <a:tcPr/>
                </a:tc>
                <a:extLst>
                  <a:ext uri="{0D108BD9-81ED-4DB2-BD59-A6C34878D82A}">
                    <a16:rowId xmlns:a16="http://schemas.microsoft.com/office/drawing/2014/main" val="1945110000"/>
                  </a:ext>
                </a:extLst>
              </a:tr>
              <a:tr h="216872">
                <a:tc>
                  <a:txBody>
                    <a:bodyPr/>
                    <a:lstStyle/>
                    <a:p>
                      <a:pPr algn="ctr" fontAlgn="b"/>
                      <a:r>
                        <a:rPr lang="es-CO" sz="1600" b="1" u="none" strike="noStrike">
                          <a:effectLst/>
                          <a:latin typeface="Aptos"/>
                          <a:cs typeface="Arial"/>
                        </a:rPr>
                        <a:t>Acuerdo 939/2024</a:t>
                      </a:r>
                      <a:endParaRPr lang="es-CO" sz="1600" b="1" i="0" u="none" strike="noStrike">
                        <a:solidFill>
                          <a:srgbClr val="000000"/>
                        </a:solidFill>
                        <a:effectLst/>
                        <a:latin typeface="Aptos"/>
                        <a:cs typeface="Arial"/>
                      </a:endParaRP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b"/>
                      <a:r>
                        <a:rPr lang="es-CO" sz="1600" b="0" u="none" strike="noStrike">
                          <a:effectLst/>
                          <a:latin typeface="Aptos"/>
                          <a:cs typeface="Arial"/>
                        </a:rPr>
                        <a:t>9,6</a:t>
                      </a:r>
                      <a:endParaRPr lang="es-CO" sz="1600" b="0" i="0" u="none" strike="noStrike">
                        <a:solidFill>
                          <a:srgbClr val="000000"/>
                        </a:solidFill>
                        <a:effectLst/>
                        <a:latin typeface="Aptos"/>
                        <a:cs typeface="Arial"/>
                      </a:endParaRP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b"/>
                      <a:r>
                        <a:rPr lang="es-CO" sz="1600" b="0" i="0" u="none" strike="noStrike">
                          <a:solidFill>
                            <a:srgbClr val="000000"/>
                          </a:solidFill>
                          <a:effectLst/>
                          <a:latin typeface="Aptos"/>
                          <a:cs typeface="Arial"/>
                        </a:rPr>
                        <a:t>9,6</a:t>
                      </a: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b="0" u="none" strike="noStrike" kern="1200">
                          <a:solidFill>
                            <a:schemeClr val="dk1"/>
                          </a:solidFill>
                          <a:effectLst/>
                          <a:latin typeface="Aptos"/>
                          <a:ea typeface="+mn-ea"/>
                          <a:cs typeface="Arial"/>
                        </a:rPr>
                        <a:t>9,6 </a:t>
                      </a: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b"/>
                      <a:r>
                        <a:rPr lang="es-CO" sz="1600" b="0" i="0" u="none" strike="noStrike">
                          <a:solidFill>
                            <a:srgbClr val="000000"/>
                          </a:solidFill>
                          <a:effectLst/>
                          <a:latin typeface="Aptos"/>
                          <a:cs typeface="Arial"/>
                        </a:rPr>
                        <a:t>9,6</a:t>
                      </a:r>
                    </a:p>
                  </a:txBody>
                  <a:tcPr marL="144000" marR="18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27542079"/>
                  </a:ext>
                </a:extLst>
              </a:tr>
            </a:tbl>
          </a:graphicData>
        </a:graphic>
      </p:graphicFrame>
      <p:sp>
        <p:nvSpPr>
          <p:cNvPr id="2" name="CuadroTexto 1">
            <a:extLst>
              <a:ext uri="{FF2B5EF4-FFF2-40B4-BE49-F238E27FC236}">
                <a16:creationId xmlns:a16="http://schemas.microsoft.com/office/drawing/2014/main" id="{BFBC080B-F1D5-19EB-A8F1-9A7EB2C03763}"/>
              </a:ext>
            </a:extLst>
          </p:cNvPr>
          <p:cNvSpPr txBox="1"/>
          <p:nvPr/>
        </p:nvSpPr>
        <p:spPr>
          <a:xfrm>
            <a:off x="440182" y="355078"/>
            <a:ext cx="113116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effectLst/>
                <a:uLnTx/>
                <a:uFillTx/>
                <a:latin typeface="Aptos Black" panose="020B0004020202020204" pitchFamily="34" charset="0"/>
              </a:rPr>
              <a:t>2.  Servicio de la deuda​ </a:t>
            </a:r>
            <a:r>
              <a:rPr lang="es-ES" sz="2000">
                <a:latin typeface="Aptos Black" panose="020B0004020202020204" pitchFamily="34" charset="0"/>
              </a:rPr>
              <a:t>d</a:t>
            </a:r>
            <a:r>
              <a:rPr kumimoji="0" lang="es-ES" sz="2000" b="0" i="0" u="none" strike="noStrike" kern="1200" cap="none" spc="0" normalizeH="0" baseline="0" noProof="0">
                <a:ln>
                  <a:noFill/>
                </a:ln>
                <a:effectLst/>
                <a:uLnTx/>
                <a:uFillTx/>
                <a:latin typeface="Aptos Black" panose="020B0004020202020204" pitchFamily="34" charset="0"/>
              </a:rPr>
              <a:t>e </a:t>
            </a:r>
            <a:r>
              <a:rPr lang="es-ES" sz="2000">
                <a:latin typeface="Aptos Black" panose="020B0004020202020204" pitchFamily="34" charset="0"/>
              </a:rPr>
              <a:t>l</a:t>
            </a:r>
            <a:r>
              <a:rPr kumimoji="0" lang="es-ES" sz="2000" b="0" i="0" u="none" strike="noStrike" kern="1200" cap="none" spc="0" normalizeH="0" baseline="0" noProof="0">
                <a:ln>
                  <a:noFill/>
                </a:ln>
                <a:effectLst/>
                <a:uLnTx/>
                <a:uFillTx/>
                <a:latin typeface="Aptos Black" panose="020B0004020202020204" pitchFamily="34" charset="0"/>
              </a:rPr>
              <a:t>a </a:t>
            </a:r>
            <a:r>
              <a:rPr lang="es-ES" sz="2000">
                <a:latin typeface="Aptos Black" panose="020B0004020202020204" pitchFamily="34" charset="0"/>
              </a:rPr>
              <a:t>a</a:t>
            </a:r>
            <a:r>
              <a:rPr kumimoji="0" lang="es-ES" sz="2000" b="0" i="0" u="none" strike="noStrike" kern="1200" cap="none" spc="0" normalizeH="0" baseline="0" noProof="0" err="1">
                <a:ln>
                  <a:noFill/>
                </a:ln>
                <a:effectLst/>
                <a:uLnTx/>
                <a:uFillTx/>
                <a:latin typeface="Aptos Black" panose="020B0004020202020204" pitchFamily="34" charset="0"/>
              </a:rPr>
              <a:t>dministración</a:t>
            </a:r>
            <a:r>
              <a:rPr kumimoji="0" lang="es-ES" sz="2000" b="0" i="0" u="none" strike="noStrike" kern="1200" cap="none" spc="0" normalizeH="0" baseline="0" noProof="0">
                <a:ln>
                  <a:noFill/>
                </a:ln>
                <a:effectLst/>
                <a:uLnTx/>
                <a:uFillTx/>
                <a:latin typeface="Aptos Black" panose="020B0004020202020204" pitchFamily="34" charset="0"/>
              </a:rPr>
              <a:t> c</a:t>
            </a:r>
            <a:r>
              <a:rPr lang="es-ES" sz="2000" err="1">
                <a:latin typeface="Aptos Black" panose="020B0004020202020204" pitchFamily="34" charset="0"/>
              </a:rPr>
              <a:t>entral</a:t>
            </a:r>
            <a:endParaRPr kumimoji="0" lang="es-ES" sz="2000" b="0" i="0" u="none" strike="noStrike" kern="1200" cap="none" spc="0" normalizeH="0" baseline="0" noProof="0">
              <a:ln>
                <a:noFill/>
              </a:ln>
              <a:effectLst/>
              <a:uLnTx/>
              <a:uFillTx/>
              <a:latin typeface="Aptos Black" panose="020B0004020202020204" pitchFamily="34" charset="0"/>
            </a:endParaRPr>
          </a:p>
        </p:txBody>
      </p:sp>
      <p:pic>
        <p:nvPicPr>
          <p:cNvPr id="3" name="Gráfico 2">
            <a:extLst>
              <a:ext uri="{FF2B5EF4-FFF2-40B4-BE49-F238E27FC236}">
                <a16:creationId xmlns:a16="http://schemas.microsoft.com/office/drawing/2014/main" id="{B199DBD3-7CBB-E447-159E-7AF36870573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011420" y="187282"/>
            <a:ext cx="956641" cy="486161"/>
          </a:xfrm>
          <a:prstGeom prst="rect">
            <a:avLst/>
          </a:prstGeom>
        </p:spPr>
      </p:pic>
      <p:pic>
        <p:nvPicPr>
          <p:cNvPr id="7" name="Gráfico 6">
            <a:extLst>
              <a:ext uri="{FF2B5EF4-FFF2-40B4-BE49-F238E27FC236}">
                <a16:creationId xmlns:a16="http://schemas.microsoft.com/office/drawing/2014/main" id="{9F558FA3-F801-00C9-57C9-5C27615478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8" name="Gráfico 7">
            <a:extLst>
              <a:ext uri="{FF2B5EF4-FFF2-40B4-BE49-F238E27FC236}">
                <a16:creationId xmlns:a16="http://schemas.microsoft.com/office/drawing/2014/main" id="{ED8D814A-4439-3ED7-300F-2A1014C61D1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3457050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47A03A6-0341-46C6-DFB6-698AAB180FC0}"/>
              </a:ext>
            </a:extLst>
          </p:cNvPr>
          <p:cNvSpPr txBox="1">
            <a:spLocks/>
          </p:cNvSpPr>
          <p:nvPr/>
        </p:nvSpPr>
        <p:spPr>
          <a:xfrm>
            <a:off x="1747880" y="1139711"/>
            <a:ext cx="8973511" cy="369332"/>
          </a:xfrm>
          <a:prstGeom prst="rect">
            <a:avLst/>
          </a:prstGeom>
          <a:noFill/>
        </p:spPr>
        <p:txBody>
          <a:bodyPr wrap="square" lIns="91440" tIns="45720" rIns="91440" bIns="45720" rtlCol="0" anchor="t">
            <a:spAutoFit/>
          </a:bodyPr>
          <a:lstStyle>
            <a:defPPr>
              <a:defRPr lang="es-CO"/>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232A34"/>
                </a:solidFill>
                <a:effectLst/>
                <a:uLnTx/>
                <a:uFillTx/>
                <a:latin typeface="Oswald Medium"/>
              </a:defRPr>
            </a:lvl1pPr>
            <a:lvl2pPr>
              <a:lnSpc>
                <a:spcPct val="90000"/>
              </a:lnSpc>
              <a:defRPr sz="3200" b="1">
                <a:solidFill>
                  <a:srgbClr val="C00000"/>
                </a:solidFill>
                <a:latin typeface="Arial" panose="020B0604020202020204" pitchFamily="34" charset="0"/>
                <a:cs typeface="Arial" panose="020B0604020202020204" pitchFamily="34" charset="0"/>
              </a:defRPr>
            </a:lvl2pPr>
            <a:lvl3pPr>
              <a:lnSpc>
                <a:spcPct val="90000"/>
              </a:lnSpc>
              <a:defRPr sz="3200" b="1">
                <a:solidFill>
                  <a:srgbClr val="C00000"/>
                </a:solidFill>
                <a:latin typeface="Arial" panose="020B0604020202020204" pitchFamily="34" charset="0"/>
                <a:cs typeface="Arial" panose="020B0604020202020204" pitchFamily="34" charset="0"/>
              </a:defRPr>
            </a:lvl3pPr>
            <a:lvl4pPr>
              <a:lnSpc>
                <a:spcPct val="90000"/>
              </a:lnSpc>
              <a:defRPr sz="3200" b="1">
                <a:solidFill>
                  <a:srgbClr val="C00000"/>
                </a:solidFill>
                <a:latin typeface="Arial" panose="020B0604020202020204" pitchFamily="34" charset="0"/>
                <a:cs typeface="Arial" panose="020B0604020202020204" pitchFamily="34" charset="0"/>
              </a:defRPr>
            </a:lvl4pPr>
            <a:lvl5pPr>
              <a:lnSpc>
                <a:spcPct val="90000"/>
              </a:lnSpc>
              <a:defRPr sz="3200" b="1">
                <a:solidFill>
                  <a:srgbClr val="C00000"/>
                </a:solidFill>
                <a:latin typeface="Arial" panose="020B0604020202020204" pitchFamily="34" charset="0"/>
                <a:cs typeface="Arial" panose="020B0604020202020204" pitchFamily="34" charset="0"/>
              </a:defRPr>
            </a:lvl5pPr>
            <a:lvl6pPr marL="4572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6pPr>
            <a:lvl7pPr marL="9144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7pPr>
            <a:lvl8pPr marL="13716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8pPr>
            <a:lvl9pPr marL="18288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9pPr>
          </a:lstStyle>
          <a:p>
            <a:pPr algn="ctr">
              <a:defRPr/>
            </a:pPr>
            <a:r>
              <a:rPr lang="es-MX" sz="1800" b="1">
                <a:latin typeface="Aptos" panose="020B0004020202020204" pitchFamily="34" charset="0"/>
              </a:rPr>
              <a:t>Diferencia acumulada entre giros presupuestales y los desembolsos de préstamos</a:t>
            </a:r>
          </a:p>
        </p:txBody>
      </p:sp>
      <p:sp>
        <p:nvSpPr>
          <p:cNvPr id="6" name="Rectángulo 5">
            <a:extLst>
              <a:ext uri="{FF2B5EF4-FFF2-40B4-BE49-F238E27FC236}">
                <a16:creationId xmlns:a16="http://schemas.microsoft.com/office/drawing/2014/main" id="{ED6B97CF-F66F-EF59-CA91-2230CA5D0F46}"/>
              </a:ext>
            </a:extLst>
          </p:cNvPr>
          <p:cNvSpPr/>
          <p:nvPr/>
        </p:nvSpPr>
        <p:spPr>
          <a:xfrm>
            <a:off x="83284" y="6339138"/>
            <a:ext cx="4653836" cy="400110"/>
          </a:xfrm>
          <a:prstGeom prst="rect">
            <a:avLst/>
          </a:prstGeom>
        </p:spPr>
        <p:txBody>
          <a:bodyPr wrap="square" lIns="91440" tIns="45720" rIns="91440" bIns="45720" anchor="t">
            <a:spAutoFit/>
          </a:bodyPr>
          <a:lstStyle/>
          <a:p>
            <a:pPr>
              <a:defRPr/>
            </a:pPr>
            <a:r>
              <a:rPr lang="es-CO" sz="1000">
                <a:solidFill>
                  <a:srgbClr val="232A34"/>
                </a:solidFill>
                <a:latin typeface="Aptos" panose="020B0004020202020204" pitchFamily="34" charset="0"/>
                <a:cs typeface="Arial"/>
              </a:rPr>
              <a:t> Fuente: Secretaría Distrital de Hacienda – DDP y DDCP</a:t>
            </a:r>
            <a:br>
              <a:rPr lang="es-CO" sz="1000">
                <a:latin typeface="Aptos" panose="020B0004020202020204" pitchFamily="34" charset="0"/>
                <a:cs typeface="Arial" panose="020B0604020202020204" pitchFamily="34" charset="0"/>
              </a:rPr>
            </a:br>
            <a:r>
              <a:rPr lang="es-CO" sz="1000">
                <a:solidFill>
                  <a:srgbClr val="232A34"/>
                </a:solidFill>
                <a:latin typeface="Aptos" panose="020B0004020202020204" pitchFamily="34" charset="0"/>
                <a:cs typeface="Arial"/>
              </a:rPr>
              <a:t>*Proyección a 31 de Diciembre</a:t>
            </a:r>
          </a:p>
        </p:txBody>
      </p:sp>
      <p:sp>
        <p:nvSpPr>
          <p:cNvPr id="8" name="CuadroTexto 7">
            <a:extLst>
              <a:ext uri="{FF2B5EF4-FFF2-40B4-BE49-F238E27FC236}">
                <a16:creationId xmlns:a16="http://schemas.microsoft.com/office/drawing/2014/main" id="{D4CA61BB-C330-6B79-4174-646A3F8044C0}"/>
              </a:ext>
            </a:extLst>
          </p:cNvPr>
          <p:cNvSpPr txBox="1">
            <a:spLocks noChangeArrowheads="1"/>
          </p:cNvSpPr>
          <p:nvPr/>
        </p:nvSpPr>
        <p:spPr bwMode="auto">
          <a:xfrm>
            <a:off x="3978222" y="1509043"/>
            <a:ext cx="423555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0" algn="ctr">
              <a:spcBef>
                <a:spcPct val="0"/>
              </a:spcBef>
              <a:buNone/>
              <a:defRPr/>
            </a:pPr>
            <a:r>
              <a:rPr lang="es-MX" sz="1400" b="1">
                <a:latin typeface="Aptos" panose="020B0004020202020204" pitchFamily="34" charset="0"/>
              </a:rPr>
              <a:t>Giros Presupuestales/Desembolsos</a:t>
            </a:r>
            <a:br>
              <a:rPr lang="es-MX" sz="1400">
                <a:latin typeface="Aptos" panose="020B0004020202020204" pitchFamily="34" charset="0"/>
              </a:rPr>
            </a:br>
            <a:r>
              <a:rPr lang="es-MX" sz="1400" i="1">
                <a:latin typeface="Aptos" panose="020B0004020202020204" pitchFamily="34" charset="0"/>
              </a:rPr>
              <a:t>Miles de Millones</a:t>
            </a:r>
            <a:endParaRPr lang="es-CO" sz="1400" i="1">
              <a:latin typeface="Aptos" panose="020B0004020202020204" pitchFamily="34" charset="0"/>
              <a:ea typeface="ＭＳ Ｐゴシック"/>
              <a:cs typeface="Arial"/>
            </a:endParaRPr>
          </a:p>
        </p:txBody>
      </p:sp>
      <p:pic>
        <p:nvPicPr>
          <p:cNvPr id="4" name="Gráfico 3">
            <a:extLst>
              <a:ext uri="{FF2B5EF4-FFF2-40B4-BE49-F238E27FC236}">
                <a16:creationId xmlns:a16="http://schemas.microsoft.com/office/drawing/2014/main" id="{1FAA7C96-0E1C-8716-9AE0-A1D0E0969B2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87282"/>
            <a:ext cx="956641" cy="486161"/>
          </a:xfrm>
          <a:prstGeom prst="rect">
            <a:avLst/>
          </a:prstGeom>
        </p:spPr>
      </p:pic>
      <p:pic>
        <p:nvPicPr>
          <p:cNvPr id="7" name="Gráfico 6">
            <a:extLst>
              <a:ext uri="{FF2B5EF4-FFF2-40B4-BE49-F238E27FC236}">
                <a16:creationId xmlns:a16="http://schemas.microsoft.com/office/drawing/2014/main" id="{1DF34668-F86E-F9C6-2CBD-EF7BDEF5CE7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9" name="Gráfico 8">
            <a:extLst>
              <a:ext uri="{FF2B5EF4-FFF2-40B4-BE49-F238E27FC236}">
                <a16:creationId xmlns:a16="http://schemas.microsoft.com/office/drawing/2014/main" id="{2D2F69BE-FCB7-64FA-3ED2-ED65F0E2F3B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graphicFrame>
        <p:nvGraphicFramePr>
          <p:cNvPr id="3" name="Gráfico 2">
            <a:extLst>
              <a:ext uri="{FF2B5EF4-FFF2-40B4-BE49-F238E27FC236}">
                <a16:creationId xmlns:a16="http://schemas.microsoft.com/office/drawing/2014/main" id="{DAF928AF-2623-F333-D708-C2936F384CD4}"/>
              </a:ext>
            </a:extLst>
          </p:cNvPr>
          <p:cNvGraphicFramePr>
            <a:graphicFrameLocks/>
          </p:cNvGraphicFramePr>
          <p:nvPr>
            <p:extLst>
              <p:ext uri="{D42A27DB-BD31-4B8C-83A1-F6EECF244321}">
                <p14:modId xmlns:p14="http://schemas.microsoft.com/office/powerpoint/2010/main" val="2056656296"/>
              </p:ext>
            </p:extLst>
          </p:nvPr>
        </p:nvGraphicFramePr>
        <p:xfrm>
          <a:off x="1962150" y="1840602"/>
          <a:ext cx="8105775" cy="4603800"/>
        </p:xfrm>
        <a:graphic>
          <a:graphicData uri="http://schemas.openxmlformats.org/drawingml/2006/chart">
            <c:chart xmlns:c="http://schemas.openxmlformats.org/drawingml/2006/chart" xmlns:r="http://schemas.openxmlformats.org/officeDocument/2006/relationships" r:id="rId6"/>
          </a:graphicData>
        </a:graphic>
      </p:graphicFrame>
      <p:sp>
        <p:nvSpPr>
          <p:cNvPr id="2" name="CuadroTexto 1">
            <a:extLst>
              <a:ext uri="{FF2B5EF4-FFF2-40B4-BE49-F238E27FC236}">
                <a16:creationId xmlns:a16="http://schemas.microsoft.com/office/drawing/2014/main" id="{748E4469-3EDE-3886-6173-851298CE29E2}"/>
              </a:ext>
            </a:extLst>
          </p:cNvPr>
          <p:cNvSpPr txBox="1"/>
          <p:nvPr/>
        </p:nvSpPr>
        <p:spPr>
          <a:xfrm>
            <a:off x="440182" y="355078"/>
            <a:ext cx="113116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effectLst/>
                <a:uLnTx/>
                <a:uFillTx/>
                <a:latin typeface="Aptos Black" panose="020B0004020202020204" pitchFamily="34" charset="0"/>
              </a:rPr>
              <a:t>2. Servicio de la deuda</a:t>
            </a:r>
            <a:r>
              <a:rPr kumimoji="0" sz="2000" b="0" i="0" u="none" strike="noStrike" kern="1200" cap="none" spc="0" normalizeH="0" baseline="0" noProof="0">
                <a:ln>
                  <a:noFill/>
                </a:ln>
                <a:effectLst/>
                <a:uLnTx/>
                <a:uFillTx/>
                <a:latin typeface="Aptos Black" panose="020B0004020202020204" pitchFamily="34" charset="0"/>
              </a:rPr>
              <a:t>​</a:t>
            </a:r>
            <a:r>
              <a:rPr kumimoji="0" lang="es-ES" sz="2000" b="0" i="0" u="none" strike="noStrike" kern="1200" cap="none" spc="0" normalizeH="0" baseline="0" noProof="0">
                <a:ln>
                  <a:noFill/>
                </a:ln>
                <a:effectLst/>
                <a:uLnTx/>
                <a:uFillTx/>
                <a:latin typeface="Aptos Black" panose="020B0004020202020204" pitchFamily="34" charset="0"/>
              </a:rPr>
              <a:t> </a:t>
            </a:r>
            <a:r>
              <a:rPr lang="es-ES" sz="2000">
                <a:latin typeface="Aptos Black" panose="020B0004020202020204" pitchFamily="34" charset="0"/>
              </a:rPr>
              <a:t>d</a:t>
            </a:r>
            <a:r>
              <a:rPr kumimoji="0" lang="es-ES" sz="2000" b="0" i="0" u="none" strike="noStrike" kern="1200" cap="none" spc="0" normalizeH="0" baseline="0" noProof="0">
                <a:ln>
                  <a:noFill/>
                </a:ln>
                <a:effectLst/>
                <a:uLnTx/>
                <a:uFillTx/>
                <a:latin typeface="Aptos Black" panose="020B0004020202020204" pitchFamily="34" charset="0"/>
              </a:rPr>
              <a:t>e </a:t>
            </a:r>
            <a:r>
              <a:rPr lang="es-ES" sz="2000">
                <a:latin typeface="Aptos Black" panose="020B0004020202020204" pitchFamily="34" charset="0"/>
              </a:rPr>
              <a:t>l</a:t>
            </a:r>
            <a:r>
              <a:rPr kumimoji="0" lang="es-ES" sz="2000" b="0" i="0" u="none" strike="noStrike" kern="1200" cap="none" spc="0" normalizeH="0" baseline="0" noProof="0">
                <a:ln>
                  <a:noFill/>
                </a:ln>
                <a:effectLst/>
                <a:uLnTx/>
                <a:uFillTx/>
                <a:latin typeface="Aptos Black" panose="020B0004020202020204" pitchFamily="34" charset="0"/>
              </a:rPr>
              <a:t>a </a:t>
            </a:r>
            <a:r>
              <a:rPr lang="es-ES" sz="2000">
                <a:latin typeface="Aptos Black" panose="020B0004020202020204" pitchFamily="34" charset="0"/>
              </a:rPr>
              <a:t>a</a:t>
            </a:r>
            <a:r>
              <a:rPr kumimoji="0" lang="es-ES" sz="2000" b="0" i="0" u="none" strike="noStrike" kern="1200" cap="none" spc="0" normalizeH="0" baseline="0" noProof="0" err="1">
                <a:ln>
                  <a:noFill/>
                </a:ln>
                <a:effectLst/>
                <a:uLnTx/>
                <a:uFillTx/>
                <a:latin typeface="Aptos Black" panose="020B0004020202020204" pitchFamily="34" charset="0"/>
              </a:rPr>
              <a:t>dministración</a:t>
            </a:r>
            <a:r>
              <a:rPr kumimoji="0" lang="es-ES" sz="2000" b="0" i="0" u="none" strike="noStrike" kern="1200" cap="none" spc="0" normalizeH="0" baseline="0" noProof="0">
                <a:ln>
                  <a:noFill/>
                </a:ln>
                <a:effectLst/>
                <a:uLnTx/>
                <a:uFillTx/>
                <a:latin typeface="Aptos Black" panose="020B0004020202020204" pitchFamily="34" charset="0"/>
              </a:rPr>
              <a:t> c</a:t>
            </a:r>
            <a:r>
              <a:rPr lang="es-ES" sz="2000" err="1">
                <a:latin typeface="Aptos Black" panose="020B0004020202020204" pitchFamily="34" charset="0"/>
              </a:rPr>
              <a:t>entral</a:t>
            </a:r>
            <a:endParaRPr kumimoji="0" lang="es-ES" sz="2000" b="0" i="0" u="none" strike="noStrike" kern="1200" cap="none" spc="0" normalizeH="0" baseline="0" noProof="0">
              <a:ln>
                <a:noFill/>
              </a:ln>
              <a:effectLst/>
              <a:uLnTx/>
              <a:uFillTx/>
              <a:latin typeface="Aptos Black" panose="020B0004020202020204" pitchFamily="34" charset="0"/>
            </a:endParaRPr>
          </a:p>
        </p:txBody>
      </p:sp>
    </p:spTree>
    <p:extLst>
      <p:ext uri="{BB962C8B-B14F-4D97-AF65-F5344CB8AC3E}">
        <p14:creationId xmlns:p14="http://schemas.microsoft.com/office/powerpoint/2010/main" val="3994442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9E5D6-A3B9-588A-DEBA-CD7B0F4A6634}"/>
            </a:ext>
          </a:extLst>
        </p:cNvPr>
        <p:cNvGrpSpPr/>
        <p:nvPr/>
      </p:nvGrpSpPr>
      <p:grpSpPr>
        <a:xfrm>
          <a:off x="0" y="0"/>
          <a:ext cx="0" cy="0"/>
          <a:chOff x="0" y="0"/>
          <a:chExt cx="0" cy="0"/>
        </a:xfrm>
      </p:grpSpPr>
      <p:sp>
        <p:nvSpPr>
          <p:cNvPr id="52" name="Oval 6">
            <a:extLst>
              <a:ext uri="{FF2B5EF4-FFF2-40B4-BE49-F238E27FC236}">
                <a16:creationId xmlns:a16="http://schemas.microsoft.com/office/drawing/2014/main" id="{EFDFC9D8-3862-3780-4834-C6254692037F}"/>
              </a:ext>
            </a:extLst>
          </p:cNvPr>
          <p:cNvSpPr>
            <a:spLocks noChangeArrowheads="1"/>
          </p:cNvSpPr>
          <p:nvPr/>
        </p:nvSpPr>
        <p:spPr bwMode="auto">
          <a:xfrm>
            <a:off x="533119" y="3494621"/>
            <a:ext cx="1352741" cy="1225228"/>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pPr algn="ctr">
              <a:defRPr/>
            </a:pPr>
            <a:endParaRPr lang="en-US" sz="1400" b="1">
              <a:solidFill>
                <a:srgbClr val="FFFFFF"/>
              </a:solidFill>
              <a:latin typeface="Aptos" panose="020B0004020202020204" pitchFamily="34" charset="0"/>
            </a:endParaRPr>
          </a:p>
        </p:txBody>
      </p:sp>
      <p:sp>
        <p:nvSpPr>
          <p:cNvPr id="53" name="CuadroTexto 52">
            <a:extLst>
              <a:ext uri="{FF2B5EF4-FFF2-40B4-BE49-F238E27FC236}">
                <a16:creationId xmlns:a16="http://schemas.microsoft.com/office/drawing/2014/main" id="{2D40B394-6431-EC5A-1C47-E4CFBCF7CC3D}"/>
              </a:ext>
            </a:extLst>
          </p:cNvPr>
          <p:cNvSpPr txBox="1"/>
          <p:nvPr/>
        </p:nvSpPr>
        <p:spPr>
          <a:xfrm>
            <a:off x="557059" y="3836423"/>
            <a:ext cx="1316290" cy="569387"/>
          </a:xfrm>
          <a:prstGeom prst="rect">
            <a:avLst/>
          </a:prstGeom>
          <a:noFill/>
        </p:spPr>
        <p:txBody>
          <a:bodyPr wrap="square" lIns="91440" tIns="45720" rIns="91440" bIns="45720" anchor="t">
            <a:spAutoFit/>
          </a:bodyPr>
          <a:lstStyle/>
          <a:p>
            <a:pPr algn="ctr">
              <a:defRPr/>
            </a:pPr>
            <a:r>
              <a:rPr lang="es-MX" sz="2000" b="1">
                <a:solidFill>
                  <a:srgbClr val="FFFFFF"/>
                </a:solidFill>
                <a:latin typeface="Aptos" panose="020B0004020202020204" pitchFamily="34" charset="0"/>
                <a:ea typeface="Arial"/>
                <a:cs typeface="Arial"/>
                <a:sym typeface="Arial"/>
              </a:rPr>
              <a:t>$ 688,7</a:t>
            </a:r>
            <a:endParaRPr lang="es-MX" sz="1100" b="1">
              <a:solidFill>
                <a:srgbClr val="FFFFFF"/>
              </a:solidFill>
              <a:latin typeface="Aptos" panose="020B0004020202020204" pitchFamily="34" charset="0"/>
              <a:cs typeface="Arial"/>
              <a:sym typeface="Arial"/>
            </a:endParaRPr>
          </a:p>
          <a:p>
            <a:pPr algn="ctr">
              <a:defRPr/>
            </a:pPr>
            <a:r>
              <a:rPr lang="es-MX" sz="1100" b="1">
                <a:solidFill>
                  <a:srgbClr val="FFFFFF"/>
                </a:solidFill>
                <a:latin typeface="Aptos" panose="020B0004020202020204" pitchFamily="34" charset="0"/>
                <a:cs typeface="Arial"/>
                <a:sym typeface="Arial"/>
              </a:rPr>
              <a:t>Amortizaciones</a:t>
            </a:r>
            <a:endParaRPr lang="es-CO" sz="900" b="1">
              <a:solidFill>
                <a:srgbClr val="FFFFFF"/>
              </a:solidFill>
              <a:latin typeface="Aptos" panose="020B0004020202020204" pitchFamily="34" charset="0"/>
            </a:endParaRPr>
          </a:p>
        </p:txBody>
      </p:sp>
      <p:sp>
        <p:nvSpPr>
          <p:cNvPr id="56" name="CuadroTexto 55">
            <a:extLst>
              <a:ext uri="{FF2B5EF4-FFF2-40B4-BE49-F238E27FC236}">
                <a16:creationId xmlns:a16="http://schemas.microsoft.com/office/drawing/2014/main" id="{26D3571A-0581-22F3-28FB-424FC5C7D448}"/>
              </a:ext>
            </a:extLst>
          </p:cNvPr>
          <p:cNvSpPr txBox="1"/>
          <p:nvPr/>
        </p:nvSpPr>
        <p:spPr>
          <a:xfrm>
            <a:off x="559581" y="4926587"/>
            <a:ext cx="1329225" cy="400110"/>
          </a:xfrm>
          <a:prstGeom prst="rect">
            <a:avLst/>
          </a:prstGeom>
          <a:solidFill>
            <a:schemeClr val="accent1"/>
          </a:solidFill>
        </p:spPr>
        <p:txBody>
          <a:bodyPr wrap="square" lIns="91440" tIns="45720" rIns="91440" bIns="45720" anchor="t">
            <a:spAutoFit/>
          </a:bodyPr>
          <a:lstStyle/>
          <a:p>
            <a:pPr algn="ctr">
              <a:defRPr/>
            </a:pPr>
            <a:r>
              <a:rPr lang="es-CO" sz="2000" b="1">
                <a:solidFill>
                  <a:srgbClr val="232A34"/>
                </a:solidFill>
                <a:latin typeface="Aptos" panose="020B0004020202020204" pitchFamily="34" charset="0"/>
                <a:ea typeface="Arial"/>
                <a:cs typeface="Arial"/>
                <a:sym typeface="Arial"/>
              </a:rPr>
              <a:t>$1.833,2</a:t>
            </a:r>
          </a:p>
        </p:txBody>
      </p:sp>
      <p:sp>
        <p:nvSpPr>
          <p:cNvPr id="45" name="CuadroTexto 44">
            <a:extLst>
              <a:ext uri="{FF2B5EF4-FFF2-40B4-BE49-F238E27FC236}">
                <a16:creationId xmlns:a16="http://schemas.microsoft.com/office/drawing/2014/main" id="{F513243A-DF22-37E0-2BD4-3E57037EEADF}"/>
              </a:ext>
            </a:extLst>
          </p:cNvPr>
          <p:cNvSpPr txBox="1"/>
          <p:nvPr/>
        </p:nvSpPr>
        <p:spPr>
          <a:xfrm>
            <a:off x="0" y="6515662"/>
            <a:ext cx="352541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s-ES" sz="1000" i="1">
                <a:solidFill>
                  <a:srgbClr val="232A34"/>
                </a:solidFill>
                <a:latin typeface="Aptos"/>
              </a:rPr>
              <a:t>Miles de millones de pesos. * Incluye comisiones</a:t>
            </a:r>
          </a:p>
        </p:txBody>
      </p:sp>
      <p:sp>
        <p:nvSpPr>
          <p:cNvPr id="25" name="CuadroTexto 24">
            <a:extLst>
              <a:ext uri="{FF2B5EF4-FFF2-40B4-BE49-F238E27FC236}">
                <a16:creationId xmlns:a16="http://schemas.microsoft.com/office/drawing/2014/main" id="{8D743235-5CEF-51A1-E23A-10FA3CA501C3}"/>
              </a:ext>
            </a:extLst>
          </p:cNvPr>
          <p:cNvSpPr txBox="1"/>
          <p:nvPr/>
        </p:nvSpPr>
        <p:spPr>
          <a:xfrm>
            <a:off x="455504" y="1573459"/>
            <a:ext cx="1537380" cy="461665"/>
          </a:xfrm>
          <a:prstGeom prst="rect">
            <a:avLst/>
          </a:prstGeom>
          <a:noFill/>
        </p:spPr>
        <p:txBody>
          <a:bodyPr wrap="square" lIns="91440" tIns="45720" rIns="91440" bIns="45720" rtlCol="0" anchor="t">
            <a:spAutoFit/>
          </a:bodyPr>
          <a:lstStyle/>
          <a:p>
            <a:pPr algn="ctr">
              <a:defRPr/>
            </a:pPr>
            <a:r>
              <a:rPr lang="es-MX" sz="2400" b="1">
                <a:solidFill>
                  <a:srgbClr val="232A34"/>
                </a:solidFill>
                <a:latin typeface="Aptos" panose="020B0004020202020204" pitchFamily="34" charset="0"/>
              </a:rPr>
              <a:t>2025</a:t>
            </a:r>
          </a:p>
        </p:txBody>
      </p:sp>
      <p:sp>
        <p:nvSpPr>
          <p:cNvPr id="22" name="Google Shape;248;g14e7ccd7459_1_0">
            <a:extLst>
              <a:ext uri="{FF2B5EF4-FFF2-40B4-BE49-F238E27FC236}">
                <a16:creationId xmlns:a16="http://schemas.microsoft.com/office/drawing/2014/main" id="{972C11B1-EFC5-A4E6-89E7-F5388072DC10}"/>
              </a:ext>
            </a:extLst>
          </p:cNvPr>
          <p:cNvSpPr txBox="1"/>
          <p:nvPr/>
        </p:nvSpPr>
        <p:spPr>
          <a:xfrm>
            <a:off x="2241205" y="3766951"/>
            <a:ext cx="1352742" cy="400069"/>
          </a:xfrm>
          <a:prstGeom prst="rect">
            <a:avLst/>
          </a:prstGeom>
          <a:noFill/>
          <a:ln>
            <a:noFill/>
          </a:ln>
        </p:spPr>
        <p:txBody>
          <a:bodyPr spcFirstLastPara="1" wrap="square" lIns="91425" tIns="45700" rIns="91425" bIns="45700" anchor="t" anchorCtr="0">
            <a:spAutoFit/>
          </a:bodyPr>
          <a:lstStyle/>
          <a:p>
            <a:pPr algn="ctr">
              <a:defRPr/>
            </a:pPr>
            <a:r>
              <a:rPr lang="es-CO" sz="2000" b="1">
                <a:solidFill>
                  <a:srgbClr val="232A34"/>
                </a:solidFill>
                <a:latin typeface="Aptos Black" panose="020B0004020202020204" pitchFamily="34" charset="0"/>
                <a:ea typeface="Arial"/>
                <a:cs typeface="Arial"/>
                <a:sym typeface="Arial"/>
              </a:rPr>
              <a:t>7,6% </a:t>
            </a:r>
            <a:endParaRPr lang="es-CO" sz="2000" b="1">
              <a:solidFill>
                <a:srgbClr val="232A34"/>
              </a:solidFill>
              <a:latin typeface="Aptos Black" panose="020B0004020202020204" pitchFamily="34" charset="0"/>
              <a:ea typeface="Arial"/>
              <a:cs typeface="Arial"/>
            </a:endParaRPr>
          </a:p>
        </p:txBody>
      </p:sp>
      <p:sp>
        <p:nvSpPr>
          <p:cNvPr id="28" name="Google Shape;248;g14e7ccd7459_1_0">
            <a:extLst>
              <a:ext uri="{FF2B5EF4-FFF2-40B4-BE49-F238E27FC236}">
                <a16:creationId xmlns:a16="http://schemas.microsoft.com/office/drawing/2014/main" id="{385EAB6F-DD7C-7B75-2DA3-F44CF9D2E253}"/>
              </a:ext>
            </a:extLst>
          </p:cNvPr>
          <p:cNvSpPr txBox="1"/>
          <p:nvPr/>
        </p:nvSpPr>
        <p:spPr>
          <a:xfrm>
            <a:off x="1644679" y="1129170"/>
            <a:ext cx="2545794" cy="338514"/>
          </a:xfrm>
          <a:prstGeom prst="rect">
            <a:avLst/>
          </a:prstGeom>
          <a:noFill/>
          <a:ln>
            <a:noFill/>
          </a:ln>
        </p:spPr>
        <p:txBody>
          <a:bodyPr spcFirstLastPara="1" wrap="square" lIns="91425" tIns="45700" rIns="91425" bIns="45700" anchor="t" anchorCtr="0">
            <a:spAutoFit/>
          </a:bodyPr>
          <a:lstStyle/>
          <a:p>
            <a:pPr algn="ctr">
              <a:defRPr/>
            </a:pPr>
            <a:r>
              <a:rPr lang="es-CO" sz="1600" b="1">
                <a:solidFill>
                  <a:srgbClr val="232A34"/>
                </a:solidFill>
                <a:latin typeface="Aptos" panose="020B0004020202020204" pitchFamily="34" charset="0"/>
                <a:ea typeface="Arial"/>
                <a:cs typeface="Arial"/>
              </a:rPr>
              <a:t>Presupuesto</a:t>
            </a:r>
          </a:p>
        </p:txBody>
      </p:sp>
      <p:sp>
        <p:nvSpPr>
          <p:cNvPr id="36" name="CuadroTexto 35">
            <a:extLst>
              <a:ext uri="{FF2B5EF4-FFF2-40B4-BE49-F238E27FC236}">
                <a16:creationId xmlns:a16="http://schemas.microsoft.com/office/drawing/2014/main" id="{D6EFEF40-CCF0-31F2-3D7D-05EDF4CC55AA}"/>
              </a:ext>
            </a:extLst>
          </p:cNvPr>
          <p:cNvSpPr txBox="1"/>
          <p:nvPr/>
        </p:nvSpPr>
        <p:spPr>
          <a:xfrm>
            <a:off x="253480" y="5532404"/>
            <a:ext cx="11685041" cy="587441"/>
          </a:xfrm>
          <a:prstGeom prst="rect">
            <a:avLst/>
          </a:prstGeom>
          <a:noFill/>
        </p:spPr>
        <p:txBody>
          <a:bodyPr rot="0" spcFirstLastPara="0" vertOverflow="overflow" horzOverflow="overflow" vert="horz" wrap="square" lIns="252000" tIns="108000" rIns="252000" bIns="108000" numCol="1" spcCol="0" rtlCol="0" fromWordArt="0" anchor="t" anchorCtr="0" forceAA="0" compatLnSpc="1">
            <a:prstTxWarp prst="textNoShape">
              <a:avLst/>
            </a:prstTxWarp>
            <a:spAutoFit/>
          </a:bodyPr>
          <a:lstStyle/>
          <a:p>
            <a:pPr>
              <a:defRPr/>
            </a:pPr>
            <a:r>
              <a:rPr lang="es-MX" sz="1200">
                <a:latin typeface="Aptos" panose="020B0004020202020204" pitchFamily="34" charset="0"/>
              </a:rPr>
              <a:t>Los desembolsos de 2024 se concentraron principalmente en la segunda mitad del año, por lo que una parte relevante de los intereses se reconoce en 2025. De manera similar, gran parte de los desembolsos de 2025 ocurre en la segunda mitad, lo que traslada el pago de intereses a 2026.</a:t>
            </a:r>
            <a:endParaRPr lang="es-CO" sz="1200">
              <a:latin typeface="Aptos" panose="020B0004020202020204" pitchFamily="34" charset="0"/>
            </a:endParaRPr>
          </a:p>
        </p:txBody>
      </p:sp>
      <p:sp>
        <p:nvSpPr>
          <p:cNvPr id="38" name="Google Shape;248;g14e7ccd7459_1_0">
            <a:extLst>
              <a:ext uri="{FF2B5EF4-FFF2-40B4-BE49-F238E27FC236}">
                <a16:creationId xmlns:a16="http://schemas.microsoft.com/office/drawing/2014/main" id="{233C9E78-8021-3E54-B334-B3CC00F06886}"/>
              </a:ext>
            </a:extLst>
          </p:cNvPr>
          <p:cNvSpPr txBox="1"/>
          <p:nvPr/>
        </p:nvSpPr>
        <p:spPr>
          <a:xfrm>
            <a:off x="2355581" y="4814575"/>
            <a:ext cx="1240509" cy="400069"/>
          </a:xfrm>
          <a:prstGeom prst="rect">
            <a:avLst/>
          </a:prstGeom>
          <a:noFill/>
          <a:ln>
            <a:noFill/>
          </a:ln>
        </p:spPr>
        <p:txBody>
          <a:bodyPr spcFirstLastPara="1" wrap="square" lIns="91425" tIns="45700" rIns="91425" bIns="45700" anchor="t" anchorCtr="0">
            <a:spAutoFit/>
          </a:bodyPr>
          <a:lstStyle/>
          <a:p>
            <a:pPr algn="ctr">
              <a:defRPr/>
            </a:pPr>
            <a:r>
              <a:rPr lang="es-CO" sz="2000" b="1">
                <a:solidFill>
                  <a:srgbClr val="232A34"/>
                </a:solidFill>
                <a:latin typeface="Aptos Black" panose="020B0004020202020204" pitchFamily="34" charset="0"/>
                <a:ea typeface="Arial"/>
                <a:cs typeface="Arial"/>
                <a:sym typeface="Arial"/>
              </a:rPr>
              <a:t>30,1% </a:t>
            </a:r>
            <a:endParaRPr lang="es-CO" sz="2000" b="1">
              <a:solidFill>
                <a:srgbClr val="232A34"/>
              </a:solidFill>
              <a:latin typeface="Aptos Black" panose="020B0004020202020204" pitchFamily="34" charset="0"/>
              <a:ea typeface="Arial"/>
              <a:cs typeface="Arial"/>
            </a:endParaRPr>
          </a:p>
        </p:txBody>
      </p:sp>
      <p:sp>
        <p:nvSpPr>
          <p:cNvPr id="4" name="Oval 6">
            <a:extLst>
              <a:ext uri="{FF2B5EF4-FFF2-40B4-BE49-F238E27FC236}">
                <a16:creationId xmlns:a16="http://schemas.microsoft.com/office/drawing/2014/main" id="{7A466BCA-E3F1-0909-1C7C-63677AB7C9ED}"/>
              </a:ext>
            </a:extLst>
          </p:cNvPr>
          <p:cNvSpPr>
            <a:spLocks noChangeArrowheads="1"/>
          </p:cNvSpPr>
          <p:nvPr/>
        </p:nvSpPr>
        <p:spPr bwMode="auto">
          <a:xfrm>
            <a:off x="533119" y="2159570"/>
            <a:ext cx="1352741" cy="1225228"/>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pPr algn="ctr">
              <a:defRPr/>
            </a:pPr>
            <a:endParaRPr lang="en-US" sz="1400" b="1">
              <a:solidFill>
                <a:srgbClr val="FFFFFF"/>
              </a:solidFill>
              <a:latin typeface="Aptos" panose="020B0004020202020204" pitchFamily="34" charset="0"/>
            </a:endParaRPr>
          </a:p>
        </p:txBody>
      </p:sp>
      <p:sp>
        <p:nvSpPr>
          <p:cNvPr id="5" name="CuadroTexto 4">
            <a:extLst>
              <a:ext uri="{FF2B5EF4-FFF2-40B4-BE49-F238E27FC236}">
                <a16:creationId xmlns:a16="http://schemas.microsoft.com/office/drawing/2014/main" id="{2D3F1E0A-AB51-FF70-BE69-68250BFD5BFB}"/>
              </a:ext>
            </a:extLst>
          </p:cNvPr>
          <p:cNvSpPr txBox="1"/>
          <p:nvPr/>
        </p:nvSpPr>
        <p:spPr>
          <a:xfrm>
            <a:off x="551344" y="2475820"/>
            <a:ext cx="1316290" cy="517625"/>
          </a:xfrm>
          <a:prstGeom prst="rect">
            <a:avLst/>
          </a:prstGeom>
          <a:noFill/>
        </p:spPr>
        <p:txBody>
          <a:bodyPr wrap="square" lIns="91440" tIns="45720" rIns="91440" bIns="45720" anchor="t">
            <a:spAutoFit/>
          </a:bodyPr>
          <a:lstStyle/>
          <a:p>
            <a:pPr algn="ctr">
              <a:defRPr/>
            </a:pPr>
            <a:r>
              <a:rPr lang="es-MX" sz="2000" b="1">
                <a:solidFill>
                  <a:srgbClr val="FFFFFF"/>
                </a:solidFill>
                <a:latin typeface="Aptos" panose="020B0004020202020204" pitchFamily="34" charset="0"/>
                <a:ea typeface="Arial"/>
                <a:cs typeface="Arial"/>
                <a:sym typeface="Arial"/>
              </a:rPr>
              <a:t>$ 1.144,5</a:t>
            </a:r>
            <a:endParaRPr lang="es-MX" sz="1100" b="1">
              <a:solidFill>
                <a:srgbClr val="FFFFFF"/>
              </a:solidFill>
              <a:latin typeface="Aptos" panose="020B0004020202020204" pitchFamily="34" charset="0"/>
              <a:cs typeface="Arial"/>
              <a:sym typeface="Arial"/>
            </a:endParaRPr>
          </a:p>
          <a:p>
            <a:pPr algn="ctr">
              <a:defRPr/>
            </a:pPr>
            <a:r>
              <a:rPr lang="es-MX" sz="1100" b="1">
                <a:solidFill>
                  <a:srgbClr val="FFFFFF"/>
                </a:solidFill>
                <a:latin typeface="Aptos" panose="020B0004020202020204" pitchFamily="34" charset="0"/>
                <a:cs typeface="Arial"/>
                <a:sym typeface="Arial"/>
              </a:rPr>
              <a:t>Intereses*</a:t>
            </a:r>
            <a:endParaRPr lang="es-CO" sz="900" b="1">
              <a:solidFill>
                <a:srgbClr val="FFFFFF"/>
              </a:solidFill>
              <a:latin typeface="Aptos" panose="020B0004020202020204" pitchFamily="34" charset="0"/>
            </a:endParaRPr>
          </a:p>
        </p:txBody>
      </p:sp>
      <p:sp>
        <p:nvSpPr>
          <p:cNvPr id="8" name="Oval 6">
            <a:extLst>
              <a:ext uri="{FF2B5EF4-FFF2-40B4-BE49-F238E27FC236}">
                <a16:creationId xmlns:a16="http://schemas.microsoft.com/office/drawing/2014/main" id="{16C54DA7-F047-C41B-0690-EB9414BEDCAC}"/>
              </a:ext>
            </a:extLst>
          </p:cNvPr>
          <p:cNvSpPr>
            <a:spLocks noChangeArrowheads="1"/>
          </p:cNvSpPr>
          <p:nvPr/>
        </p:nvSpPr>
        <p:spPr bwMode="auto">
          <a:xfrm>
            <a:off x="3894617" y="3489976"/>
            <a:ext cx="1352741" cy="1225228"/>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pPr algn="ctr">
              <a:defRPr/>
            </a:pPr>
            <a:endParaRPr lang="en-US" sz="1400" b="1">
              <a:solidFill>
                <a:srgbClr val="FFFFFF"/>
              </a:solidFill>
              <a:latin typeface="Aptos" panose="020B0004020202020204" pitchFamily="34" charset="0"/>
            </a:endParaRPr>
          </a:p>
        </p:txBody>
      </p:sp>
      <p:sp>
        <p:nvSpPr>
          <p:cNvPr id="9" name="CuadroTexto 8">
            <a:extLst>
              <a:ext uri="{FF2B5EF4-FFF2-40B4-BE49-F238E27FC236}">
                <a16:creationId xmlns:a16="http://schemas.microsoft.com/office/drawing/2014/main" id="{A5EBDDDB-4A26-50EB-2126-9E3FF0924CAD}"/>
              </a:ext>
            </a:extLst>
          </p:cNvPr>
          <p:cNvSpPr txBox="1"/>
          <p:nvPr/>
        </p:nvSpPr>
        <p:spPr>
          <a:xfrm>
            <a:off x="3918555" y="3831780"/>
            <a:ext cx="1316290" cy="569387"/>
          </a:xfrm>
          <a:prstGeom prst="rect">
            <a:avLst/>
          </a:prstGeom>
          <a:noFill/>
        </p:spPr>
        <p:txBody>
          <a:bodyPr wrap="square" lIns="91440" tIns="45720" rIns="91440" bIns="45720" anchor="t">
            <a:spAutoFit/>
          </a:bodyPr>
          <a:lstStyle/>
          <a:p>
            <a:pPr algn="ctr">
              <a:defRPr/>
            </a:pPr>
            <a:r>
              <a:rPr lang="es-MX" sz="2000" b="1">
                <a:solidFill>
                  <a:srgbClr val="FFFFFF"/>
                </a:solidFill>
                <a:latin typeface="Aptos" panose="020B0004020202020204" pitchFamily="34" charset="0"/>
                <a:ea typeface="Arial"/>
                <a:cs typeface="Arial"/>
                <a:sym typeface="Arial"/>
              </a:rPr>
              <a:t>$ 741,2</a:t>
            </a:r>
            <a:endParaRPr lang="es-MX" sz="1100" b="1">
              <a:solidFill>
                <a:srgbClr val="FFFFFF"/>
              </a:solidFill>
              <a:latin typeface="Aptos" panose="020B0004020202020204" pitchFamily="34" charset="0"/>
              <a:cs typeface="Arial"/>
              <a:sym typeface="Arial"/>
            </a:endParaRPr>
          </a:p>
          <a:p>
            <a:pPr algn="ctr">
              <a:defRPr/>
            </a:pPr>
            <a:r>
              <a:rPr lang="es-MX" sz="1100" b="1">
                <a:solidFill>
                  <a:srgbClr val="FFFFFF"/>
                </a:solidFill>
                <a:latin typeface="Aptos" panose="020B0004020202020204" pitchFamily="34" charset="0"/>
                <a:cs typeface="Arial"/>
                <a:sym typeface="Arial"/>
              </a:rPr>
              <a:t>Amortizaciones</a:t>
            </a:r>
            <a:endParaRPr lang="es-CO" sz="900" b="1">
              <a:solidFill>
                <a:srgbClr val="FFFFFF"/>
              </a:solidFill>
              <a:latin typeface="Aptos" panose="020B0004020202020204" pitchFamily="34" charset="0"/>
            </a:endParaRPr>
          </a:p>
        </p:txBody>
      </p:sp>
      <p:sp>
        <p:nvSpPr>
          <p:cNvPr id="11" name="CuadroTexto 10">
            <a:extLst>
              <a:ext uri="{FF2B5EF4-FFF2-40B4-BE49-F238E27FC236}">
                <a16:creationId xmlns:a16="http://schemas.microsoft.com/office/drawing/2014/main" id="{73C445BF-59DD-7B7A-6BD4-E6A08AFA2B10}"/>
              </a:ext>
            </a:extLst>
          </p:cNvPr>
          <p:cNvSpPr txBox="1"/>
          <p:nvPr/>
        </p:nvSpPr>
        <p:spPr>
          <a:xfrm>
            <a:off x="3980920" y="4921942"/>
            <a:ext cx="1329225" cy="400110"/>
          </a:xfrm>
          <a:prstGeom prst="rect">
            <a:avLst/>
          </a:prstGeom>
          <a:solidFill>
            <a:schemeClr val="accent1"/>
          </a:solidFill>
        </p:spPr>
        <p:txBody>
          <a:bodyPr wrap="square" lIns="91440" tIns="45720" rIns="91440" bIns="45720" anchor="t">
            <a:spAutoFit/>
          </a:bodyPr>
          <a:lstStyle/>
          <a:p>
            <a:pPr algn="ctr">
              <a:defRPr/>
            </a:pPr>
            <a:r>
              <a:rPr lang="es-CO" sz="2000" b="1">
                <a:solidFill>
                  <a:srgbClr val="232A34"/>
                </a:solidFill>
                <a:latin typeface="Aptos" panose="020B0004020202020204" pitchFamily="34" charset="0"/>
                <a:ea typeface="Arial"/>
                <a:cs typeface="Arial"/>
                <a:sym typeface="Arial"/>
              </a:rPr>
              <a:t>$2.385,7</a:t>
            </a:r>
          </a:p>
        </p:txBody>
      </p:sp>
      <p:sp>
        <p:nvSpPr>
          <p:cNvPr id="12" name="Oval 6">
            <a:extLst>
              <a:ext uri="{FF2B5EF4-FFF2-40B4-BE49-F238E27FC236}">
                <a16:creationId xmlns:a16="http://schemas.microsoft.com/office/drawing/2014/main" id="{A52937CC-D032-BF48-208D-2F7D6EABEFBD}"/>
              </a:ext>
            </a:extLst>
          </p:cNvPr>
          <p:cNvSpPr>
            <a:spLocks noChangeArrowheads="1"/>
          </p:cNvSpPr>
          <p:nvPr/>
        </p:nvSpPr>
        <p:spPr bwMode="auto">
          <a:xfrm>
            <a:off x="3894617" y="2159570"/>
            <a:ext cx="1352741" cy="1225228"/>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pPr algn="ctr">
              <a:defRPr/>
            </a:pPr>
            <a:endParaRPr lang="en-US" sz="1400" b="1">
              <a:solidFill>
                <a:srgbClr val="FFFFFF"/>
              </a:solidFill>
              <a:latin typeface="Aptos" panose="020B0004020202020204" pitchFamily="34" charset="0"/>
            </a:endParaRPr>
          </a:p>
        </p:txBody>
      </p:sp>
      <p:sp>
        <p:nvSpPr>
          <p:cNvPr id="13" name="CuadroTexto 12">
            <a:extLst>
              <a:ext uri="{FF2B5EF4-FFF2-40B4-BE49-F238E27FC236}">
                <a16:creationId xmlns:a16="http://schemas.microsoft.com/office/drawing/2014/main" id="{1EB71731-F27A-948A-10E5-D5433FC2D2AF}"/>
              </a:ext>
            </a:extLst>
          </p:cNvPr>
          <p:cNvSpPr txBox="1"/>
          <p:nvPr/>
        </p:nvSpPr>
        <p:spPr>
          <a:xfrm>
            <a:off x="3912840" y="2475820"/>
            <a:ext cx="1316290" cy="517625"/>
          </a:xfrm>
          <a:prstGeom prst="rect">
            <a:avLst/>
          </a:prstGeom>
          <a:noFill/>
        </p:spPr>
        <p:txBody>
          <a:bodyPr wrap="square" lIns="91440" tIns="45720" rIns="91440" bIns="45720" anchor="t">
            <a:spAutoFit/>
          </a:bodyPr>
          <a:lstStyle/>
          <a:p>
            <a:pPr algn="ctr">
              <a:defRPr/>
            </a:pPr>
            <a:r>
              <a:rPr lang="es-MX" sz="2000" b="1">
                <a:solidFill>
                  <a:srgbClr val="FFFFFF"/>
                </a:solidFill>
                <a:latin typeface="Aptos" panose="020B0004020202020204" pitchFamily="34" charset="0"/>
                <a:ea typeface="Arial"/>
                <a:cs typeface="Arial"/>
                <a:sym typeface="Arial"/>
              </a:rPr>
              <a:t>$ 1.644,5</a:t>
            </a:r>
            <a:endParaRPr lang="es-MX" sz="1100" b="1">
              <a:solidFill>
                <a:srgbClr val="FFFFFF"/>
              </a:solidFill>
              <a:latin typeface="Aptos" panose="020B0004020202020204" pitchFamily="34" charset="0"/>
              <a:cs typeface="Arial"/>
              <a:sym typeface="Arial"/>
            </a:endParaRPr>
          </a:p>
          <a:p>
            <a:pPr algn="ctr">
              <a:defRPr/>
            </a:pPr>
            <a:r>
              <a:rPr lang="es-MX" sz="1100" b="1">
                <a:solidFill>
                  <a:srgbClr val="FFFFFF"/>
                </a:solidFill>
                <a:latin typeface="Aptos" panose="020B0004020202020204" pitchFamily="34" charset="0"/>
                <a:cs typeface="Arial"/>
                <a:sym typeface="Arial"/>
              </a:rPr>
              <a:t>Intereses*</a:t>
            </a:r>
            <a:endParaRPr lang="es-CO" sz="900" b="1">
              <a:solidFill>
                <a:srgbClr val="FFFFFF"/>
              </a:solidFill>
              <a:latin typeface="Aptos" panose="020B0004020202020204" pitchFamily="34" charset="0"/>
            </a:endParaRPr>
          </a:p>
        </p:txBody>
      </p:sp>
      <p:sp>
        <p:nvSpPr>
          <p:cNvPr id="16" name="CuadroTexto 15">
            <a:extLst>
              <a:ext uri="{FF2B5EF4-FFF2-40B4-BE49-F238E27FC236}">
                <a16:creationId xmlns:a16="http://schemas.microsoft.com/office/drawing/2014/main" id="{3C51B720-B5D7-41AB-955A-982F506B50C4}"/>
              </a:ext>
            </a:extLst>
          </p:cNvPr>
          <p:cNvSpPr txBox="1"/>
          <p:nvPr/>
        </p:nvSpPr>
        <p:spPr>
          <a:xfrm>
            <a:off x="3802295" y="1573459"/>
            <a:ext cx="1537380" cy="461665"/>
          </a:xfrm>
          <a:prstGeom prst="rect">
            <a:avLst/>
          </a:prstGeom>
          <a:noFill/>
        </p:spPr>
        <p:txBody>
          <a:bodyPr wrap="square" lIns="91440" tIns="45720" rIns="91440" bIns="45720" rtlCol="0" anchor="t">
            <a:spAutoFit/>
          </a:bodyPr>
          <a:lstStyle/>
          <a:p>
            <a:pPr algn="ctr">
              <a:defRPr/>
            </a:pPr>
            <a:r>
              <a:rPr lang="es-MX" sz="2400" b="1">
                <a:solidFill>
                  <a:srgbClr val="232A34"/>
                </a:solidFill>
                <a:latin typeface="Aptos" panose="020B0004020202020204" pitchFamily="34" charset="0"/>
              </a:rPr>
              <a:t>2026</a:t>
            </a:r>
          </a:p>
        </p:txBody>
      </p:sp>
      <p:sp>
        <p:nvSpPr>
          <p:cNvPr id="17" name="Google Shape;248;g14e7ccd7459_1_0">
            <a:extLst>
              <a:ext uri="{FF2B5EF4-FFF2-40B4-BE49-F238E27FC236}">
                <a16:creationId xmlns:a16="http://schemas.microsoft.com/office/drawing/2014/main" id="{7755BECA-7F11-2B61-6C43-78BE61E2762F}"/>
              </a:ext>
            </a:extLst>
          </p:cNvPr>
          <p:cNvSpPr txBox="1"/>
          <p:nvPr/>
        </p:nvSpPr>
        <p:spPr>
          <a:xfrm>
            <a:off x="2355581" y="2366937"/>
            <a:ext cx="1240509" cy="400069"/>
          </a:xfrm>
          <a:prstGeom prst="rect">
            <a:avLst/>
          </a:prstGeom>
          <a:noFill/>
          <a:ln>
            <a:noFill/>
          </a:ln>
        </p:spPr>
        <p:txBody>
          <a:bodyPr spcFirstLastPara="1" wrap="square" lIns="91425" tIns="45700" rIns="91425" bIns="45700" anchor="t" anchorCtr="0">
            <a:spAutoFit/>
          </a:bodyPr>
          <a:lstStyle/>
          <a:p>
            <a:pPr algn="ctr">
              <a:defRPr/>
            </a:pPr>
            <a:r>
              <a:rPr lang="es-CO" sz="2000" b="1">
                <a:solidFill>
                  <a:srgbClr val="232A34"/>
                </a:solidFill>
                <a:latin typeface="Aptos Black" panose="020B0004020202020204" pitchFamily="34" charset="0"/>
                <a:ea typeface="Arial"/>
                <a:cs typeface="Arial"/>
                <a:sym typeface="Arial"/>
              </a:rPr>
              <a:t>43,7% </a:t>
            </a:r>
            <a:endParaRPr lang="es-CO" sz="2000" b="1">
              <a:solidFill>
                <a:srgbClr val="232A34"/>
              </a:solidFill>
              <a:latin typeface="Aptos Black" panose="020B0004020202020204" pitchFamily="34" charset="0"/>
              <a:ea typeface="Arial"/>
              <a:cs typeface="Arial"/>
            </a:endParaRPr>
          </a:p>
        </p:txBody>
      </p:sp>
      <p:sp>
        <p:nvSpPr>
          <p:cNvPr id="34" name="CuadroTexto 33">
            <a:extLst>
              <a:ext uri="{FF2B5EF4-FFF2-40B4-BE49-F238E27FC236}">
                <a16:creationId xmlns:a16="http://schemas.microsoft.com/office/drawing/2014/main" id="{574C78B1-F8F8-8A85-7119-28578DBD649C}"/>
              </a:ext>
            </a:extLst>
          </p:cNvPr>
          <p:cNvSpPr txBox="1"/>
          <p:nvPr/>
        </p:nvSpPr>
        <p:spPr>
          <a:xfrm>
            <a:off x="6495709" y="1573459"/>
            <a:ext cx="1537380" cy="461665"/>
          </a:xfrm>
          <a:prstGeom prst="rect">
            <a:avLst/>
          </a:prstGeom>
          <a:noFill/>
        </p:spPr>
        <p:txBody>
          <a:bodyPr wrap="square" lIns="91440" tIns="45720" rIns="91440" bIns="45720" rtlCol="0" anchor="t">
            <a:spAutoFit/>
          </a:bodyPr>
          <a:lstStyle/>
          <a:p>
            <a:pPr algn="ctr">
              <a:defRPr/>
            </a:pPr>
            <a:r>
              <a:rPr lang="es-MX" sz="2400" b="1">
                <a:solidFill>
                  <a:srgbClr val="232A34"/>
                </a:solidFill>
                <a:latin typeface="Aptos" panose="020B0004020202020204" pitchFamily="34" charset="0"/>
              </a:rPr>
              <a:t>2024</a:t>
            </a:r>
          </a:p>
        </p:txBody>
      </p:sp>
      <p:sp>
        <p:nvSpPr>
          <p:cNvPr id="39" name="Google Shape;248;g14e7ccd7459_1_0">
            <a:extLst>
              <a:ext uri="{FF2B5EF4-FFF2-40B4-BE49-F238E27FC236}">
                <a16:creationId xmlns:a16="http://schemas.microsoft.com/office/drawing/2014/main" id="{28BDBD59-33D2-DA9C-ED9C-F5EB8E0768B6}"/>
              </a:ext>
            </a:extLst>
          </p:cNvPr>
          <p:cNvSpPr txBox="1"/>
          <p:nvPr/>
        </p:nvSpPr>
        <p:spPr>
          <a:xfrm>
            <a:off x="6495709" y="1129170"/>
            <a:ext cx="4714237" cy="338514"/>
          </a:xfrm>
          <a:prstGeom prst="rect">
            <a:avLst/>
          </a:prstGeom>
          <a:noFill/>
          <a:ln>
            <a:noFill/>
          </a:ln>
        </p:spPr>
        <p:txBody>
          <a:bodyPr spcFirstLastPara="1" wrap="square" lIns="91425" tIns="45700" rIns="91425" bIns="45700" anchor="t" anchorCtr="0">
            <a:spAutoFit/>
          </a:bodyPr>
          <a:lstStyle/>
          <a:p>
            <a:pPr algn="ctr">
              <a:defRPr/>
            </a:pPr>
            <a:r>
              <a:rPr lang="es-CO" sz="1600" b="1">
                <a:solidFill>
                  <a:srgbClr val="232A34"/>
                </a:solidFill>
                <a:latin typeface="Aptos" panose="020B0004020202020204" pitchFamily="34" charset="0"/>
                <a:ea typeface="Arial"/>
                <a:cs typeface="Arial"/>
              </a:rPr>
              <a:t>Saldo de la Deuda (Estimado)</a:t>
            </a:r>
          </a:p>
        </p:txBody>
      </p:sp>
      <p:sp>
        <p:nvSpPr>
          <p:cNvPr id="40" name="CuadroTexto 39">
            <a:extLst>
              <a:ext uri="{FF2B5EF4-FFF2-40B4-BE49-F238E27FC236}">
                <a16:creationId xmlns:a16="http://schemas.microsoft.com/office/drawing/2014/main" id="{F1C4D3A4-F856-3B51-F0C6-4BF3F0630CAB}"/>
              </a:ext>
            </a:extLst>
          </p:cNvPr>
          <p:cNvSpPr txBox="1"/>
          <p:nvPr/>
        </p:nvSpPr>
        <p:spPr>
          <a:xfrm>
            <a:off x="9842500" y="1573459"/>
            <a:ext cx="1537380" cy="461665"/>
          </a:xfrm>
          <a:prstGeom prst="rect">
            <a:avLst/>
          </a:prstGeom>
          <a:noFill/>
        </p:spPr>
        <p:txBody>
          <a:bodyPr wrap="square" lIns="91440" tIns="45720" rIns="91440" bIns="45720" rtlCol="0" anchor="t">
            <a:spAutoFit/>
          </a:bodyPr>
          <a:lstStyle/>
          <a:p>
            <a:pPr algn="ctr">
              <a:defRPr/>
            </a:pPr>
            <a:r>
              <a:rPr lang="es-MX" sz="2400" b="1">
                <a:solidFill>
                  <a:srgbClr val="232A34"/>
                </a:solidFill>
                <a:latin typeface="Aptos" panose="020B0004020202020204" pitchFamily="34" charset="0"/>
              </a:rPr>
              <a:t>2025</a:t>
            </a:r>
          </a:p>
        </p:txBody>
      </p:sp>
      <p:sp>
        <p:nvSpPr>
          <p:cNvPr id="42" name="Oval 6">
            <a:extLst>
              <a:ext uri="{FF2B5EF4-FFF2-40B4-BE49-F238E27FC236}">
                <a16:creationId xmlns:a16="http://schemas.microsoft.com/office/drawing/2014/main" id="{DB1D4D9B-118D-24AA-624B-7D30B993F5C4}"/>
              </a:ext>
            </a:extLst>
          </p:cNvPr>
          <p:cNvSpPr>
            <a:spLocks noChangeArrowheads="1"/>
          </p:cNvSpPr>
          <p:nvPr/>
        </p:nvSpPr>
        <p:spPr bwMode="auto">
          <a:xfrm>
            <a:off x="6580678" y="2159570"/>
            <a:ext cx="1352741" cy="1225228"/>
          </a:xfrm>
          <a:prstGeom prst="ellipse">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algn="ctr">
              <a:defRPr/>
            </a:pPr>
            <a:endParaRPr lang="en-US" sz="1400" b="1">
              <a:solidFill>
                <a:srgbClr val="FFFFFF"/>
              </a:solidFill>
              <a:latin typeface="Aptos" panose="020B0004020202020204" pitchFamily="34" charset="0"/>
            </a:endParaRPr>
          </a:p>
        </p:txBody>
      </p:sp>
      <p:sp>
        <p:nvSpPr>
          <p:cNvPr id="43" name="CuadroTexto 42">
            <a:extLst>
              <a:ext uri="{FF2B5EF4-FFF2-40B4-BE49-F238E27FC236}">
                <a16:creationId xmlns:a16="http://schemas.microsoft.com/office/drawing/2014/main" id="{91710F5E-BC24-6B0E-68E9-4ED3989B1BCC}"/>
              </a:ext>
            </a:extLst>
          </p:cNvPr>
          <p:cNvSpPr txBox="1"/>
          <p:nvPr/>
        </p:nvSpPr>
        <p:spPr>
          <a:xfrm>
            <a:off x="6598901" y="2483515"/>
            <a:ext cx="1316290" cy="738664"/>
          </a:xfrm>
          <a:prstGeom prst="rect">
            <a:avLst/>
          </a:prstGeom>
          <a:noFill/>
        </p:spPr>
        <p:txBody>
          <a:bodyPr wrap="square" lIns="91440" tIns="45720" rIns="91440" bIns="45720" anchor="t">
            <a:spAutoFit/>
          </a:bodyPr>
          <a:lstStyle/>
          <a:p>
            <a:pPr algn="ctr">
              <a:defRPr/>
            </a:pPr>
            <a:r>
              <a:rPr lang="es-MX" sz="2000" b="1">
                <a:latin typeface="Aptos" panose="020B0004020202020204" pitchFamily="34" charset="0"/>
                <a:ea typeface="Arial"/>
                <a:cs typeface="Arial"/>
                <a:sym typeface="Arial"/>
              </a:rPr>
              <a:t>$ 10,854</a:t>
            </a:r>
            <a:endParaRPr lang="es-MX" sz="1100" b="1">
              <a:latin typeface="Aptos" panose="020B0004020202020204" pitchFamily="34" charset="0"/>
              <a:cs typeface="Arial"/>
              <a:sym typeface="Arial"/>
            </a:endParaRPr>
          </a:p>
          <a:p>
            <a:pPr algn="ctr">
              <a:defRPr/>
            </a:pPr>
            <a:r>
              <a:rPr lang="es-MX" sz="1100" b="1">
                <a:latin typeface="Aptos" panose="020B0004020202020204" pitchFamily="34" charset="0"/>
                <a:cs typeface="Arial"/>
                <a:sym typeface="Arial"/>
              </a:rPr>
              <a:t>Saldo de la Deuda</a:t>
            </a:r>
            <a:endParaRPr lang="es-CO" sz="900" b="1">
              <a:latin typeface="Aptos" panose="020B0004020202020204" pitchFamily="34" charset="0"/>
            </a:endParaRPr>
          </a:p>
        </p:txBody>
      </p:sp>
      <p:sp>
        <p:nvSpPr>
          <p:cNvPr id="48" name="Oval 6">
            <a:extLst>
              <a:ext uri="{FF2B5EF4-FFF2-40B4-BE49-F238E27FC236}">
                <a16:creationId xmlns:a16="http://schemas.microsoft.com/office/drawing/2014/main" id="{3C980005-C607-5C22-D2D5-25696D808859}"/>
              </a:ext>
            </a:extLst>
          </p:cNvPr>
          <p:cNvSpPr>
            <a:spLocks noChangeArrowheads="1"/>
          </p:cNvSpPr>
          <p:nvPr/>
        </p:nvSpPr>
        <p:spPr bwMode="auto">
          <a:xfrm>
            <a:off x="9942174" y="2159570"/>
            <a:ext cx="1352741" cy="1225228"/>
          </a:xfrm>
          <a:prstGeom prst="ellipse">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algn="ctr">
              <a:defRPr/>
            </a:pPr>
            <a:endParaRPr lang="en-US" sz="1400" b="1">
              <a:solidFill>
                <a:srgbClr val="FFFFFF"/>
              </a:solidFill>
              <a:latin typeface="Aptos" panose="020B0004020202020204" pitchFamily="34" charset="0"/>
            </a:endParaRPr>
          </a:p>
        </p:txBody>
      </p:sp>
      <p:sp>
        <p:nvSpPr>
          <p:cNvPr id="49" name="CuadroTexto 48">
            <a:extLst>
              <a:ext uri="{FF2B5EF4-FFF2-40B4-BE49-F238E27FC236}">
                <a16:creationId xmlns:a16="http://schemas.microsoft.com/office/drawing/2014/main" id="{9B695666-05DA-2207-0E2F-E3A67B0B53B7}"/>
              </a:ext>
            </a:extLst>
          </p:cNvPr>
          <p:cNvSpPr txBox="1"/>
          <p:nvPr/>
        </p:nvSpPr>
        <p:spPr>
          <a:xfrm>
            <a:off x="9923948" y="2475820"/>
            <a:ext cx="1352741" cy="569387"/>
          </a:xfrm>
          <a:prstGeom prst="rect">
            <a:avLst/>
          </a:prstGeom>
          <a:noFill/>
        </p:spPr>
        <p:txBody>
          <a:bodyPr wrap="square" lIns="91440" tIns="45720" rIns="91440" bIns="45720" anchor="t">
            <a:spAutoFit/>
          </a:bodyPr>
          <a:lstStyle/>
          <a:p>
            <a:pPr algn="ctr">
              <a:defRPr/>
            </a:pPr>
            <a:r>
              <a:rPr lang="es-MX" sz="2000" b="1">
                <a:latin typeface="Aptos" panose="020B0004020202020204" pitchFamily="34" charset="0"/>
                <a:ea typeface="Arial"/>
                <a:cs typeface="Arial"/>
                <a:sym typeface="Arial"/>
              </a:rPr>
              <a:t>$ 14,798</a:t>
            </a:r>
            <a:endParaRPr lang="es-MX" sz="1100" b="1">
              <a:latin typeface="Aptos" panose="020B0004020202020204" pitchFamily="34" charset="0"/>
              <a:cs typeface="Arial"/>
              <a:sym typeface="Arial"/>
            </a:endParaRPr>
          </a:p>
          <a:p>
            <a:pPr algn="ctr">
              <a:defRPr/>
            </a:pPr>
            <a:r>
              <a:rPr lang="es-MX" sz="1100" b="1">
                <a:latin typeface="Aptos" panose="020B0004020202020204" pitchFamily="34" charset="0"/>
                <a:cs typeface="Arial"/>
                <a:sym typeface="Arial"/>
              </a:rPr>
              <a:t>Saldo de la Deuda</a:t>
            </a:r>
            <a:endParaRPr lang="es-CO" sz="900" b="1">
              <a:latin typeface="Aptos" panose="020B0004020202020204" pitchFamily="34" charset="0"/>
            </a:endParaRPr>
          </a:p>
        </p:txBody>
      </p:sp>
      <p:sp>
        <p:nvSpPr>
          <p:cNvPr id="54" name="Google Shape;248;g14e7ccd7459_1_0">
            <a:extLst>
              <a:ext uri="{FF2B5EF4-FFF2-40B4-BE49-F238E27FC236}">
                <a16:creationId xmlns:a16="http://schemas.microsoft.com/office/drawing/2014/main" id="{EAF7F883-AFC5-77E7-A793-A2F5A6A936C9}"/>
              </a:ext>
            </a:extLst>
          </p:cNvPr>
          <p:cNvSpPr txBox="1"/>
          <p:nvPr/>
        </p:nvSpPr>
        <p:spPr>
          <a:xfrm>
            <a:off x="8403138" y="2447531"/>
            <a:ext cx="1240509" cy="400069"/>
          </a:xfrm>
          <a:prstGeom prst="rect">
            <a:avLst/>
          </a:prstGeom>
          <a:noFill/>
          <a:ln>
            <a:noFill/>
          </a:ln>
        </p:spPr>
        <p:txBody>
          <a:bodyPr spcFirstLastPara="1" wrap="square" lIns="91425" tIns="45700" rIns="91425" bIns="45700" anchor="t" anchorCtr="0">
            <a:spAutoFit/>
          </a:bodyPr>
          <a:lstStyle/>
          <a:p>
            <a:pPr algn="ctr">
              <a:defRPr/>
            </a:pPr>
            <a:r>
              <a:rPr lang="es-CO" sz="2000" b="1">
                <a:solidFill>
                  <a:srgbClr val="232A34"/>
                </a:solidFill>
                <a:latin typeface="Aptos Black" panose="020B0004020202020204" pitchFamily="34" charset="0"/>
                <a:ea typeface="Arial"/>
                <a:cs typeface="Arial"/>
                <a:sym typeface="Arial"/>
              </a:rPr>
              <a:t>36,3% </a:t>
            </a:r>
            <a:endParaRPr lang="es-CO" sz="2000" b="1">
              <a:solidFill>
                <a:srgbClr val="232A34"/>
              </a:solidFill>
              <a:latin typeface="Aptos Black" panose="020B0004020202020204" pitchFamily="34" charset="0"/>
              <a:ea typeface="Arial"/>
              <a:cs typeface="Arial"/>
            </a:endParaRPr>
          </a:p>
        </p:txBody>
      </p:sp>
      <p:sp>
        <p:nvSpPr>
          <p:cNvPr id="2" name="CuadroTexto 1">
            <a:extLst>
              <a:ext uri="{FF2B5EF4-FFF2-40B4-BE49-F238E27FC236}">
                <a16:creationId xmlns:a16="http://schemas.microsoft.com/office/drawing/2014/main" id="{13F3474B-BAD8-81BF-9AA6-92339B0E5CB2}"/>
              </a:ext>
            </a:extLst>
          </p:cNvPr>
          <p:cNvSpPr txBox="1"/>
          <p:nvPr/>
        </p:nvSpPr>
        <p:spPr>
          <a:xfrm>
            <a:off x="5971034" y="3708743"/>
            <a:ext cx="5915965" cy="772107"/>
          </a:xfrm>
          <a:prstGeom prst="rect">
            <a:avLst/>
          </a:prstGeom>
          <a:solidFill>
            <a:schemeClr val="bg1">
              <a:lumMod val="85000"/>
            </a:schemeClr>
          </a:solidFill>
        </p:spPr>
        <p:txBody>
          <a:bodyPr wrap="square" lIns="252000" tIns="108000" rIns="252000" bIns="108000" rtlCol="0">
            <a:spAutoFit/>
          </a:bodyPr>
          <a:lstStyle/>
          <a:p>
            <a:pPr>
              <a:defRPr/>
            </a:pPr>
            <a:r>
              <a:rPr lang="es-MX" sz="1200">
                <a:latin typeface="Aptos" panose="020B0004020202020204" pitchFamily="34" charset="0"/>
              </a:rPr>
              <a:t>El incremento en el servicio de la deuda se explica por la ampliación del saldo en 4 billones adicionales. Al tener una tasa promedio del 13%, esto genera cerca de 0,5 billones más en intereses frente al año 2025. </a:t>
            </a:r>
            <a:endParaRPr lang="es-CO" sz="1200">
              <a:latin typeface="Aptos" panose="020B0004020202020204" pitchFamily="34" charset="0"/>
            </a:endParaRPr>
          </a:p>
        </p:txBody>
      </p:sp>
      <p:pic>
        <p:nvPicPr>
          <p:cNvPr id="3" name="Gráfico 2">
            <a:extLst>
              <a:ext uri="{FF2B5EF4-FFF2-40B4-BE49-F238E27FC236}">
                <a16:creationId xmlns:a16="http://schemas.microsoft.com/office/drawing/2014/main" id="{CA1209E6-4D7E-5502-1AD8-C6900E1EC79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011420" y="187282"/>
            <a:ext cx="956641" cy="486161"/>
          </a:xfrm>
          <a:prstGeom prst="rect">
            <a:avLst/>
          </a:prstGeom>
        </p:spPr>
      </p:pic>
      <p:pic>
        <p:nvPicPr>
          <p:cNvPr id="6" name="Gráfico 5">
            <a:extLst>
              <a:ext uri="{FF2B5EF4-FFF2-40B4-BE49-F238E27FC236}">
                <a16:creationId xmlns:a16="http://schemas.microsoft.com/office/drawing/2014/main" id="{ACA94E6D-73A1-A0D1-2837-47570908FC5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7" name="Gráfico 6">
            <a:extLst>
              <a:ext uri="{FF2B5EF4-FFF2-40B4-BE49-F238E27FC236}">
                <a16:creationId xmlns:a16="http://schemas.microsoft.com/office/drawing/2014/main" id="{E7430550-3E5B-7836-EAF2-D485F418B3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06268" y="6356350"/>
            <a:ext cx="961794" cy="365125"/>
          </a:xfrm>
          <a:prstGeom prst="rect">
            <a:avLst/>
          </a:prstGeom>
        </p:spPr>
      </p:pic>
      <p:sp>
        <p:nvSpPr>
          <p:cNvPr id="10" name="CuadroTexto 9">
            <a:extLst>
              <a:ext uri="{FF2B5EF4-FFF2-40B4-BE49-F238E27FC236}">
                <a16:creationId xmlns:a16="http://schemas.microsoft.com/office/drawing/2014/main" id="{878EFA6B-C1EE-1E30-814F-8BE81B23E5CA}"/>
              </a:ext>
            </a:extLst>
          </p:cNvPr>
          <p:cNvSpPr txBox="1"/>
          <p:nvPr/>
        </p:nvSpPr>
        <p:spPr>
          <a:xfrm>
            <a:off x="440182" y="355078"/>
            <a:ext cx="113116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effectLst/>
                <a:uLnTx/>
                <a:uFillTx/>
                <a:latin typeface="Aptos Black" panose="020B0004020202020204" pitchFamily="34" charset="0"/>
              </a:rPr>
              <a:t>2. Servicio de la deuda</a:t>
            </a:r>
            <a:r>
              <a:rPr kumimoji="0" sz="2000" b="0" i="0" u="none" strike="noStrike" kern="1200" cap="none" spc="0" normalizeH="0" baseline="0" noProof="0">
                <a:ln>
                  <a:noFill/>
                </a:ln>
                <a:effectLst/>
                <a:uLnTx/>
                <a:uFillTx/>
                <a:latin typeface="Aptos Black" panose="020B0004020202020204" pitchFamily="34" charset="0"/>
              </a:rPr>
              <a:t>​</a:t>
            </a:r>
            <a:r>
              <a:rPr kumimoji="0" lang="es-ES" sz="2000" b="0" i="0" u="none" strike="noStrike" kern="1200" cap="none" spc="0" normalizeH="0" baseline="0" noProof="0">
                <a:ln>
                  <a:noFill/>
                </a:ln>
                <a:effectLst/>
                <a:uLnTx/>
                <a:uFillTx/>
                <a:latin typeface="Aptos Black" panose="020B0004020202020204" pitchFamily="34" charset="0"/>
              </a:rPr>
              <a:t> </a:t>
            </a:r>
            <a:r>
              <a:rPr lang="es-ES" sz="2000">
                <a:latin typeface="Aptos Black" panose="020B0004020202020204" pitchFamily="34" charset="0"/>
              </a:rPr>
              <a:t>d</a:t>
            </a:r>
            <a:r>
              <a:rPr kumimoji="0" lang="es-ES" sz="2000" b="0" i="0" u="none" strike="noStrike" kern="1200" cap="none" spc="0" normalizeH="0" baseline="0" noProof="0">
                <a:ln>
                  <a:noFill/>
                </a:ln>
                <a:effectLst/>
                <a:uLnTx/>
                <a:uFillTx/>
                <a:latin typeface="Aptos Black" panose="020B0004020202020204" pitchFamily="34" charset="0"/>
              </a:rPr>
              <a:t>e </a:t>
            </a:r>
            <a:r>
              <a:rPr lang="es-ES" sz="2000">
                <a:latin typeface="Aptos Black" panose="020B0004020202020204" pitchFamily="34" charset="0"/>
              </a:rPr>
              <a:t>l</a:t>
            </a:r>
            <a:r>
              <a:rPr kumimoji="0" lang="es-ES" sz="2000" b="0" i="0" u="none" strike="noStrike" kern="1200" cap="none" spc="0" normalizeH="0" baseline="0" noProof="0">
                <a:ln>
                  <a:noFill/>
                </a:ln>
                <a:effectLst/>
                <a:uLnTx/>
                <a:uFillTx/>
                <a:latin typeface="Aptos Black" panose="020B0004020202020204" pitchFamily="34" charset="0"/>
              </a:rPr>
              <a:t>a </a:t>
            </a:r>
            <a:r>
              <a:rPr lang="es-ES" sz="2000">
                <a:latin typeface="Aptos Black" panose="020B0004020202020204" pitchFamily="34" charset="0"/>
              </a:rPr>
              <a:t>a</a:t>
            </a:r>
            <a:r>
              <a:rPr kumimoji="0" lang="es-ES" sz="2000" b="0" i="0" u="none" strike="noStrike" kern="1200" cap="none" spc="0" normalizeH="0" baseline="0" noProof="0" err="1">
                <a:ln>
                  <a:noFill/>
                </a:ln>
                <a:effectLst/>
                <a:uLnTx/>
                <a:uFillTx/>
                <a:latin typeface="Aptos Black" panose="020B0004020202020204" pitchFamily="34" charset="0"/>
              </a:rPr>
              <a:t>dministración</a:t>
            </a:r>
            <a:r>
              <a:rPr kumimoji="0" lang="es-ES" sz="2000" b="0" i="0" u="none" strike="noStrike" kern="1200" cap="none" spc="0" normalizeH="0" baseline="0" noProof="0">
                <a:ln>
                  <a:noFill/>
                </a:ln>
                <a:effectLst/>
                <a:uLnTx/>
                <a:uFillTx/>
                <a:latin typeface="Aptos Black" panose="020B0004020202020204" pitchFamily="34" charset="0"/>
              </a:rPr>
              <a:t> c</a:t>
            </a:r>
            <a:r>
              <a:rPr lang="es-ES" sz="2000" err="1">
                <a:latin typeface="Aptos Black" panose="020B0004020202020204" pitchFamily="34" charset="0"/>
              </a:rPr>
              <a:t>entral</a:t>
            </a:r>
            <a:endParaRPr kumimoji="0" lang="es-ES" sz="2000" b="0" i="0" u="none" strike="noStrike" kern="1200" cap="none" spc="0" normalizeH="0" baseline="0" noProof="0">
              <a:ln>
                <a:noFill/>
              </a:ln>
              <a:effectLst/>
              <a:uLnTx/>
              <a:uFillTx/>
              <a:latin typeface="Aptos Black" panose="020B0004020202020204" pitchFamily="34" charset="0"/>
            </a:endParaRPr>
          </a:p>
        </p:txBody>
      </p:sp>
    </p:spTree>
    <p:extLst>
      <p:ext uri="{BB962C8B-B14F-4D97-AF65-F5344CB8AC3E}">
        <p14:creationId xmlns:p14="http://schemas.microsoft.com/office/powerpoint/2010/main" val="3242277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E3A79-160F-0B57-78E2-5980051B64B3}"/>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8956E61-EB06-E5DF-44D3-793DCDD396EF}"/>
              </a:ext>
            </a:extLst>
          </p:cNvPr>
          <p:cNvSpPr txBox="1"/>
          <p:nvPr/>
        </p:nvSpPr>
        <p:spPr>
          <a:xfrm>
            <a:off x="488731" y="1795060"/>
            <a:ext cx="48001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a:ln>
                  <a:noFill/>
                </a:ln>
                <a:solidFill>
                  <a:srgbClr val="232A34"/>
                </a:solidFill>
                <a:effectLst/>
                <a:uLnTx/>
                <a:uFillTx/>
                <a:latin typeface="Aptos" panose="020B0004020202020204" pitchFamily="34" charset="0"/>
                <a:cs typeface="Arial" panose="020B0604020202020204" pitchFamily="34" charset="0"/>
              </a:rPr>
              <a:t>Deuda como % PIB 2024 </a:t>
            </a:r>
          </a:p>
        </p:txBody>
      </p:sp>
      <p:graphicFrame>
        <p:nvGraphicFramePr>
          <p:cNvPr id="7" name="Tabla 6">
            <a:extLst>
              <a:ext uri="{FF2B5EF4-FFF2-40B4-BE49-F238E27FC236}">
                <a16:creationId xmlns:a16="http://schemas.microsoft.com/office/drawing/2014/main" id="{AF80559E-9860-4783-77FB-656F703E4204}"/>
              </a:ext>
            </a:extLst>
          </p:cNvPr>
          <p:cNvGraphicFramePr>
            <a:graphicFrameLocks noGrp="1"/>
          </p:cNvGraphicFramePr>
          <p:nvPr/>
        </p:nvGraphicFramePr>
        <p:xfrm>
          <a:off x="948783" y="2452657"/>
          <a:ext cx="3880070" cy="3141600"/>
        </p:xfrm>
        <a:graphic>
          <a:graphicData uri="http://schemas.openxmlformats.org/drawingml/2006/table">
            <a:tbl>
              <a:tblPr firstRow="1" bandRow="1">
                <a:tableStyleId>{5C22544A-7EE6-4342-B048-85BDC9FD1C3A}</a:tableStyleId>
              </a:tblPr>
              <a:tblGrid>
                <a:gridCol w="1735959">
                  <a:extLst>
                    <a:ext uri="{9D8B030D-6E8A-4147-A177-3AD203B41FA5}">
                      <a16:colId xmlns:a16="http://schemas.microsoft.com/office/drawing/2014/main" val="1716906331"/>
                    </a:ext>
                  </a:extLst>
                </a:gridCol>
                <a:gridCol w="2144111">
                  <a:extLst>
                    <a:ext uri="{9D8B030D-6E8A-4147-A177-3AD203B41FA5}">
                      <a16:colId xmlns:a16="http://schemas.microsoft.com/office/drawing/2014/main" val="4052190171"/>
                    </a:ext>
                  </a:extLst>
                </a:gridCol>
              </a:tblGrid>
              <a:tr h="370840">
                <a:tc>
                  <a:txBody>
                    <a:bodyPr/>
                    <a:lstStyle/>
                    <a:p>
                      <a:pPr algn="ctr"/>
                      <a:r>
                        <a:rPr lang="es-CO" sz="2000">
                          <a:solidFill>
                            <a:sysClr val="windowText" lastClr="000000"/>
                          </a:solidFill>
                          <a:latin typeface="Aptos" panose="020B0004020202020204" pitchFamily="34" charset="0"/>
                          <a:cs typeface="Arial" panose="020B0604020202020204" pitchFamily="34" charset="0"/>
                        </a:rPr>
                        <a:t>Región</a:t>
                      </a:r>
                    </a:p>
                  </a:txBody>
                  <a:tcPr marL="216000" marR="216000" marT="72000" marB="72000">
                    <a:solidFill>
                      <a:srgbClr val="FFC000"/>
                    </a:solidFill>
                  </a:tcPr>
                </a:tc>
                <a:tc>
                  <a:txBody>
                    <a:bodyPr/>
                    <a:lstStyle/>
                    <a:p>
                      <a:pPr algn="ctr"/>
                      <a:r>
                        <a:rPr lang="es-CO" sz="2000">
                          <a:solidFill>
                            <a:sysClr val="windowText" lastClr="000000"/>
                          </a:solidFill>
                          <a:latin typeface="Aptos" panose="020B0004020202020204" pitchFamily="34" charset="0"/>
                          <a:cs typeface="Arial" panose="020B0604020202020204" pitchFamily="34" charset="0"/>
                        </a:rPr>
                        <a:t>Deuda/PIB</a:t>
                      </a:r>
                    </a:p>
                  </a:txBody>
                  <a:tcPr marL="216000" marR="216000" marT="72000" marB="72000">
                    <a:solidFill>
                      <a:srgbClr val="FFC000"/>
                    </a:solidFill>
                  </a:tcPr>
                </a:tc>
                <a:extLst>
                  <a:ext uri="{0D108BD9-81ED-4DB2-BD59-A6C34878D82A}">
                    <a16:rowId xmlns:a16="http://schemas.microsoft.com/office/drawing/2014/main" val="854055466"/>
                  </a:ext>
                </a:extLst>
              </a:tr>
              <a:tr h="370840">
                <a:tc>
                  <a:txBody>
                    <a:bodyPr/>
                    <a:lstStyle/>
                    <a:p>
                      <a:pPr algn="l" fontAlgn="b">
                        <a:buNone/>
                      </a:pPr>
                      <a:r>
                        <a:rPr lang="es-CO" sz="2000" b="1" i="0" u="none" strike="noStrike">
                          <a:solidFill>
                            <a:srgbClr val="000000"/>
                          </a:solidFill>
                          <a:effectLst/>
                          <a:latin typeface="Aptos" panose="020B0004020202020204" pitchFamily="34" charset="0"/>
                          <a:cs typeface="Arial" panose="020B0604020202020204" pitchFamily="34" charset="0"/>
                        </a:rPr>
                        <a:t>Bogotá*</a:t>
                      </a:r>
                    </a:p>
                  </a:txBody>
                  <a:tcPr marL="216000" marR="216000" marT="72000" marB="72000" anchor="b"/>
                </a:tc>
                <a:tc>
                  <a:txBody>
                    <a:bodyPr/>
                    <a:lstStyle/>
                    <a:p>
                      <a:pPr algn="ctr" fontAlgn="b">
                        <a:buNone/>
                      </a:pPr>
                      <a:r>
                        <a:rPr lang="es-CO" sz="2000" b="1" i="0" u="none" strike="noStrike">
                          <a:solidFill>
                            <a:srgbClr val="000000"/>
                          </a:solidFill>
                          <a:effectLst/>
                          <a:latin typeface="Aptos" panose="020B0004020202020204" pitchFamily="34" charset="0"/>
                          <a:cs typeface="Arial" panose="020B0604020202020204" pitchFamily="34" charset="0"/>
                        </a:rPr>
                        <a:t>4,1%</a:t>
                      </a:r>
                    </a:p>
                  </a:txBody>
                  <a:tcPr marL="216000" marR="216000" marT="72000" marB="72000" anchor="b"/>
                </a:tc>
                <a:extLst>
                  <a:ext uri="{0D108BD9-81ED-4DB2-BD59-A6C34878D82A}">
                    <a16:rowId xmlns:a16="http://schemas.microsoft.com/office/drawing/2014/main" val="349749741"/>
                  </a:ext>
                </a:extLst>
              </a:tr>
              <a:tr h="370840">
                <a:tc>
                  <a:txBody>
                    <a:bodyPr/>
                    <a:lstStyle/>
                    <a:p>
                      <a:pPr algn="l" fontAlgn="b">
                        <a:buNone/>
                      </a:pPr>
                      <a:r>
                        <a:rPr lang="es-CO" sz="2000" b="0" i="0" u="none" strike="noStrike">
                          <a:solidFill>
                            <a:srgbClr val="000000"/>
                          </a:solidFill>
                          <a:effectLst/>
                          <a:latin typeface="Aptos" panose="020B0004020202020204" pitchFamily="34" charset="0"/>
                          <a:cs typeface="Arial" panose="020B0604020202020204" pitchFamily="34" charset="0"/>
                        </a:rPr>
                        <a:t>Colombia</a:t>
                      </a:r>
                    </a:p>
                  </a:txBody>
                  <a:tcPr marL="216000" marR="216000" marT="72000" marB="72000" anchor="b"/>
                </a:tc>
                <a:tc>
                  <a:txBody>
                    <a:bodyPr/>
                    <a:lstStyle/>
                    <a:p>
                      <a:pPr algn="ctr" fontAlgn="b">
                        <a:buNone/>
                      </a:pPr>
                      <a:r>
                        <a:rPr lang="es-CO" sz="2000" b="0" i="0" u="none" strike="noStrike">
                          <a:solidFill>
                            <a:srgbClr val="000000"/>
                          </a:solidFill>
                          <a:effectLst/>
                          <a:latin typeface="Aptos" panose="020B0004020202020204" pitchFamily="34" charset="0"/>
                          <a:cs typeface="Arial" panose="020B0604020202020204" pitchFamily="34" charset="0"/>
                        </a:rPr>
                        <a:t>61,2%</a:t>
                      </a:r>
                    </a:p>
                  </a:txBody>
                  <a:tcPr marL="216000" marR="216000" marT="72000" marB="72000" anchor="b"/>
                </a:tc>
                <a:extLst>
                  <a:ext uri="{0D108BD9-81ED-4DB2-BD59-A6C34878D82A}">
                    <a16:rowId xmlns:a16="http://schemas.microsoft.com/office/drawing/2014/main" val="3649850968"/>
                  </a:ext>
                </a:extLst>
              </a:tr>
              <a:tr h="370840">
                <a:tc>
                  <a:txBody>
                    <a:bodyPr/>
                    <a:lstStyle/>
                    <a:p>
                      <a:pPr algn="l" fontAlgn="b">
                        <a:buNone/>
                      </a:pPr>
                      <a:r>
                        <a:rPr lang="es-CO" sz="2000" b="0" i="0" u="none" strike="noStrike">
                          <a:solidFill>
                            <a:srgbClr val="000000"/>
                          </a:solidFill>
                          <a:effectLst/>
                          <a:latin typeface="Aptos" panose="020B0004020202020204" pitchFamily="34" charset="0"/>
                          <a:cs typeface="Arial" panose="020B0604020202020204" pitchFamily="34" charset="0"/>
                        </a:rPr>
                        <a:t>Chile</a:t>
                      </a:r>
                    </a:p>
                  </a:txBody>
                  <a:tcPr marL="216000" marR="216000" marT="72000" marB="72000" anchor="b"/>
                </a:tc>
                <a:tc>
                  <a:txBody>
                    <a:bodyPr/>
                    <a:lstStyle/>
                    <a:p>
                      <a:pPr algn="ctr" fontAlgn="b">
                        <a:buNone/>
                      </a:pPr>
                      <a:r>
                        <a:rPr lang="es-CO" sz="2000" b="0" i="0" u="none" strike="noStrike">
                          <a:solidFill>
                            <a:srgbClr val="000000"/>
                          </a:solidFill>
                          <a:effectLst/>
                          <a:latin typeface="Aptos" panose="020B0004020202020204" pitchFamily="34" charset="0"/>
                          <a:cs typeface="Arial" panose="020B0604020202020204" pitchFamily="34" charset="0"/>
                        </a:rPr>
                        <a:t>41,7%</a:t>
                      </a:r>
                    </a:p>
                  </a:txBody>
                  <a:tcPr marL="216000" marR="216000" marT="72000" marB="72000" anchor="b"/>
                </a:tc>
                <a:extLst>
                  <a:ext uri="{0D108BD9-81ED-4DB2-BD59-A6C34878D82A}">
                    <a16:rowId xmlns:a16="http://schemas.microsoft.com/office/drawing/2014/main" val="2908991955"/>
                  </a:ext>
                </a:extLst>
              </a:tr>
              <a:tr h="370840">
                <a:tc>
                  <a:txBody>
                    <a:bodyPr/>
                    <a:lstStyle/>
                    <a:p>
                      <a:pPr algn="l" fontAlgn="b">
                        <a:buNone/>
                      </a:pPr>
                      <a:r>
                        <a:rPr lang="es-CO" sz="2000" b="0" i="0" u="none" strike="noStrike">
                          <a:solidFill>
                            <a:srgbClr val="000000"/>
                          </a:solidFill>
                          <a:effectLst/>
                          <a:latin typeface="Aptos" panose="020B0004020202020204" pitchFamily="34" charset="0"/>
                          <a:cs typeface="Arial" panose="020B0604020202020204" pitchFamily="34" charset="0"/>
                        </a:rPr>
                        <a:t>Brasil</a:t>
                      </a:r>
                    </a:p>
                  </a:txBody>
                  <a:tcPr marL="216000" marR="216000" marT="72000" marB="72000" anchor="b"/>
                </a:tc>
                <a:tc>
                  <a:txBody>
                    <a:bodyPr/>
                    <a:lstStyle/>
                    <a:p>
                      <a:pPr algn="ctr" fontAlgn="b">
                        <a:buNone/>
                      </a:pPr>
                      <a:r>
                        <a:rPr lang="es-CO" sz="2000" b="0" i="0" u="none" strike="noStrike">
                          <a:solidFill>
                            <a:srgbClr val="000000"/>
                          </a:solidFill>
                          <a:effectLst/>
                          <a:latin typeface="Aptos" panose="020B0004020202020204" pitchFamily="34" charset="0"/>
                          <a:cs typeface="Arial" panose="020B0604020202020204" pitchFamily="34" charset="0"/>
                        </a:rPr>
                        <a:t>87,3%</a:t>
                      </a:r>
                    </a:p>
                  </a:txBody>
                  <a:tcPr marL="216000" marR="216000" marT="72000" marB="72000" anchor="b"/>
                </a:tc>
                <a:extLst>
                  <a:ext uri="{0D108BD9-81ED-4DB2-BD59-A6C34878D82A}">
                    <a16:rowId xmlns:a16="http://schemas.microsoft.com/office/drawing/2014/main" val="4254612897"/>
                  </a:ext>
                </a:extLst>
              </a:tr>
              <a:tr h="370840">
                <a:tc>
                  <a:txBody>
                    <a:bodyPr/>
                    <a:lstStyle/>
                    <a:p>
                      <a:pPr algn="l" fontAlgn="b">
                        <a:buNone/>
                      </a:pPr>
                      <a:r>
                        <a:rPr lang="es-CO" sz="2000" b="0" i="0" u="none" strike="noStrike">
                          <a:solidFill>
                            <a:srgbClr val="000000"/>
                          </a:solidFill>
                          <a:effectLst/>
                          <a:latin typeface="Aptos" panose="020B0004020202020204" pitchFamily="34" charset="0"/>
                          <a:cs typeface="Arial" panose="020B0604020202020204" pitchFamily="34" charset="0"/>
                        </a:rPr>
                        <a:t>México</a:t>
                      </a:r>
                    </a:p>
                  </a:txBody>
                  <a:tcPr marL="216000" marR="216000" marT="72000" marB="72000" anchor="b"/>
                </a:tc>
                <a:tc>
                  <a:txBody>
                    <a:bodyPr/>
                    <a:lstStyle/>
                    <a:p>
                      <a:pPr algn="ctr" fontAlgn="b">
                        <a:buNone/>
                      </a:pPr>
                      <a:r>
                        <a:rPr lang="es-CO" sz="2000" b="0" i="0" u="none" strike="noStrike">
                          <a:solidFill>
                            <a:srgbClr val="000000"/>
                          </a:solidFill>
                          <a:effectLst/>
                          <a:latin typeface="Aptos" panose="020B0004020202020204" pitchFamily="34" charset="0"/>
                          <a:cs typeface="Arial" panose="020B0604020202020204" pitchFamily="34" charset="0"/>
                        </a:rPr>
                        <a:t>58,3%</a:t>
                      </a:r>
                    </a:p>
                  </a:txBody>
                  <a:tcPr marL="216000" marR="216000" marT="72000" marB="72000" anchor="b"/>
                </a:tc>
                <a:extLst>
                  <a:ext uri="{0D108BD9-81ED-4DB2-BD59-A6C34878D82A}">
                    <a16:rowId xmlns:a16="http://schemas.microsoft.com/office/drawing/2014/main" val="3188474798"/>
                  </a:ext>
                </a:extLst>
              </a:tr>
              <a:tr h="370840">
                <a:tc>
                  <a:txBody>
                    <a:bodyPr/>
                    <a:lstStyle/>
                    <a:p>
                      <a:pPr algn="l" fontAlgn="b">
                        <a:buNone/>
                      </a:pPr>
                      <a:r>
                        <a:rPr lang="es-CO" sz="2000" b="0" i="0" u="none" strike="noStrike">
                          <a:solidFill>
                            <a:srgbClr val="000000"/>
                          </a:solidFill>
                          <a:effectLst/>
                          <a:latin typeface="Aptos" panose="020B0004020202020204" pitchFamily="34" charset="0"/>
                          <a:cs typeface="Arial" panose="020B0604020202020204" pitchFamily="34" charset="0"/>
                        </a:rPr>
                        <a:t>Perú</a:t>
                      </a:r>
                    </a:p>
                  </a:txBody>
                  <a:tcPr marL="216000" marR="216000" marT="72000" marB="72000" anchor="b"/>
                </a:tc>
                <a:tc>
                  <a:txBody>
                    <a:bodyPr/>
                    <a:lstStyle/>
                    <a:p>
                      <a:pPr algn="ctr" fontAlgn="b">
                        <a:buNone/>
                      </a:pPr>
                      <a:r>
                        <a:rPr lang="es-CO" sz="2000" b="0" i="0" u="none" strike="noStrike">
                          <a:solidFill>
                            <a:srgbClr val="000000"/>
                          </a:solidFill>
                          <a:effectLst/>
                          <a:latin typeface="Aptos" panose="020B0004020202020204" pitchFamily="34" charset="0"/>
                          <a:cs typeface="Arial" panose="020B0604020202020204" pitchFamily="34" charset="0"/>
                        </a:rPr>
                        <a:t>32,2%</a:t>
                      </a:r>
                    </a:p>
                  </a:txBody>
                  <a:tcPr marL="216000" marR="216000" marT="72000" marB="72000" anchor="b"/>
                </a:tc>
                <a:extLst>
                  <a:ext uri="{0D108BD9-81ED-4DB2-BD59-A6C34878D82A}">
                    <a16:rowId xmlns:a16="http://schemas.microsoft.com/office/drawing/2014/main" val="345143105"/>
                  </a:ext>
                </a:extLst>
              </a:tr>
            </a:tbl>
          </a:graphicData>
        </a:graphic>
      </p:graphicFrame>
      <p:sp>
        <p:nvSpPr>
          <p:cNvPr id="8" name="CuadroTexto 7">
            <a:extLst>
              <a:ext uri="{FF2B5EF4-FFF2-40B4-BE49-F238E27FC236}">
                <a16:creationId xmlns:a16="http://schemas.microsoft.com/office/drawing/2014/main" id="{D8B9D359-FAC6-F586-7308-F78EB2028BE0}"/>
              </a:ext>
            </a:extLst>
          </p:cNvPr>
          <p:cNvSpPr txBox="1"/>
          <p:nvPr/>
        </p:nvSpPr>
        <p:spPr>
          <a:xfrm>
            <a:off x="319188" y="6036369"/>
            <a:ext cx="552916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srgbClr val="232A34"/>
                </a:solidFill>
                <a:effectLst/>
                <a:uLnTx/>
                <a:uFillTx/>
                <a:latin typeface="Aptos" panose="020B0004020202020204" pitchFamily="34" charset="0"/>
                <a:cs typeface="Arial" panose="020B0604020202020204" pitchFamily="34" charset="0"/>
              </a:rPr>
              <a:t>* Deuda máxima proyectada MFMP 2026-2036 – año 2028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a:ln>
                  <a:noFill/>
                </a:ln>
                <a:solidFill>
                  <a:srgbClr val="232A34"/>
                </a:solidFill>
                <a:effectLst/>
                <a:uLnTx/>
                <a:uFillTx/>
                <a:latin typeface="Aptos" panose="020B0004020202020204" pitchFamily="34" charset="0"/>
                <a:cs typeface="Arial" panose="020B0604020202020204" pitchFamily="34" charset="0"/>
              </a:rPr>
              <a:t>Fuente:</a:t>
            </a:r>
            <a:r>
              <a:rPr kumimoji="0" lang="es-CO" sz="1000" b="0" i="0" u="none" strike="noStrike" kern="1200" cap="none" spc="0" normalizeH="0" baseline="0" noProof="0">
                <a:ln>
                  <a:noFill/>
                </a:ln>
                <a:solidFill>
                  <a:srgbClr val="232A34"/>
                </a:solidFill>
                <a:effectLst/>
                <a:uLnTx/>
                <a:uFillTx/>
                <a:latin typeface="Aptos" panose="020B0004020202020204" pitchFamily="34" charset="0"/>
                <a:cs typeface="Arial" panose="020B0604020202020204" pitchFamily="34" charset="0"/>
              </a:rPr>
              <a:t> SDH para Bogotá, FMI-WEO Octubre 2025 para el resto de países. El dato de deuda corresponde a la deuda bruta del Gobierno General como porcentaje del PIB.</a:t>
            </a:r>
          </a:p>
        </p:txBody>
      </p:sp>
      <p:sp>
        <p:nvSpPr>
          <p:cNvPr id="9" name="CuadroTexto 8">
            <a:extLst>
              <a:ext uri="{FF2B5EF4-FFF2-40B4-BE49-F238E27FC236}">
                <a16:creationId xmlns:a16="http://schemas.microsoft.com/office/drawing/2014/main" id="{A6B944FC-4A11-7A8E-E46F-EBE9C959A6C9}"/>
              </a:ext>
            </a:extLst>
          </p:cNvPr>
          <p:cNvSpPr txBox="1"/>
          <p:nvPr/>
        </p:nvSpPr>
        <p:spPr>
          <a:xfrm>
            <a:off x="6593041" y="1671950"/>
            <a:ext cx="4800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a:ln>
                  <a:noFill/>
                </a:ln>
                <a:solidFill>
                  <a:srgbClr val="232A34"/>
                </a:solidFill>
                <a:effectLst/>
                <a:uLnTx/>
                <a:uFillTx/>
                <a:latin typeface="Aptos" panose="020B0004020202020204" pitchFamily="34" charset="0"/>
                <a:cs typeface="Arial" panose="020B0604020202020204" pitchFamily="34" charset="0"/>
              </a:rPr>
              <a:t>Servicio de la deuda como % del presupuesto - 2025</a:t>
            </a:r>
            <a:endParaRPr kumimoji="0" lang="es-CO" sz="2000" b="1" i="0" u="none" strike="noStrike" kern="1200" cap="none" spc="0" normalizeH="0" baseline="0" noProof="0">
              <a:ln>
                <a:noFill/>
              </a:ln>
              <a:solidFill>
                <a:srgbClr val="FF0000"/>
              </a:solidFill>
              <a:effectLst/>
              <a:highlight>
                <a:srgbClr val="FFFF00"/>
              </a:highlight>
              <a:uLnTx/>
              <a:uFillTx/>
              <a:latin typeface="Aptos" panose="020B0004020202020204" pitchFamily="34" charset="0"/>
              <a:cs typeface="Arial" panose="020B0604020202020204" pitchFamily="34" charset="0"/>
            </a:endParaRPr>
          </a:p>
        </p:txBody>
      </p:sp>
      <p:pic>
        <p:nvPicPr>
          <p:cNvPr id="5" name="Gráfico 4">
            <a:extLst>
              <a:ext uri="{FF2B5EF4-FFF2-40B4-BE49-F238E27FC236}">
                <a16:creationId xmlns:a16="http://schemas.microsoft.com/office/drawing/2014/main" id="{E1497327-EA67-A4F2-9CCC-023CAEB6439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011420" y="187282"/>
            <a:ext cx="956641" cy="486161"/>
          </a:xfrm>
          <a:prstGeom prst="rect">
            <a:avLst/>
          </a:prstGeom>
        </p:spPr>
      </p:pic>
      <p:pic>
        <p:nvPicPr>
          <p:cNvPr id="6" name="Gráfico 5">
            <a:extLst>
              <a:ext uri="{FF2B5EF4-FFF2-40B4-BE49-F238E27FC236}">
                <a16:creationId xmlns:a16="http://schemas.microsoft.com/office/drawing/2014/main" id="{FBDB7FCB-6CF0-EB84-46D6-44CBD7A55BE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10" name="Gráfico 9">
            <a:extLst>
              <a:ext uri="{FF2B5EF4-FFF2-40B4-BE49-F238E27FC236}">
                <a16:creationId xmlns:a16="http://schemas.microsoft.com/office/drawing/2014/main" id="{57BC560B-3DD5-6DBD-6909-31D876D85B1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06268" y="6356350"/>
            <a:ext cx="961794" cy="365125"/>
          </a:xfrm>
          <a:prstGeom prst="rect">
            <a:avLst/>
          </a:prstGeom>
        </p:spPr>
      </p:pic>
      <p:graphicFrame>
        <p:nvGraphicFramePr>
          <p:cNvPr id="11" name="Gráfico 10">
            <a:extLst>
              <a:ext uri="{FF2B5EF4-FFF2-40B4-BE49-F238E27FC236}">
                <a16:creationId xmlns:a16="http://schemas.microsoft.com/office/drawing/2014/main" id="{95B7B585-DC79-BE29-03AC-E9109CD01DC1}"/>
              </a:ext>
            </a:extLst>
          </p:cNvPr>
          <p:cNvGraphicFramePr>
            <a:graphicFrameLocks/>
          </p:cNvGraphicFramePr>
          <p:nvPr/>
        </p:nvGraphicFramePr>
        <p:xfrm>
          <a:off x="6132988" y="2379836"/>
          <a:ext cx="5620861" cy="3688092"/>
        </p:xfrm>
        <a:graphic>
          <a:graphicData uri="http://schemas.openxmlformats.org/drawingml/2006/chart">
            <c:chart xmlns:c="http://schemas.openxmlformats.org/drawingml/2006/chart" xmlns:r="http://schemas.openxmlformats.org/officeDocument/2006/relationships" r:id="rId5"/>
          </a:graphicData>
        </a:graphic>
      </p:graphicFrame>
      <p:sp>
        <p:nvSpPr>
          <p:cNvPr id="12" name="CuadroTexto 11">
            <a:extLst>
              <a:ext uri="{FF2B5EF4-FFF2-40B4-BE49-F238E27FC236}">
                <a16:creationId xmlns:a16="http://schemas.microsoft.com/office/drawing/2014/main" id="{01002D9B-601A-7A05-6686-03B43919B904}"/>
              </a:ext>
            </a:extLst>
          </p:cNvPr>
          <p:cNvSpPr txBox="1"/>
          <p:nvPr/>
        </p:nvSpPr>
        <p:spPr>
          <a:xfrm>
            <a:off x="5958003" y="6204544"/>
            <a:ext cx="49373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a:ln>
                  <a:noFill/>
                </a:ln>
                <a:solidFill>
                  <a:srgbClr val="232A34"/>
                </a:solidFill>
                <a:effectLst/>
                <a:uLnTx/>
                <a:uFillTx/>
                <a:latin typeface="Aptos" panose="020B0004020202020204" pitchFamily="34" charset="0"/>
                <a:cs typeface="Arial" panose="020B0604020202020204" pitchFamily="34" charset="0"/>
              </a:rPr>
              <a:t>Fuente:</a:t>
            </a:r>
            <a:r>
              <a:rPr kumimoji="0" lang="es-CO" sz="1000" b="0" i="0" u="none" strike="noStrike" kern="1200" cap="none" spc="0" normalizeH="0" baseline="0" noProof="0">
                <a:ln>
                  <a:noFill/>
                </a:ln>
                <a:solidFill>
                  <a:srgbClr val="232A34"/>
                </a:solidFill>
                <a:effectLst/>
                <a:uLnTx/>
                <a:uFillTx/>
                <a:latin typeface="Aptos" panose="020B0004020202020204" pitchFamily="34" charset="0"/>
                <a:cs typeface="Arial" panose="020B0604020202020204" pitchFamily="34" charset="0"/>
              </a:rPr>
              <a:t> SDH para Bogotá; MHCP para Nación, consistente por el presupuesto vigente al 30 de septiembre; acuerdos de presupuesto para los demás municipios.</a:t>
            </a:r>
          </a:p>
        </p:txBody>
      </p:sp>
      <p:sp>
        <p:nvSpPr>
          <p:cNvPr id="2" name="CuadroTexto 1">
            <a:extLst>
              <a:ext uri="{FF2B5EF4-FFF2-40B4-BE49-F238E27FC236}">
                <a16:creationId xmlns:a16="http://schemas.microsoft.com/office/drawing/2014/main" id="{15B40C7A-1C5A-2F42-C418-D83C19232975}"/>
              </a:ext>
            </a:extLst>
          </p:cNvPr>
          <p:cNvSpPr txBox="1"/>
          <p:nvPr/>
        </p:nvSpPr>
        <p:spPr>
          <a:xfrm>
            <a:off x="440182" y="355078"/>
            <a:ext cx="113116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effectLst/>
                <a:uLnTx/>
                <a:uFillTx/>
                <a:latin typeface="Aptos Black" panose="020B0004020202020204" pitchFamily="34" charset="0"/>
              </a:rPr>
              <a:t>2. Servicio de la deuda</a:t>
            </a:r>
            <a:r>
              <a:rPr kumimoji="0" sz="2000" b="0" i="0" u="none" strike="noStrike" kern="1200" cap="none" spc="0" normalizeH="0" baseline="0" noProof="0">
                <a:ln>
                  <a:noFill/>
                </a:ln>
                <a:effectLst/>
                <a:uLnTx/>
                <a:uFillTx/>
                <a:latin typeface="Aptos Black" panose="020B0004020202020204" pitchFamily="34" charset="0"/>
              </a:rPr>
              <a:t>​</a:t>
            </a:r>
            <a:r>
              <a:rPr kumimoji="0" lang="es-ES" sz="2000" b="0" i="0" u="none" strike="noStrike" kern="1200" cap="none" spc="0" normalizeH="0" baseline="0" noProof="0">
                <a:ln>
                  <a:noFill/>
                </a:ln>
                <a:effectLst/>
                <a:uLnTx/>
                <a:uFillTx/>
                <a:latin typeface="Aptos Black" panose="020B0004020202020204" pitchFamily="34" charset="0"/>
              </a:rPr>
              <a:t> </a:t>
            </a:r>
            <a:r>
              <a:rPr lang="es-ES" sz="2000">
                <a:latin typeface="Aptos Black" panose="020B0004020202020204" pitchFamily="34" charset="0"/>
              </a:rPr>
              <a:t>d</a:t>
            </a:r>
            <a:r>
              <a:rPr kumimoji="0" lang="es-ES" sz="2000" b="0" i="0" u="none" strike="noStrike" kern="1200" cap="none" spc="0" normalizeH="0" baseline="0" noProof="0">
                <a:ln>
                  <a:noFill/>
                </a:ln>
                <a:effectLst/>
                <a:uLnTx/>
                <a:uFillTx/>
                <a:latin typeface="Aptos Black" panose="020B0004020202020204" pitchFamily="34" charset="0"/>
              </a:rPr>
              <a:t>e </a:t>
            </a:r>
            <a:r>
              <a:rPr lang="es-ES" sz="2000">
                <a:latin typeface="Aptos Black" panose="020B0004020202020204" pitchFamily="34" charset="0"/>
              </a:rPr>
              <a:t>l</a:t>
            </a:r>
            <a:r>
              <a:rPr kumimoji="0" lang="es-ES" sz="2000" b="0" i="0" u="none" strike="noStrike" kern="1200" cap="none" spc="0" normalizeH="0" baseline="0" noProof="0">
                <a:ln>
                  <a:noFill/>
                </a:ln>
                <a:effectLst/>
                <a:uLnTx/>
                <a:uFillTx/>
                <a:latin typeface="Aptos Black" panose="020B0004020202020204" pitchFamily="34" charset="0"/>
              </a:rPr>
              <a:t>a </a:t>
            </a:r>
            <a:r>
              <a:rPr lang="es-ES" sz="2000">
                <a:latin typeface="Aptos Black" panose="020B0004020202020204" pitchFamily="34" charset="0"/>
              </a:rPr>
              <a:t>a</a:t>
            </a:r>
            <a:r>
              <a:rPr kumimoji="0" lang="es-ES" sz="2000" b="0" i="0" u="none" strike="noStrike" kern="1200" cap="none" spc="0" normalizeH="0" baseline="0" noProof="0" err="1">
                <a:ln>
                  <a:noFill/>
                </a:ln>
                <a:effectLst/>
                <a:uLnTx/>
                <a:uFillTx/>
                <a:latin typeface="Aptos Black" panose="020B0004020202020204" pitchFamily="34" charset="0"/>
              </a:rPr>
              <a:t>dministración</a:t>
            </a:r>
            <a:r>
              <a:rPr kumimoji="0" lang="es-ES" sz="2000" b="0" i="0" u="none" strike="noStrike" kern="1200" cap="none" spc="0" normalizeH="0" baseline="0" noProof="0">
                <a:ln>
                  <a:noFill/>
                </a:ln>
                <a:effectLst/>
                <a:uLnTx/>
                <a:uFillTx/>
                <a:latin typeface="Aptos Black" panose="020B0004020202020204" pitchFamily="34" charset="0"/>
              </a:rPr>
              <a:t> c</a:t>
            </a:r>
            <a:r>
              <a:rPr lang="es-ES" sz="2000" err="1">
                <a:latin typeface="Aptos Black" panose="020B0004020202020204" pitchFamily="34" charset="0"/>
              </a:rPr>
              <a:t>entral</a:t>
            </a:r>
            <a:endParaRPr kumimoji="0" lang="es-ES" sz="2000" b="0" i="0" u="none" strike="noStrike" kern="1200" cap="none" spc="0" normalizeH="0" baseline="0" noProof="0">
              <a:ln>
                <a:noFill/>
              </a:ln>
              <a:effectLst/>
              <a:uLnTx/>
              <a:uFillTx/>
              <a:latin typeface="Aptos Black" panose="020B0004020202020204" pitchFamily="34" charset="0"/>
            </a:endParaRPr>
          </a:p>
        </p:txBody>
      </p:sp>
    </p:spTree>
    <p:extLst>
      <p:ext uri="{BB962C8B-B14F-4D97-AF65-F5344CB8AC3E}">
        <p14:creationId xmlns:p14="http://schemas.microsoft.com/office/powerpoint/2010/main" val="2328160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9EC4AB1E-617B-3633-7634-4737717DB8F3}"/>
              </a:ext>
            </a:extLst>
          </p:cNvPr>
          <p:cNvPicPr>
            <a:picLocks noGrp="1" noChangeAspect="1"/>
          </p:cNvPicPr>
          <p:nvPr>
            <p:ph type="pic" sz="quarter" idx="13"/>
          </p:nvPr>
        </p:nvPicPr>
        <p:blipFill>
          <a:blip r:embed="rId2"/>
          <a:srcRect l="4140" r="4140"/>
          <a:stretch/>
        </p:blipFill>
        <p:spPr>
          <a:xfrm>
            <a:off x="5857104" y="1761696"/>
            <a:ext cx="5448635" cy="3374183"/>
          </a:xfrm>
        </p:spPr>
      </p:pic>
      <p:sp>
        <p:nvSpPr>
          <p:cNvPr id="13" name="Título 12">
            <a:extLst>
              <a:ext uri="{FF2B5EF4-FFF2-40B4-BE49-F238E27FC236}">
                <a16:creationId xmlns:a16="http://schemas.microsoft.com/office/drawing/2014/main" id="{7C93EA49-EEC7-F53D-8C81-80B57DB9085C}"/>
              </a:ext>
            </a:extLst>
          </p:cNvPr>
          <p:cNvSpPr>
            <a:spLocks noGrp="1"/>
          </p:cNvSpPr>
          <p:nvPr>
            <p:ph type="title"/>
          </p:nvPr>
        </p:nvSpPr>
        <p:spPr/>
        <p:txBody>
          <a:bodyPr/>
          <a:lstStyle/>
          <a:p>
            <a:br>
              <a:rPr lang="es-MX" sz="3600"/>
            </a:br>
            <a:br>
              <a:rPr lang="es-MX" sz="3600"/>
            </a:br>
            <a:br>
              <a:rPr lang="es-MX" sz="3600"/>
            </a:br>
            <a:r>
              <a:rPr lang="es-MX" sz="3600"/>
              <a:t> </a:t>
            </a:r>
            <a:br>
              <a:rPr lang="es-MX" sz="3600"/>
            </a:br>
            <a:br>
              <a:rPr lang="es-MX" sz="3600"/>
            </a:br>
            <a:br>
              <a:rPr lang="es-MX" sz="3600"/>
            </a:br>
            <a:endParaRPr lang="es-MX" sz="3600"/>
          </a:p>
        </p:txBody>
      </p:sp>
      <p:sp>
        <p:nvSpPr>
          <p:cNvPr id="2" name="Marcador de texto 1">
            <a:extLst>
              <a:ext uri="{FF2B5EF4-FFF2-40B4-BE49-F238E27FC236}">
                <a16:creationId xmlns:a16="http://schemas.microsoft.com/office/drawing/2014/main" id="{7B04D92E-2479-0F8C-E202-9027E0C54FDE}"/>
              </a:ext>
            </a:extLst>
          </p:cNvPr>
          <p:cNvSpPr>
            <a:spLocks noGrp="1"/>
          </p:cNvSpPr>
          <p:nvPr>
            <p:ph type="body" sz="quarter" idx="14"/>
          </p:nvPr>
        </p:nvSpPr>
        <p:spPr>
          <a:xfrm>
            <a:off x="999824" y="2822386"/>
            <a:ext cx="4681537" cy="1252800"/>
          </a:xfrm>
        </p:spPr>
        <p:txBody>
          <a:bodyPr/>
          <a:lstStyle/>
          <a:p>
            <a:pPr marL="0" indent="0">
              <a:buNone/>
            </a:pPr>
            <a:r>
              <a:rPr lang="es-CO" sz="3800">
                <a:solidFill>
                  <a:schemeClr val="tx2"/>
                </a:solidFill>
                <a:latin typeface="Aptos Black" panose="020B0004020202020204" pitchFamily="34" charset="0"/>
              </a:rPr>
              <a:t>Contexto económico actual</a:t>
            </a:r>
          </a:p>
        </p:txBody>
      </p:sp>
      <p:pic>
        <p:nvPicPr>
          <p:cNvPr id="8" name="Gráfico 7">
            <a:extLst>
              <a:ext uri="{FF2B5EF4-FFF2-40B4-BE49-F238E27FC236}">
                <a16:creationId xmlns:a16="http://schemas.microsoft.com/office/drawing/2014/main" id="{C771F98A-5BF3-46D6-394A-342CB69AB95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9" name="Gráfico 8">
            <a:extLst>
              <a:ext uri="{FF2B5EF4-FFF2-40B4-BE49-F238E27FC236}">
                <a16:creationId xmlns:a16="http://schemas.microsoft.com/office/drawing/2014/main" id="{F87C2B05-8BE1-3C0B-721A-05891163319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10" name="Gráfico 9">
            <a:extLst>
              <a:ext uri="{FF2B5EF4-FFF2-40B4-BE49-F238E27FC236}">
                <a16:creationId xmlns:a16="http://schemas.microsoft.com/office/drawing/2014/main" id="{FFEC851F-9E64-C1A0-9255-E421120DFA8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4063100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3AD2-82FC-79E1-AEFD-C6F908BD161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9E6D386B-20DF-178F-7C1B-7CF831CE6A58}"/>
              </a:ext>
            </a:extLst>
          </p:cNvPr>
          <p:cNvSpPr txBox="1"/>
          <p:nvPr/>
        </p:nvSpPr>
        <p:spPr>
          <a:xfrm>
            <a:off x="7094069" y="3089161"/>
            <a:ext cx="318545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effectLst/>
                <a:uLnTx/>
                <a:uFillTx/>
                <a:latin typeface="Aptos Black" panose="020B0004020202020204" pitchFamily="34" charset="0"/>
                <a:cs typeface="Arial" panose="020B0604020202020204" pitchFamily="34" charset="0"/>
              </a:rPr>
              <a:t>Seguridad </a:t>
            </a:r>
            <a:endParaRPr kumimoji="0" lang="es-CO" sz="2400" b="1" i="0" u="none" strike="noStrike" kern="1200" cap="none" spc="0" normalizeH="0" baseline="0" noProof="0">
              <a:ln>
                <a:noFill/>
              </a:ln>
              <a:effectLst/>
              <a:uLnTx/>
              <a:uFillTx/>
              <a:latin typeface="Aptos Black" panose="020B00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16B818CA-1E14-0ED8-51C3-236512D9B21C}"/>
              </a:ext>
            </a:extLst>
          </p:cNvPr>
          <p:cNvSpPr txBox="1"/>
          <p:nvPr/>
        </p:nvSpPr>
        <p:spPr>
          <a:xfrm>
            <a:off x="1740942" y="3089161"/>
            <a:ext cx="4069218" cy="461665"/>
          </a:xfrm>
          <a:prstGeom prst="rect">
            <a:avLst/>
          </a:prstGeom>
          <a:noFill/>
        </p:spPr>
        <p:txBody>
          <a:bodyPr wrap="square">
            <a:spAutoFit/>
          </a:bodyPr>
          <a:lstStyle>
            <a:defPPr>
              <a:defRPr lang="es-CO"/>
            </a:defPPr>
            <a:lvl1pPr algn="ctr">
              <a:defRPr sz="3200" b="1">
                <a:solidFill>
                  <a:srgbClr val="002060"/>
                </a:solidFill>
                <a:latin typeface="Aptos Display"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chemeClr val="tx1"/>
                </a:solidFill>
                <a:effectLst/>
                <a:uLnTx/>
                <a:uFillTx/>
                <a:latin typeface="Aptos Black" panose="020B0004020202020204" pitchFamily="34" charset="0"/>
                <a:cs typeface="Arial" panose="020B0604020202020204" pitchFamily="34" charset="0"/>
              </a:rPr>
              <a:t>Sectores Sociales</a:t>
            </a:r>
            <a:endParaRPr kumimoji="0" lang="es-CO" sz="2400" b="1" i="0" u="none" strike="noStrike" kern="1200" cap="none" spc="0" normalizeH="0" baseline="0" noProof="0">
              <a:ln>
                <a:noFill/>
              </a:ln>
              <a:solidFill>
                <a:schemeClr val="tx1"/>
              </a:solidFill>
              <a:effectLst/>
              <a:uLnTx/>
              <a:uFillTx/>
              <a:latin typeface="Aptos Black" panose="020B00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id="{82C01AF5-F7AB-C2C0-BE0A-C991B8D3FE1E}"/>
              </a:ext>
            </a:extLst>
          </p:cNvPr>
          <p:cNvSpPr txBox="1"/>
          <p:nvPr/>
        </p:nvSpPr>
        <p:spPr>
          <a:xfrm>
            <a:off x="4100681" y="1357381"/>
            <a:ext cx="400515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effectLst/>
                <a:uLnTx/>
                <a:uFillTx/>
                <a:latin typeface="Aptos Black" panose="020B0004020202020204" pitchFamily="34" charset="0"/>
                <a:cs typeface="Arial" panose="020B0604020202020204" pitchFamily="34" charset="0"/>
              </a:rPr>
              <a:t>Crecimiento en:</a:t>
            </a:r>
            <a:endParaRPr kumimoji="0" lang="es-CO" sz="2400" b="1" i="0" u="none" strike="noStrike" kern="1200" cap="none" spc="0" normalizeH="0" baseline="0" noProof="0">
              <a:ln>
                <a:noFill/>
              </a:ln>
              <a:effectLst/>
              <a:uLnTx/>
              <a:uFillTx/>
              <a:latin typeface="Aptos Black" panose="020B0004020202020204" pitchFamily="34" charset="0"/>
              <a:cs typeface="Arial" panose="020B0604020202020204" pitchFamily="34" charset="0"/>
            </a:endParaRPr>
          </a:p>
        </p:txBody>
      </p:sp>
      <p:sp>
        <p:nvSpPr>
          <p:cNvPr id="25" name="Rectángulo 24">
            <a:extLst>
              <a:ext uri="{FF2B5EF4-FFF2-40B4-BE49-F238E27FC236}">
                <a16:creationId xmlns:a16="http://schemas.microsoft.com/office/drawing/2014/main" id="{F5580505-C62E-3F6E-085E-9DDF49E84994}"/>
              </a:ext>
            </a:extLst>
          </p:cNvPr>
          <p:cNvSpPr/>
          <p:nvPr/>
        </p:nvSpPr>
        <p:spPr>
          <a:xfrm>
            <a:off x="0" y="4941536"/>
            <a:ext cx="12192000" cy="84523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26" name="CuadroTexto 25">
            <a:extLst>
              <a:ext uri="{FF2B5EF4-FFF2-40B4-BE49-F238E27FC236}">
                <a16:creationId xmlns:a16="http://schemas.microsoft.com/office/drawing/2014/main" id="{7412E52B-C960-2B1C-DCA9-1F1B4DBB2873}"/>
              </a:ext>
            </a:extLst>
          </p:cNvPr>
          <p:cNvSpPr txBox="1"/>
          <p:nvPr/>
        </p:nvSpPr>
        <p:spPr>
          <a:xfrm>
            <a:off x="3339174" y="4996433"/>
            <a:ext cx="605995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a:ln>
                  <a:noFill/>
                </a:ln>
                <a:effectLst/>
                <a:uLnTx/>
                <a:uFillTx/>
                <a:latin typeface="Aptos" panose="020B0004020202020204" pitchFamily="34" charset="0"/>
                <a:cs typeface="Arial" panose="020B0604020202020204" pitchFamily="34" charset="0"/>
              </a:rPr>
              <a:t>Marca la senda hacia niveles de inversión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err="1">
                <a:ln>
                  <a:noFill/>
                </a:ln>
                <a:effectLst/>
                <a:uLnTx/>
                <a:uFillTx/>
                <a:latin typeface="Aptos" panose="020B0004020202020204" pitchFamily="34" charset="0"/>
                <a:cs typeface="Arial" panose="020B0604020202020204" pitchFamily="34" charset="0"/>
              </a:rPr>
              <a:t>pre-pandemia</a:t>
            </a:r>
            <a:endParaRPr kumimoji="0" lang="es-CO" sz="2000" b="1" i="0" u="none" strike="noStrike" kern="1200" cap="none" spc="0" normalizeH="0" baseline="0" noProof="0">
              <a:ln>
                <a:noFill/>
              </a:ln>
              <a:effectLst/>
              <a:uLnTx/>
              <a:uFillTx/>
              <a:latin typeface="Aptos" panose="020B0004020202020204" pitchFamily="34" charset="0"/>
              <a:cs typeface="Arial" panose="020B0604020202020204" pitchFamily="34" charset="0"/>
            </a:endParaRPr>
          </a:p>
        </p:txBody>
      </p:sp>
      <p:sp>
        <p:nvSpPr>
          <p:cNvPr id="5" name="Título 3">
            <a:extLst>
              <a:ext uri="{FF2B5EF4-FFF2-40B4-BE49-F238E27FC236}">
                <a16:creationId xmlns:a16="http://schemas.microsoft.com/office/drawing/2014/main" id="{E5042DB5-7D0D-A258-53DE-A6857733B22A}"/>
              </a:ext>
            </a:extLst>
          </p:cNvPr>
          <p:cNvSpPr txBox="1">
            <a:spLocks/>
          </p:cNvSpPr>
          <p:nvPr/>
        </p:nvSpPr>
        <p:spPr>
          <a:xfrm>
            <a:off x="838197" y="262279"/>
            <a:ext cx="10515600" cy="561467"/>
          </a:xfrm>
        </p:spPr>
        <p:txBody>
          <a:bodyPr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3200">
                <a:latin typeface="Aptos Black" panose="020B0004020202020204" pitchFamily="34" charset="0"/>
              </a:rPr>
              <a:t>3.  Inversión</a:t>
            </a:r>
            <a:endParaRPr kumimoji="0" lang="es-ES" sz="3200" b="0" i="0" u="none" strike="noStrike" kern="1200" cap="none" spc="0" normalizeH="0" baseline="0" noProof="0">
              <a:ln>
                <a:noFill/>
              </a:ln>
              <a:effectLst/>
              <a:uLnTx/>
              <a:uFillTx/>
              <a:latin typeface="Aptos Black" panose="020B0004020202020204" pitchFamily="34" charset="0"/>
            </a:endParaRPr>
          </a:p>
        </p:txBody>
      </p:sp>
      <p:sp>
        <p:nvSpPr>
          <p:cNvPr id="6" name="Rectángulo 5">
            <a:extLst>
              <a:ext uri="{FF2B5EF4-FFF2-40B4-BE49-F238E27FC236}">
                <a16:creationId xmlns:a16="http://schemas.microsoft.com/office/drawing/2014/main" id="{70FB1766-F780-F8D4-FB78-C93BD954E034}"/>
              </a:ext>
            </a:extLst>
          </p:cNvPr>
          <p:cNvSpPr/>
          <p:nvPr/>
        </p:nvSpPr>
        <p:spPr>
          <a:xfrm>
            <a:off x="7260" y="3892764"/>
            <a:ext cx="12192000" cy="7968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7" name="CuadroTexto 6">
            <a:extLst>
              <a:ext uri="{FF2B5EF4-FFF2-40B4-BE49-F238E27FC236}">
                <a16:creationId xmlns:a16="http://schemas.microsoft.com/office/drawing/2014/main" id="{6A0CE59F-1463-7B3C-073E-4202FC68F581}"/>
              </a:ext>
            </a:extLst>
          </p:cNvPr>
          <p:cNvSpPr txBox="1"/>
          <p:nvPr/>
        </p:nvSpPr>
        <p:spPr>
          <a:xfrm>
            <a:off x="3288768" y="3952849"/>
            <a:ext cx="616077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a:ln>
                  <a:noFill/>
                </a:ln>
                <a:effectLst/>
                <a:uLnTx/>
                <a:uFillTx/>
                <a:latin typeface="Aptos" panose="020B0004020202020204" pitchFamily="34" charset="0"/>
                <a:cs typeface="Arial" panose="020B0604020202020204" pitchFamily="34" charset="0"/>
              </a:rPr>
              <a:t>Garantiza los recursos para dar continuidad a las grandes obras y </a:t>
            </a:r>
            <a:r>
              <a:rPr lang="es-MX" sz="2000" b="1">
                <a:latin typeface="Aptos" panose="020B0004020202020204" pitchFamily="34" charset="0"/>
                <a:cs typeface="Arial" panose="020B0604020202020204" pitchFamily="34" charset="0"/>
              </a:rPr>
              <a:t>la movilidad </a:t>
            </a:r>
            <a:r>
              <a:rPr kumimoji="0" lang="es-MX" sz="2000" b="1" i="0" u="none" strike="noStrike" kern="1200" cap="none" spc="0" normalizeH="0" baseline="0" noProof="0">
                <a:ln>
                  <a:noFill/>
                </a:ln>
                <a:effectLst/>
                <a:uLnTx/>
                <a:uFillTx/>
                <a:latin typeface="Aptos" panose="020B0004020202020204" pitchFamily="34" charset="0"/>
                <a:cs typeface="Arial" panose="020B0604020202020204" pitchFamily="34" charset="0"/>
              </a:rPr>
              <a:t>de la ciudad </a:t>
            </a:r>
            <a:endParaRPr kumimoji="0" lang="es-CO" sz="2000" b="1" i="0" u="none" strike="noStrike" kern="1200" cap="none" spc="0" normalizeH="0" baseline="0" noProof="0">
              <a:ln>
                <a:noFill/>
              </a:ln>
              <a:effectLst/>
              <a:uLnTx/>
              <a:uFillTx/>
              <a:latin typeface="Aptos" panose="020B0004020202020204" pitchFamily="34" charset="0"/>
              <a:cs typeface="Arial" panose="020B0604020202020204" pitchFamily="34" charset="0"/>
            </a:endParaRPr>
          </a:p>
        </p:txBody>
      </p:sp>
      <p:pic>
        <p:nvPicPr>
          <p:cNvPr id="4" name="Gráfico 3">
            <a:extLst>
              <a:ext uri="{FF2B5EF4-FFF2-40B4-BE49-F238E27FC236}">
                <a16:creationId xmlns:a16="http://schemas.microsoft.com/office/drawing/2014/main" id="{C3A6F0EB-6CC3-12A7-730D-266302B7CB4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3939" y="187282"/>
            <a:ext cx="786223" cy="659156"/>
          </a:xfrm>
          <a:prstGeom prst="rect">
            <a:avLst/>
          </a:prstGeom>
        </p:spPr>
      </p:pic>
      <p:pic>
        <p:nvPicPr>
          <p:cNvPr id="8" name="Gráfico 7">
            <a:extLst>
              <a:ext uri="{FF2B5EF4-FFF2-40B4-BE49-F238E27FC236}">
                <a16:creationId xmlns:a16="http://schemas.microsoft.com/office/drawing/2014/main" id="{1168D885-3FA5-6D75-98CE-C2044135C76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87282"/>
            <a:ext cx="956641" cy="486161"/>
          </a:xfrm>
          <a:prstGeom prst="rect">
            <a:avLst/>
          </a:prstGeom>
        </p:spPr>
      </p:pic>
      <p:pic>
        <p:nvPicPr>
          <p:cNvPr id="9" name="Gráfico 8">
            <a:extLst>
              <a:ext uri="{FF2B5EF4-FFF2-40B4-BE49-F238E27FC236}">
                <a16:creationId xmlns:a16="http://schemas.microsoft.com/office/drawing/2014/main" id="{7E59EDB1-99E3-E4CD-DB29-727C1659BD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06268" y="6356350"/>
            <a:ext cx="961794" cy="365125"/>
          </a:xfrm>
          <a:prstGeom prst="rect">
            <a:avLst/>
          </a:prstGeom>
        </p:spPr>
      </p:pic>
      <p:sp>
        <p:nvSpPr>
          <p:cNvPr id="10" name="Elipse 9">
            <a:extLst>
              <a:ext uri="{FF2B5EF4-FFF2-40B4-BE49-F238E27FC236}">
                <a16:creationId xmlns:a16="http://schemas.microsoft.com/office/drawing/2014/main" id="{7A9E657F-09B8-2EC4-1E86-141CA1D6AFB8}"/>
              </a:ext>
            </a:extLst>
          </p:cNvPr>
          <p:cNvSpPr/>
          <p:nvPr/>
        </p:nvSpPr>
        <p:spPr>
          <a:xfrm>
            <a:off x="3198336" y="2066175"/>
            <a:ext cx="1154430" cy="1088806"/>
          </a:xfrm>
          <a:prstGeom prst="ellipse">
            <a:avLst/>
          </a:prstGeom>
          <a:solidFill>
            <a:srgbClr val="CA1D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5000">
                <a:solidFill>
                  <a:schemeClr val="bg1"/>
                </a:solidFill>
                <a:latin typeface="Aptos Black" panose="020B0004020202020204" pitchFamily="34" charset="0"/>
              </a:rPr>
              <a:t>1.</a:t>
            </a:r>
          </a:p>
        </p:txBody>
      </p:sp>
      <p:sp>
        <p:nvSpPr>
          <p:cNvPr id="11" name="Elipse 10">
            <a:extLst>
              <a:ext uri="{FF2B5EF4-FFF2-40B4-BE49-F238E27FC236}">
                <a16:creationId xmlns:a16="http://schemas.microsoft.com/office/drawing/2014/main" id="{9B76B04B-0C09-8DBA-DCCB-6D187E4ECABF}"/>
              </a:ext>
            </a:extLst>
          </p:cNvPr>
          <p:cNvSpPr/>
          <p:nvPr/>
        </p:nvSpPr>
        <p:spPr>
          <a:xfrm>
            <a:off x="7974171" y="2032075"/>
            <a:ext cx="1154430" cy="1088806"/>
          </a:xfrm>
          <a:prstGeom prst="ellipse">
            <a:avLst/>
          </a:prstGeom>
          <a:solidFill>
            <a:srgbClr val="CA1D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5000">
                <a:solidFill>
                  <a:schemeClr val="bg1"/>
                </a:solidFill>
                <a:latin typeface="Aptos Black" panose="020B0004020202020204" pitchFamily="34" charset="0"/>
              </a:rPr>
              <a:t>2.</a:t>
            </a:r>
          </a:p>
        </p:txBody>
      </p:sp>
    </p:spTree>
    <p:extLst>
      <p:ext uri="{BB962C8B-B14F-4D97-AF65-F5344CB8AC3E}">
        <p14:creationId xmlns:p14="http://schemas.microsoft.com/office/powerpoint/2010/main" val="29606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179C8-6CC7-ABA6-0A6E-96CC50D3DC3E}"/>
            </a:ext>
          </a:extLst>
        </p:cNvPr>
        <p:cNvGrpSpPr/>
        <p:nvPr/>
      </p:nvGrpSpPr>
      <p:grpSpPr>
        <a:xfrm>
          <a:off x="0" y="0"/>
          <a:ext cx="0" cy="0"/>
          <a:chOff x="0" y="0"/>
          <a:chExt cx="0" cy="0"/>
        </a:xfrm>
      </p:grpSpPr>
      <p:sp>
        <p:nvSpPr>
          <p:cNvPr id="12" name="TextBox 5">
            <a:extLst>
              <a:ext uri="{FF2B5EF4-FFF2-40B4-BE49-F238E27FC236}">
                <a16:creationId xmlns:a16="http://schemas.microsoft.com/office/drawing/2014/main" id="{C2244125-F666-1E7D-6406-CC6E1B995917}"/>
              </a:ext>
            </a:extLst>
          </p:cNvPr>
          <p:cNvSpPr txBox="1"/>
          <p:nvPr/>
        </p:nvSpPr>
        <p:spPr>
          <a:xfrm>
            <a:off x="9672203" y="6563079"/>
            <a:ext cx="2519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s-CO" sz="1000">
                <a:solidFill>
                  <a:srgbClr val="232A34"/>
                </a:solidFill>
                <a:latin typeface="Aptos" panose="020B0004020202020204" pitchFamily="34" charset="0"/>
                <a:cs typeface="Calibri"/>
              </a:rPr>
              <a:t>Cifras</a:t>
            </a:r>
            <a:r>
              <a:rPr lang="en-US" sz="1000">
                <a:solidFill>
                  <a:srgbClr val="232A34"/>
                </a:solidFill>
                <a:latin typeface="Aptos" panose="020B0004020202020204" pitchFamily="34" charset="0"/>
                <a:cs typeface="Calibri"/>
              </a:rPr>
              <a:t> </a:t>
            </a:r>
            <a:r>
              <a:rPr lang="es-CO" sz="1000">
                <a:solidFill>
                  <a:srgbClr val="232A34"/>
                </a:solidFill>
                <a:latin typeface="Aptos" panose="020B0004020202020204" pitchFamily="34" charset="0"/>
                <a:cs typeface="Calibri"/>
              </a:rPr>
              <a:t> en</a:t>
            </a:r>
            <a:r>
              <a:rPr lang="en-US" sz="1000">
                <a:solidFill>
                  <a:srgbClr val="232A34"/>
                </a:solidFill>
                <a:latin typeface="Aptos" panose="020B0004020202020204" pitchFamily="34" charset="0"/>
                <a:cs typeface="Calibri"/>
              </a:rPr>
              <a:t> </a:t>
            </a:r>
            <a:r>
              <a:rPr lang="es-CO" sz="1000">
                <a:solidFill>
                  <a:srgbClr val="232A34"/>
                </a:solidFill>
                <a:latin typeface="Aptos" panose="020B0004020202020204" pitchFamily="34" charset="0"/>
                <a:cs typeface="Calibri"/>
              </a:rPr>
              <a:t>millones </a:t>
            </a:r>
            <a:r>
              <a:rPr lang="en-US" sz="1000">
                <a:solidFill>
                  <a:srgbClr val="232A34"/>
                </a:solidFill>
                <a:latin typeface="Aptos" panose="020B0004020202020204" pitchFamily="34" charset="0"/>
                <a:cs typeface="Calibri"/>
              </a:rPr>
              <a:t>de pesos </a:t>
            </a:r>
            <a:r>
              <a:rPr lang="es-CO" sz="1000">
                <a:solidFill>
                  <a:srgbClr val="232A34"/>
                </a:solidFill>
                <a:latin typeface="Aptos" panose="020B0004020202020204" pitchFamily="34" charset="0"/>
                <a:cs typeface="Calibri"/>
              </a:rPr>
              <a:t>corrientes</a:t>
            </a:r>
            <a:endParaRPr lang="es-CO" sz="1000">
              <a:solidFill>
                <a:srgbClr val="232A34"/>
              </a:solidFill>
              <a:latin typeface="Aptos" panose="020B0004020202020204" pitchFamily="34" charset="0"/>
            </a:endParaRPr>
          </a:p>
        </p:txBody>
      </p:sp>
      <p:sp>
        <p:nvSpPr>
          <p:cNvPr id="5" name="CuadroTexto 4">
            <a:extLst>
              <a:ext uri="{FF2B5EF4-FFF2-40B4-BE49-F238E27FC236}">
                <a16:creationId xmlns:a16="http://schemas.microsoft.com/office/drawing/2014/main" id="{7006436A-EB16-8559-E80A-75CCBC224A4E}"/>
              </a:ext>
            </a:extLst>
          </p:cNvPr>
          <p:cNvSpPr txBox="1"/>
          <p:nvPr/>
        </p:nvSpPr>
        <p:spPr>
          <a:xfrm>
            <a:off x="16829" y="6433997"/>
            <a:ext cx="324940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algn="l">
              <a:defRPr/>
            </a:pPr>
            <a:r>
              <a:rPr lang="es-CO">
                <a:solidFill>
                  <a:srgbClr val="232A34"/>
                </a:solidFill>
                <a:latin typeface="Aptos"/>
                <a:cs typeface="Arial"/>
              </a:rPr>
              <a:t>Presupuesto 2025 con corte a 23 de Noviembre</a:t>
            </a:r>
          </a:p>
        </p:txBody>
      </p:sp>
      <p:pic>
        <p:nvPicPr>
          <p:cNvPr id="13" name="Gráfico 12">
            <a:extLst>
              <a:ext uri="{FF2B5EF4-FFF2-40B4-BE49-F238E27FC236}">
                <a16:creationId xmlns:a16="http://schemas.microsoft.com/office/drawing/2014/main" id="{8ACBAB38-AE0F-7064-9C2A-DC1A2E32E5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87282"/>
            <a:ext cx="956641" cy="486161"/>
          </a:xfrm>
          <a:prstGeom prst="rect">
            <a:avLst/>
          </a:prstGeom>
        </p:spPr>
      </p:pic>
      <p:pic>
        <p:nvPicPr>
          <p:cNvPr id="15" name="Gráfico 14">
            <a:extLst>
              <a:ext uri="{FF2B5EF4-FFF2-40B4-BE49-F238E27FC236}">
                <a16:creationId xmlns:a16="http://schemas.microsoft.com/office/drawing/2014/main" id="{3763D50D-C04A-B5D2-0ADC-5150479EE28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1083" y="77157"/>
            <a:ext cx="786223" cy="659156"/>
          </a:xfrm>
          <a:prstGeom prst="rect">
            <a:avLst/>
          </a:prstGeom>
        </p:spPr>
      </p:pic>
      <p:sp>
        <p:nvSpPr>
          <p:cNvPr id="2" name="CuadroTexto 1">
            <a:extLst>
              <a:ext uri="{FF2B5EF4-FFF2-40B4-BE49-F238E27FC236}">
                <a16:creationId xmlns:a16="http://schemas.microsoft.com/office/drawing/2014/main" id="{7391CCCF-0AFC-68E7-8770-5BFFD64D8F00}"/>
              </a:ext>
            </a:extLst>
          </p:cNvPr>
          <p:cNvSpPr txBox="1"/>
          <p:nvPr/>
        </p:nvSpPr>
        <p:spPr>
          <a:xfrm>
            <a:off x="4297087" y="326971"/>
            <a:ext cx="3597826" cy="338141"/>
          </a:xfrm>
          <a:prstGeom prst="rect">
            <a:avLst/>
          </a:prstGeom>
        </p:spPr>
        <p:txBody>
          <a:bodyPr anchor="b">
            <a:noAutofit/>
          </a:bodyPr>
          <a:lstStyle>
            <a:defPPr>
              <a:defRPr lang="es-CO"/>
            </a:defPPr>
            <a:lvl1pPr algn="ctr">
              <a:lnSpc>
                <a:spcPct val="90000"/>
              </a:lnSpc>
              <a:spcBef>
                <a:spcPct val="0"/>
              </a:spcBef>
              <a:buNone/>
              <a:defRPr sz="6000">
                <a:solidFill>
                  <a:srgbClr val="002060"/>
                </a:solidFill>
                <a:latin typeface="+mj-lt"/>
                <a:ea typeface="+mj-ea"/>
                <a:cs typeface="+mj-cs"/>
              </a:defRPr>
            </a:lvl1pPr>
          </a:lstStyle>
          <a:p>
            <a:pPr>
              <a:defRPr/>
            </a:pPr>
            <a:r>
              <a:rPr lang="es-MX" sz="2000">
                <a:solidFill>
                  <a:schemeClr val="tx1"/>
                </a:solidFill>
                <a:latin typeface="Aptos Black" panose="020B0004020202020204" pitchFamily="34" charset="0"/>
              </a:rPr>
              <a:t>Presupuesto Inversión </a:t>
            </a:r>
            <a:endParaRPr lang="en-US" sz="2000">
              <a:solidFill>
                <a:schemeClr val="tx1"/>
              </a:solidFill>
              <a:latin typeface="Aptos Black" panose="020B0004020202020204" pitchFamily="34" charset="0"/>
            </a:endParaRPr>
          </a:p>
        </p:txBody>
      </p:sp>
      <p:sp>
        <p:nvSpPr>
          <p:cNvPr id="4" name="CuadroTexto 3">
            <a:extLst>
              <a:ext uri="{FF2B5EF4-FFF2-40B4-BE49-F238E27FC236}">
                <a16:creationId xmlns:a16="http://schemas.microsoft.com/office/drawing/2014/main" id="{4745A779-0E73-C886-E095-BEA2B1413F7A}"/>
              </a:ext>
            </a:extLst>
          </p:cNvPr>
          <p:cNvSpPr txBox="1"/>
          <p:nvPr/>
        </p:nvSpPr>
        <p:spPr>
          <a:xfrm>
            <a:off x="20074" y="6560776"/>
            <a:ext cx="6098058" cy="261610"/>
          </a:xfrm>
          <a:prstGeom prst="rect">
            <a:avLst/>
          </a:prstGeom>
          <a:noFill/>
        </p:spPr>
        <p:txBody>
          <a:bodyPr wrap="square">
            <a:spAutoFit/>
          </a:bodyPr>
          <a:lstStyle/>
          <a:p>
            <a:pPr algn="l">
              <a:defRPr/>
            </a:pPr>
            <a:r>
              <a:rPr lang="es-CO" sz="1100">
                <a:solidFill>
                  <a:srgbClr val="232A34"/>
                </a:solidFill>
                <a:latin typeface="Aptos"/>
                <a:cs typeface="Arial"/>
              </a:rPr>
              <a:t>*Incluye FET</a:t>
            </a:r>
          </a:p>
        </p:txBody>
      </p:sp>
      <p:graphicFrame>
        <p:nvGraphicFramePr>
          <p:cNvPr id="6" name="Tabla 5">
            <a:extLst>
              <a:ext uri="{FF2B5EF4-FFF2-40B4-BE49-F238E27FC236}">
                <a16:creationId xmlns:a16="http://schemas.microsoft.com/office/drawing/2014/main" id="{6E0AA004-31D2-6C5B-9AA7-29215ACD9818}"/>
              </a:ext>
            </a:extLst>
          </p:cNvPr>
          <p:cNvGraphicFramePr>
            <a:graphicFrameLocks noGrp="1"/>
          </p:cNvGraphicFramePr>
          <p:nvPr>
            <p:extLst>
              <p:ext uri="{D42A27DB-BD31-4B8C-83A1-F6EECF244321}">
                <p14:modId xmlns:p14="http://schemas.microsoft.com/office/powerpoint/2010/main" val="1153123194"/>
              </p:ext>
            </p:extLst>
          </p:nvPr>
        </p:nvGraphicFramePr>
        <p:xfrm>
          <a:off x="216698" y="825500"/>
          <a:ext cx="11377302" cy="5519613"/>
        </p:xfrm>
        <a:graphic>
          <a:graphicData uri="http://schemas.openxmlformats.org/drawingml/2006/table">
            <a:tbl>
              <a:tblPr firstRow="1" bandRow="1">
                <a:tableStyleId>{5C22544A-7EE6-4342-B048-85BDC9FD1C3A}</a:tableStyleId>
              </a:tblPr>
              <a:tblGrid>
                <a:gridCol w="3884455">
                  <a:extLst>
                    <a:ext uri="{9D8B030D-6E8A-4147-A177-3AD203B41FA5}">
                      <a16:colId xmlns:a16="http://schemas.microsoft.com/office/drawing/2014/main" val="945647235"/>
                    </a:ext>
                  </a:extLst>
                </a:gridCol>
                <a:gridCol w="2434821">
                  <a:extLst>
                    <a:ext uri="{9D8B030D-6E8A-4147-A177-3AD203B41FA5}">
                      <a16:colId xmlns:a16="http://schemas.microsoft.com/office/drawing/2014/main" val="2910037601"/>
                    </a:ext>
                  </a:extLst>
                </a:gridCol>
                <a:gridCol w="2631984">
                  <a:extLst>
                    <a:ext uri="{9D8B030D-6E8A-4147-A177-3AD203B41FA5}">
                      <a16:colId xmlns:a16="http://schemas.microsoft.com/office/drawing/2014/main" val="336357713"/>
                    </a:ext>
                  </a:extLst>
                </a:gridCol>
                <a:gridCol w="2426042">
                  <a:extLst>
                    <a:ext uri="{9D8B030D-6E8A-4147-A177-3AD203B41FA5}">
                      <a16:colId xmlns:a16="http://schemas.microsoft.com/office/drawing/2014/main" val="593619322"/>
                    </a:ext>
                  </a:extLst>
                </a:gridCol>
              </a:tblGrid>
              <a:tr h="394330">
                <a:tc>
                  <a:txBody>
                    <a:bodyPr/>
                    <a:lstStyle/>
                    <a:p>
                      <a:pPr algn="ctr" fontAlgn="ctr">
                        <a:buNone/>
                      </a:pPr>
                      <a:r>
                        <a:rPr lang="es-ES" sz="1200" b="1">
                          <a:latin typeface="Aptos"/>
                        </a:rPr>
                        <a:t>Sector</a:t>
                      </a:r>
                    </a:p>
                  </a:txBody>
                  <a:tcPr marL="9525" marR="9525" marT="9525" anchor="ctr">
                    <a:lnL w="6350" cap="flat" cmpd="sng" algn="ctr">
                      <a:solidFill>
                        <a:srgbClr val="F5C157"/>
                      </a:solidFill>
                      <a:prstDash val="solid"/>
                      <a:round/>
                      <a:headEnd type="none" w="med" len="med"/>
                      <a:tailEnd type="none" w="med" len="med"/>
                    </a:lnL>
                    <a:lnR>
                      <a:noFill/>
                    </a:lnR>
                    <a:lnT w="6350" cap="flat" cmpd="sng" algn="ctr">
                      <a:solidFill>
                        <a:srgbClr val="F5C157"/>
                      </a:solidFill>
                      <a:prstDash val="solid"/>
                      <a:round/>
                      <a:headEnd type="none" w="med" len="med"/>
                      <a:tailEnd type="none" w="med" len="med"/>
                    </a:lnT>
                    <a:lnB w="6350" cap="flat" cmpd="sng" algn="ctr">
                      <a:solidFill>
                        <a:srgbClr val="F5C157"/>
                      </a:solidFill>
                      <a:prstDash val="solid"/>
                      <a:round/>
                      <a:headEnd type="none" w="med" len="med"/>
                      <a:tailEnd type="none" w="med" len="med"/>
                    </a:lnB>
                  </a:tcPr>
                </a:tc>
                <a:tc>
                  <a:txBody>
                    <a:bodyPr/>
                    <a:lstStyle/>
                    <a:p>
                      <a:pPr algn="ctr" fontAlgn="ctr">
                        <a:buNone/>
                      </a:pPr>
                      <a:r>
                        <a:rPr lang="es-ES" sz="1200" b="1">
                          <a:latin typeface="Aptos"/>
                        </a:rPr>
                        <a:t>Presupuesto  2025</a:t>
                      </a:r>
                    </a:p>
                  </a:txBody>
                  <a:tcPr marL="9525" marR="9525" marT="9525" anchor="ctr">
                    <a:lnL>
                      <a:noFill/>
                    </a:lnL>
                    <a:lnR>
                      <a:noFill/>
                    </a:lnR>
                    <a:lnT w="6350" cap="flat" cmpd="sng" algn="ctr">
                      <a:solidFill>
                        <a:srgbClr val="F5C157"/>
                      </a:solidFill>
                      <a:prstDash val="solid"/>
                      <a:round/>
                      <a:headEnd type="none" w="med" len="med"/>
                      <a:tailEnd type="none" w="med" len="med"/>
                    </a:lnT>
                    <a:lnB w="6350" cap="flat" cmpd="sng" algn="ctr">
                      <a:solidFill>
                        <a:srgbClr val="F5C157"/>
                      </a:solidFill>
                      <a:prstDash val="solid"/>
                      <a:round/>
                      <a:headEnd type="none" w="med" len="med"/>
                      <a:tailEnd type="none" w="med" len="med"/>
                    </a:lnB>
                  </a:tcPr>
                </a:tc>
                <a:tc>
                  <a:txBody>
                    <a:bodyPr/>
                    <a:lstStyle/>
                    <a:p>
                      <a:pPr algn="ctr" fontAlgn="ctr">
                        <a:buNone/>
                      </a:pPr>
                      <a:r>
                        <a:rPr lang="es-ES" sz="1200" b="1">
                          <a:latin typeface="Aptos"/>
                        </a:rPr>
                        <a:t>Programación 2026</a:t>
                      </a:r>
                    </a:p>
                  </a:txBody>
                  <a:tcPr marL="9525" marR="9525" marT="9525" anchor="ctr">
                    <a:lnL>
                      <a:noFill/>
                    </a:lnL>
                    <a:lnR>
                      <a:noFill/>
                    </a:lnR>
                    <a:lnT w="6350" cap="flat" cmpd="sng" algn="ctr">
                      <a:solidFill>
                        <a:srgbClr val="F5C157"/>
                      </a:solidFill>
                      <a:prstDash val="solid"/>
                      <a:round/>
                      <a:headEnd type="none" w="med" len="med"/>
                      <a:tailEnd type="none" w="med" len="med"/>
                    </a:lnT>
                    <a:lnB w="6350" cap="flat" cmpd="sng" algn="ctr">
                      <a:solidFill>
                        <a:srgbClr val="F5C157"/>
                      </a:solidFill>
                      <a:prstDash val="solid"/>
                      <a:round/>
                      <a:headEnd type="none" w="med" len="med"/>
                      <a:tailEnd type="none" w="med" len="med"/>
                    </a:lnB>
                  </a:tcPr>
                </a:tc>
                <a:tc>
                  <a:txBody>
                    <a:bodyPr/>
                    <a:lstStyle/>
                    <a:p>
                      <a:pPr algn="ctr" fontAlgn="ctr">
                        <a:buNone/>
                      </a:pPr>
                      <a:r>
                        <a:rPr lang="es-ES" sz="1200" b="1">
                          <a:latin typeface="Aptos"/>
                        </a:rPr>
                        <a:t>Variación %</a:t>
                      </a:r>
                    </a:p>
                  </a:txBody>
                  <a:tcPr marL="9525" marR="9525" marT="9525" anchor="ctr">
                    <a:lnL>
                      <a:noFill/>
                    </a:lnL>
                    <a:lnR w="6350" cap="flat" cmpd="sng" algn="ctr">
                      <a:solidFill>
                        <a:srgbClr val="F5C157"/>
                      </a:solidFill>
                      <a:prstDash val="solid"/>
                      <a:round/>
                      <a:headEnd type="none" w="med" len="med"/>
                      <a:tailEnd type="none" w="med" len="med"/>
                    </a:lnR>
                    <a:lnT w="6350" cap="flat" cmpd="sng" algn="ctr">
                      <a:solidFill>
                        <a:srgbClr val="F5C157"/>
                      </a:solidFill>
                      <a:prstDash val="solid"/>
                      <a:round/>
                      <a:headEnd type="none" w="med" len="med"/>
                      <a:tailEnd type="none" w="med" len="med"/>
                    </a:lnT>
                    <a:lnB w="6350" cap="flat" cmpd="sng" algn="ctr">
                      <a:solidFill>
                        <a:srgbClr val="F5C157"/>
                      </a:solidFill>
                      <a:prstDash val="solid"/>
                      <a:round/>
                      <a:headEnd type="none" w="med" len="med"/>
                      <a:tailEnd type="none" w="med" len="med"/>
                    </a:lnB>
                  </a:tcPr>
                </a:tc>
                <a:extLst>
                  <a:ext uri="{0D108BD9-81ED-4DB2-BD59-A6C34878D82A}">
                    <a16:rowId xmlns:a16="http://schemas.microsoft.com/office/drawing/2014/main" val="3538546670"/>
                  </a:ext>
                </a:extLst>
              </a:tr>
              <a:tr h="220825">
                <a:tc>
                  <a:txBody>
                    <a:bodyPr/>
                    <a:lstStyle/>
                    <a:p>
                      <a:pPr fontAlgn="t">
                        <a:buNone/>
                      </a:pPr>
                      <a:r>
                        <a:rPr lang="es-ES" sz="1200">
                          <a:latin typeface="Aptos"/>
                        </a:rPr>
                        <a:t>Educación</a:t>
                      </a:r>
                    </a:p>
                  </a:txBody>
                  <a:tcPr marL="9525" marR="9525" marT="9525">
                    <a:lnL>
                      <a:noFill/>
                    </a:lnL>
                    <a:lnR>
                      <a:noFill/>
                    </a:lnR>
                    <a:lnT w="6350" cap="flat" cmpd="sng" algn="ctr">
                      <a:solidFill>
                        <a:srgbClr val="F5C157"/>
                      </a:solidFill>
                      <a:prstDash val="solid"/>
                      <a:round/>
                      <a:headEnd type="none" w="med" len="med"/>
                      <a:tailEnd type="none" w="med" len="med"/>
                    </a:lnT>
                    <a:lnB>
                      <a:noFill/>
                    </a:lnB>
                    <a:noFill/>
                  </a:tcPr>
                </a:tc>
                <a:tc>
                  <a:txBody>
                    <a:bodyPr/>
                    <a:lstStyle/>
                    <a:p>
                      <a:pPr algn="r" rtl="0" fontAlgn="ctr">
                        <a:buNone/>
                      </a:pPr>
                      <a:r>
                        <a:rPr lang="es-ES" sz="1200">
                          <a:latin typeface="Aptos"/>
                        </a:rPr>
                        <a:t>7.648.403</a:t>
                      </a:r>
                    </a:p>
                  </a:txBody>
                  <a:tcPr marL="9525" marR="9525" marT="9525" anchor="ctr">
                    <a:lnL>
                      <a:noFill/>
                    </a:lnL>
                    <a:lnR>
                      <a:noFill/>
                    </a:lnR>
                    <a:lnT w="6350" cap="flat" cmpd="sng" algn="ctr">
                      <a:solidFill>
                        <a:srgbClr val="F5C157"/>
                      </a:solidFill>
                      <a:prstDash val="solid"/>
                      <a:round/>
                      <a:headEnd type="none" w="med" len="med"/>
                      <a:tailEnd type="none" w="med" len="med"/>
                    </a:lnT>
                    <a:lnB>
                      <a:noFill/>
                    </a:lnB>
                    <a:noFill/>
                  </a:tcPr>
                </a:tc>
                <a:tc>
                  <a:txBody>
                    <a:bodyPr/>
                    <a:lstStyle/>
                    <a:p>
                      <a:pPr algn="r" rtl="0" fontAlgn="ctr">
                        <a:buNone/>
                      </a:pPr>
                      <a:r>
                        <a:rPr lang="es-ES" sz="1200">
                          <a:latin typeface="Aptos"/>
                        </a:rPr>
                        <a:t>8.330.175</a:t>
                      </a:r>
                    </a:p>
                  </a:txBody>
                  <a:tcPr marL="9525" marR="9525" marT="9525" anchor="ctr">
                    <a:lnL>
                      <a:noFill/>
                    </a:lnL>
                    <a:lnR>
                      <a:noFill/>
                    </a:lnR>
                    <a:lnT w="6350" cap="flat" cmpd="sng" algn="ctr">
                      <a:solidFill>
                        <a:srgbClr val="F5C157"/>
                      </a:solidFill>
                      <a:prstDash val="solid"/>
                      <a:round/>
                      <a:headEnd type="none" w="med" len="med"/>
                      <a:tailEnd type="none" w="med" len="med"/>
                    </a:lnT>
                    <a:lnB>
                      <a:noFill/>
                    </a:lnB>
                    <a:noFill/>
                  </a:tcPr>
                </a:tc>
                <a:tc>
                  <a:txBody>
                    <a:bodyPr/>
                    <a:lstStyle/>
                    <a:p>
                      <a:pPr algn="r" fontAlgn="ctr">
                        <a:buNone/>
                      </a:pPr>
                      <a:r>
                        <a:rPr lang="es-ES" sz="1200">
                          <a:latin typeface="Aptos"/>
                        </a:rPr>
                        <a:t>8,9%</a:t>
                      </a:r>
                    </a:p>
                  </a:txBody>
                  <a:tcPr marL="9525" marR="9525" marT="9525" anchor="ctr">
                    <a:lnL>
                      <a:noFill/>
                    </a:lnL>
                    <a:lnR>
                      <a:noFill/>
                    </a:lnR>
                    <a:lnT w="6350" cap="flat" cmpd="sng" algn="ctr">
                      <a:solidFill>
                        <a:srgbClr val="F5C157"/>
                      </a:solidFill>
                      <a:prstDash val="solid"/>
                      <a:round/>
                      <a:headEnd type="none" w="med" len="med"/>
                      <a:tailEnd type="none" w="med" len="med"/>
                    </a:lnT>
                    <a:lnB>
                      <a:noFill/>
                    </a:lnB>
                    <a:noFill/>
                  </a:tcPr>
                </a:tc>
                <a:extLst>
                  <a:ext uri="{0D108BD9-81ED-4DB2-BD59-A6C34878D82A}">
                    <a16:rowId xmlns:a16="http://schemas.microsoft.com/office/drawing/2014/main" val="3129290996"/>
                  </a:ext>
                </a:extLst>
              </a:tr>
              <a:tr h="220825">
                <a:tc>
                  <a:txBody>
                    <a:bodyPr/>
                    <a:lstStyle/>
                    <a:p>
                      <a:pPr fontAlgn="t">
                        <a:buNone/>
                      </a:pPr>
                      <a:r>
                        <a:rPr lang="es-ES" sz="1200">
                          <a:latin typeface="Aptos"/>
                        </a:rPr>
                        <a:t>Salud</a:t>
                      </a:r>
                    </a:p>
                  </a:txBody>
                  <a:tcPr marL="9525" marR="9525" marT="9525">
                    <a:lnL>
                      <a:noFill/>
                    </a:lnL>
                    <a:lnR>
                      <a:noFill/>
                    </a:lnR>
                    <a:lnT>
                      <a:noFill/>
                    </a:lnT>
                    <a:lnB>
                      <a:noFill/>
                    </a:lnB>
                    <a:noFill/>
                  </a:tcPr>
                </a:tc>
                <a:tc>
                  <a:txBody>
                    <a:bodyPr/>
                    <a:lstStyle/>
                    <a:p>
                      <a:pPr algn="r" rtl="0" fontAlgn="ctr">
                        <a:buNone/>
                      </a:pPr>
                      <a:r>
                        <a:rPr lang="es-ES" sz="1200">
                          <a:latin typeface="Aptos"/>
                        </a:rPr>
                        <a:t>4.710.050</a:t>
                      </a:r>
                    </a:p>
                  </a:txBody>
                  <a:tcPr marL="9525" marR="9525" marT="9525" anchor="ctr">
                    <a:lnL>
                      <a:noFill/>
                    </a:lnL>
                    <a:lnR>
                      <a:noFill/>
                    </a:lnR>
                    <a:lnT>
                      <a:noFill/>
                    </a:lnT>
                    <a:lnB>
                      <a:noFill/>
                    </a:lnB>
                    <a:noFill/>
                  </a:tcPr>
                </a:tc>
                <a:tc>
                  <a:txBody>
                    <a:bodyPr/>
                    <a:lstStyle/>
                    <a:p>
                      <a:pPr algn="r" rtl="0" fontAlgn="ctr">
                        <a:buNone/>
                      </a:pPr>
                      <a:r>
                        <a:rPr lang="es-ES" sz="1200">
                          <a:latin typeface="Aptos"/>
                        </a:rPr>
                        <a:t>5.118.228</a:t>
                      </a:r>
                    </a:p>
                  </a:txBody>
                  <a:tcPr marL="9525" marR="9525" marT="9525" anchor="ctr">
                    <a:lnL>
                      <a:noFill/>
                    </a:lnL>
                    <a:lnR>
                      <a:noFill/>
                    </a:lnR>
                    <a:lnT>
                      <a:noFill/>
                    </a:lnT>
                    <a:lnB>
                      <a:noFill/>
                    </a:lnB>
                    <a:noFill/>
                  </a:tcPr>
                </a:tc>
                <a:tc>
                  <a:txBody>
                    <a:bodyPr/>
                    <a:lstStyle/>
                    <a:p>
                      <a:pPr algn="r" fontAlgn="ctr">
                        <a:buNone/>
                      </a:pPr>
                      <a:r>
                        <a:rPr lang="es-ES" sz="1200">
                          <a:latin typeface="Aptos"/>
                        </a:rPr>
                        <a:t>8,7%</a:t>
                      </a:r>
                    </a:p>
                  </a:txBody>
                  <a:tcPr marL="9525" marR="9525" marT="9525" anchor="ctr">
                    <a:lnL>
                      <a:noFill/>
                    </a:lnL>
                    <a:lnR>
                      <a:noFill/>
                    </a:lnR>
                    <a:lnT>
                      <a:noFill/>
                    </a:lnT>
                    <a:lnB>
                      <a:noFill/>
                    </a:lnB>
                    <a:noFill/>
                  </a:tcPr>
                </a:tc>
                <a:extLst>
                  <a:ext uri="{0D108BD9-81ED-4DB2-BD59-A6C34878D82A}">
                    <a16:rowId xmlns:a16="http://schemas.microsoft.com/office/drawing/2014/main" val="2366163298"/>
                  </a:ext>
                </a:extLst>
              </a:tr>
              <a:tr h="220825">
                <a:tc>
                  <a:txBody>
                    <a:bodyPr/>
                    <a:lstStyle/>
                    <a:p>
                      <a:pPr fontAlgn="t">
                        <a:buNone/>
                      </a:pPr>
                      <a:r>
                        <a:rPr lang="es-ES" sz="1200">
                          <a:latin typeface="Aptos"/>
                        </a:rPr>
                        <a:t>Seguridad, Convivencia y Justicia</a:t>
                      </a:r>
                    </a:p>
                  </a:txBody>
                  <a:tcPr marL="9525" marR="9525" marT="9525">
                    <a:lnL>
                      <a:noFill/>
                    </a:lnL>
                    <a:lnR>
                      <a:noFill/>
                    </a:lnR>
                    <a:lnT>
                      <a:noFill/>
                    </a:lnT>
                    <a:lnB>
                      <a:noFill/>
                    </a:lnB>
                    <a:noFill/>
                  </a:tcPr>
                </a:tc>
                <a:tc>
                  <a:txBody>
                    <a:bodyPr/>
                    <a:lstStyle/>
                    <a:p>
                      <a:pPr algn="r" rtl="0" fontAlgn="ctr">
                        <a:buNone/>
                      </a:pPr>
                      <a:r>
                        <a:rPr lang="es-ES" sz="1200">
                          <a:latin typeface="Aptos"/>
                        </a:rPr>
                        <a:t>790.785</a:t>
                      </a:r>
                    </a:p>
                  </a:txBody>
                  <a:tcPr marL="9525" marR="9525" marT="9525" anchor="ctr">
                    <a:lnL>
                      <a:noFill/>
                    </a:lnL>
                    <a:lnR>
                      <a:noFill/>
                    </a:lnR>
                    <a:lnT>
                      <a:noFill/>
                    </a:lnT>
                    <a:lnB>
                      <a:noFill/>
                    </a:lnB>
                    <a:noFill/>
                  </a:tcPr>
                </a:tc>
                <a:tc>
                  <a:txBody>
                    <a:bodyPr/>
                    <a:lstStyle/>
                    <a:p>
                      <a:pPr algn="r" rtl="0" fontAlgn="ctr">
                        <a:buNone/>
                      </a:pPr>
                      <a:r>
                        <a:rPr lang="es-ES" sz="1200">
                          <a:latin typeface="Aptos"/>
                        </a:rPr>
                        <a:t>839.449</a:t>
                      </a:r>
                    </a:p>
                  </a:txBody>
                  <a:tcPr marL="9525" marR="9525" marT="9525" anchor="ctr">
                    <a:lnL>
                      <a:noFill/>
                    </a:lnL>
                    <a:lnR>
                      <a:noFill/>
                    </a:lnR>
                    <a:lnT>
                      <a:noFill/>
                    </a:lnT>
                    <a:lnB>
                      <a:noFill/>
                    </a:lnB>
                    <a:noFill/>
                  </a:tcPr>
                </a:tc>
                <a:tc>
                  <a:txBody>
                    <a:bodyPr/>
                    <a:lstStyle/>
                    <a:p>
                      <a:pPr algn="r" fontAlgn="ctr">
                        <a:buNone/>
                      </a:pPr>
                      <a:r>
                        <a:rPr lang="es-ES" sz="1200">
                          <a:latin typeface="Aptos"/>
                        </a:rPr>
                        <a:t>6,2%</a:t>
                      </a:r>
                    </a:p>
                  </a:txBody>
                  <a:tcPr marL="9525" marR="9525" marT="9525" anchor="ctr">
                    <a:lnL>
                      <a:noFill/>
                    </a:lnL>
                    <a:lnR>
                      <a:noFill/>
                    </a:lnR>
                    <a:lnT>
                      <a:noFill/>
                    </a:lnT>
                    <a:lnB>
                      <a:noFill/>
                    </a:lnB>
                    <a:noFill/>
                  </a:tcPr>
                </a:tc>
                <a:extLst>
                  <a:ext uri="{0D108BD9-81ED-4DB2-BD59-A6C34878D82A}">
                    <a16:rowId xmlns:a16="http://schemas.microsoft.com/office/drawing/2014/main" val="3703607538"/>
                  </a:ext>
                </a:extLst>
              </a:tr>
              <a:tr h="220825">
                <a:tc>
                  <a:txBody>
                    <a:bodyPr/>
                    <a:lstStyle/>
                    <a:p>
                      <a:pPr fontAlgn="t">
                        <a:buNone/>
                      </a:pPr>
                      <a:r>
                        <a:rPr lang="es-ES" sz="1200">
                          <a:latin typeface="Aptos"/>
                        </a:rPr>
                        <a:t>Integración Social</a:t>
                      </a:r>
                    </a:p>
                  </a:txBody>
                  <a:tcPr marL="9525" marR="9525" marT="9525">
                    <a:lnL>
                      <a:noFill/>
                    </a:lnL>
                    <a:lnR>
                      <a:noFill/>
                    </a:lnR>
                    <a:lnT>
                      <a:noFill/>
                    </a:lnT>
                    <a:lnB>
                      <a:noFill/>
                    </a:lnB>
                    <a:noFill/>
                  </a:tcPr>
                </a:tc>
                <a:tc>
                  <a:txBody>
                    <a:bodyPr/>
                    <a:lstStyle/>
                    <a:p>
                      <a:pPr algn="r" rtl="0" fontAlgn="ctr">
                        <a:buNone/>
                      </a:pPr>
                      <a:r>
                        <a:rPr lang="es-ES" sz="1200">
                          <a:latin typeface="Aptos"/>
                        </a:rPr>
                        <a:t>2.402.247</a:t>
                      </a:r>
                    </a:p>
                  </a:txBody>
                  <a:tcPr marL="9525" marR="9525" marT="9525" anchor="ctr">
                    <a:lnL>
                      <a:noFill/>
                    </a:lnL>
                    <a:lnR>
                      <a:noFill/>
                    </a:lnR>
                    <a:lnT>
                      <a:noFill/>
                    </a:lnT>
                    <a:lnB>
                      <a:noFill/>
                    </a:lnB>
                    <a:noFill/>
                  </a:tcPr>
                </a:tc>
                <a:tc>
                  <a:txBody>
                    <a:bodyPr/>
                    <a:lstStyle/>
                    <a:p>
                      <a:pPr algn="r" rtl="0" fontAlgn="ctr">
                        <a:buNone/>
                      </a:pPr>
                      <a:r>
                        <a:rPr lang="es-ES" sz="1200">
                          <a:latin typeface="Aptos"/>
                        </a:rPr>
                        <a:t>2.537.079</a:t>
                      </a:r>
                    </a:p>
                  </a:txBody>
                  <a:tcPr marL="9525" marR="9525" marT="9525" anchor="ctr">
                    <a:lnL>
                      <a:noFill/>
                    </a:lnL>
                    <a:lnR>
                      <a:noFill/>
                    </a:lnR>
                    <a:lnT>
                      <a:noFill/>
                    </a:lnT>
                    <a:lnB>
                      <a:noFill/>
                    </a:lnB>
                    <a:noFill/>
                  </a:tcPr>
                </a:tc>
                <a:tc>
                  <a:txBody>
                    <a:bodyPr/>
                    <a:lstStyle/>
                    <a:p>
                      <a:pPr algn="r" fontAlgn="ctr">
                        <a:buNone/>
                      </a:pPr>
                      <a:r>
                        <a:rPr lang="es-ES" sz="1200">
                          <a:latin typeface="Aptos"/>
                        </a:rPr>
                        <a:t>5,6%</a:t>
                      </a:r>
                    </a:p>
                  </a:txBody>
                  <a:tcPr marL="9525" marR="9525" marT="9525" anchor="ctr">
                    <a:lnL>
                      <a:noFill/>
                    </a:lnL>
                    <a:lnR>
                      <a:noFill/>
                    </a:lnR>
                    <a:lnT>
                      <a:noFill/>
                    </a:lnT>
                    <a:lnB>
                      <a:noFill/>
                    </a:lnB>
                    <a:noFill/>
                  </a:tcPr>
                </a:tc>
                <a:extLst>
                  <a:ext uri="{0D108BD9-81ED-4DB2-BD59-A6C34878D82A}">
                    <a16:rowId xmlns:a16="http://schemas.microsoft.com/office/drawing/2014/main" val="3866381320"/>
                  </a:ext>
                </a:extLst>
              </a:tr>
              <a:tr h="220825">
                <a:tc>
                  <a:txBody>
                    <a:bodyPr/>
                    <a:lstStyle/>
                    <a:p>
                      <a:pPr fontAlgn="t">
                        <a:buNone/>
                      </a:pPr>
                      <a:r>
                        <a:rPr lang="es-ES" sz="1200">
                          <a:latin typeface="Aptos"/>
                        </a:rPr>
                        <a:t>Gestión Jurídica</a:t>
                      </a:r>
                    </a:p>
                  </a:txBody>
                  <a:tcPr marL="9525" marR="9525" marT="9525">
                    <a:lnL>
                      <a:noFill/>
                    </a:lnL>
                    <a:lnR>
                      <a:noFill/>
                    </a:lnR>
                    <a:lnT>
                      <a:noFill/>
                    </a:lnT>
                    <a:lnB>
                      <a:noFill/>
                    </a:lnB>
                    <a:noFill/>
                  </a:tcPr>
                </a:tc>
                <a:tc>
                  <a:txBody>
                    <a:bodyPr/>
                    <a:lstStyle/>
                    <a:p>
                      <a:pPr algn="r" rtl="0" fontAlgn="ctr">
                        <a:buNone/>
                      </a:pPr>
                      <a:r>
                        <a:rPr lang="es-ES" sz="1200">
                          <a:latin typeface="Aptos"/>
                        </a:rPr>
                        <a:t>10.507</a:t>
                      </a:r>
                    </a:p>
                  </a:txBody>
                  <a:tcPr marL="9525" marR="9525" marT="9525" anchor="ctr">
                    <a:lnL>
                      <a:noFill/>
                    </a:lnL>
                    <a:lnR>
                      <a:noFill/>
                    </a:lnR>
                    <a:lnT>
                      <a:noFill/>
                    </a:lnT>
                    <a:lnB>
                      <a:noFill/>
                    </a:lnB>
                    <a:noFill/>
                  </a:tcPr>
                </a:tc>
                <a:tc>
                  <a:txBody>
                    <a:bodyPr/>
                    <a:lstStyle/>
                    <a:p>
                      <a:pPr algn="r" rtl="0" fontAlgn="ctr">
                        <a:buNone/>
                      </a:pPr>
                      <a:r>
                        <a:rPr lang="es-ES" sz="1200">
                          <a:latin typeface="Aptos"/>
                        </a:rPr>
                        <a:t>10.671</a:t>
                      </a:r>
                    </a:p>
                  </a:txBody>
                  <a:tcPr marL="9525" marR="9525" marT="9525" anchor="ctr">
                    <a:lnL>
                      <a:noFill/>
                    </a:lnL>
                    <a:lnR>
                      <a:noFill/>
                    </a:lnR>
                    <a:lnT>
                      <a:noFill/>
                    </a:lnT>
                    <a:lnB>
                      <a:noFill/>
                    </a:lnB>
                    <a:noFill/>
                  </a:tcPr>
                </a:tc>
                <a:tc>
                  <a:txBody>
                    <a:bodyPr/>
                    <a:lstStyle/>
                    <a:p>
                      <a:pPr algn="r" fontAlgn="ctr">
                        <a:buNone/>
                      </a:pPr>
                      <a:r>
                        <a:rPr lang="es-ES" sz="1200">
                          <a:latin typeface="Aptos"/>
                        </a:rPr>
                        <a:t>1,6%</a:t>
                      </a:r>
                    </a:p>
                  </a:txBody>
                  <a:tcPr marL="9525" marR="9525" marT="9525" anchor="ctr">
                    <a:lnL>
                      <a:noFill/>
                    </a:lnL>
                    <a:lnR>
                      <a:noFill/>
                    </a:lnR>
                    <a:lnT>
                      <a:noFill/>
                    </a:lnT>
                    <a:lnB>
                      <a:noFill/>
                    </a:lnB>
                    <a:noFill/>
                  </a:tcPr>
                </a:tc>
                <a:extLst>
                  <a:ext uri="{0D108BD9-81ED-4DB2-BD59-A6C34878D82A}">
                    <a16:rowId xmlns:a16="http://schemas.microsoft.com/office/drawing/2014/main" val="3809600154"/>
                  </a:ext>
                </a:extLst>
              </a:tr>
              <a:tr h="220825">
                <a:tc>
                  <a:txBody>
                    <a:bodyPr/>
                    <a:lstStyle/>
                    <a:p>
                      <a:pPr fontAlgn="t">
                        <a:buNone/>
                      </a:pPr>
                      <a:r>
                        <a:rPr lang="es-ES" sz="1200">
                          <a:latin typeface="Aptos"/>
                        </a:rPr>
                        <a:t>Hábitat</a:t>
                      </a:r>
                    </a:p>
                  </a:txBody>
                  <a:tcPr marL="9525" marR="9525" marT="9525">
                    <a:lnL>
                      <a:noFill/>
                    </a:lnL>
                    <a:lnR>
                      <a:noFill/>
                    </a:lnR>
                    <a:lnT>
                      <a:noFill/>
                    </a:lnT>
                    <a:lnB>
                      <a:noFill/>
                    </a:lnB>
                    <a:noFill/>
                  </a:tcPr>
                </a:tc>
                <a:tc>
                  <a:txBody>
                    <a:bodyPr/>
                    <a:lstStyle/>
                    <a:p>
                      <a:pPr algn="r" rtl="0" fontAlgn="ctr">
                        <a:buNone/>
                      </a:pPr>
                      <a:r>
                        <a:rPr lang="es-ES" sz="1200">
                          <a:latin typeface="Aptos"/>
                        </a:rPr>
                        <a:t>1.380.357</a:t>
                      </a:r>
                    </a:p>
                  </a:txBody>
                  <a:tcPr marL="9525" marR="9525" marT="9525" anchor="ctr">
                    <a:lnL>
                      <a:noFill/>
                    </a:lnL>
                    <a:lnR>
                      <a:noFill/>
                    </a:lnR>
                    <a:lnT>
                      <a:noFill/>
                    </a:lnT>
                    <a:lnB>
                      <a:noFill/>
                    </a:lnB>
                    <a:noFill/>
                  </a:tcPr>
                </a:tc>
                <a:tc>
                  <a:txBody>
                    <a:bodyPr/>
                    <a:lstStyle/>
                    <a:p>
                      <a:pPr algn="r" rtl="0" fontAlgn="ctr">
                        <a:buNone/>
                      </a:pPr>
                      <a:r>
                        <a:rPr lang="es-ES" sz="1200">
                          <a:latin typeface="Aptos"/>
                        </a:rPr>
                        <a:t>1.371.601</a:t>
                      </a:r>
                    </a:p>
                  </a:txBody>
                  <a:tcPr marL="9525" marR="9525" marT="9525" anchor="ctr">
                    <a:lnL>
                      <a:noFill/>
                    </a:lnL>
                    <a:lnR>
                      <a:noFill/>
                    </a:lnR>
                    <a:lnT>
                      <a:noFill/>
                    </a:lnT>
                    <a:lnB>
                      <a:noFill/>
                    </a:lnB>
                    <a:noFill/>
                  </a:tcPr>
                </a:tc>
                <a:tc>
                  <a:txBody>
                    <a:bodyPr/>
                    <a:lstStyle/>
                    <a:p>
                      <a:pPr algn="r" fontAlgn="ctr">
                        <a:buNone/>
                      </a:pPr>
                      <a:r>
                        <a:rPr lang="es-ES" sz="1200">
                          <a:latin typeface="Aptos"/>
                        </a:rPr>
                        <a:t>-0,6%</a:t>
                      </a:r>
                    </a:p>
                  </a:txBody>
                  <a:tcPr marL="9525" marR="9525" marT="9525" anchor="ctr">
                    <a:lnL>
                      <a:noFill/>
                    </a:lnL>
                    <a:lnR>
                      <a:noFill/>
                    </a:lnR>
                    <a:lnT>
                      <a:noFill/>
                    </a:lnT>
                    <a:lnB>
                      <a:noFill/>
                    </a:lnB>
                    <a:noFill/>
                  </a:tcPr>
                </a:tc>
                <a:extLst>
                  <a:ext uri="{0D108BD9-81ED-4DB2-BD59-A6C34878D82A}">
                    <a16:rowId xmlns:a16="http://schemas.microsoft.com/office/drawing/2014/main" val="1193036914"/>
                  </a:ext>
                </a:extLst>
              </a:tr>
              <a:tr h="220825">
                <a:tc>
                  <a:txBody>
                    <a:bodyPr/>
                    <a:lstStyle/>
                    <a:p>
                      <a:pPr fontAlgn="t">
                        <a:buNone/>
                      </a:pPr>
                      <a:r>
                        <a:rPr lang="es-ES" sz="1200">
                          <a:latin typeface="Aptos"/>
                        </a:rPr>
                        <a:t>Movilidad*</a:t>
                      </a:r>
                    </a:p>
                  </a:txBody>
                  <a:tcPr marL="9525" marR="9525" marT="9525">
                    <a:lnL>
                      <a:noFill/>
                    </a:lnL>
                    <a:lnR>
                      <a:noFill/>
                    </a:lnR>
                    <a:lnT>
                      <a:noFill/>
                    </a:lnT>
                    <a:lnB>
                      <a:noFill/>
                    </a:lnB>
                    <a:noFill/>
                  </a:tcPr>
                </a:tc>
                <a:tc>
                  <a:txBody>
                    <a:bodyPr/>
                    <a:lstStyle/>
                    <a:p>
                      <a:pPr algn="r" rtl="0" fontAlgn="ctr">
                        <a:buNone/>
                      </a:pPr>
                      <a:r>
                        <a:rPr lang="es-ES" sz="1200">
                          <a:latin typeface="Aptos"/>
                        </a:rPr>
                        <a:t>8.944.820</a:t>
                      </a:r>
                    </a:p>
                  </a:txBody>
                  <a:tcPr marL="9525" marR="9525" marT="9525" anchor="ctr">
                    <a:lnL>
                      <a:noFill/>
                    </a:lnL>
                    <a:lnR>
                      <a:noFill/>
                    </a:lnR>
                    <a:lnT>
                      <a:noFill/>
                    </a:lnT>
                    <a:lnB>
                      <a:noFill/>
                    </a:lnB>
                    <a:noFill/>
                  </a:tcPr>
                </a:tc>
                <a:tc>
                  <a:txBody>
                    <a:bodyPr/>
                    <a:lstStyle/>
                    <a:p>
                      <a:pPr algn="r" rtl="0" fontAlgn="ctr">
                        <a:buNone/>
                      </a:pPr>
                      <a:r>
                        <a:rPr lang="es-ES" sz="1200">
                          <a:latin typeface="Aptos"/>
                        </a:rPr>
                        <a:t>8.782.087</a:t>
                      </a:r>
                    </a:p>
                  </a:txBody>
                  <a:tcPr marL="9525" marR="9525" marT="9525" anchor="ctr">
                    <a:lnL>
                      <a:noFill/>
                    </a:lnL>
                    <a:lnR>
                      <a:noFill/>
                    </a:lnR>
                    <a:lnT>
                      <a:noFill/>
                    </a:lnT>
                    <a:lnB>
                      <a:noFill/>
                    </a:lnB>
                    <a:noFill/>
                  </a:tcPr>
                </a:tc>
                <a:tc>
                  <a:txBody>
                    <a:bodyPr/>
                    <a:lstStyle/>
                    <a:p>
                      <a:pPr algn="r" fontAlgn="ctr">
                        <a:buNone/>
                      </a:pPr>
                      <a:r>
                        <a:rPr lang="es-ES" sz="1200">
                          <a:latin typeface="Aptos"/>
                        </a:rPr>
                        <a:t>-1,8%</a:t>
                      </a:r>
                    </a:p>
                  </a:txBody>
                  <a:tcPr marL="9525" marR="9525" marT="9525" anchor="ctr">
                    <a:lnL>
                      <a:noFill/>
                    </a:lnL>
                    <a:lnR>
                      <a:noFill/>
                    </a:lnR>
                    <a:lnT>
                      <a:noFill/>
                    </a:lnT>
                    <a:lnB>
                      <a:noFill/>
                    </a:lnB>
                    <a:noFill/>
                  </a:tcPr>
                </a:tc>
                <a:extLst>
                  <a:ext uri="{0D108BD9-81ED-4DB2-BD59-A6C34878D82A}">
                    <a16:rowId xmlns:a16="http://schemas.microsoft.com/office/drawing/2014/main" val="1908523986"/>
                  </a:ext>
                </a:extLst>
              </a:tr>
              <a:tr h="220825">
                <a:tc>
                  <a:txBody>
                    <a:bodyPr/>
                    <a:lstStyle/>
                    <a:p>
                      <a:pPr fontAlgn="t">
                        <a:buNone/>
                      </a:pPr>
                      <a:r>
                        <a:rPr lang="es-ES" sz="1200">
                          <a:latin typeface="Aptos"/>
                        </a:rPr>
                        <a:t>Mujer</a:t>
                      </a:r>
                    </a:p>
                  </a:txBody>
                  <a:tcPr marL="9525" marR="9525" marT="9525">
                    <a:lnL>
                      <a:noFill/>
                    </a:lnL>
                    <a:lnR>
                      <a:noFill/>
                    </a:lnR>
                    <a:lnT>
                      <a:noFill/>
                    </a:lnT>
                    <a:lnB>
                      <a:noFill/>
                    </a:lnB>
                    <a:noFill/>
                  </a:tcPr>
                </a:tc>
                <a:tc>
                  <a:txBody>
                    <a:bodyPr/>
                    <a:lstStyle/>
                    <a:p>
                      <a:pPr algn="r" rtl="0" fontAlgn="ctr">
                        <a:buNone/>
                      </a:pPr>
                      <a:r>
                        <a:rPr lang="es-ES" sz="1200">
                          <a:latin typeface="Aptos"/>
                        </a:rPr>
                        <a:t>107.158</a:t>
                      </a:r>
                    </a:p>
                  </a:txBody>
                  <a:tcPr marL="9525" marR="9525" marT="9525" anchor="ctr">
                    <a:lnL>
                      <a:noFill/>
                    </a:lnL>
                    <a:lnR>
                      <a:noFill/>
                    </a:lnR>
                    <a:lnT>
                      <a:noFill/>
                    </a:lnT>
                    <a:lnB>
                      <a:noFill/>
                    </a:lnB>
                    <a:noFill/>
                  </a:tcPr>
                </a:tc>
                <a:tc>
                  <a:txBody>
                    <a:bodyPr/>
                    <a:lstStyle/>
                    <a:p>
                      <a:pPr algn="r" rtl="0" fontAlgn="ctr">
                        <a:buNone/>
                      </a:pPr>
                      <a:r>
                        <a:rPr lang="es-ES" sz="1200">
                          <a:latin typeface="Aptos"/>
                        </a:rPr>
                        <a:t>104.154</a:t>
                      </a:r>
                    </a:p>
                  </a:txBody>
                  <a:tcPr marL="9525" marR="9525" marT="9525" anchor="ctr">
                    <a:lnL>
                      <a:noFill/>
                    </a:lnL>
                    <a:lnR>
                      <a:noFill/>
                    </a:lnR>
                    <a:lnT>
                      <a:noFill/>
                    </a:lnT>
                    <a:lnB>
                      <a:noFill/>
                    </a:lnB>
                    <a:noFill/>
                  </a:tcPr>
                </a:tc>
                <a:tc>
                  <a:txBody>
                    <a:bodyPr/>
                    <a:lstStyle/>
                    <a:p>
                      <a:pPr algn="r" fontAlgn="ctr">
                        <a:buNone/>
                      </a:pPr>
                      <a:r>
                        <a:rPr lang="es-ES" sz="1200">
                          <a:latin typeface="Aptos"/>
                        </a:rPr>
                        <a:t>-2,8%</a:t>
                      </a:r>
                    </a:p>
                  </a:txBody>
                  <a:tcPr marL="9525" marR="9525" marT="9525" anchor="ctr">
                    <a:lnL>
                      <a:noFill/>
                    </a:lnL>
                    <a:lnR>
                      <a:noFill/>
                    </a:lnR>
                    <a:lnT>
                      <a:noFill/>
                    </a:lnT>
                    <a:lnB>
                      <a:noFill/>
                    </a:lnB>
                    <a:noFill/>
                  </a:tcPr>
                </a:tc>
                <a:extLst>
                  <a:ext uri="{0D108BD9-81ED-4DB2-BD59-A6C34878D82A}">
                    <a16:rowId xmlns:a16="http://schemas.microsoft.com/office/drawing/2014/main" val="217739287"/>
                  </a:ext>
                </a:extLst>
              </a:tr>
              <a:tr h="220825">
                <a:tc>
                  <a:txBody>
                    <a:bodyPr/>
                    <a:lstStyle/>
                    <a:p>
                      <a:pPr fontAlgn="t">
                        <a:buNone/>
                      </a:pPr>
                      <a:r>
                        <a:rPr lang="es-ES" sz="1200">
                          <a:latin typeface="Aptos"/>
                        </a:rPr>
                        <a:t>Ambiente</a:t>
                      </a:r>
                    </a:p>
                  </a:txBody>
                  <a:tcPr marL="9525" marR="9525" marT="9525">
                    <a:lnL>
                      <a:noFill/>
                    </a:lnL>
                    <a:lnR>
                      <a:noFill/>
                    </a:lnR>
                    <a:lnT>
                      <a:noFill/>
                    </a:lnT>
                    <a:lnB>
                      <a:noFill/>
                    </a:lnB>
                    <a:noFill/>
                  </a:tcPr>
                </a:tc>
                <a:tc>
                  <a:txBody>
                    <a:bodyPr/>
                    <a:lstStyle/>
                    <a:p>
                      <a:pPr algn="r" rtl="0" fontAlgn="ctr">
                        <a:buNone/>
                      </a:pPr>
                      <a:r>
                        <a:rPr lang="es-ES" sz="1200">
                          <a:latin typeface="Aptos"/>
                        </a:rPr>
                        <a:t>407.115</a:t>
                      </a:r>
                    </a:p>
                  </a:txBody>
                  <a:tcPr marL="9525" marR="9525" marT="9525" anchor="ctr">
                    <a:lnL>
                      <a:noFill/>
                    </a:lnL>
                    <a:lnR>
                      <a:noFill/>
                    </a:lnR>
                    <a:lnT>
                      <a:noFill/>
                    </a:lnT>
                    <a:lnB>
                      <a:noFill/>
                    </a:lnB>
                    <a:noFill/>
                  </a:tcPr>
                </a:tc>
                <a:tc>
                  <a:txBody>
                    <a:bodyPr/>
                    <a:lstStyle/>
                    <a:p>
                      <a:pPr algn="r" rtl="0" fontAlgn="ctr">
                        <a:buNone/>
                      </a:pPr>
                      <a:r>
                        <a:rPr lang="es-ES" sz="1200">
                          <a:latin typeface="Aptos"/>
                        </a:rPr>
                        <a:t>395.497</a:t>
                      </a:r>
                    </a:p>
                  </a:txBody>
                  <a:tcPr marL="9525" marR="9525" marT="9525" anchor="ctr">
                    <a:lnL>
                      <a:noFill/>
                    </a:lnL>
                    <a:lnR>
                      <a:noFill/>
                    </a:lnR>
                    <a:lnT>
                      <a:noFill/>
                    </a:lnT>
                    <a:lnB>
                      <a:noFill/>
                    </a:lnB>
                    <a:noFill/>
                  </a:tcPr>
                </a:tc>
                <a:tc>
                  <a:txBody>
                    <a:bodyPr/>
                    <a:lstStyle/>
                    <a:p>
                      <a:pPr algn="r" fontAlgn="ctr">
                        <a:buNone/>
                      </a:pPr>
                      <a:r>
                        <a:rPr lang="es-ES" sz="1200">
                          <a:latin typeface="Aptos"/>
                        </a:rPr>
                        <a:t>-2,9%</a:t>
                      </a:r>
                    </a:p>
                  </a:txBody>
                  <a:tcPr marL="9525" marR="9525" marT="9525" anchor="ctr">
                    <a:lnL>
                      <a:noFill/>
                    </a:lnL>
                    <a:lnR>
                      <a:noFill/>
                    </a:lnR>
                    <a:lnT>
                      <a:noFill/>
                    </a:lnT>
                    <a:lnB>
                      <a:noFill/>
                    </a:lnB>
                    <a:noFill/>
                  </a:tcPr>
                </a:tc>
                <a:extLst>
                  <a:ext uri="{0D108BD9-81ED-4DB2-BD59-A6C34878D82A}">
                    <a16:rowId xmlns:a16="http://schemas.microsoft.com/office/drawing/2014/main" val="548235791"/>
                  </a:ext>
                </a:extLst>
              </a:tr>
              <a:tr h="220825">
                <a:tc>
                  <a:txBody>
                    <a:bodyPr/>
                    <a:lstStyle/>
                    <a:p>
                      <a:pPr fontAlgn="t">
                        <a:buNone/>
                      </a:pPr>
                      <a:r>
                        <a:rPr lang="es-ES" sz="1200">
                          <a:latin typeface="Aptos"/>
                        </a:rPr>
                        <a:t>Gobierno</a:t>
                      </a:r>
                    </a:p>
                  </a:txBody>
                  <a:tcPr marL="9525" marR="9525" marT="9525">
                    <a:lnL>
                      <a:noFill/>
                    </a:lnL>
                    <a:lnR>
                      <a:noFill/>
                    </a:lnR>
                    <a:lnT>
                      <a:noFill/>
                    </a:lnT>
                    <a:lnB>
                      <a:noFill/>
                    </a:lnB>
                    <a:noFill/>
                  </a:tcPr>
                </a:tc>
                <a:tc>
                  <a:txBody>
                    <a:bodyPr/>
                    <a:lstStyle/>
                    <a:p>
                      <a:pPr algn="r" rtl="0" fontAlgn="ctr">
                        <a:buNone/>
                      </a:pPr>
                      <a:r>
                        <a:rPr lang="es-ES" sz="1200">
                          <a:latin typeface="Aptos"/>
                        </a:rPr>
                        <a:t>143.971</a:t>
                      </a:r>
                    </a:p>
                  </a:txBody>
                  <a:tcPr marL="9525" marR="9525" marT="9525" anchor="ctr">
                    <a:lnL>
                      <a:noFill/>
                    </a:lnL>
                    <a:lnR>
                      <a:noFill/>
                    </a:lnR>
                    <a:lnT>
                      <a:noFill/>
                    </a:lnT>
                    <a:lnB>
                      <a:noFill/>
                    </a:lnB>
                    <a:noFill/>
                  </a:tcPr>
                </a:tc>
                <a:tc>
                  <a:txBody>
                    <a:bodyPr/>
                    <a:lstStyle/>
                    <a:p>
                      <a:pPr algn="r" rtl="0" fontAlgn="ctr">
                        <a:buNone/>
                      </a:pPr>
                      <a:r>
                        <a:rPr lang="es-ES" sz="1200">
                          <a:latin typeface="Aptos"/>
                        </a:rPr>
                        <a:t>139.335</a:t>
                      </a:r>
                    </a:p>
                  </a:txBody>
                  <a:tcPr marL="9525" marR="9525" marT="9525" anchor="ctr">
                    <a:lnL>
                      <a:noFill/>
                    </a:lnL>
                    <a:lnR>
                      <a:noFill/>
                    </a:lnR>
                    <a:lnT>
                      <a:noFill/>
                    </a:lnT>
                    <a:lnB>
                      <a:noFill/>
                    </a:lnB>
                    <a:noFill/>
                  </a:tcPr>
                </a:tc>
                <a:tc>
                  <a:txBody>
                    <a:bodyPr/>
                    <a:lstStyle/>
                    <a:p>
                      <a:pPr algn="r" fontAlgn="ctr">
                        <a:buNone/>
                      </a:pPr>
                      <a:r>
                        <a:rPr lang="es-ES" sz="1200">
                          <a:latin typeface="Aptos"/>
                        </a:rPr>
                        <a:t>-3,2%</a:t>
                      </a:r>
                    </a:p>
                  </a:txBody>
                  <a:tcPr marL="9525" marR="9525" marT="9525" anchor="ctr">
                    <a:lnL>
                      <a:noFill/>
                    </a:lnL>
                    <a:lnR>
                      <a:noFill/>
                    </a:lnR>
                    <a:lnT>
                      <a:noFill/>
                    </a:lnT>
                    <a:lnB>
                      <a:noFill/>
                    </a:lnB>
                    <a:noFill/>
                  </a:tcPr>
                </a:tc>
                <a:extLst>
                  <a:ext uri="{0D108BD9-81ED-4DB2-BD59-A6C34878D82A}">
                    <a16:rowId xmlns:a16="http://schemas.microsoft.com/office/drawing/2014/main" val="3750782547"/>
                  </a:ext>
                </a:extLst>
              </a:tr>
              <a:tr h="220825">
                <a:tc>
                  <a:txBody>
                    <a:bodyPr/>
                    <a:lstStyle/>
                    <a:p>
                      <a:pPr fontAlgn="t">
                        <a:buNone/>
                      </a:pPr>
                      <a:r>
                        <a:rPr lang="es-ES" sz="1200">
                          <a:latin typeface="Aptos"/>
                        </a:rPr>
                        <a:t>Gestión Pública</a:t>
                      </a:r>
                    </a:p>
                  </a:txBody>
                  <a:tcPr marL="9525" marR="9525" marT="9525">
                    <a:lnL>
                      <a:noFill/>
                    </a:lnL>
                    <a:lnR>
                      <a:noFill/>
                    </a:lnR>
                    <a:lnT>
                      <a:noFill/>
                    </a:lnT>
                    <a:lnB>
                      <a:noFill/>
                    </a:lnB>
                    <a:noFill/>
                  </a:tcPr>
                </a:tc>
                <a:tc>
                  <a:txBody>
                    <a:bodyPr/>
                    <a:lstStyle/>
                    <a:p>
                      <a:pPr algn="r" rtl="0" fontAlgn="ctr">
                        <a:buNone/>
                      </a:pPr>
                      <a:r>
                        <a:rPr lang="es-ES" sz="1200">
                          <a:latin typeface="Aptos"/>
                        </a:rPr>
                        <a:t>125.169</a:t>
                      </a:r>
                    </a:p>
                  </a:txBody>
                  <a:tcPr marL="9525" marR="9525" marT="9525" anchor="ctr">
                    <a:lnL>
                      <a:noFill/>
                    </a:lnL>
                    <a:lnR>
                      <a:noFill/>
                    </a:lnR>
                    <a:lnT>
                      <a:noFill/>
                    </a:lnT>
                    <a:lnB>
                      <a:noFill/>
                    </a:lnB>
                    <a:noFill/>
                  </a:tcPr>
                </a:tc>
                <a:tc>
                  <a:txBody>
                    <a:bodyPr/>
                    <a:lstStyle/>
                    <a:p>
                      <a:pPr algn="r" rtl="0" fontAlgn="ctr">
                        <a:buNone/>
                      </a:pPr>
                      <a:r>
                        <a:rPr lang="es-ES" sz="1200">
                          <a:latin typeface="Aptos"/>
                        </a:rPr>
                        <a:t>117.717</a:t>
                      </a:r>
                    </a:p>
                  </a:txBody>
                  <a:tcPr marL="9525" marR="9525" marT="9525" anchor="ctr">
                    <a:lnL>
                      <a:noFill/>
                    </a:lnL>
                    <a:lnR>
                      <a:noFill/>
                    </a:lnR>
                    <a:lnT>
                      <a:noFill/>
                    </a:lnT>
                    <a:lnB>
                      <a:noFill/>
                    </a:lnB>
                    <a:noFill/>
                  </a:tcPr>
                </a:tc>
                <a:tc>
                  <a:txBody>
                    <a:bodyPr/>
                    <a:lstStyle/>
                    <a:p>
                      <a:pPr algn="r" fontAlgn="ctr">
                        <a:buNone/>
                      </a:pPr>
                      <a:r>
                        <a:rPr lang="es-ES" sz="1200">
                          <a:latin typeface="Aptos"/>
                        </a:rPr>
                        <a:t>-6,0%</a:t>
                      </a:r>
                    </a:p>
                  </a:txBody>
                  <a:tcPr marL="9525" marR="9525" marT="9525" anchor="ctr">
                    <a:lnL>
                      <a:noFill/>
                    </a:lnL>
                    <a:lnR>
                      <a:noFill/>
                    </a:lnR>
                    <a:lnT>
                      <a:noFill/>
                    </a:lnT>
                    <a:lnB>
                      <a:noFill/>
                    </a:lnB>
                    <a:noFill/>
                  </a:tcPr>
                </a:tc>
                <a:extLst>
                  <a:ext uri="{0D108BD9-81ED-4DB2-BD59-A6C34878D82A}">
                    <a16:rowId xmlns:a16="http://schemas.microsoft.com/office/drawing/2014/main" val="659206508"/>
                  </a:ext>
                </a:extLst>
              </a:tr>
              <a:tr h="220825">
                <a:tc>
                  <a:txBody>
                    <a:bodyPr/>
                    <a:lstStyle/>
                    <a:p>
                      <a:pPr fontAlgn="t">
                        <a:buNone/>
                      </a:pPr>
                      <a:r>
                        <a:rPr lang="es-ES" sz="1200">
                          <a:latin typeface="Aptos"/>
                        </a:rPr>
                        <a:t>Cultura, Recreación y Deporte</a:t>
                      </a:r>
                    </a:p>
                  </a:txBody>
                  <a:tcPr marL="9525" marR="9525" marT="9525">
                    <a:lnL>
                      <a:noFill/>
                    </a:lnL>
                    <a:lnR>
                      <a:noFill/>
                    </a:lnR>
                    <a:lnT>
                      <a:noFill/>
                    </a:lnT>
                    <a:lnB>
                      <a:noFill/>
                    </a:lnB>
                    <a:noFill/>
                  </a:tcPr>
                </a:tc>
                <a:tc>
                  <a:txBody>
                    <a:bodyPr/>
                    <a:lstStyle/>
                    <a:p>
                      <a:pPr algn="r" rtl="0" fontAlgn="ctr">
                        <a:buNone/>
                      </a:pPr>
                      <a:r>
                        <a:rPr lang="es-ES" sz="1200">
                          <a:latin typeface="Aptos"/>
                        </a:rPr>
                        <a:t>1.202.325</a:t>
                      </a:r>
                    </a:p>
                  </a:txBody>
                  <a:tcPr marL="9525" marR="9525" marT="9525" anchor="ctr">
                    <a:lnL>
                      <a:noFill/>
                    </a:lnL>
                    <a:lnR>
                      <a:noFill/>
                    </a:lnR>
                    <a:lnT>
                      <a:noFill/>
                    </a:lnT>
                    <a:lnB>
                      <a:noFill/>
                    </a:lnB>
                    <a:noFill/>
                  </a:tcPr>
                </a:tc>
                <a:tc>
                  <a:txBody>
                    <a:bodyPr/>
                    <a:lstStyle/>
                    <a:p>
                      <a:pPr algn="r" rtl="0" fontAlgn="ctr">
                        <a:buNone/>
                      </a:pPr>
                      <a:r>
                        <a:rPr lang="es-ES" sz="1200">
                          <a:latin typeface="Aptos"/>
                        </a:rPr>
                        <a:t>1.116.575</a:t>
                      </a:r>
                    </a:p>
                  </a:txBody>
                  <a:tcPr marL="9525" marR="9525" marT="9525" anchor="ctr">
                    <a:lnL>
                      <a:noFill/>
                    </a:lnL>
                    <a:lnR>
                      <a:noFill/>
                    </a:lnR>
                    <a:lnT>
                      <a:noFill/>
                    </a:lnT>
                    <a:lnB>
                      <a:noFill/>
                    </a:lnB>
                    <a:noFill/>
                  </a:tcPr>
                </a:tc>
                <a:tc>
                  <a:txBody>
                    <a:bodyPr/>
                    <a:lstStyle/>
                    <a:p>
                      <a:pPr algn="r" fontAlgn="ctr">
                        <a:buNone/>
                      </a:pPr>
                      <a:r>
                        <a:rPr lang="es-ES" sz="1200">
                          <a:latin typeface="Aptos"/>
                        </a:rPr>
                        <a:t>-7,1%</a:t>
                      </a:r>
                    </a:p>
                  </a:txBody>
                  <a:tcPr marL="9525" marR="9525" marT="9525" anchor="ctr">
                    <a:lnL>
                      <a:noFill/>
                    </a:lnL>
                    <a:lnR>
                      <a:noFill/>
                    </a:lnR>
                    <a:lnT>
                      <a:noFill/>
                    </a:lnT>
                    <a:lnB>
                      <a:noFill/>
                    </a:lnB>
                    <a:noFill/>
                  </a:tcPr>
                </a:tc>
                <a:extLst>
                  <a:ext uri="{0D108BD9-81ED-4DB2-BD59-A6C34878D82A}">
                    <a16:rowId xmlns:a16="http://schemas.microsoft.com/office/drawing/2014/main" val="1979052567"/>
                  </a:ext>
                </a:extLst>
              </a:tr>
              <a:tr h="226016">
                <a:tc>
                  <a:txBody>
                    <a:bodyPr/>
                    <a:lstStyle/>
                    <a:p>
                      <a:pPr fontAlgn="t">
                        <a:buNone/>
                      </a:pPr>
                      <a:r>
                        <a:rPr lang="es-ES" sz="1200">
                          <a:latin typeface="Aptos"/>
                        </a:rPr>
                        <a:t>Desarrollo Económico, Industria y Turismo</a:t>
                      </a:r>
                    </a:p>
                  </a:txBody>
                  <a:tcPr marL="9525" marR="9525" marT="9525">
                    <a:lnL>
                      <a:noFill/>
                    </a:lnL>
                    <a:lnR>
                      <a:noFill/>
                    </a:lnR>
                    <a:lnT>
                      <a:noFill/>
                    </a:lnT>
                    <a:lnB>
                      <a:noFill/>
                    </a:lnB>
                    <a:noFill/>
                  </a:tcPr>
                </a:tc>
                <a:tc>
                  <a:txBody>
                    <a:bodyPr/>
                    <a:lstStyle/>
                    <a:p>
                      <a:pPr algn="r" rtl="0" fontAlgn="ctr">
                        <a:buNone/>
                      </a:pPr>
                      <a:r>
                        <a:rPr lang="es-ES" sz="1200">
                          <a:latin typeface="Aptos"/>
                        </a:rPr>
                        <a:t>269.737</a:t>
                      </a:r>
                    </a:p>
                  </a:txBody>
                  <a:tcPr marL="9525" marR="9525" marT="9525" anchor="ctr">
                    <a:lnL>
                      <a:noFill/>
                    </a:lnL>
                    <a:lnR>
                      <a:noFill/>
                    </a:lnR>
                    <a:lnT>
                      <a:noFill/>
                    </a:lnT>
                    <a:lnB>
                      <a:noFill/>
                    </a:lnB>
                    <a:noFill/>
                  </a:tcPr>
                </a:tc>
                <a:tc>
                  <a:txBody>
                    <a:bodyPr/>
                    <a:lstStyle/>
                    <a:p>
                      <a:pPr algn="r" rtl="0" fontAlgn="ctr">
                        <a:buNone/>
                      </a:pPr>
                      <a:r>
                        <a:rPr lang="es-ES" sz="1200">
                          <a:latin typeface="Aptos"/>
                        </a:rPr>
                        <a:t>248.339</a:t>
                      </a:r>
                    </a:p>
                  </a:txBody>
                  <a:tcPr marL="9525" marR="9525" marT="9525" anchor="ctr">
                    <a:lnL>
                      <a:noFill/>
                    </a:lnL>
                    <a:lnR>
                      <a:noFill/>
                    </a:lnR>
                    <a:lnT>
                      <a:noFill/>
                    </a:lnT>
                    <a:lnB>
                      <a:noFill/>
                    </a:lnB>
                    <a:noFill/>
                  </a:tcPr>
                </a:tc>
                <a:tc>
                  <a:txBody>
                    <a:bodyPr/>
                    <a:lstStyle/>
                    <a:p>
                      <a:pPr algn="r" fontAlgn="ctr">
                        <a:buNone/>
                      </a:pPr>
                      <a:r>
                        <a:rPr lang="es-ES" sz="1200">
                          <a:latin typeface="Aptos"/>
                        </a:rPr>
                        <a:t>-7,9%</a:t>
                      </a:r>
                    </a:p>
                  </a:txBody>
                  <a:tcPr marL="9525" marR="9525" marT="9525" anchor="ctr">
                    <a:lnL>
                      <a:noFill/>
                    </a:lnL>
                    <a:lnR>
                      <a:noFill/>
                    </a:lnR>
                    <a:lnT>
                      <a:noFill/>
                    </a:lnT>
                    <a:lnB>
                      <a:noFill/>
                    </a:lnB>
                    <a:noFill/>
                  </a:tcPr>
                </a:tc>
                <a:extLst>
                  <a:ext uri="{0D108BD9-81ED-4DB2-BD59-A6C34878D82A}">
                    <a16:rowId xmlns:a16="http://schemas.microsoft.com/office/drawing/2014/main" val="2383600278"/>
                  </a:ext>
                </a:extLst>
              </a:tr>
              <a:tr h="220825">
                <a:tc>
                  <a:txBody>
                    <a:bodyPr/>
                    <a:lstStyle/>
                    <a:p>
                      <a:pPr fontAlgn="t">
                        <a:buNone/>
                      </a:pPr>
                      <a:r>
                        <a:rPr lang="es-ES" sz="1200">
                          <a:latin typeface="Aptos"/>
                        </a:rPr>
                        <a:t>Hacienda</a:t>
                      </a:r>
                    </a:p>
                  </a:txBody>
                  <a:tcPr marL="9525" marR="9525" marT="9525">
                    <a:lnL>
                      <a:noFill/>
                    </a:lnL>
                    <a:lnR>
                      <a:noFill/>
                    </a:lnR>
                    <a:lnT>
                      <a:noFill/>
                    </a:lnT>
                    <a:lnB>
                      <a:noFill/>
                    </a:lnB>
                    <a:noFill/>
                  </a:tcPr>
                </a:tc>
                <a:tc>
                  <a:txBody>
                    <a:bodyPr/>
                    <a:lstStyle/>
                    <a:p>
                      <a:pPr algn="r" rtl="0" fontAlgn="ctr">
                        <a:buNone/>
                      </a:pPr>
                      <a:r>
                        <a:rPr lang="es-ES" sz="1200">
                          <a:latin typeface="Aptos"/>
                        </a:rPr>
                        <a:t>104.352</a:t>
                      </a:r>
                    </a:p>
                  </a:txBody>
                  <a:tcPr marL="9525" marR="9525" marT="9525" anchor="ctr">
                    <a:lnL>
                      <a:noFill/>
                    </a:lnL>
                    <a:lnR>
                      <a:noFill/>
                    </a:lnR>
                    <a:lnT>
                      <a:noFill/>
                    </a:lnT>
                    <a:lnB>
                      <a:noFill/>
                    </a:lnB>
                    <a:noFill/>
                  </a:tcPr>
                </a:tc>
                <a:tc>
                  <a:txBody>
                    <a:bodyPr/>
                    <a:lstStyle/>
                    <a:p>
                      <a:pPr algn="r" rtl="0" fontAlgn="ctr">
                        <a:buNone/>
                      </a:pPr>
                      <a:r>
                        <a:rPr lang="es-ES" sz="1200">
                          <a:latin typeface="Aptos"/>
                        </a:rPr>
                        <a:t>94.443</a:t>
                      </a:r>
                    </a:p>
                  </a:txBody>
                  <a:tcPr marL="9525" marR="9525" marT="9525" anchor="ctr">
                    <a:lnL>
                      <a:noFill/>
                    </a:lnL>
                    <a:lnR>
                      <a:noFill/>
                    </a:lnR>
                    <a:lnT>
                      <a:noFill/>
                    </a:lnT>
                    <a:lnB>
                      <a:noFill/>
                    </a:lnB>
                    <a:noFill/>
                  </a:tcPr>
                </a:tc>
                <a:tc>
                  <a:txBody>
                    <a:bodyPr/>
                    <a:lstStyle/>
                    <a:p>
                      <a:pPr algn="r" fontAlgn="ctr">
                        <a:buNone/>
                      </a:pPr>
                      <a:r>
                        <a:rPr lang="es-ES" sz="1200">
                          <a:latin typeface="Aptos"/>
                        </a:rPr>
                        <a:t>-9,5%</a:t>
                      </a:r>
                    </a:p>
                  </a:txBody>
                  <a:tcPr marL="9525" marR="9525" marT="9525" anchor="ctr">
                    <a:lnL>
                      <a:noFill/>
                    </a:lnL>
                    <a:lnR>
                      <a:noFill/>
                    </a:lnR>
                    <a:lnT>
                      <a:noFill/>
                    </a:lnT>
                    <a:lnB>
                      <a:noFill/>
                    </a:lnB>
                    <a:noFill/>
                  </a:tcPr>
                </a:tc>
                <a:extLst>
                  <a:ext uri="{0D108BD9-81ED-4DB2-BD59-A6C34878D82A}">
                    <a16:rowId xmlns:a16="http://schemas.microsoft.com/office/drawing/2014/main" val="3633438505"/>
                  </a:ext>
                </a:extLst>
              </a:tr>
              <a:tr h="220825">
                <a:tc>
                  <a:txBody>
                    <a:bodyPr/>
                    <a:lstStyle/>
                    <a:p>
                      <a:pPr fontAlgn="t">
                        <a:buNone/>
                      </a:pPr>
                      <a:r>
                        <a:rPr lang="es-ES" sz="1200">
                          <a:latin typeface="Aptos"/>
                        </a:rPr>
                        <a:t>Planeación</a:t>
                      </a:r>
                    </a:p>
                  </a:txBody>
                  <a:tcPr marL="9525" marR="9525" marT="9525">
                    <a:lnL>
                      <a:noFill/>
                    </a:lnL>
                    <a:lnR>
                      <a:noFill/>
                    </a:lnR>
                    <a:lnT>
                      <a:noFill/>
                    </a:lnT>
                    <a:lnB>
                      <a:noFill/>
                    </a:lnB>
                    <a:noFill/>
                  </a:tcPr>
                </a:tc>
                <a:tc>
                  <a:txBody>
                    <a:bodyPr/>
                    <a:lstStyle/>
                    <a:p>
                      <a:pPr algn="r" rtl="0" fontAlgn="ctr">
                        <a:buNone/>
                      </a:pPr>
                      <a:r>
                        <a:rPr lang="es-ES" sz="1200">
                          <a:latin typeface="Aptos"/>
                        </a:rPr>
                        <a:t>82.062</a:t>
                      </a:r>
                    </a:p>
                  </a:txBody>
                  <a:tcPr marL="9525" marR="9525" marT="9525" anchor="ctr">
                    <a:lnL>
                      <a:noFill/>
                    </a:lnL>
                    <a:lnR>
                      <a:noFill/>
                    </a:lnR>
                    <a:lnT>
                      <a:noFill/>
                    </a:lnT>
                    <a:lnB>
                      <a:noFill/>
                    </a:lnB>
                    <a:noFill/>
                  </a:tcPr>
                </a:tc>
                <a:tc>
                  <a:txBody>
                    <a:bodyPr/>
                    <a:lstStyle/>
                    <a:p>
                      <a:pPr algn="r" rtl="0" fontAlgn="ctr">
                        <a:buNone/>
                      </a:pPr>
                      <a:r>
                        <a:rPr lang="es-ES" sz="1200">
                          <a:latin typeface="Aptos"/>
                        </a:rPr>
                        <a:t>72.692</a:t>
                      </a:r>
                    </a:p>
                  </a:txBody>
                  <a:tcPr marL="9525" marR="9525" marT="9525" anchor="ctr">
                    <a:lnL>
                      <a:noFill/>
                    </a:lnL>
                    <a:lnR>
                      <a:noFill/>
                    </a:lnR>
                    <a:lnT>
                      <a:noFill/>
                    </a:lnT>
                    <a:lnB>
                      <a:noFill/>
                    </a:lnB>
                    <a:noFill/>
                  </a:tcPr>
                </a:tc>
                <a:tc>
                  <a:txBody>
                    <a:bodyPr/>
                    <a:lstStyle/>
                    <a:p>
                      <a:pPr algn="r" fontAlgn="ctr">
                        <a:buNone/>
                      </a:pPr>
                      <a:r>
                        <a:rPr lang="es-ES" sz="1200">
                          <a:latin typeface="Aptos"/>
                        </a:rPr>
                        <a:t>-11,4%</a:t>
                      </a:r>
                    </a:p>
                  </a:txBody>
                  <a:tcPr marL="9525" marR="9525" marT="9525" anchor="ctr">
                    <a:lnL>
                      <a:noFill/>
                    </a:lnL>
                    <a:lnR>
                      <a:noFill/>
                    </a:lnR>
                    <a:lnT>
                      <a:noFill/>
                    </a:lnT>
                    <a:lnB>
                      <a:noFill/>
                    </a:lnB>
                    <a:noFill/>
                  </a:tcPr>
                </a:tc>
                <a:extLst>
                  <a:ext uri="{0D108BD9-81ED-4DB2-BD59-A6C34878D82A}">
                    <a16:rowId xmlns:a16="http://schemas.microsoft.com/office/drawing/2014/main" val="4169636532"/>
                  </a:ext>
                </a:extLst>
              </a:tr>
              <a:tr h="220825">
                <a:tc>
                  <a:txBody>
                    <a:bodyPr/>
                    <a:lstStyle/>
                    <a:p>
                      <a:pPr fontAlgn="t">
                        <a:buNone/>
                      </a:pPr>
                      <a:r>
                        <a:rPr lang="es-ES" sz="1200">
                          <a:latin typeface="Aptos"/>
                        </a:rPr>
                        <a:t>Órganos de Control</a:t>
                      </a:r>
                    </a:p>
                  </a:txBody>
                  <a:tcPr marL="9525" marR="9525" marT="9525">
                    <a:lnL>
                      <a:noFill/>
                    </a:lnL>
                    <a:lnR>
                      <a:noFill/>
                    </a:lnR>
                    <a:lnT>
                      <a:noFill/>
                    </a:lnT>
                    <a:lnB>
                      <a:noFill/>
                    </a:lnB>
                    <a:noFill/>
                  </a:tcPr>
                </a:tc>
                <a:tc>
                  <a:txBody>
                    <a:bodyPr/>
                    <a:lstStyle/>
                    <a:p>
                      <a:pPr algn="r" rtl="0" fontAlgn="ctr">
                        <a:buNone/>
                      </a:pPr>
                      <a:r>
                        <a:rPr lang="es-ES" sz="1200">
                          <a:latin typeface="Aptos"/>
                        </a:rPr>
                        <a:t>47.766</a:t>
                      </a:r>
                    </a:p>
                  </a:txBody>
                  <a:tcPr marL="9525" marR="9525" marT="9525" anchor="ctr">
                    <a:lnL>
                      <a:noFill/>
                    </a:lnL>
                    <a:lnR>
                      <a:noFill/>
                    </a:lnR>
                    <a:lnT>
                      <a:noFill/>
                    </a:lnT>
                    <a:lnB>
                      <a:noFill/>
                    </a:lnB>
                    <a:noFill/>
                  </a:tcPr>
                </a:tc>
                <a:tc>
                  <a:txBody>
                    <a:bodyPr/>
                    <a:lstStyle/>
                    <a:p>
                      <a:pPr algn="r" rtl="0" fontAlgn="ctr">
                        <a:buNone/>
                      </a:pPr>
                      <a:r>
                        <a:rPr lang="es-ES" sz="1200">
                          <a:latin typeface="Aptos"/>
                        </a:rPr>
                        <a:t>38.480</a:t>
                      </a:r>
                    </a:p>
                  </a:txBody>
                  <a:tcPr marL="9525" marR="9525" marT="9525" anchor="ctr">
                    <a:lnL>
                      <a:noFill/>
                    </a:lnL>
                    <a:lnR>
                      <a:noFill/>
                    </a:lnR>
                    <a:lnT>
                      <a:noFill/>
                    </a:lnT>
                    <a:lnB>
                      <a:noFill/>
                    </a:lnB>
                    <a:noFill/>
                  </a:tcPr>
                </a:tc>
                <a:tc>
                  <a:txBody>
                    <a:bodyPr/>
                    <a:lstStyle/>
                    <a:p>
                      <a:pPr algn="r" fontAlgn="ctr">
                        <a:buNone/>
                      </a:pPr>
                      <a:r>
                        <a:rPr lang="es-ES" sz="1200">
                          <a:latin typeface="Aptos"/>
                        </a:rPr>
                        <a:t>-19,4%</a:t>
                      </a:r>
                    </a:p>
                  </a:txBody>
                  <a:tcPr marL="9525" marR="9525" marT="9525" anchor="ctr">
                    <a:lnL>
                      <a:noFill/>
                    </a:lnL>
                    <a:lnR>
                      <a:noFill/>
                    </a:lnR>
                    <a:lnT>
                      <a:noFill/>
                    </a:lnT>
                    <a:lnB>
                      <a:noFill/>
                    </a:lnB>
                    <a:noFill/>
                  </a:tcPr>
                </a:tc>
                <a:extLst>
                  <a:ext uri="{0D108BD9-81ED-4DB2-BD59-A6C34878D82A}">
                    <a16:rowId xmlns:a16="http://schemas.microsoft.com/office/drawing/2014/main" val="3192491903"/>
                  </a:ext>
                </a:extLst>
              </a:tr>
              <a:tr h="220825">
                <a:tc>
                  <a:txBody>
                    <a:bodyPr/>
                    <a:lstStyle/>
                    <a:p>
                      <a:pPr fontAlgn="t">
                        <a:buNone/>
                      </a:pPr>
                      <a:r>
                        <a:rPr lang="es-ES" sz="1200">
                          <a:latin typeface="Aptos"/>
                        </a:rPr>
                        <a:t>Ente Autónomo Universitario</a:t>
                      </a:r>
                    </a:p>
                  </a:txBody>
                  <a:tcPr marL="9525" marR="9525" marT="9525">
                    <a:lnL>
                      <a:noFill/>
                    </a:lnL>
                    <a:lnR>
                      <a:noFill/>
                    </a:lnR>
                    <a:lnT>
                      <a:noFill/>
                    </a:lnT>
                    <a:lnB w="6350" cap="flat" cmpd="sng" algn="ctr">
                      <a:solidFill>
                        <a:srgbClr val="FBE6BC"/>
                      </a:solidFill>
                      <a:prstDash val="solid"/>
                      <a:round/>
                      <a:headEnd type="none" w="med" len="med"/>
                      <a:tailEnd type="none" w="med" len="med"/>
                    </a:lnB>
                    <a:noFill/>
                  </a:tcPr>
                </a:tc>
                <a:tc>
                  <a:txBody>
                    <a:bodyPr/>
                    <a:lstStyle/>
                    <a:p>
                      <a:pPr algn="r" rtl="0" fontAlgn="ctr">
                        <a:buNone/>
                      </a:pPr>
                      <a:r>
                        <a:rPr lang="es-ES" sz="1200">
                          <a:latin typeface="Aptos"/>
                        </a:rPr>
                        <a:t>55.954</a:t>
                      </a:r>
                    </a:p>
                  </a:txBody>
                  <a:tcPr marL="9525" marR="9525" marT="9525" anchor="ctr">
                    <a:lnL>
                      <a:noFill/>
                    </a:lnL>
                    <a:lnR>
                      <a:noFill/>
                    </a:lnR>
                    <a:lnT>
                      <a:noFill/>
                    </a:lnT>
                    <a:lnB w="6350" cap="flat" cmpd="sng" algn="ctr">
                      <a:solidFill>
                        <a:srgbClr val="FBE6BC"/>
                      </a:solidFill>
                      <a:prstDash val="solid"/>
                      <a:round/>
                      <a:headEnd type="none" w="med" len="med"/>
                      <a:tailEnd type="none" w="med" len="med"/>
                    </a:lnB>
                    <a:noFill/>
                  </a:tcPr>
                </a:tc>
                <a:tc>
                  <a:txBody>
                    <a:bodyPr/>
                    <a:lstStyle/>
                    <a:p>
                      <a:pPr algn="r" rtl="0" fontAlgn="ctr">
                        <a:buNone/>
                      </a:pPr>
                      <a:r>
                        <a:rPr lang="es-ES" sz="1200">
                          <a:latin typeface="Aptos"/>
                        </a:rPr>
                        <a:t>43.528</a:t>
                      </a:r>
                    </a:p>
                  </a:txBody>
                  <a:tcPr marL="9525" marR="9525" marT="9525" anchor="ctr">
                    <a:lnL>
                      <a:noFill/>
                    </a:lnL>
                    <a:lnR>
                      <a:noFill/>
                    </a:lnR>
                    <a:lnT>
                      <a:noFill/>
                    </a:lnT>
                    <a:lnB w="6350" cap="flat" cmpd="sng" algn="ctr">
                      <a:solidFill>
                        <a:srgbClr val="FBE6BC"/>
                      </a:solidFill>
                      <a:prstDash val="solid"/>
                      <a:round/>
                      <a:headEnd type="none" w="med" len="med"/>
                      <a:tailEnd type="none" w="med" len="med"/>
                    </a:lnB>
                    <a:noFill/>
                  </a:tcPr>
                </a:tc>
                <a:tc>
                  <a:txBody>
                    <a:bodyPr/>
                    <a:lstStyle/>
                    <a:p>
                      <a:pPr algn="r" fontAlgn="ctr">
                        <a:buNone/>
                      </a:pPr>
                      <a:r>
                        <a:rPr lang="es-ES" sz="1200">
                          <a:latin typeface="Aptos"/>
                        </a:rPr>
                        <a:t>-22,2%</a:t>
                      </a:r>
                    </a:p>
                  </a:txBody>
                  <a:tcPr marL="9525" marR="9525" marT="9525" anchor="ctr">
                    <a:lnL>
                      <a:noFill/>
                    </a:lnL>
                    <a:lnR>
                      <a:noFill/>
                    </a:lnR>
                    <a:lnT>
                      <a:noFill/>
                    </a:lnT>
                    <a:lnB w="6350" cap="flat" cmpd="sng" algn="ctr">
                      <a:solidFill>
                        <a:srgbClr val="FBE6BC"/>
                      </a:solidFill>
                      <a:prstDash val="solid"/>
                      <a:round/>
                      <a:headEnd type="none" w="med" len="med"/>
                      <a:tailEnd type="none" w="med" len="med"/>
                    </a:lnB>
                    <a:noFill/>
                  </a:tcPr>
                </a:tc>
                <a:extLst>
                  <a:ext uri="{0D108BD9-81ED-4DB2-BD59-A6C34878D82A}">
                    <a16:rowId xmlns:a16="http://schemas.microsoft.com/office/drawing/2014/main" val="1599670051"/>
                  </a:ext>
                </a:extLst>
              </a:tr>
              <a:tr h="220825">
                <a:tc>
                  <a:txBody>
                    <a:bodyPr/>
                    <a:lstStyle/>
                    <a:p>
                      <a:pPr fontAlgn="t">
                        <a:buNone/>
                      </a:pPr>
                      <a:r>
                        <a:rPr lang="es-ES" sz="1200">
                          <a:latin typeface="Aptos"/>
                        </a:rPr>
                        <a:t>Subtotal </a:t>
                      </a:r>
                    </a:p>
                  </a:txBody>
                  <a:tcPr marL="9525" marR="9525" marT="9525">
                    <a:lnL w="6350" cap="flat" cmpd="sng" algn="ctr">
                      <a:solidFill>
                        <a:srgbClr val="FBE6BC"/>
                      </a:solidFill>
                      <a:prstDash val="solid"/>
                      <a:round/>
                      <a:headEnd type="none" w="med" len="med"/>
                      <a:tailEnd type="none" w="med" len="med"/>
                    </a:lnL>
                    <a:lnR>
                      <a:noFill/>
                    </a:lnR>
                    <a:lnT w="6350" cap="flat" cmpd="sng" algn="ctr">
                      <a:solidFill>
                        <a:srgbClr val="FBE6BC"/>
                      </a:solidFill>
                      <a:prstDash val="solid"/>
                      <a:round/>
                      <a:headEnd type="none" w="med" len="med"/>
                      <a:tailEnd type="none" w="med" len="med"/>
                    </a:lnT>
                    <a:lnB w="6350" cap="flat" cmpd="sng" algn="ctr">
                      <a:solidFill>
                        <a:srgbClr val="FBE6BC"/>
                      </a:solidFill>
                      <a:prstDash val="solid"/>
                      <a:round/>
                      <a:headEnd type="none" w="med" len="med"/>
                      <a:tailEnd type="none" w="med" len="med"/>
                    </a:lnB>
                    <a:solidFill>
                      <a:srgbClr val="FBE6BC"/>
                    </a:solidFill>
                  </a:tcPr>
                </a:tc>
                <a:tc>
                  <a:txBody>
                    <a:bodyPr/>
                    <a:lstStyle/>
                    <a:p>
                      <a:pPr algn="r" fontAlgn="ctr">
                        <a:buNone/>
                      </a:pPr>
                      <a:r>
                        <a:rPr lang="es-ES" sz="1200">
                          <a:latin typeface="Aptos"/>
                        </a:rPr>
                        <a:t>28.432.778</a:t>
                      </a:r>
                    </a:p>
                  </a:txBody>
                  <a:tcPr marL="9525" marR="9525" marT="9525" anchor="ctr">
                    <a:lnL>
                      <a:noFill/>
                    </a:lnL>
                    <a:lnR>
                      <a:noFill/>
                    </a:lnR>
                    <a:lnT w="6350" cap="flat" cmpd="sng" algn="ctr">
                      <a:solidFill>
                        <a:srgbClr val="FBE6BC"/>
                      </a:solidFill>
                      <a:prstDash val="solid"/>
                      <a:round/>
                      <a:headEnd type="none" w="med" len="med"/>
                      <a:tailEnd type="none" w="med" len="med"/>
                    </a:lnT>
                    <a:lnB w="6350" cap="flat" cmpd="sng" algn="ctr">
                      <a:solidFill>
                        <a:srgbClr val="FBE6BC"/>
                      </a:solidFill>
                      <a:prstDash val="solid"/>
                      <a:round/>
                      <a:headEnd type="none" w="med" len="med"/>
                      <a:tailEnd type="none" w="med" len="med"/>
                    </a:lnB>
                    <a:solidFill>
                      <a:srgbClr val="FBE6BC"/>
                    </a:solidFill>
                  </a:tcPr>
                </a:tc>
                <a:tc>
                  <a:txBody>
                    <a:bodyPr/>
                    <a:lstStyle/>
                    <a:p>
                      <a:pPr algn="r" fontAlgn="ctr">
                        <a:buNone/>
                      </a:pPr>
                      <a:r>
                        <a:rPr lang="es-ES" sz="1200">
                          <a:latin typeface="Aptos"/>
                        </a:rPr>
                        <a:t>29.360.051</a:t>
                      </a:r>
                    </a:p>
                  </a:txBody>
                  <a:tcPr marL="9525" marR="9525" marT="9525" anchor="ctr">
                    <a:lnL>
                      <a:noFill/>
                    </a:lnL>
                    <a:lnR>
                      <a:noFill/>
                    </a:lnR>
                    <a:lnT w="6350" cap="flat" cmpd="sng" algn="ctr">
                      <a:solidFill>
                        <a:srgbClr val="FBE6BC"/>
                      </a:solidFill>
                      <a:prstDash val="solid"/>
                      <a:round/>
                      <a:headEnd type="none" w="med" len="med"/>
                      <a:tailEnd type="none" w="med" len="med"/>
                    </a:lnT>
                    <a:lnB w="6350" cap="flat" cmpd="sng" algn="ctr">
                      <a:solidFill>
                        <a:srgbClr val="FBE6BC"/>
                      </a:solidFill>
                      <a:prstDash val="solid"/>
                      <a:round/>
                      <a:headEnd type="none" w="med" len="med"/>
                      <a:tailEnd type="none" w="med" len="med"/>
                    </a:lnB>
                    <a:solidFill>
                      <a:srgbClr val="FBE6BC"/>
                    </a:solidFill>
                  </a:tcPr>
                </a:tc>
                <a:tc>
                  <a:txBody>
                    <a:bodyPr/>
                    <a:lstStyle/>
                    <a:p>
                      <a:pPr algn="r" fontAlgn="ctr">
                        <a:buNone/>
                      </a:pPr>
                      <a:r>
                        <a:rPr lang="es-ES" sz="1200">
                          <a:latin typeface="Aptos"/>
                        </a:rPr>
                        <a:t>3,3%</a:t>
                      </a:r>
                    </a:p>
                  </a:txBody>
                  <a:tcPr marL="9525" marR="9525" marT="9525" anchor="ctr">
                    <a:lnL>
                      <a:noFill/>
                    </a:lnL>
                    <a:lnR w="6350" cap="flat" cmpd="sng" algn="ctr">
                      <a:solidFill>
                        <a:srgbClr val="FBE6BC"/>
                      </a:solidFill>
                      <a:prstDash val="solid"/>
                      <a:round/>
                      <a:headEnd type="none" w="med" len="med"/>
                      <a:tailEnd type="none" w="med" len="med"/>
                    </a:lnR>
                    <a:lnT w="6350" cap="flat" cmpd="sng" algn="ctr">
                      <a:solidFill>
                        <a:srgbClr val="FBE6BC"/>
                      </a:solidFill>
                      <a:prstDash val="solid"/>
                      <a:round/>
                      <a:headEnd type="none" w="med" len="med"/>
                      <a:tailEnd type="none" w="med" len="med"/>
                    </a:lnT>
                    <a:lnB w="6350" cap="flat" cmpd="sng" algn="ctr">
                      <a:solidFill>
                        <a:srgbClr val="FBE6BC"/>
                      </a:solidFill>
                      <a:prstDash val="solid"/>
                      <a:round/>
                      <a:headEnd type="none" w="med" len="med"/>
                      <a:tailEnd type="none" w="med" len="med"/>
                    </a:lnB>
                    <a:solidFill>
                      <a:srgbClr val="FBE6BC"/>
                    </a:solidFill>
                  </a:tcPr>
                </a:tc>
                <a:extLst>
                  <a:ext uri="{0D108BD9-81ED-4DB2-BD59-A6C34878D82A}">
                    <a16:rowId xmlns:a16="http://schemas.microsoft.com/office/drawing/2014/main" val="3855918693"/>
                  </a:ext>
                </a:extLst>
              </a:tr>
              <a:tr h="220825">
                <a:tc>
                  <a:txBody>
                    <a:bodyPr/>
                    <a:lstStyle/>
                    <a:p>
                      <a:pPr fontAlgn="t">
                        <a:buNone/>
                      </a:pPr>
                      <a:r>
                        <a:rPr lang="es-ES" sz="1200">
                          <a:latin typeface="Aptos"/>
                        </a:rPr>
                        <a:t>Transferencia FDL</a:t>
                      </a:r>
                    </a:p>
                  </a:txBody>
                  <a:tcPr marL="9525" marR="9525" marT="9525">
                    <a:lnL>
                      <a:noFill/>
                    </a:lnL>
                    <a:lnR>
                      <a:noFill/>
                    </a:lnR>
                    <a:lnT w="6350" cap="flat" cmpd="sng" algn="ctr">
                      <a:solidFill>
                        <a:srgbClr val="FBE6BC"/>
                      </a:solidFill>
                      <a:prstDash val="solid"/>
                      <a:round/>
                      <a:headEnd type="none" w="med" len="med"/>
                      <a:tailEnd type="none" w="med" len="med"/>
                    </a:lnT>
                    <a:lnB>
                      <a:noFill/>
                    </a:lnB>
                    <a:noFill/>
                  </a:tcPr>
                </a:tc>
                <a:tc>
                  <a:txBody>
                    <a:bodyPr/>
                    <a:lstStyle/>
                    <a:p>
                      <a:pPr algn="r" rtl="0" fontAlgn="ctr">
                        <a:buNone/>
                      </a:pPr>
                      <a:r>
                        <a:rPr lang="es-ES" sz="1200">
                          <a:latin typeface="Aptos"/>
                        </a:rPr>
                        <a:t>1.811.481</a:t>
                      </a:r>
                    </a:p>
                  </a:txBody>
                  <a:tcPr marL="9525" marR="9525" marT="9525" anchor="ctr">
                    <a:lnL>
                      <a:noFill/>
                    </a:lnL>
                    <a:lnR>
                      <a:noFill/>
                    </a:lnR>
                    <a:lnT w="6350" cap="flat" cmpd="sng" algn="ctr">
                      <a:solidFill>
                        <a:srgbClr val="FBE6BC"/>
                      </a:solidFill>
                      <a:prstDash val="solid"/>
                      <a:round/>
                      <a:headEnd type="none" w="med" len="med"/>
                      <a:tailEnd type="none" w="med" len="med"/>
                    </a:lnT>
                    <a:lnB>
                      <a:noFill/>
                    </a:lnB>
                    <a:noFill/>
                  </a:tcPr>
                </a:tc>
                <a:tc>
                  <a:txBody>
                    <a:bodyPr/>
                    <a:lstStyle/>
                    <a:p>
                      <a:pPr algn="r" rtl="0" fontAlgn="ctr">
                        <a:buNone/>
                      </a:pPr>
                      <a:r>
                        <a:rPr lang="es-ES" sz="1200">
                          <a:latin typeface="Aptos"/>
                        </a:rPr>
                        <a:t>1.749.151</a:t>
                      </a:r>
                    </a:p>
                  </a:txBody>
                  <a:tcPr marL="9525" marR="9525" marT="9525" anchor="ctr">
                    <a:lnL>
                      <a:noFill/>
                    </a:lnL>
                    <a:lnR>
                      <a:noFill/>
                    </a:lnR>
                    <a:lnT w="6350" cap="flat" cmpd="sng" algn="ctr">
                      <a:solidFill>
                        <a:srgbClr val="FBE6BC"/>
                      </a:solidFill>
                      <a:prstDash val="solid"/>
                      <a:round/>
                      <a:headEnd type="none" w="med" len="med"/>
                      <a:tailEnd type="none" w="med" len="med"/>
                    </a:lnT>
                    <a:lnB>
                      <a:noFill/>
                    </a:lnB>
                    <a:noFill/>
                  </a:tcPr>
                </a:tc>
                <a:tc>
                  <a:txBody>
                    <a:bodyPr/>
                    <a:lstStyle/>
                    <a:p>
                      <a:pPr algn="r" fontAlgn="ctr">
                        <a:buNone/>
                      </a:pPr>
                      <a:r>
                        <a:rPr lang="es-ES" sz="1200">
                          <a:latin typeface="Aptos"/>
                        </a:rPr>
                        <a:t>-3,4%</a:t>
                      </a:r>
                    </a:p>
                  </a:txBody>
                  <a:tcPr marL="9525" marR="9525" marT="9525" anchor="ctr">
                    <a:lnL>
                      <a:noFill/>
                    </a:lnL>
                    <a:lnR>
                      <a:noFill/>
                    </a:lnR>
                    <a:lnT w="6350" cap="flat" cmpd="sng" algn="ctr">
                      <a:solidFill>
                        <a:srgbClr val="FBE6BC"/>
                      </a:solidFill>
                      <a:prstDash val="solid"/>
                      <a:round/>
                      <a:headEnd type="none" w="med" len="med"/>
                      <a:tailEnd type="none" w="med" len="med"/>
                    </a:lnT>
                    <a:lnB>
                      <a:noFill/>
                    </a:lnB>
                    <a:noFill/>
                  </a:tcPr>
                </a:tc>
                <a:extLst>
                  <a:ext uri="{0D108BD9-81ED-4DB2-BD59-A6C34878D82A}">
                    <a16:rowId xmlns:a16="http://schemas.microsoft.com/office/drawing/2014/main" val="2354503226"/>
                  </a:ext>
                </a:extLst>
              </a:tr>
              <a:tr h="220825">
                <a:tc>
                  <a:txBody>
                    <a:bodyPr/>
                    <a:lstStyle/>
                    <a:p>
                      <a:pPr fontAlgn="t">
                        <a:buNone/>
                      </a:pPr>
                      <a:r>
                        <a:rPr lang="es-ES" sz="1200">
                          <a:latin typeface="Aptos"/>
                        </a:rPr>
                        <a:t>Otras transferencias</a:t>
                      </a:r>
                    </a:p>
                  </a:txBody>
                  <a:tcPr marL="9525" marR="9525" marT="9525">
                    <a:lnL>
                      <a:noFill/>
                    </a:lnL>
                    <a:lnR>
                      <a:noFill/>
                    </a:lnR>
                    <a:lnT>
                      <a:noFill/>
                    </a:lnT>
                    <a:lnB w="6350" cap="flat" cmpd="sng" algn="ctr">
                      <a:solidFill>
                        <a:srgbClr val="F5C157"/>
                      </a:solidFill>
                      <a:prstDash val="solid"/>
                      <a:round/>
                      <a:headEnd type="none" w="med" len="med"/>
                      <a:tailEnd type="none" w="med" len="med"/>
                    </a:lnB>
                    <a:noFill/>
                  </a:tcPr>
                </a:tc>
                <a:tc>
                  <a:txBody>
                    <a:bodyPr/>
                    <a:lstStyle/>
                    <a:p>
                      <a:pPr algn="r" rtl="0" fontAlgn="ctr">
                        <a:buNone/>
                      </a:pPr>
                      <a:r>
                        <a:rPr lang="es-ES" sz="1200">
                          <a:latin typeface="Aptos"/>
                        </a:rPr>
                        <a:t>1.342.461</a:t>
                      </a:r>
                    </a:p>
                  </a:txBody>
                  <a:tcPr marL="9525" marR="9525" marT="9525" anchor="ctr">
                    <a:lnL>
                      <a:noFill/>
                    </a:lnL>
                    <a:lnR>
                      <a:noFill/>
                    </a:lnR>
                    <a:lnT>
                      <a:noFill/>
                    </a:lnT>
                    <a:lnB w="6350" cap="flat" cmpd="sng" algn="ctr">
                      <a:solidFill>
                        <a:srgbClr val="F5C157"/>
                      </a:solidFill>
                      <a:prstDash val="solid"/>
                      <a:round/>
                      <a:headEnd type="none" w="med" len="med"/>
                      <a:tailEnd type="none" w="med" len="med"/>
                    </a:lnB>
                    <a:noFill/>
                  </a:tcPr>
                </a:tc>
                <a:tc>
                  <a:txBody>
                    <a:bodyPr/>
                    <a:lstStyle/>
                    <a:p>
                      <a:pPr algn="r" rtl="0" fontAlgn="ctr">
                        <a:buNone/>
                      </a:pPr>
                      <a:r>
                        <a:rPr lang="es-ES" sz="1200">
                          <a:latin typeface="Aptos"/>
                        </a:rPr>
                        <a:t>1.453.191</a:t>
                      </a:r>
                    </a:p>
                  </a:txBody>
                  <a:tcPr marL="9525" marR="9525" marT="9525" anchor="ctr">
                    <a:lnL>
                      <a:noFill/>
                    </a:lnL>
                    <a:lnR>
                      <a:noFill/>
                    </a:lnR>
                    <a:lnT>
                      <a:noFill/>
                    </a:lnT>
                    <a:lnB w="6350" cap="flat" cmpd="sng" algn="ctr">
                      <a:solidFill>
                        <a:srgbClr val="F5C157"/>
                      </a:solidFill>
                      <a:prstDash val="solid"/>
                      <a:round/>
                      <a:headEnd type="none" w="med" len="med"/>
                      <a:tailEnd type="none" w="med" len="med"/>
                    </a:lnB>
                    <a:noFill/>
                  </a:tcPr>
                </a:tc>
                <a:tc>
                  <a:txBody>
                    <a:bodyPr/>
                    <a:lstStyle/>
                    <a:p>
                      <a:pPr algn="r" fontAlgn="ctr">
                        <a:buNone/>
                      </a:pPr>
                      <a:r>
                        <a:rPr lang="es-ES" sz="1200">
                          <a:latin typeface="Aptos"/>
                        </a:rPr>
                        <a:t>8,2%</a:t>
                      </a:r>
                    </a:p>
                  </a:txBody>
                  <a:tcPr marL="9525" marR="9525" marT="9525" anchor="ctr">
                    <a:lnL>
                      <a:noFill/>
                    </a:lnL>
                    <a:lnR>
                      <a:noFill/>
                    </a:lnR>
                    <a:lnT>
                      <a:noFill/>
                    </a:lnT>
                    <a:lnB w="6350" cap="flat" cmpd="sng" algn="ctr">
                      <a:solidFill>
                        <a:srgbClr val="F5C157"/>
                      </a:solidFill>
                      <a:prstDash val="solid"/>
                      <a:round/>
                      <a:headEnd type="none" w="med" len="med"/>
                      <a:tailEnd type="none" w="med" len="med"/>
                    </a:lnB>
                    <a:noFill/>
                  </a:tcPr>
                </a:tc>
                <a:extLst>
                  <a:ext uri="{0D108BD9-81ED-4DB2-BD59-A6C34878D82A}">
                    <a16:rowId xmlns:a16="http://schemas.microsoft.com/office/drawing/2014/main" val="1080363952"/>
                  </a:ext>
                </a:extLst>
              </a:tr>
              <a:tr h="362783">
                <a:tc>
                  <a:txBody>
                    <a:bodyPr/>
                    <a:lstStyle/>
                    <a:p>
                      <a:pPr fontAlgn="t">
                        <a:buNone/>
                      </a:pPr>
                      <a:r>
                        <a:rPr lang="es-ES" sz="1100" b="1">
                          <a:solidFill>
                            <a:schemeClr val="bg1"/>
                          </a:solidFill>
                          <a:latin typeface="Aptos"/>
                        </a:rPr>
                        <a:t>Total Inversión (Inversión Directa + Transferencias </a:t>
                      </a:r>
                    </a:p>
                  </a:txBody>
                  <a:tcPr marL="9525" marR="9525" marT="9525">
                    <a:lnL w="6350" cap="flat" cmpd="sng" algn="ctr">
                      <a:solidFill>
                        <a:srgbClr val="F5C157"/>
                      </a:solidFill>
                      <a:prstDash val="solid"/>
                      <a:round/>
                      <a:headEnd type="none" w="med" len="med"/>
                      <a:tailEnd type="none" w="med" len="med"/>
                    </a:lnL>
                    <a:lnR>
                      <a:noFill/>
                    </a:lnR>
                    <a:lnT w="6350" cap="flat" cmpd="sng" algn="ctr">
                      <a:solidFill>
                        <a:srgbClr val="F5C157"/>
                      </a:solidFill>
                      <a:prstDash val="solid"/>
                      <a:round/>
                      <a:headEnd type="none" w="med" len="med"/>
                      <a:tailEnd type="none" w="med" len="med"/>
                    </a:lnT>
                    <a:lnB w="6350" cap="flat" cmpd="sng" algn="ctr">
                      <a:solidFill>
                        <a:srgbClr val="F5C157"/>
                      </a:solidFill>
                      <a:prstDash val="solid"/>
                      <a:round/>
                      <a:headEnd type="none" w="med" len="med"/>
                      <a:tailEnd type="none" w="med" len="med"/>
                    </a:lnB>
                    <a:solidFill>
                      <a:srgbClr val="C00000"/>
                    </a:solidFill>
                  </a:tcPr>
                </a:tc>
                <a:tc>
                  <a:txBody>
                    <a:bodyPr/>
                    <a:lstStyle/>
                    <a:p>
                      <a:pPr algn="r" fontAlgn="ctr">
                        <a:buNone/>
                      </a:pPr>
                      <a:r>
                        <a:rPr lang="es-ES" sz="1100" b="1">
                          <a:solidFill>
                            <a:schemeClr val="bg1"/>
                          </a:solidFill>
                          <a:latin typeface="Aptos"/>
                        </a:rPr>
                        <a:t>31.586.720</a:t>
                      </a:r>
                    </a:p>
                  </a:txBody>
                  <a:tcPr marL="9525" marR="9525" marT="9525" anchor="ctr">
                    <a:lnL>
                      <a:noFill/>
                    </a:lnL>
                    <a:lnR>
                      <a:noFill/>
                    </a:lnR>
                    <a:lnT w="6350" cap="flat" cmpd="sng" algn="ctr">
                      <a:solidFill>
                        <a:srgbClr val="F5C157"/>
                      </a:solidFill>
                      <a:prstDash val="solid"/>
                      <a:round/>
                      <a:headEnd type="none" w="med" len="med"/>
                      <a:tailEnd type="none" w="med" len="med"/>
                    </a:lnT>
                    <a:lnB w="6350" cap="flat" cmpd="sng" algn="ctr">
                      <a:solidFill>
                        <a:srgbClr val="F5C157"/>
                      </a:solidFill>
                      <a:prstDash val="solid"/>
                      <a:round/>
                      <a:headEnd type="none" w="med" len="med"/>
                      <a:tailEnd type="none" w="med" len="med"/>
                    </a:lnB>
                    <a:solidFill>
                      <a:srgbClr val="C00000"/>
                    </a:solidFill>
                  </a:tcPr>
                </a:tc>
                <a:tc>
                  <a:txBody>
                    <a:bodyPr/>
                    <a:lstStyle/>
                    <a:p>
                      <a:pPr algn="r" fontAlgn="ctr">
                        <a:buNone/>
                      </a:pPr>
                      <a:r>
                        <a:rPr lang="es-ES" sz="1100" b="1">
                          <a:solidFill>
                            <a:schemeClr val="bg1"/>
                          </a:solidFill>
                          <a:latin typeface="Aptos"/>
                        </a:rPr>
                        <a:t>32.562.393</a:t>
                      </a:r>
                    </a:p>
                  </a:txBody>
                  <a:tcPr marL="9525" marR="9525" marT="9525" anchor="ctr">
                    <a:lnL>
                      <a:noFill/>
                    </a:lnL>
                    <a:lnR>
                      <a:noFill/>
                    </a:lnR>
                    <a:lnT w="6350" cap="flat" cmpd="sng" algn="ctr">
                      <a:solidFill>
                        <a:srgbClr val="F5C157"/>
                      </a:solidFill>
                      <a:prstDash val="solid"/>
                      <a:round/>
                      <a:headEnd type="none" w="med" len="med"/>
                      <a:tailEnd type="none" w="med" len="med"/>
                    </a:lnT>
                    <a:lnB w="6350" cap="flat" cmpd="sng" algn="ctr">
                      <a:solidFill>
                        <a:srgbClr val="F5C157"/>
                      </a:solidFill>
                      <a:prstDash val="solid"/>
                      <a:round/>
                      <a:headEnd type="none" w="med" len="med"/>
                      <a:tailEnd type="none" w="med" len="med"/>
                    </a:lnB>
                    <a:solidFill>
                      <a:srgbClr val="C00000"/>
                    </a:solidFill>
                  </a:tcPr>
                </a:tc>
                <a:tc>
                  <a:txBody>
                    <a:bodyPr/>
                    <a:lstStyle/>
                    <a:p>
                      <a:pPr algn="r" fontAlgn="ctr">
                        <a:buNone/>
                      </a:pPr>
                      <a:r>
                        <a:rPr lang="es-ES" sz="1100" b="1">
                          <a:solidFill>
                            <a:schemeClr val="bg1"/>
                          </a:solidFill>
                          <a:latin typeface="Aptos"/>
                        </a:rPr>
                        <a:t>3,1%</a:t>
                      </a:r>
                    </a:p>
                  </a:txBody>
                  <a:tcPr marL="9525" marR="9525" marT="9525" anchor="ctr">
                    <a:lnL>
                      <a:noFill/>
                    </a:lnL>
                    <a:lnR>
                      <a:noFill/>
                    </a:lnR>
                    <a:lnT w="6350" cap="flat" cmpd="sng" algn="ctr">
                      <a:solidFill>
                        <a:srgbClr val="F5C157"/>
                      </a:solidFill>
                      <a:prstDash val="solid"/>
                      <a:round/>
                      <a:headEnd type="none" w="med" len="med"/>
                      <a:tailEnd type="none" w="med" len="med"/>
                    </a:lnT>
                    <a:lnB w="6350" cap="flat" cmpd="sng" algn="ctr">
                      <a:solidFill>
                        <a:srgbClr val="F5C157"/>
                      </a:solidFill>
                      <a:prstDash val="solid"/>
                      <a:round/>
                      <a:headEnd type="none" w="med" len="med"/>
                      <a:tailEnd type="none" w="med" len="med"/>
                    </a:lnB>
                    <a:solidFill>
                      <a:srgbClr val="C00000"/>
                    </a:solidFill>
                  </a:tcPr>
                </a:tc>
                <a:extLst>
                  <a:ext uri="{0D108BD9-81ED-4DB2-BD59-A6C34878D82A}">
                    <a16:rowId xmlns:a16="http://schemas.microsoft.com/office/drawing/2014/main" val="178533821"/>
                  </a:ext>
                </a:extLst>
              </a:tr>
            </a:tbl>
          </a:graphicData>
        </a:graphic>
      </p:graphicFrame>
    </p:spTree>
    <p:extLst>
      <p:ext uri="{BB962C8B-B14F-4D97-AF65-F5344CB8AC3E}">
        <p14:creationId xmlns:p14="http://schemas.microsoft.com/office/powerpoint/2010/main" val="7951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80DAB-F360-1FBD-AC5A-E01E5D9BCBC1}"/>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C897FED9-8DC8-1BBF-AECB-AA58685E9467}"/>
              </a:ext>
            </a:extLst>
          </p:cNvPr>
          <p:cNvSpPr txBox="1">
            <a:spLocks/>
          </p:cNvSpPr>
          <p:nvPr/>
        </p:nvSpPr>
        <p:spPr>
          <a:xfrm>
            <a:off x="3397988" y="248360"/>
            <a:ext cx="5396024" cy="561467"/>
          </a:xfr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sz="2000">
                <a:latin typeface="Aptos Black" panose="020B0004020202020204" pitchFamily="34" charset="0"/>
              </a:rPr>
              <a:t>¿En qué va a invertir la ciudad?</a:t>
            </a:r>
          </a:p>
        </p:txBody>
      </p:sp>
      <p:sp>
        <p:nvSpPr>
          <p:cNvPr id="3" name="CuadroTexto 2">
            <a:extLst>
              <a:ext uri="{FF2B5EF4-FFF2-40B4-BE49-F238E27FC236}">
                <a16:creationId xmlns:a16="http://schemas.microsoft.com/office/drawing/2014/main" id="{50EDEFAB-01A5-6EE1-8FC4-730E05BD546B}"/>
              </a:ext>
            </a:extLst>
          </p:cNvPr>
          <p:cNvSpPr txBox="1"/>
          <p:nvPr/>
        </p:nvSpPr>
        <p:spPr>
          <a:xfrm>
            <a:off x="1090422" y="1580126"/>
            <a:ext cx="6094476" cy="369332"/>
          </a:xfrm>
          <a:prstGeom prst="rect">
            <a:avLst/>
          </a:prstGeom>
          <a:noFill/>
        </p:spPr>
        <p:txBody>
          <a:bodyPr wrap="square">
            <a:spAutoFit/>
          </a:bodyPr>
          <a:lstStyle/>
          <a:p>
            <a:pPr>
              <a:defRPr/>
            </a:pPr>
            <a:r>
              <a:rPr lang="en-US" b="1">
                <a:solidFill>
                  <a:srgbClr val="002060"/>
                </a:solidFill>
                <a:latin typeface="League Spartan"/>
                <a:ea typeface="League Spartan"/>
                <a:cs typeface="League Spartan"/>
                <a:sym typeface="League Spartan"/>
              </a:rPr>
              <a:t> </a:t>
            </a:r>
          </a:p>
        </p:txBody>
      </p:sp>
      <p:sp>
        <p:nvSpPr>
          <p:cNvPr id="43" name="Marcador de contenido 42">
            <a:extLst>
              <a:ext uri="{FF2B5EF4-FFF2-40B4-BE49-F238E27FC236}">
                <a16:creationId xmlns:a16="http://schemas.microsoft.com/office/drawing/2014/main" id="{522D9904-44FC-18CF-373E-8AC072F94FA6}"/>
              </a:ext>
            </a:extLst>
          </p:cNvPr>
          <p:cNvSpPr>
            <a:spLocks noGrp="1"/>
          </p:cNvSpPr>
          <p:nvPr>
            <p:ph sz="quarter" idx="14"/>
          </p:nvPr>
        </p:nvSpPr>
        <p:spPr>
          <a:xfrm>
            <a:off x="4761761" y="1764791"/>
            <a:ext cx="3387984" cy="4956683"/>
          </a:xfrm>
        </p:spPr>
        <p:txBody>
          <a:bodyPr lIns="91440" tIns="45720" rIns="91440" bIns="45720" anchor="t"/>
          <a:lstStyle/>
          <a:p>
            <a:r>
              <a:rPr lang="es-MX" sz="1500" b="1">
                <a:latin typeface="Aptos"/>
                <a:cs typeface="Arial"/>
              </a:rPr>
              <a:t>1,6 millones de</a:t>
            </a:r>
            <a:r>
              <a:rPr lang="es-MX" sz="1500">
                <a:latin typeface="Aptos"/>
                <a:cs typeface="Arial"/>
              </a:rPr>
              <a:t> personas y </a:t>
            </a:r>
            <a:r>
              <a:rPr lang="es-MX" sz="1500" b="1">
                <a:latin typeface="Aptos"/>
                <a:cs typeface="Arial"/>
              </a:rPr>
              <a:t>12 mil jóvenes </a:t>
            </a:r>
            <a:r>
              <a:rPr lang="es-MX" sz="1500">
                <a:latin typeface="Aptos"/>
                <a:cs typeface="Arial"/>
              </a:rPr>
              <a:t>con Transferencias Monetarias</a:t>
            </a:r>
            <a:endParaRPr lang="en-US" sz="1500">
              <a:latin typeface="Aptos"/>
              <a:cs typeface="Arial"/>
            </a:endParaRPr>
          </a:p>
          <a:p>
            <a:r>
              <a:rPr lang="en-US" sz="1500" err="1">
                <a:latin typeface="Aptos"/>
                <a:ea typeface="League Spartan"/>
                <a:cs typeface="League Spartan"/>
                <a:sym typeface="League Spartan"/>
              </a:rPr>
              <a:t>Atención</a:t>
            </a:r>
            <a:r>
              <a:rPr lang="en-US" sz="1500">
                <a:latin typeface="Aptos"/>
                <a:ea typeface="League Spartan"/>
                <a:cs typeface="League Spartan"/>
                <a:sym typeface="League Spartan"/>
              </a:rPr>
              <a:t> a: </a:t>
            </a:r>
            <a:r>
              <a:rPr lang="en-US" sz="1500" b="1">
                <a:latin typeface="Aptos"/>
                <a:ea typeface="League Spartan"/>
                <a:cs typeface="League Spartan"/>
                <a:sym typeface="League Spartan"/>
              </a:rPr>
              <a:t>4.700 </a:t>
            </a:r>
            <a:r>
              <a:rPr lang="en-US" sz="1500" b="1" err="1">
                <a:latin typeface="Aptos"/>
                <a:ea typeface="League Spartan"/>
                <a:cs typeface="League Spartan"/>
                <a:sym typeface="League Spartan"/>
              </a:rPr>
              <a:t>habitantes</a:t>
            </a:r>
            <a:r>
              <a:rPr lang="en-US" sz="1500" b="1">
                <a:latin typeface="Aptos"/>
                <a:ea typeface="League Spartan"/>
                <a:cs typeface="League Spartan"/>
                <a:sym typeface="League Spartan"/>
              </a:rPr>
              <a:t> de </a:t>
            </a:r>
            <a:r>
              <a:rPr lang="en-US" sz="1500" b="1" err="1">
                <a:latin typeface="Aptos"/>
                <a:ea typeface="League Spartan"/>
                <a:cs typeface="League Spartan"/>
                <a:sym typeface="League Spartan"/>
              </a:rPr>
              <a:t>calle</a:t>
            </a:r>
            <a:r>
              <a:rPr lang="en-US" sz="1500">
                <a:latin typeface="Aptos"/>
                <a:ea typeface="League Spartan"/>
                <a:cs typeface="League Spartan"/>
                <a:sym typeface="League Spartan"/>
              </a:rPr>
              <a:t>, </a:t>
            </a:r>
            <a:r>
              <a:rPr lang="en-US" sz="1500" b="1">
                <a:latin typeface="Aptos"/>
                <a:cs typeface="Arial"/>
              </a:rPr>
              <a:t>8.100 personas con </a:t>
            </a:r>
            <a:r>
              <a:rPr lang="en-US" sz="1500" b="1" err="1">
                <a:latin typeface="Aptos"/>
                <a:cs typeface="Arial"/>
              </a:rPr>
              <a:t>discapacidad</a:t>
            </a:r>
            <a:r>
              <a:rPr lang="en-US" sz="1500">
                <a:latin typeface="Aptos"/>
                <a:cs typeface="Arial"/>
              </a:rPr>
              <a:t> y sus </a:t>
            </a:r>
            <a:r>
              <a:rPr lang="en-US" sz="1500" err="1">
                <a:latin typeface="Aptos"/>
                <a:cs typeface="Arial"/>
              </a:rPr>
              <a:t>familias</a:t>
            </a:r>
            <a:r>
              <a:rPr lang="en-US" sz="1500">
                <a:latin typeface="Aptos"/>
                <a:cs typeface="Arial"/>
              </a:rPr>
              <a:t>, </a:t>
            </a:r>
            <a:r>
              <a:rPr lang="en-US" sz="1500" b="1">
                <a:latin typeface="Aptos"/>
                <a:cs typeface="Arial"/>
              </a:rPr>
              <a:t>6</a:t>
            </a:r>
            <a:r>
              <a:rPr lang="es-CO" sz="1500" b="1">
                <a:latin typeface="Aptos"/>
                <a:cs typeface="Segoe UI"/>
              </a:rPr>
              <a:t>8 mil niños y niñas</a:t>
            </a:r>
            <a:r>
              <a:rPr lang="es-CO" sz="1500">
                <a:latin typeface="Aptos"/>
                <a:cs typeface="Segoe UI"/>
              </a:rPr>
              <a:t> de 0 a 5 años, </a:t>
            </a:r>
            <a:endParaRPr lang="es-CO" sz="1500" b="1">
              <a:latin typeface="Aptos"/>
              <a:cs typeface="Arial"/>
            </a:endParaRPr>
          </a:p>
          <a:p>
            <a:r>
              <a:rPr lang="es-MX" sz="1500" b="1">
                <a:latin typeface="Aptos"/>
                <a:cs typeface="Arial"/>
              </a:rPr>
              <a:t>153 comedores comunitarios </a:t>
            </a:r>
            <a:r>
              <a:rPr lang="es-MX" sz="1500">
                <a:latin typeface="Aptos"/>
                <a:cs typeface="Arial"/>
              </a:rPr>
              <a:t>y entrega de </a:t>
            </a:r>
            <a:r>
              <a:rPr lang="es-CO" sz="1500" b="1">
                <a:latin typeface="Aptos"/>
                <a:cs typeface="Arial"/>
              </a:rPr>
              <a:t>22 millones de raciones</a:t>
            </a:r>
            <a:endParaRPr lang="es-CO" sz="1500" b="1">
              <a:latin typeface="Aptos"/>
            </a:endParaRPr>
          </a:p>
          <a:p>
            <a:pPr>
              <a:lnSpc>
                <a:spcPct val="100000"/>
              </a:lnSpc>
            </a:pPr>
            <a:r>
              <a:rPr lang="es-MX" sz="1500" b="1">
                <a:latin typeface="Aptos"/>
                <a:cs typeface="Arial"/>
              </a:rPr>
              <a:t>73 mil  hogares beneficiados </a:t>
            </a:r>
            <a:r>
              <a:rPr lang="es-MX" sz="1500">
                <a:latin typeface="Aptos"/>
                <a:cs typeface="Arial"/>
              </a:rPr>
              <a:t>con internet social</a:t>
            </a:r>
            <a:endParaRPr lang="es-CO" sz="1500">
              <a:latin typeface="Aptos"/>
            </a:endParaRPr>
          </a:p>
          <a:p>
            <a:pPr>
              <a:lnSpc>
                <a:spcPct val="100000"/>
              </a:lnSpc>
            </a:pPr>
            <a:r>
              <a:rPr lang="en-US" sz="1500" b="1">
                <a:latin typeface="Aptos"/>
                <a:ea typeface="+mn-lt"/>
                <a:cs typeface="+mn-lt"/>
              </a:rPr>
              <a:t>3.700</a:t>
            </a:r>
            <a:r>
              <a:rPr lang="en-US" sz="1500">
                <a:latin typeface="Aptos"/>
                <a:ea typeface="+mn-lt"/>
                <a:cs typeface="+mn-lt"/>
              </a:rPr>
              <a:t> </a:t>
            </a:r>
            <a:r>
              <a:rPr lang="en-US" sz="1500" err="1">
                <a:latin typeface="Aptos"/>
                <a:ea typeface="+mn-lt"/>
                <a:cs typeface="+mn-lt"/>
              </a:rPr>
              <a:t>niños</a:t>
            </a:r>
            <a:r>
              <a:rPr lang="en-US" sz="1500">
                <a:latin typeface="Aptos"/>
                <a:ea typeface="+mn-lt"/>
                <a:cs typeface="+mn-lt"/>
              </a:rPr>
              <a:t> </a:t>
            </a:r>
            <a:r>
              <a:rPr lang="en-US" sz="1500" err="1">
                <a:latin typeface="Aptos"/>
                <a:ea typeface="+mn-lt"/>
                <a:cs typeface="+mn-lt"/>
              </a:rPr>
              <a:t>beneficiados</a:t>
            </a:r>
            <a:r>
              <a:rPr lang="en-US" sz="1500">
                <a:latin typeface="Aptos"/>
                <a:ea typeface="+mn-lt"/>
                <a:cs typeface="+mn-lt"/>
              </a:rPr>
              <a:t> con colegios </a:t>
            </a:r>
            <a:r>
              <a:rPr lang="en-US" sz="1500" err="1">
                <a:latin typeface="Aptos"/>
                <a:ea typeface="+mn-lt"/>
                <a:cs typeface="+mn-lt"/>
              </a:rPr>
              <a:t>nuevos</a:t>
            </a:r>
            <a:r>
              <a:rPr lang="en-US" sz="1500">
                <a:latin typeface="Aptos"/>
                <a:ea typeface="+mn-lt"/>
                <a:cs typeface="+mn-lt"/>
              </a:rPr>
              <a:t> o </a:t>
            </a:r>
            <a:r>
              <a:rPr lang="en-US" sz="1500" err="1">
                <a:latin typeface="Aptos"/>
                <a:ea typeface="+mn-lt"/>
                <a:cs typeface="+mn-lt"/>
              </a:rPr>
              <a:t>restituidos</a:t>
            </a:r>
            <a:r>
              <a:rPr lang="en-US" sz="1500">
                <a:latin typeface="Aptos"/>
                <a:ea typeface="+mn-lt"/>
                <a:cs typeface="+mn-lt"/>
              </a:rPr>
              <a:t> y </a:t>
            </a:r>
            <a:r>
              <a:rPr lang="en-US" sz="1500" b="1">
                <a:latin typeface="Aptos"/>
                <a:ea typeface="+mn-lt"/>
                <a:cs typeface="+mn-lt"/>
              </a:rPr>
              <a:t>150 mil</a:t>
            </a:r>
            <a:r>
              <a:rPr lang="en-US" sz="1500">
                <a:latin typeface="Aptos"/>
                <a:ea typeface="+mn-lt"/>
                <a:cs typeface="+mn-lt"/>
              </a:rPr>
              <a:t> </a:t>
            </a:r>
            <a:r>
              <a:rPr lang="en-US" sz="1500" err="1">
                <a:latin typeface="Aptos"/>
                <a:ea typeface="+mn-lt"/>
                <a:cs typeface="+mn-lt"/>
              </a:rPr>
              <a:t>beneficiados</a:t>
            </a:r>
            <a:r>
              <a:rPr lang="en-US" sz="1500">
                <a:latin typeface="Aptos"/>
                <a:ea typeface="+mn-lt"/>
                <a:cs typeface="+mn-lt"/>
              </a:rPr>
              <a:t> </a:t>
            </a:r>
            <a:r>
              <a:rPr lang="en-US" sz="1500" err="1">
                <a:latin typeface="Aptos"/>
                <a:ea typeface="+mn-lt"/>
                <a:cs typeface="+mn-lt"/>
              </a:rPr>
              <a:t>mejoramientos</a:t>
            </a:r>
            <a:r>
              <a:rPr lang="en-US" sz="1500">
                <a:latin typeface="Aptos"/>
                <a:ea typeface="+mn-lt"/>
                <a:cs typeface="+mn-lt"/>
              </a:rPr>
              <a:t> de la </a:t>
            </a:r>
            <a:r>
              <a:rPr lang="en-US" sz="1500" err="1">
                <a:latin typeface="Aptos"/>
                <a:ea typeface="+mn-lt"/>
                <a:cs typeface="+mn-lt"/>
              </a:rPr>
              <a:t>infraestructura</a:t>
            </a:r>
            <a:r>
              <a:rPr lang="en-US" sz="1500">
                <a:latin typeface="Aptos"/>
                <a:ea typeface="+mn-lt"/>
                <a:cs typeface="+mn-lt"/>
              </a:rPr>
              <a:t> escolar</a:t>
            </a:r>
            <a:r>
              <a:rPr lang="en-US" sz="1500" b="1">
                <a:latin typeface="Aptos"/>
                <a:cs typeface="Arial"/>
              </a:rPr>
              <a:t> </a:t>
            </a:r>
          </a:p>
          <a:p>
            <a:pPr>
              <a:lnSpc>
                <a:spcPct val="100000"/>
              </a:lnSpc>
            </a:pPr>
            <a:r>
              <a:rPr lang="es-ES" sz="1500" b="1">
                <a:latin typeface="Aptos"/>
                <a:cs typeface="Arial"/>
              </a:rPr>
              <a:t>100% de los estudiantes</a:t>
            </a:r>
            <a:r>
              <a:rPr lang="es-ES" sz="1500">
                <a:latin typeface="Aptos"/>
                <a:cs typeface="Arial"/>
              </a:rPr>
              <a:t> con estrategias de mejoramiento de aprendizajes con inversión cercana a los </a:t>
            </a:r>
            <a:r>
              <a:rPr lang="es-ES" sz="1500" b="1">
                <a:latin typeface="Aptos"/>
                <a:cs typeface="Arial"/>
              </a:rPr>
              <a:t>$100 mil millones</a:t>
            </a:r>
            <a:endParaRPr lang="en-US" sz="1500" b="1">
              <a:latin typeface="Aptos"/>
              <a:cs typeface="Arial"/>
            </a:endParaRPr>
          </a:p>
          <a:p>
            <a:pPr>
              <a:lnSpc>
                <a:spcPct val="100000"/>
              </a:lnSpc>
            </a:pPr>
            <a:endParaRPr lang="en-US" sz="1500">
              <a:latin typeface="Aptos"/>
              <a:cs typeface="Arial"/>
            </a:endParaRPr>
          </a:p>
        </p:txBody>
      </p:sp>
      <p:sp>
        <p:nvSpPr>
          <p:cNvPr id="51" name="Marcador de contenido 42">
            <a:extLst>
              <a:ext uri="{FF2B5EF4-FFF2-40B4-BE49-F238E27FC236}">
                <a16:creationId xmlns:a16="http://schemas.microsoft.com/office/drawing/2014/main" id="{85FAA019-30DE-7DD1-2DEE-D71F84C450BC}"/>
              </a:ext>
            </a:extLst>
          </p:cNvPr>
          <p:cNvSpPr txBox="1">
            <a:spLocks/>
          </p:cNvSpPr>
          <p:nvPr/>
        </p:nvSpPr>
        <p:spPr>
          <a:xfrm>
            <a:off x="6530975" y="4189865"/>
            <a:ext cx="5362575" cy="1745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s-ES">
              <a:latin typeface="League Spartan"/>
            </a:endParaRPr>
          </a:p>
        </p:txBody>
      </p:sp>
      <p:sp>
        <p:nvSpPr>
          <p:cNvPr id="2" name="CuadroTexto 1">
            <a:extLst>
              <a:ext uri="{FF2B5EF4-FFF2-40B4-BE49-F238E27FC236}">
                <a16:creationId xmlns:a16="http://schemas.microsoft.com/office/drawing/2014/main" id="{8E5286E5-083C-9D08-59CA-ADA7A080BD7C}"/>
              </a:ext>
            </a:extLst>
          </p:cNvPr>
          <p:cNvSpPr txBox="1"/>
          <p:nvPr/>
        </p:nvSpPr>
        <p:spPr>
          <a:xfrm>
            <a:off x="8340440" y="1753269"/>
            <a:ext cx="3553110" cy="45294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panose="020B0604020202020204" pitchFamily="34" charset="0"/>
              <a:buChar char="•"/>
            </a:pPr>
            <a:r>
              <a:rPr lang="en-US" sz="1500" b="1">
                <a:latin typeface="Aptos"/>
                <a:ea typeface="+mn-lt"/>
                <a:cs typeface="+mn-lt"/>
              </a:rPr>
              <a:t>11.130 </a:t>
            </a:r>
            <a:r>
              <a:rPr lang="en-US" sz="1500" err="1">
                <a:latin typeface="Aptos"/>
                <a:ea typeface="+mn-lt"/>
                <a:cs typeface="+mn-lt"/>
              </a:rPr>
              <a:t>nuevos</a:t>
            </a:r>
            <a:r>
              <a:rPr lang="en-US" sz="1500">
                <a:latin typeface="Aptos"/>
                <a:ea typeface="+mn-lt"/>
                <a:cs typeface="+mn-lt"/>
              </a:rPr>
              <a:t> </a:t>
            </a:r>
            <a:r>
              <a:rPr lang="en-US" sz="1500" err="1">
                <a:latin typeface="Aptos"/>
                <a:ea typeface="+mn-lt"/>
                <a:cs typeface="+mn-lt"/>
              </a:rPr>
              <a:t>beneficiarios</a:t>
            </a:r>
            <a:r>
              <a:rPr lang="en-US" sz="1500">
                <a:latin typeface="Aptos"/>
                <a:ea typeface="+mn-lt"/>
                <a:cs typeface="+mn-lt"/>
              </a:rPr>
              <a:t> de las </a:t>
            </a:r>
            <a:r>
              <a:rPr lang="en-US" sz="1500" err="1">
                <a:latin typeface="Aptos"/>
                <a:ea typeface="+mn-lt"/>
                <a:cs typeface="+mn-lt"/>
              </a:rPr>
              <a:t>estrategias</a:t>
            </a:r>
            <a:r>
              <a:rPr lang="en-US" sz="1500">
                <a:latin typeface="Aptos"/>
                <a:ea typeface="+mn-lt"/>
                <a:cs typeface="+mn-lt"/>
              </a:rPr>
              <a:t> de </a:t>
            </a:r>
            <a:r>
              <a:rPr lang="en-US" sz="1500" err="1">
                <a:latin typeface="Aptos"/>
                <a:ea typeface="+mn-lt"/>
                <a:cs typeface="+mn-lt"/>
              </a:rPr>
              <a:t>acceso</a:t>
            </a:r>
            <a:r>
              <a:rPr lang="en-US" sz="1500">
                <a:latin typeface="Aptos"/>
                <a:ea typeface="+mn-lt"/>
                <a:cs typeface="+mn-lt"/>
              </a:rPr>
              <a:t> a </a:t>
            </a:r>
            <a:r>
              <a:rPr lang="en-US" sz="1500" b="1" err="1">
                <a:latin typeface="Aptos"/>
                <a:ea typeface="+mn-lt"/>
                <a:cs typeface="+mn-lt"/>
              </a:rPr>
              <a:t>educación</a:t>
            </a:r>
            <a:r>
              <a:rPr lang="en-US" sz="1500" b="1">
                <a:latin typeface="Aptos"/>
                <a:ea typeface="+mn-lt"/>
                <a:cs typeface="+mn-lt"/>
              </a:rPr>
              <a:t> </a:t>
            </a:r>
            <a:r>
              <a:rPr lang="en-US" sz="1500" b="1" err="1">
                <a:latin typeface="Aptos"/>
                <a:ea typeface="+mn-lt"/>
                <a:cs typeface="+mn-lt"/>
              </a:rPr>
              <a:t>terciaria</a:t>
            </a:r>
            <a:r>
              <a:rPr lang="en-US" sz="1500" b="1">
                <a:latin typeface="Aptos"/>
                <a:ea typeface="+mn-lt"/>
                <a:cs typeface="+mn-lt"/>
              </a:rPr>
              <a:t> y </a:t>
            </a:r>
            <a:r>
              <a:rPr lang="en-US" sz="1500" b="1" err="1">
                <a:latin typeface="Aptos"/>
                <a:ea typeface="+mn-lt"/>
                <a:cs typeface="+mn-lt"/>
              </a:rPr>
              <a:t>posmedia</a:t>
            </a:r>
            <a:endParaRPr lang="es-ES" sz="1500" b="1">
              <a:latin typeface="Aptos"/>
              <a:ea typeface="+mn-lt"/>
              <a:cs typeface="+mn-lt"/>
            </a:endParaRPr>
          </a:p>
          <a:p>
            <a:pPr marL="285750" indent="-285750">
              <a:spcBef>
                <a:spcPts val="1000"/>
              </a:spcBef>
              <a:buFont typeface="Arial" panose="020B0604020202020204" pitchFamily="34" charset="0"/>
              <a:buChar char="•"/>
            </a:pPr>
            <a:r>
              <a:rPr lang="en-US" sz="1500" b="1">
                <a:latin typeface="Aptos"/>
                <a:cs typeface="Segoe UI"/>
              </a:rPr>
              <a:t>700 mil </a:t>
            </a:r>
            <a:r>
              <a:rPr lang="en-US" sz="1500" b="1" err="1">
                <a:latin typeface="Aptos"/>
                <a:cs typeface="Segoe UI"/>
              </a:rPr>
              <a:t>estudiantes</a:t>
            </a:r>
            <a:r>
              <a:rPr lang="en-US" sz="1500">
                <a:latin typeface="Aptos"/>
                <a:cs typeface="Segoe UI"/>
              </a:rPr>
              <a:t>  con </a:t>
            </a:r>
            <a:r>
              <a:rPr lang="en-US" sz="1500" err="1">
                <a:latin typeface="Aptos"/>
                <a:cs typeface="Segoe UI"/>
              </a:rPr>
              <a:t>atención</a:t>
            </a:r>
            <a:r>
              <a:rPr lang="en-US" sz="1500">
                <a:latin typeface="Aptos"/>
                <a:cs typeface="Segoe UI"/>
              </a:rPr>
              <a:t> </a:t>
            </a:r>
            <a:r>
              <a:rPr lang="en-US" sz="1500" err="1">
                <a:latin typeface="Aptos"/>
                <a:cs typeface="Segoe UI"/>
              </a:rPr>
              <a:t>educativa</a:t>
            </a:r>
            <a:r>
              <a:rPr lang="en-US" sz="1500">
                <a:latin typeface="Aptos"/>
                <a:cs typeface="Segoe UI"/>
              </a:rPr>
              <a:t> a </a:t>
            </a:r>
            <a:r>
              <a:rPr lang="en-US" sz="1500" err="1">
                <a:latin typeface="Aptos"/>
                <a:cs typeface="Segoe UI"/>
              </a:rPr>
              <a:t>tiempo</a:t>
            </a:r>
            <a:r>
              <a:rPr lang="en-US" sz="1500">
                <a:latin typeface="Aptos"/>
                <a:cs typeface="Segoe UI"/>
              </a:rPr>
              <a:t> y PAE, con </a:t>
            </a:r>
            <a:r>
              <a:rPr lang="en-US" sz="1500" err="1">
                <a:latin typeface="Aptos"/>
                <a:cs typeface="Segoe UI"/>
              </a:rPr>
              <a:t>entrega</a:t>
            </a:r>
            <a:r>
              <a:rPr lang="en-US" sz="1500">
                <a:latin typeface="Aptos"/>
                <a:cs typeface="Segoe UI"/>
              </a:rPr>
              <a:t> de </a:t>
            </a:r>
            <a:r>
              <a:rPr lang="en-US" sz="1500" b="1">
                <a:latin typeface="Aptos"/>
                <a:cs typeface="Segoe UI"/>
              </a:rPr>
              <a:t>810 mil </a:t>
            </a:r>
            <a:r>
              <a:rPr lang="en-US" sz="1500" b="1" err="1">
                <a:latin typeface="Aptos"/>
                <a:cs typeface="Segoe UI"/>
              </a:rPr>
              <a:t>raciones</a:t>
            </a:r>
            <a:r>
              <a:rPr lang="en-US" sz="1500">
                <a:latin typeface="Aptos"/>
                <a:cs typeface="Segoe UI"/>
              </a:rPr>
              <a:t> al día</a:t>
            </a:r>
          </a:p>
          <a:p>
            <a:pPr marL="285750" indent="-285750">
              <a:spcBef>
                <a:spcPts val="1000"/>
              </a:spcBef>
              <a:buFont typeface="Arial" panose="020B0604020202020204" pitchFamily="34" charset="0"/>
              <a:buChar char="•"/>
            </a:pPr>
            <a:r>
              <a:rPr lang="en-US" sz="1500" b="1">
                <a:latin typeface="Aptos"/>
                <a:ea typeface="+mn-lt"/>
                <a:cs typeface="+mn-lt"/>
              </a:rPr>
              <a:t>73%, 62% y 20% </a:t>
            </a:r>
            <a:r>
              <a:rPr lang="en-US" sz="1500">
                <a:latin typeface="Aptos"/>
                <a:ea typeface="+mn-lt"/>
                <a:cs typeface="+mn-lt"/>
              </a:rPr>
              <a:t>de </a:t>
            </a:r>
            <a:r>
              <a:rPr lang="en-US" sz="1500" err="1">
                <a:latin typeface="Aptos"/>
                <a:ea typeface="+mn-lt"/>
                <a:cs typeface="+mn-lt"/>
              </a:rPr>
              <a:t>estudiantes</a:t>
            </a:r>
            <a:r>
              <a:rPr lang="en-US" sz="1500">
                <a:latin typeface="Aptos"/>
                <a:ea typeface="+mn-lt"/>
                <a:cs typeface="+mn-lt"/>
              </a:rPr>
              <a:t> </a:t>
            </a:r>
            <a:r>
              <a:rPr lang="en-US" sz="1500" err="1">
                <a:latin typeface="Aptos"/>
                <a:ea typeface="+mn-lt"/>
                <a:cs typeface="+mn-lt"/>
              </a:rPr>
              <a:t>en</a:t>
            </a:r>
            <a:r>
              <a:rPr lang="en-US" sz="1500">
                <a:latin typeface="Aptos"/>
                <a:ea typeface="+mn-lt"/>
                <a:cs typeface="+mn-lt"/>
              </a:rPr>
              <a:t> </a:t>
            </a:r>
            <a:r>
              <a:rPr lang="en-US" sz="1500" err="1">
                <a:latin typeface="Aptos"/>
                <a:ea typeface="+mn-lt"/>
                <a:cs typeface="+mn-lt"/>
              </a:rPr>
              <a:t>los</a:t>
            </a:r>
            <a:r>
              <a:rPr lang="en-US" sz="1500">
                <a:latin typeface="Aptos"/>
                <a:ea typeface="+mn-lt"/>
                <a:cs typeface="+mn-lt"/>
              </a:rPr>
              <a:t> </a:t>
            </a:r>
            <a:r>
              <a:rPr lang="en-US" sz="1500" err="1">
                <a:latin typeface="Aptos"/>
                <a:ea typeface="+mn-lt"/>
                <a:cs typeface="+mn-lt"/>
              </a:rPr>
              <a:t>niveles</a:t>
            </a:r>
            <a:r>
              <a:rPr lang="en-US" sz="1500">
                <a:latin typeface="Aptos"/>
                <a:ea typeface="+mn-lt"/>
                <a:cs typeface="+mn-lt"/>
              </a:rPr>
              <a:t> </a:t>
            </a:r>
            <a:r>
              <a:rPr lang="en-US" sz="1500" err="1">
                <a:latin typeface="Aptos"/>
                <a:ea typeface="+mn-lt"/>
                <a:cs typeface="+mn-lt"/>
              </a:rPr>
              <a:t>adecuados</a:t>
            </a:r>
            <a:r>
              <a:rPr lang="en-US" sz="1500">
                <a:latin typeface="Aptos"/>
                <a:ea typeface="+mn-lt"/>
                <a:cs typeface="+mn-lt"/>
              </a:rPr>
              <a:t> de </a:t>
            </a:r>
            <a:r>
              <a:rPr lang="en-US" sz="1500" err="1">
                <a:latin typeface="Aptos"/>
                <a:ea typeface="+mn-lt"/>
                <a:cs typeface="+mn-lt"/>
              </a:rPr>
              <a:t>desempeño</a:t>
            </a:r>
            <a:r>
              <a:rPr lang="en-US" sz="1500">
                <a:latin typeface="Aptos"/>
                <a:ea typeface="+mn-lt"/>
                <a:cs typeface="+mn-lt"/>
              </a:rPr>
              <a:t> </a:t>
            </a:r>
            <a:r>
              <a:rPr lang="en-US" sz="1500" err="1">
                <a:latin typeface="Aptos"/>
                <a:ea typeface="+mn-lt"/>
                <a:cs typeface="+mn-lt"/>
              </a:rPr>
              <a:t>en</a:t>
            </a:r>
            <a:r>
              <a:rPr lang="en-US" sz="1500">
                <a:latin typeface="Aptos"/>
                <a:ea typeface="+mn-lt"/>
                <a:cs typeface="+mn-lt"/>
              </a:rPr>
              <a:t> </a:t>
            </a:r>
            <a:r>
              <a:rPr lang="en-US" sz="1500" b="1" err="1">
                <a:latin typeface="Aptos"/>
                <a:ea typeface="+mn-lt"/>
                <a:cs typeface="+mn-lt"/>
              </a:rPr>
              <a:t>lectura</a:t>
            </a:r>
            <a:r>
              <a:rPr lang="en-US" sz="1500" b="1">
                <a:latin typeface="Aptos"/>
                <a:ea typeface="+mn-lt"/>
                <a:cs typeface="+mn-lt"/>
              </a:rPr>
              <a:t> </a:t>
            </a:r>
            <a:r>
              <a:rPr lang="en-US" sz="1500" b="1" err="1">
                <a:latin typeface="Aptos"/>
                <a:ea typeface="+mn-lt"/>
                <a:cs typeface="+mn-lt"/>
              </a:rPr>
              <a:t>crítica</a:t>
            </a:r>
            <a:r>
              <a:rPr lang="en-US" sz="1500" b="1">
                <a:latin typeface="Aptos"/>
                <a:ea typeface="+mn-lt"/>
                <a:cs typeface="+mn-lt"/>
              </a:rPr>
              <a:t>, </a:t>
            </a:r>
            <a:r>
              <a:rPr lang="en-US" sz="1500" b="1" err="1">
                <a:latin typeface="Aptos"/>
                <a:ea typeface="+mn-lt"/>
                <a:cs typeface="+mn-lt"/>
              </a:rPr>
              <a:t>matemáticas</a:t>
            </a:r>
            <a:r>
              <a:rPr lang="en-US" sz="1500" b="1">
                <a:latin typeface="Aptos"/>
                <a:ea typeface="+mn-lt"/>
                <a:cs typeface="+mn-lt"/>
              </a:rPr>
              <a:t> e </a:t>
            </a:r>
            <a:r>
              <a:rPr lang="en-US" sz="1500" b="1" err="1">
                <a:latin typeface="Aptos"/>
                <a:ea typeface="+mn-lt"/>
                <a:cs typeface="+mn-lt"/>
              </a:rPr>
              <a:t>inglés</a:t>
            </a:r>
            <a:r>
              <a:rPr lang="en-US" sz="1500">
                <a:latin typeface="Aptos"/>
                <a:ea typeface="+mn-lt"/>
                <a:cs typeface="+mn-lt"/>
              </a:rPr>
              <a:t> </a:t>
            </a:r>
            <a:r>
              <a:rPr lang="en-US" sz="1500" err="1">
                <a:latin typeface="Aptos"/>
                <a:ea typeface="+mn-lt"/>
                <a:cs typeface="+mn-lt"/>
              </a:rPr>
              <a:t>respectivamente</a:t>
            </a:r>
            <a:r>
              <a:rPr lang="en-US" sz="1500">
                <a:latin typeface="Aptos"/>
                <a:ea typeface="+mn-lt"/>
                <a:cs typeface="+mn-lt"/>
              </a:rPr>
              <a:t>. </a:t>
            </a:r>
            <a:endParaRPr lang="en-US" sz="1500">
              <a:solidFill>
                <a:srgbClr val="232A34"/>
              </a:solidFill>
              <a:latin typeface="Aptos" panose="020B0004020202020204" pitchFamily="34" charset="0"/>
              <a:cs typeface="Segoe UI"/>
            </a:endParaRPr>
          </a:p>
          <a:p>
            <a:pPr marL="285750" indent="-285750">
              <a:spcBef>
                <a:spcPts val="1000"/>
              </a:spcBef>
              <a:buFont typeface="Arial" panose="020B0604020202020204" pitchFamily="34" charset="0"/>
              <a:buChar char="•"/>
            </a:pPr>
            <a:r>
              <a:rPr lang="es-CO" sz="1500" b="1">
                <a:latin typeface="Aptos"/>
                <a:cs typeface="Segoe UI"/>
              </a:rPr>
              <a:t>820.000 </a:t>
            </a:r>
            <a:r>
              <a:rPr lang="es-CO" sz="1500">
                <a:latin typeface="Aptos"/>
                <a:cs typeface="Segoe UI"/>
              </a:rPr>
              <a:t>beneficiarios de apoyos  (pasajes gratis TM) a población vulnerable y una inversión superior a $100.000 millones.</a:t>
            </a:r>
          </a:p>
          <a:p>
            <a:pPr marL="285750" indent="-285750">
              <a:spcBef>
                <a:spcPts val="1000"/>
              </a:spcBef>
              <a:buFont typeface="Arial" panose="020B0604020202020204" pitchFamily="34" charset="0"/>
              <a:buChar char="•"/>
            </a:pPr>
            <a:r>
              <a:rPr lang="es-ES" sz="1500" b="1">
                <a:latin typeface="Aptos"/>
                <a:cs typeface="Segoe UI"/>
              </a:rPr>
              <a:t>154 mil niñas y niños </a:t>
            </a:r>
            <a:r>
              <a:rPr lang="es-ES" sz="1500">
                <a:latin typeface="Aptos"/>
                <a:cs typeface="Segoe UI"/>
              </a:rPr>
              <a:t>de 0 a 5 años con servicios en el marco de la atención integral (SED y SDIS)</a:t>
            </a:r>
            <a:endParaRPr lang="es-CO" sz="1500">
              <a:latin typeface="Aptos"/>
              <a:cs typeface="Segoe UI"/>
            </a:endParaRPr>
          </a:p>
        </p:txBody>
      </p:sp>
      <p:pic>
        <p:nvPicPr>
          <p:cNvPr id="4" name="Gráfico 3">
            <a:extLst>
              <a:ext uri="{FF2B5EF4-FFF2-40B4-BE49-F238E27FC236}">
                <a16:creationId xmlns:a16="http://schemas.microsoft.com/office/drawing/2014/main" id="{10C1FC27-BB6F-CEC2-38BC-436CF746653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7" name="Gráfico 6">
            <a:extLst>
              <a:ext uri="{FF2B5EF4-FFF2-40B4-BE49-F238E27FC236}">
                <a16:creationId xmlns:a16="http://schemas.microsoft.com/office/drawing/2014/main" id="{7AD332C9-69A0-0959-9EAD-63B0A4E882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8" name="Gráfico 7">
            <a:extLst>
              <a:ext uri="{FF2B5EF4-FFF2-40B4-BE49-F238E27FC236}">
                <a16:creationId xmlns:a16="http://schemas.microsoft.com/office/drawing/2014/main" id="{D03AD29D-6A4E-E8D1-7FEA-C71A0D2D64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
        <p:nvSpPr>
          <p:cNvPr id="11" name="Rectángulo 10">
            <a:extLst>
              <a:ext uri="{FF2B5EF4-FFF2-40B4-BE49-F238E27FC236}">
                <a16:creationId xmlns:a16="http://schemas.microsoft.com/office/drawing/2014/main" id="{1E18F0C9-52A6-CD1F-C642-0E919E8D7750}"/>
              </a:ext>
            </a:extLst>
          </p:cNvPr>
          <p:cNvSpPr/>
          <p:nvPr/>
        </p:nvSpPr>
        <p:spPr>
          <a:xfrm>
            <a:off x="0" y="1086916"/>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chemeClr val="tx2"/>
              </a:solidFill>
              <a:latin typeface="Aptos Black" panose="020B0004020202020204" pitchFamily="34" charset="0"/>
            </a:endParaRPr>
          </a:p>
        </p:txBody>
      </p:sp>
      <p:sp>
        <p:nvSpPr>
          <p:cNvPr id="12" name="Rectángulo 11">
            <a:extLst>
              <a:ext uri="{FF2B5EF4-FFF2-40B4-BE49-F238E27FC236}">
                <a16:creationId xmlns:a16="http://schemas.microsoft.com/office/drawing/2014/main" id="{DC89DE11-8857-A731-FE8F-2250BF6CC51B}"/>
              </a:ext>
            </a:extLst>
          </p:cNvPr>
          <p:cNvSpPr/>
          <p:nvPr/>
        </p:nvSpPr>
        <p:spPr>
          <a:xfrm>
            <a:off x="3157151" y="1086916"/>
            <a:ext cx="5974492" cy="561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s-MX" sz="2800" b="1">
                <a:solidFill>
                  <a:schemeClr val="tx1"/>
                </a:solidFill>
                <a:latin typeface="Aptos Black" panose="020B0004020202020204" pitchFamily="34" charset="0"/>
                <a:cs typeface="Arial" panose="020B0604020202020204" pitchFamily="34" charset="0"/>
              </a:rPr>
              <a:t>Gasto Social</a:t>
            </a:r>
          </a:p>
        </p:txBody>
      </p:sp>
      <p:sp>
        <p:nvSpPr>
          <p:cNvPr id="9" name="CuadroTexto 8">
            <a:extLst>
              <a:ext uri="{FF2B5EF4-FFF2-40B4-BE49-F238E27FC236}">
                <a16:creationId xmlns:a16="http://schemas.microsoft.com/office/drawing/2014/main" id="{49EA54B6-5A00-E8E2-43D7-FCA650101206}"/>
              </a:ext>
            </a:extLst>
          </p:cNvPr>
          <p:cNvSpPr txBox="1"/>
          <p:nvPr/>
        </p:nvSpPr>
        <p:spPr>
          <a:xfrm>
            <a:off x="187891" y="4932123"/>
            <a:ext cx="4227535"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endParaRPr lang="es-ES" sz="1400" b="1">
              <a:solidFill>
                <a:srgbClr val="232A34"/>
              </a:solidFill>
              <a:latin typeface="Aptos"/>
              <a:ea typeface="Arial"/>
              <a:cs typeface="Arial"/>
            </a:endParaRPr>
          </a:p>
          <a:p>
            <a:r>
              <a:rPr lang="es-ES" sz="1600">
                <a:solidFill>
                  <a:srgbClr val="232A34"/>
                </a:solidFill>
                <a:latin typeface="Aptos"/>
                <a:ea typeface="Arial"/>
                <a:cs typeface="Arial"/>
              </a:rPr>
              <a:t> </a:t>
            </a:r>
            <a:r>
              <a:rPr lang="en-US" sz="1600" b="0" i="0">
                <a:solidFill>
                  <a:srgbClr val="232A34"/>
                </a:solidFill>
                <a:latin typeface="Aptos"/>
                <a:ea typeface="Arial"/>
                <a:cs typeface="Arial"/>
              </a:rPr>
              <a:t>​</a:t>
            </a:r>
            <a:endParaRPr lang="es-ES"/>
          </a:p>
          <a:p>
            <a:pPr marL="228600" lvl="0" indent="-228600" algn="l" rtl="0">
              <a:buFont typeface=""/>
              <a:buChar char="•"/>
            </a:pPr>
            <a:endParaRPr lang="es-ES" sz="1400" b="0" i="0" u="none" strike="noStrike" baseline="0">
              <a:solidFill>
                <a:srgbClr val="232A34"/>
              </a:solidFill>
              <a:latin typeface="Aptos"/>
              <a:ea typeface="Arial"/>
              <a:cs typeface="Arial"/>
            </a:endParaRPr>
          </a:p>
          <a:p>
            <a:pPr algn="ctr"/>
            <a:endParaRPr lang="es-ES"/>
          </a:p>
        </p:txBody>
      </p:sp>
      <p:pic>
        <p:nvPicPr>
          <p:cNvPr id="1026" name="Picture 2" descr="Imagen">
            <a:extLst>
              <a:ext uri="{FF2B5EF4-FFF2-40B4-BE49-F238E27FC236}">
                <a16:creationId xmlns:a16="http://schemas.microsoft.com/office/drawing/2014/main" id="{B9E0681C-8A97-63BE-FB49-A5DB42375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827" y="1786786"/>
            <a:ext cx="2662599" cy="199694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2" descr="MiProfeMiHéroe: así celebrará Bogotá del Día de las Maestras y Maestros |  Secretaría de Educación del Distrito">
            <a:extLst>
              <a:ext uri="{FF2B5EF4-FFF2-40B4-BE49-F238E27FC236}">
                <a16:creationId xmlns:a16="http://schemas.microsoft.com/office/drawing/2014/main" id="{DBF8AA64-72B2-3C5A-A4B7-950F17E95E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7754" y="4476142"/>
            <a:ext cx="3091719" cy="199914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n">
            <a:extLst>
              <a:ext uri="{FF2B5EF4-FFF2-40B4-BE49-F238E27FC236}">
                <a16:creationId xmlns:a16="http://schemas.microsoft.com/office/drawing/2014/main" id="{EDC18DB4-DB3C-5B91-CBDC-F1EDA80BEC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38" y="3420518"/>
            <a:ext cx="2309108" cy="153869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BE160A68-2B76-9268-5D21-B48AF96C8771}"/>
              </a:ext>
            </a:extLst>
          </p:cNvPr>
          <p:cNvSpPr txBox="1"/>
          <p:nvPr/>
        </p:nvSpPr>
        <p:spPr>
          <a:xfrm>
            <a:off x="189946" y="6556139"/>
            <a:ext cx="2180405" cy="230832"/>
          </a:xfrm>
          <a:prstGeom prst="rect">
            <a:avLst/>
          </a:prstGeom>
          <a:noFill/>
        </p:spPr>
        <p:txBody>
          <a:bodyPr wrap="none" rtlCol="0">
            <a:spAutoFit/>
          </a:bodyPr>
          <a:lstStyle/>
          <a:p>
            <a:r>
              <a:rPr lang="es-ES" sz="900">
                <a:latin typeface="Aptos" panose="020B0004020202020204" pitchFamily="34" charset="0"/>
              </a:rPr>
              <a:t>Fotos: @integracionbta; @SectorSalud </a:t>
            </a:r>
            <a:endParaRPr lang="es-CO" sz="900">
              <a:latin typeface="Aptos" panose="020B0004020202020204" pitchFamily="34" charset="0"/>
            </a:endParaRPr>
          </a:p>
        </p:txBody>
      </p:sp>
    </p:spTree>
    <p:extLst>
      <p:ext uri="{BB962C8B-B14F-4D97-AF65-F5344CB8AC3E}">
        <p14:creationId xmlns:p14="http://schemas.microsoft.com/office/powerpoint/2010/main" val="2987128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868FFBEE-8851-26EC-E2AD-C75736BA0BFB}"/>
              </a:ext>
            </a:extLst>
          </p:cNvPr>
          <p:cNvSpPr txBox="1">
            <a:spLocks/>
          </p:cNvSpPr>
          <p:nvPr/>
        </p:nvSpPr>
        <p:spPr>
          <a:xfrm>
            <a:off x="3397988" y="248360"/>
            <a:ext cx="5396024" cy="561467"/>
          </a:xfr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sz="2000">
                <a:latin typeface="Aptos Black" panose="020B0004020202020204" pitchFamily="34" charset="0"/>
              </a:rPr>
              <a:t>¿En qué va a invertir la ciudad?</a:t>
            </a:r>
          </a:p>
        </p:txBody>
      </p:sp>
      <p:sp>
        <p:nvSpPr>
          <p:cNvPr id="7" name="Rectángulo 6">
            <a:extLst>
              <a:ext uri="{FF2B5EF4-FFF2-40B4-BE49-F238E27FC236}">
                <a16:creationId xmlns:a16="http://schemas.microsoft.com/office/drawing/2014/main" id="{AB45B9FD-7982-64C5-6854-6D776BD42DA4}"/>
              </a:ext>
            </a:extLst>
          </p:cNvPr>
          <p:cNvSpPr/>
          <p:nvPr/>
        </p:nvSpPr>
        <p:spPr>
          <a:xfrm>
            <a:off x="0" y="1086916"/>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chemeClr val="tx2"/>
              </a:solidFill>
              <a:latin typeface="Aptos Black" panose="020B0004020202020204" pitchFamily="34" charset="0"/>
            </a:endParaRPr>
          </a:p>
        </p:txBody>
      </p:sp>
      <p:sp>
        <p:nvSpPr>
          <p:cNvPr id="8" name="Rectángulo 7">
            <a:extLst>
              <a:ext uri="{FF2B5EF4-FFF2-40B4-BE49-F238E27FC236}">
                <a16:creationId xmlns:a16="http://schemas.microsoft.com/office/drawing/2014/main" id="{5E5FAE90-DD90-A4AC-2C8E-7BD44935EF8A}"/>
              </a:ext>
            </a:extLst>
          </p:cNvPr>
          <p:cNvSpPr/>
          <p:nvPr/>
        </p:nvSpPr>
        <p:spPr>
          <a:xfrm>
            <a:off x="3157151" y="1086916"/>
            <a:ext cx="5974492" cy="561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s-MX" sz="2800" b="1">
                <a:solidFill>
                  <a:schemeClr val="tx1"/>
                </a:solidFill>
                <a:latin typeface="Aptos Black" panose="020B0004020202020204" pitchFamily="34" charset="0"/>
                <a:cs typeface="Arial" panose="020B0604020202020204" pitchFamily="34" charset="0"/>
              </a:rPr>
              <a:t>Gasto Social</a:t>
            </a:r>
          </a:p>
        </p:txBody>
      </p:sp>
      <p:sp>
        <p:nvSpPr>
          <p:cNvPr id="10" name="Marcador de contenido 42">
            <a:extLst>
              <a:ext uri="{FF2B5EF4-FFF2-40B4-BE49-F238E27FC236}">
                <a16:creationId xmlns:a16="http://schemas.microsoft.com/office/drawing/2014/main" id="{42BDB1EA-B3F4-CB27-B54B-4E8380EC3C2C}"/>
              </a:ext>
            </a:extLst>
          </p:cNvPr>
          <p:cNvSpPr txBox="1">
            <a:spLocks/>
          </p:cNvSpPr>
          <p:nvPr/>
        </p:nvSpPr>
        <p:spPr>
          <a:xfrm>
            <a:off x="4788364" y="1965588"/>
            <a:ext cx="6856075" cy="339044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rgbClr val="232A34"/>
                </a:solidFill>
                <a:latin typeface="Aptos"/>
                <a:ea typeface="+mn-lt"/>
                <a:cs typeface="+mn-lt"/>
              </a:rPr>
              <a:t>Mantener el </a:t>
            </a:r>
            <a:r>
              <a:rPr lang="es-ES" b="1">
                <a:solidFill>
                  <a:srgbClr val="232A34"/>
                </a:solidFill>
                <a:latin typeface="Aptos"/>
                <a:ea typeface="+mn-lt"/>
                <a:cs typeface="+mn-lt"/>
              </a:rPr>
              <a:t>100% </a:t>
            </a:r>
            <a:r>
              <a:rPr lang="es-ES">
                <a:solidFill>
                  <a:srgbClr val="232A34"/>
                </a:solidFill>
                <a:latin typeface="Aptos"/>
                <a:ea typeface="+mn-lt"/>
                <a:cs typeface="+mn-lt"/>
              </a:rPr>
              <a:t>de cobertura en aseguramiento en salud</a:t>
            </a:r>
            <a:endParaRPr lang="es-CO">
              <a:solidFill>
                <a:srgbClr val="232A34"/>
              </a:solidFill>
              <a:latin typeface="Aptos"/>
            </a:endParaRPr>
          </a:p>
          <a:p>
            <a:r>
              <a:rPr lang="es-ES" b="1">
                <a:solidFill>
                  <a:srgbClr val="232A34"/>
                </a:solidFill>
                <a:latin typeface="Aptos"/>
              </a:rPr>
              <a:t>Fortalecimiento financiero</a:t>
            </a:r>
            <a:r>
              <a:rPr lang="es-ES">
                <a:solidFill>
                  <a:srgbClr val="232A34"/>
                </a:solidFill>
                <a:latin typeface="Aptos"/>
              </a:rPr>
              <a:t> de las Subredes; </a:t>
            </a:r>
            <a:endParaRPr lang="es-CO">
              <a:solidFill>
                <a:srgbClr val="232A34"/>
              </a:solidFill>
              <a:latin typeface="Aptos"/>
            </a:endParaRPr>
          </a:p>
          <a:p>
            <a:r>
              <a:rPr lang="es-ES">
                <a:solidFill>
                  <a:srgbClr val="232A34"/>
                </a:solidFill>
                <a:latin typeface="Aptos"/>
              </a:rPr>
              <a:t>Consolidación del Modelo de Salud </a:t>
            </a:r>
            <a:r>
              <a:rPr lang="es-ES" b="1">
                <a:solidFill>
                  <a:srgbClr val="232A34"/>
                </a:solidFill>
                <a:latin typeface="Aptos"/>
              </a:rPr>
              <a:t>MAS Bienestar </a:t>
            </a:r>
            <a:r>
              <a:rPr lang="es-ES">
                <a:solidFill>
                  <a:srgbClr val="232A34"/>
                </a:solidFill>
                <a:latin typeface="Aptos"/>
              </a:rPr>
              <a:t> </a:t>
            </a:r>
            <a:endParaRPr lang="es-CO">
              <a:solidFill>
                <a:srgbClr val="232A34"/>
              </a:solidFill>
              <a:latin typeface="Aptos"/>
            </a:endParaRPr>
          </a:p>
          <a:p>
            <a:r>
              <a:rPr lang="es-ES" b="1">
                <a:solidFill>
                  <a:srgbClr val="232A34"/>
                </a:solidFill>
                <a:latin typeface="Aptos"/>
              </a:rPr>
              <a:t>Fortalecimiento de la capa de urgencias</a:t>
            </a:r>
            <a:r>
              <a:rPr lang="es-ES">
                <a:solidFill>
                  <a:srgbClr val="232A34"/>
                </a:solidFill>
                <a:latin typeface="Aptos"/>
              </a:rPr>
              <a:t> del modelo (línea 123, sistema de emergencias, APH)</a:t>
            </a:r>
          </a:p>
          <a:p>
            <a:r>
              <a:rPr lang="es-MX" b="1">
                <a:latin typeface="Aptos"/>
                <a:ea typeface="+mn-lt"/>
                <a:cs typeface="+mn-lt"/>
              </a:rPr>
              <a:t>45.500 atenciones efectivas</a:t>
            </a:r>
            <a:r>
              <a:rPr lang="es-MX">
                <a:latin typeface="Aptos"/>
                <a:ea typeface="+mn-lt"/>
                <a:cs typeface="+mn-lt"/>
              </a:rPr>
              <a:t> en Línea Púrpura .</a:t>
            </a:r>
          </a:p>
          <a:p>
            <a:r>
              <a:rPr lang="es-MX">
                <a:latin typeface="Aptos"/>
                <a:ea typeface="+mn-lt"/>
                <a:cs typeface="+mn-lt"/>
              </a:rPr>
              <a:t>Representar jurídicamente a </a:t>
            </a:r>
            <a:r>
              <a:rPr lang="es-MX" b="1">
                <a:latin typeface="Aptos"/>
                <a:ea typeface="+mn-lt"/>
                <a:cs typeface="+mn-lt"/>
              </a:rPr>
              <a:t>1.550 mujeres víctimas de violencia</a:t>
            </a:r>
            <a:r>
              <a:rPr lang="es-MX">
                <a:latin typeface="Aptos"/>
                <a:ea typeface="+mn-lt"/>
                <a:cs typeface="+mn-lt"/>
              </a:rPr>
              <a:t> y ampliando presencia en </a:t>
            </a:r>
            <a:r>
              <a:rPr lang="es-MX" b="1">
                <a:latin typeface="Aptos"/>
                <a:ea typeface="+mn-lt"/>
                <a:cs typeface="+mn-lt"/>
              </a:rPr>
              <a:t>21 Casas de Justicia y </a:t>
            </a:r>
            <a:r>
              <a:rPr lang="es-MX" b="1" err="1">
                <a:latin typeface="Aptos"/>
                <a:ea typeface="+mn-lt"/>
                <a:cs typeface="+mn-lt"/>
              </a:rPr>
              <a:t>URIs</a:t>
            </a:r>
            <a:r>
              <a:rPr lang="es-MX">
                <a:latin typeface="Aptos"/>
                <a:ea typeface="+mn-lt"/>
                <a:cs typeface="+mn-lt"/>
              </a:rPr>
              <a:t>.</a:t>
            </a:r>
            <a:endParaRPr lang="en-US" sz="2400"/>
          </a:p>
          <a:p>
            <a:r>
              <a:rPr lang="es-MX">
                <a:latin typeface="Aptos"/>
                <a:ea typeface="+mn-lt"/>
                <a:cs typeface="+mn-lt"/>
              </a:rPr>
              <a:t>Ampliar el Sistema Distrital de Cuidado llegando a </a:t>
            </a:r>
            <a:r>
              <a:rPr lang="es-MX" b="1">
                <a:latin typeface="Aptos"/>
                <a:ea typeface="+mn-lt"/>
                <a:cs typeface="+mn-lt"/>
              </a:rPr>
              <a:t>30 Manzanas del Cuidado</a:t>
            </a:r>
            <a:r>
              <a:rPr lang="es-MX">
                <a:latin typeface="Aptos"/>
                <a:ea typeface="+mn-lt"/>
                <a:cs typeface="+mn-lt"/>
              </a:rPr>
              <a:t> y manteniendo los </a:t>
            </a:r>
            <a:r>
              <a:rPr lang="es-MX" b="1">
                <a:latin typeface="Aptos"/>
                <a:ea typeface="+mn-lt"/>
                <a:cs typeface="+mn-lt"/>
              </a:rPr>
              <a:t>Buses del Cuidado</a:t>
            </a:r>
            <a:r>
              <a:rPr lang="es-MX">
                <a:latin typeface="Aptos"/>
                <a:ea typeface="+mn-lt"/>
                <a:cs typeface="+mn-lt"/>
              </a:rPr>
              <a:t>.</a:t>
            </a:r>
            <a:endParaRPr lang="en-US" sz="2400"/>
          </a:p>
          <a:p>
            <a:r>
              <a:rPr lang="es-MX">
                <a:latin typeface="Aptos"/>
                <a:ea typeface="+mn-lt"/>
                <a:cs typeface="+mn-lt"/>
              </a:rPr>
              <a:t>Fortalecer las capacidades de</a:t>
            </a:r>
            <a:r>
              <a:rPr lang="es-MX" b="1">
                <a:latin typeface="Aptos"/>
                <a:ea typeface="+mn-lt"/>
                <a:cs typeface="+mn-lt"/>
              </a:rPr>
              <a:t> 2.500 mujeres cuidadoras </a:t>
            </a:r>
            <a:r>
              <a:rPr lang="es-MX">
                <a:latin typeface="Aptos"/>
                <a:ea typeface="+mn-lt"/>
                <a:cs typeface="+mn-lt"/>
              </a:rPr>
              <a:t>y</a:t>
            </a:r>
            <a:r>
              <a:rPr lang="es-MX" b="1">
                <a:latin typeface="Aptos"/>
                <a:ea typeface="+mn-lt"/>
                <a:cs typeface="+mn-lt"/>
              </a:rPr>
              <a:t> 3.000 mujeres</a:t>
            </a:r>
            <a:r>
              <a:rPr lang="es-MX">
                <a:latin typeface="Aptos"/>
                <a:ea typeface="+mn-lt"/>
                <a:cs typeface="+mn-lt"/>
              </a:rPr>
              <a:t> en empleabilidad, emprendimiento, liderazgo y participación.</a:t>
            </a:r>
            <a:endParaRPr lang="en-US" sz="2400"/>
          </a:p>
          <a:p>
            <a:endParaRPr lang="es-MX">
              <a:latin typeface="Aptos"/>
            </a:endParaRPr>
          </a:p>
          <a:p>
            <a:pPr marL="0" indent="0">
              <a:buNone/>
            </a:pPr>
            <a:endParaRPr lang="es-MX" sz="2000">
              <a:solidFill>
                <a:srgbClr val="232A34"/>
              </a:solidFill>
              <a:latin typeface="Lexend Deca"/>
              <a:ea typeface="+mn-lt"/>
              <a:cs typeface="+mn-lt"/>
            </a:endParaRPr>
          </a:p>
        </p:txBody>
      </p:sp>
      <p:pic>
        <p:nvPicPr>
          <p:cNvPr id="2052" name="Picture 4">
            <a:extLst>
              <a:ext uri="{FF2B5EF4-FFF2-40B4-BE49-F238E27FC236}">
                <a16:creationId xmlns:a16="http://schemas.microsoft.com/office/drawing/2014/main" id="{D75D68B0-970E-47E9-DF63-F53031428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11" y="4547016"/>
            <a:ext cx="3083377" cy="161803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Imagen">
            <a:extLst>
              <a:ext uri="{FF2B5EF4-FFF2-40B4-BE49-F238E27FC236}">
                <a16:creationId xmlns:a16="http://schemas.microsoft.com/office/drawing/2014/main" id="{6E3F8B1D-0858-31DF-666C-762C23A24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125" y="1925472"/>
            <a:ext cx="2303113" cy="307081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Imagen">
            <a:extLst>
              <a:ext uri="{FF2B5EF4-FFF2-40B4-BE49-F238E27FC236}">
                <a16:creationId xmlns:a16="http://schemas.microsoft.com/office/drawing/2014/main" id="{8644FC85-D695-6034-7790-D2BD19315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11" y="2112035"/>
            <a:ext cx="1925472" cy="192547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E7CF3D0D-D712-D8AF-3150-6CA4AD718BE6}"/>
              </a:ext>
            </a:extLst>
          </p:cNvPr>
          <p:cNvSpPr txBox="1"/>
          <p:nvPr/>
        </p:nvSpPr>
        <p:spPr>
          <a:xfrm>
            <a:off x="242806" y="6426631"/>
            <a:ext cx="2122697" cy="230832"/>
          </a:xfrm>
          <a:prstGeom prst="rect">
            <a:avLst/>
          </a:prstGeom>
          <a:noFill/>
        </p:spPr>
        <p:txBody>
          <a:bodyPr wrap="none" rtlCol="0">
            <a:spAutoFit/>
          </a:bodyPr>
          <a:lstStyle/>
          <a:p>
            <a:r>
              <a:rPr lang="es-ES" sz="900">
                <a:latin typeface="Aptos" panose="020B0004020202020204" pitchFamily="34" charset="0"/>
              </a:rPr>
              <a:t>Fotos: @SectorSalud; @integracionbta</a:t>
            </a:r>
            <a:endParaRPr lang="es-CO" sz="900">
              <a:latin typeface="Aptos" panose="020B0004020202020204" pitchFamily="34" charset="0"/>
            </a:endParaRPr>
          </a:p>
        </p:txBody>
      </p:sp>
    </p:spTree>
    <p:extLst>
      <p:ext uri="{BB962C8B-B14F-4D97-AF65-F5344CB8AC3E}">
        <p14:creationId xmlns:p14="http://schemas.microsoft.com/office/powerpoint/2010/main" val="1059761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EA1EB-CCD1-E7CC-B299-17B74B709DAF}"/>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781C209A-D530-1381-1269-537EE1D8BE12}"/>
              </a:ext>
            </a:extLst>
          </p:cNvPr>
          <p:cNvPicPr>
            <a:picLocks noChangeAspect="1"/>
          </p:cNvPicPr>
          <p:nvPr/>
        </p:nvPicPr>
        <p:blipFill>
          <a:blip r:embed="rId2"/>
          <a:stretch>
            <a:fillRect/>
          </a:stretch>
        </p:blipFill>
        <p:spPr>
          <a:xfrm>
            <a:off x="242806" y="4744234"/>
            <a:ext cx="2754137" cy="154947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6" name="Título 3">
            <a:extLst>
              <a:ext uri="{FF2B5EF4-FFF2-40B4-BE49-F238E27FC236}">
                <a16:creationId xmlns:a16="http://schemas.microsoft.com/office/drawing/2014/main" id="{996A2E3F-2D4B-9479-BBBB-70107E8C27B9}"/>
              </a:ext>
            </a:extLst>
          </p:cNvPr>
          <p:cNvSpPr txBox="1">
            <a:spLocks/>
          </p:cNvSpPr>
          <p:nvPr/>
        </p:nvSpPr>
        <p:spPr>
          <a:xfrm>
            <a:off x="3397988" y="248360"/>
            <a:ext cx="5396024" cy="561467"/>
          </a:xfr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sz="2000">
                <a:latin typeface="Aptos Black" panose="020B0004020202020204" pitchFamily="34" charset="0"/>
              </a:rPr>
              <a:t>¿En qué va a invertir la ciudad?</a:t>
            </a:r>
          </a:p>
        </p:txBody>
      </p:sp>
      <p:sp>
        <p:nvSpPr>
          <p:cNvPr id="7" name="Rectángulo 6">
            <a:extLst>
              <a:ext uri="{FF2B5EF4-FFF2-40B4-BE49-F238E27FC236}">
                <a16:creationId xmlns:a16="http://schemas.microsoft.com/office/drawing/2014/main" id="{B74794C1-EDF3-B7BA-0480-2BA6B08C1F3A}"/>
              </a:ext>
            </a:extLst>
          </p:cNvPr>
          <p:cNvSpPr/>
          <p:nvPr/>
        </p:nvSpPr>
        <p:spPr>
          <a:xfrm>
            <a:off x="0" y="1086916"/>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chemeClr val="tx2"/>
              </a:solidFill>
              <a:latin typeface="Aptos Black" panose="020B0004020202020204" pitchFamily="34" charset="0"/>
            </a:endParaRPr>
          </a:p>
        </p:txBody>
      </p:sp>
      <p:sp>
        <p:nvSpPr>
          <p:cNvPr id="8" name="Rectángulo 7">
            <a:extLst>
              <a:ext uri="{FF2B5EF4-FFF2-40B4-BE49-F238E27FC236}">
                <a16:creationId xmlns:a16="http://schemas.microsoft.com/office/drawing/2014/main" id="{D2F39231-A276-4F7A-131C-2EADB0478C93}"/>
              </a:ext>
            </a:extLst>
          </p:cNvPr>
          <p:cNvSpPr/>
          <p:nvPr/>
        </p:nvSpPr>
        <p:spPr>
          <a:xfrm>
            <a:off x="3157151" y="1086916"/>
            <a:ext cx="5974492" cy="561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s-MX" sz="2800" b="1">
                <a:solidFill>
                  <a:schemeClr val="tx1"/>
                </a:solidFill>
                <a:latin typeface="Aptos Black" panose="020B0004020202020204" pitchFamily="34" charset="0"/>
                <a:cs typeface="Arial" panose="020B0604020202020204" pitchFamily="34" charset="0"/>
              </a:rPr>
              <a:t>Gasto Social</a:t>
            </a:r>
          </a:p>
        </p:txBody>
      </p:sp>
      <p:sp>
        <p:nvSpPr>
          <p:cNvPr id="3" name="Marcador de contenido 42">
            <a:extLst>
              <a:ext uri="{FF2B5EF4-FFF2-40B4-BE49-F238E27FC236}">
                <a16:creationId xmlns:a16="http://schemas.microsoft.com/office/drawing/2014/main" id="{AA695C78-59DC-1097-96F4-405AE78143AF}"/>
              </a:ext>
            </a:extLst>
          </p:cNvPr>
          <p:cNvSpPr txBox="1">
            <a:spLocks/>
          </p:cNvSpPr>
          <p:nvPr/>
        </p:nvSpPr>
        <p:spPr>
          <a:xfrm>
            <a:off x="4853100" y="1925472"/>
            <a:ext cx="6764923" cy="369817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s-ES">
              <a:solidFill>
                <a:srgbClr val="232A34"/>
              </a:solidFill>
              <a:latin typeface="Aptos"/>
              <a:ea typeface="+mn-lt"/>
              <a:cs typeface="+mn-lt"/>
            </a:endParaRPr>
          </a:p>
          <a:p>
            <a:pPr>
              <a:lnSpc>
                <a:spcPct val="100000"/>
              </a:lnSpc>
            </a:pPr>
            <a:r>
              <a:rPr lang="es-MX">
                <a:solidFill>
                  <a:srgbClr val="232A34"/>
                </a:solidFill>
                <a:latin typeface="Aptos"/>
                <a:ea typeface="+mn-lt"/>
                <a:cs typeface="+mn-lt"/>
              </a:rPr>
              <a:t>Festival de </a:t>
            </a:r>
            <a:r>
              <a:rPr lang="es-MX" b="1">
                <a:solidFill>
                  <a:srgbClr val="232A34"/>
                </a:solidFill>
                <a:latin typeface="Aptos"/>
                <a:ea typeface="+mn-lt"/>
                <a:cs typeface="+mn-lt"/>
              </a:rPr>
              <a:t>Artes Vivas</a:t>
            </a:r>
            <a:r>
              <a:rPr lang="es-MX">
                <a:solidFill>
                  <a:srgbClr val="232A34"/>
                </a:solidFill>
                <a:latin typeface="Aptos"/>
                <a:ea typeface="+mn-lt"/>
                <a:cs typeface="+mn-lt"/>
              </a:rPr>
              <a:t> y celebración de la </a:t>
            </a:r>
            <a:r>
              <a:rPr lang="es-MX" b="1">
                <a:solidFill>
                  <a:srgbClr val="232A34"/>
                </a:solidFill>
                <a:latin typeface="Aptos"/>
                <a:ea typeface="+mn-lt"/>
                <a:cs typeface="+mn-lt"/>
              </a:rPr>
              <a:t>Navidad </a:t>
            </a:r>
            <a:r>
              <a:rPr lang="es-MX">
                <a:solidFill>
                  <a:srgbClr val="232A34"/>
                </a:solidFill>
                <a:latin typeface="Aptos"/>
                <a:ea typeface="+mn-lt"/>
                <a:cs typeface="+mn-lt"/>
              </a:rPr>
              <a:t>2026 </a:t>
            </a:r>
          </a:p>
          <a:p>
            <a:pPr>
              <a:lnSpc>
                <a:spcPct val="100000"/>
              </a:lnSpc>
            </a:pPr>
            <a:r>
              <a:rPr lang="en-US" err="1">
                <a:solidFill>
                  <a:srgbClr val="232A34"/>
                </a:solidFill>
                <a:latin typeface="Aptos"/>
                <a:ea typeface="+mn-lt"/>
                <a:cs typeface="+mn-lt"/>
              </a:rPr>
              <a:t>Formación</a:t>
            </a:r>
            <a:r>
              <a:rPr lang="en-US">
                <a:solidFill>
                  <a:srgbClr val="232A34"/>
                </a:solidFill>
                <a:latin typeface="Aptos"/>
                <a:ea typeface="+mn-lt"/>
                <a:cs typeface="+mn-lt"/>
              </a:rPr>
              <a:t> Artística, </a:t>
            </a:r>
            <a:r>
              <a:rPr lang="en-US" err="1">
                <a:solidFill>
                  <a:srgbClr val="232A34"/>
                </a:solidFill>
                <a:latin typeface="Aptos"/>
                <a:ea typeface="+mn-lt"/>
                <a:cs typeface="+mn-lt"/>
              </a:rPr>
              <a:t>consolidación</a:t>
            </a:r>
            <a:r>
              <a:rPr lang="en-US">
                <a:solidFill>
                  <a:srgbClr val="232A34"/>
                </a:solidFill>
                <a:latin typeface="Aptos"/>
                <a:ea typeface="+mn-lt"/>
                <a:cs typeface="+mn-lt"/>
              </a:rPr>
              <a:t> de la Red de </a:t>
            </a:r>
            <a:r>
              <a:rPr lang="en-US" err="1">
                <a:solidFill>
                  <a:srgbClr val="232A34"/>
                </a:solidFill>
                <a:latin typeface="Aptos"/>
                <a:ea typeface="+mn-lt"/>
                <a:cs typeface="+mn-lt"/>
              </a:rPr>
              <a:t>Escenarios</a:t>
            </a:r>
            <a:r>
              <a:rPr lang="en-US">
                <a:solidFill>
                  <a:srgbClr val="232A34"/>
                </a:solidFill>
                <a:latin typeface="Aptos"/>
                <a:ea typeface="+mn-lt"/>
                <a:cs typeface="+mn-lt"/>
              </a:rPr>
              <a:t> </a:t>
            </a:r>
            <a:r>
              <a:rPr lang="en-US" err="1">
                <a:solidFill>
                  <a:srgbClr val="232A34"/>
                </a:solidFill>
                <a:latin typeface="Aptos"/>
                <a:ea typeface="+mn-lt"/>
                <a:cs typeface="+mn-lt"/>
              </a:rPr>
              <a:t>Culturales</a:t>
            </a:r>
            <a:r>
              <a:rPr lang="en-US">
                <a:solidFill>
                  <a:srgbClr val="232A34"/>
                </a:solidFill>
                <a:latin typeface="Aptos"/>
                <a:ea typeface="+mn-lt"/>
                <a:cs typeface="+mn-lt"/>
              </a:rPr>
              <a:t>, </a:t>
            </a:r>
            <a:endParaRPr lang="es-MX">
              <a:solidFill>
                <a:srgbClr val="000000"/>
              </a:solidFill>
              <a:latin typeface="Aptos"/>
              <a:ea typeface="+mn-lt"/>
              <a:cs typeface="+mn-lt"/>
            </a:endParaRPr>
          </a:p>
          <a:p>
            <a:pPr>
              <a:lnSpc>
                <a:spcPct val="100000"/>
              </a:lnSpc>
            </a:pPr>
            <a:r>
              <a:rPr lang="en-US" b="1">
                <a:solidFill>
                  <a:srgbClr val="232A34"/>
                </a:solidFill>
                <a:latin typeface="Aptos"/>
                <a:ea typeface="+mn-lt"/>
                <a:cs typeface="+mn-lt"/>
              </a:rPr>
              <a:t>Rock al Parque 30 </a:t>
            </a:r>
            <a:r>
              <a:rPr lang="en-US" b="1" err="1">
                <a:solidFill>
                  <a:srgbClr val="232A34"/>
                </a:solidFill>
                <a:latin typeface="Aptos"/>
                <a:ea typeface="+mn-lt"/>
                <a:cs typeface="+mn-lt"/>
              </a:rPr>
              <a:t>años</a:t>
            </a:r>
            <a:r>
              <a:rPr lang="en-US">
                <a:solidFill>
                  <a:srgbClr val="232A34"/>
                </a:solidFill>
                <a:latin typeface="Aptos"/>
                <a:ea typeface="+mn-lt"/>
                <a:cs typeface="+mn-lt"/>
              </a:rPr>
              <a:t> y la </a:t>
            </a:r>
            <a:r>
              <a:rPr lang="en-US" b="1">
                <a:solidFill>
                  <a:srgbClr val="232A34"/>
                </a:solidFill>
                <a:latin typeface="Aptos"/>
                <a:ea typeface="+mn-lt"/>
                <a:cs typeface="+mn-lt"/>
              </a:rPr>
              <a:t>II </a:t>
            </a:r>
            <a:r>
              <a:rPr lang="en-US" b="1" err="1">
                <a:solidFill>
                  <a:srgbClr val="232A34"/>
                </a:solidFill>
                <a:latin typeface="Aptos"/>
                <a:ea typeface="+mn-lt"/>
                <a:cs typeface="+mn-lt"/>
              </a:rPr>
              <a:t>Bienal</a:t>
            </a:r>
            <a:r>
              <a:rPr lang="en-US" b="1">
                <a:solidFill>
                  <a:srgbClr val="232A34"/>
                </a:solidFill>
                <a:latin typeface="Aptos"/>
                <a:ea typeface="+mn-lt"/>
                <a:cs typeface="+mn-lt"/>
              </a:rPr>
              <a:t> de </a:t>
            </a:r>
            <a:r>
              <a:rPr lang="en-US" b="1" err="1">
                <a:solidFill>
                  <a:srgbClr val="232A34"/>
                </a:solidFill>
                <a:latin typeface="Aptos"/>
                <a:ea typeface="+mn-lt"/>
                <a:cs typeface="+mn-lt"/>
              </a:rPr>
              <a:t>arte</a:t>
            </a:r>
            <a:r>
              <a:rPr lang="en-US" b="1">
                <a:solidFill>
                  <a:srgbClr val="232A34"/>
                </a:solidFill>
                <a:latin typeface="Aptos"/>
                <a:ea typeface="+mn-lt"/>
                <a:cs typeface="+mn-lt"/>
              </a:rPr>
              <a:t> </a:t>
            </a:r>
            <a:r>
              <a:rPr lang="en-US">
                <a:solidFill>
                  <a:srgbClr val="232A34"/>
                </a:solidFill>
                <a:latin typeface="Aptos"/>
                <a:ea typeface="+mn-lt"/>
                <a:cs typeface="+mn-lt"/>
              </a:rPr>
              <a:t>para la </a:t>
            </a:r>
            <a:r>
              <a:rPr lang="en-US" err="1">
                <a:solidFill>
                  <a:srgbClr val="232A34"/>
                </a:solidFill>
                <a:latin typeface="Aptos"/>
                <a:ea typeface="+mn-lt"/>
                <a:cs typeface="+mn-lt"/>
              </a:rPr>
              <a:t>infancia</a:t>
            </a:r>
            <a:endParaRPr lang="es-MX">
              <a:solidFill>
                <a:srgbClr val="000000"/>
              </a:solidFill>
              <a:latin typeface="Aptos"/>
              <a:ea typeface="+mn-lt"/>
              <a:cs typeface="+mn-lt"/>
            </a:endParaRPr>
          </a:p>
          <a:p>
            <a:pPr>
              <a:lnSpc>
                <a:spcPct val="100000"/>
              </a:lnSpc>
            </a:pPr>
            <a:r>
              <a:rPr lang="en-US" b="1">
                <a:solidFill>
                  <a:srgbClr val="232A34"/>
                </a:solidFill>
                <a:latin typeface="Aptos"/>
                <a:cs typeface="Arial"/>
              </a:rPr>
              <a:t>4.271 personas</a:t>
            </a:r>
            <a:r>
              <a:rPr lang="en-US">
                <a:solidFill>
                  <a:srgbClr val="232A34"/>
                </a:solidFill>
                <a:latin typeface="Aptos"/>
                <a:cs typeface="Arial"/>
              </a:rPr>
              <a:t> </a:t>
            </a:r>
            <a:r>
              <a:rPr lang="en-US" err="1">
                <a:solidFill>
                  <a:srgbClr val="232A34"/>
                </a:solidFill>
                <a:latin typeface="Aptos"/>
                <a:cs typeface="Arial"/>
              </a:rPr>
              <a:t>en</a:t>
            </a:r>
            <a:r>
              <a:rPr lang="en-US">
                <a:solidFill>
                  <a:srgbClr val="232A34"/>
                </a:solidFill>
                <a:latin typeface="Aptos"/>
                <a:cs typeface="Arial"/>
              </a:rPr>
              <a:t> </a:t>
            </a:r>
            <a:r>
              <a:rPr lang="en-US" err="1">
                <a:solidFill>
                  <a:srgbClr val="232A34"/>
                </a:solidFill>
                <a:latin typeface="Aptos"/>
                <a:cs typeface="Arial"/>
              </a:rPr>
              <a:t>Escuelas</a:t>
            </a:r>
            <a:r>
              <a:rPr lang="en-US">
                <a:solidFill>
                  <a:srgbClr val="232A34"/>
                </a:solidFill>
                <a:latin typeface="Aptos"/>
                <a:cs typeface="Arial"/>
              </a:rPr>
              <a:t> </a:t>
            </a:r>
            <a:r>
              <a:rPr lang="en-US" err="1">
                <a:solidFill>
                  <a:srgbClr val="232A34"/>
                </a:solidFill>
                <a:latin typeface="Aptos"/>
                <a:cs typeface="Arial"/>
              </a:rPr>
              <a:t>Deportivas</a:t>
            </a:r>
            <a:r>
              <a:rPr lang="en-US">
                <a:solidFill>
                  <a:srgbClr val="232A34"/>
                </a:solidFill>
                <a:latin typeface="Aptos"/>
                <a:cs typeface="Arial"/>
              </a:rPr>
              <a:t> y </a:t>
            </a:r>
            <a:r>
              <a:rPr lang="en-US" b="1">
                <a:solidFill>
                  <a:srgbClr val="232A34"/>
                </a:solidFill>
                <a:latin typeface="Aptos"/>
                <a:cs typeface="Arial"/>
              </a:rPr>
              <a:t>1.350 </a:t>
            </a:r>
            <a:r>
              <a:rPr lang="en-US" b="1" err="1">
                <a:solidFill>
                  <a:srgbClr val="232A34"/>
                </a:solidFill>
                <a:latin typeface="Aptos"/>
                <a:cs typeface="Arial"/>
              </a:rPr>
              <a:t>deportistas</a:t>
            </a:r>
            <a:r>
              <a:rPr lang="en-US">
                <a:solidFill>
                  <a:srgbClr val="232A34"/>
                </a:solidFill>
                <a:latin typeface="Aptos"/>
                <a:cs typeface="Arial"/>
              </a:rPr>
              <a:t> de alto </a:t>
            </a:r>
            <a:r>
              <a:rPr lang="en-US" err="1">
                <a:solidFill>
                  <a:srgbClr val="232A34"/>
                </a:solidFill>
                <a:latin typeface="Aptos"/>
                <a:cs typeface="Arial"/>
              </a:rPr>
              <a:t>rendimiento</a:t>
            </a:r>
            <a:r>
              <a:rPr lang="en-US">
                <a:solidFill>
                  <a:srgbClr val="232A34"/>
                </a:solidFill>
                <a:latin typeface="Aptos"/>
                <a:cs typeface="Arial"/>
              </a:rPr>
              <a:t>. </a:t>
            </a:r>
          </a:p>
          <a:p>
            <a:pPr>
              <a:lnSpc>
                <a:spcPct val="100000"/>
              </a:lnSpc>
            </a:pPr>
            <a:r>
              <a:rPr lang="en-US" b="1">
                <a:solidFill>
                  <a:srgbClr val="232A34"/>
                </a:solidFill>
                <a:latin typeface="Aptos"/>
                <a:cs typeface="Arial"/>
              </a:rPr>
              <a:t>144 </a:t>
            </a:r>
            <a:r>
              <a:rPr lang="en-US" b="1" err="1">
                <a:solidFill>
                  <a:srgbClr val="232A34"/>
                </a:solidFill>
                <a:latin typeface="Aptos"/>
                <a:cs typeface="Arial"/>
              </a:rPr>
              <a:t>parques</a:t>
            </a:r>
            <a:r>
              <a:rPr lang="en-US">
                <a:solidFill>
                  <a:srgbClr val="232A34"/>
                </a:solidFill>
                <a:latin typeface="Aptos"/>
                <a:cs typeface="Arial"/>
              </a:rPr>
              <a:t> </a:t>
            </a:r>
            <a:r>
              <a:rPr lang="en-US" err="1">
                <a:solidFill>
                  <a:srgbClr val="232A34"/>
                </a:solidFill>
                <a:latin typeface="Aptos"/>
                <a:cs typeface="Arial"/>
              </a:rPr>
              <a:t>adminisitrados</a:t>
            </a:r>
            <a:r>
              <a:rPr lang="en-US">
                <a:solidFill>
                  <a:srgbClr val="232A34"/>
                </a:solidFill>
                <a:latin typeface="Aptos"/>
                <a:cs typeface="Arial"/>
              </a:rPr>
              <a:t> </a:t>
            </a:r>
            <a:r>
              <a:rPr lang="en-US" err="1">
                <a:solidFill>
                  <a:srgbClr val="232A34"/>
                </a:solidFill>
                <a:latin typeface="Aptos"/>
                <a:cs typeface="Arial"/>
              </a:rPr>
              <a:t>mantenidos</a:t>
            </a:r>
            <a:r>
              <a:rPr lang="en-US">
                <a:solidFill>
                  <a:srgbClr val="232A34"/>
                </a:solidFill>
                <a:latin typeface="Aptos"/>
                <a:cs typeface="Arial"/>
              </a:rPr>
              <a:t> y </a:t>
            </a:r>
            <a:r>
              <a:rPr lang="en-US" err="1">
                <a:solidFill>
                  <a:srgbClr val="232A34"/>
                </a:solidFill>
                <a:latin typeface="Aptos"/>
                <a:cs typeface="Arial"/>
              </a:rPr>
              <a:t>adecuados</a:t>
            </a:r>
            <a:r>
              <a:rPr lang="en-US">
                <a:solidFill>
                  <a:srgbClr val="232A34"/>
                </a:solidFill>
                <a:latin typeface="Aptos"/>
                <a:cs typeface="Arial"/>
              </a:rPr>
              <a:t>,</a:t>
            </a:r>
          </a:p>
          <a:p>
            <a:pPr>
              <a:lnSpc>
                <a:spcPct val="100000"/>
              </a:lnSpc>
            </a:pPr>
            <a:r>
              <a:rPr lang="en-US" b="1">
                <a:solidFill>
                  <a:srgbClr val="232A34"/>
                </a:solidFill>
                <a:latin typeface="Aptos"/>
                <a:cs typeface="Arial"/>
              </a:rPr>
              <a:t>Obra </a:t>
            </a:r>
            <a:r>
              <a:rPr lang="en-US" b="1" err="1">
                <a:solidFill>
                  <a:srgbClr val="232A34"/>
                </a:solidFill>
                <a:latin typeface="Aptos"/>
                <a:cs typeface="Arial"/>
              </a:rPr>
              <a:t>en</a:t>
            </a:r>
            <a:r>
              <a:rPr lang="en-US">
                <a:solidFill>
                  <a:srgbClr val="232A34"/>
                </a:solidFill>
                <a:latin typeface="Aptos"/>
                <a:cs typeface="Arial"/>
              </a:rPr>
              <a:t> </a:t>
            </a:r>
            <a:r>
              <a:rPr lang="en-US" b="1">
                <a:solidFill>
                  <a:srgbClr val="232A34"/>
                </a:solidFill>
                <a:latin typeface="Aptos"/>
                <a:cs typeface="Arial"/>
              </a:rPr>
              <a:t>19 </a:t>
            </a:r>
            <a:r>
              <a:rPr lang="en-US" b="1" err="1">
                <a:solidFill>
                  <a:srgbClr val="232A34"/>
                </a:solidFill>
                <a:latin typeface="Aptos"/>
                <a:cs typeface="Arial"/>
              </a:rPr>
              <a:t>parques</a:t>
            </a:r>
            <a:r>
              <a:rPr lang="en-US">
                <a:solidFill>
                  <a:srgbClr val="232A34"/>
                </a:solidFill>
                <a:latin typeface="Aptos"/>
                <a:cs typeface="Arial"/>
              </a:rPr>
              <a:t>, </a:t>
            </a:r>
            <a:r>
              <a:rPr lang="en-US" err="1">
                <a:solidFill>
                  <a:srgbClr val="232A34"/>
                </a:solidFill>
                <a:latin typeface="Aptos"/>
                <a:cs typeface="Arial"/>
              </a:rPr>
              <a:t>parque</a:t>
            </a:r>
            <a:r>
              <a:rPr lang="en-US">
                <a:solidFill>
                  <a:srgbClr val="232A34"/>
                </a:solidFill>
                <a:latin typeface="Aptos"/>
                <a:cs typeface="Arial"/>
              </a:rPr>
              <a:t> Santa Helena, plaza de </a:t>
            </a:r>
            <a:r>
              <a:rPr lang="en-US" err="1">
                <a:solidFill>
                  <a:srgbClr val="232A34"/>
                </a:solidFill>
                <a:latin typeface="Aptos"/>
                <a:cs typeface="Arial"/>
              </a:rPr>
              <a:t>eventos</a:t>
            </a:r>
            <a:r>
              <a:rPr lang="en-US">
                <a:solidFill>
                  <a:srgbClr val="232A34"/>
                </a:solidFill>
                <a:latin typeface="Aptos"/>
                <a:cs typeface="Arial"/>
              </a:rPr>
              <a:t>.</a:t>
            </a:r>
            <a:endParaRPr lang="en-US">
              <a:latin typeface="Aptos"/>
              <a:cs typeface="Arial"/>
            </a:endParaRPr>
          </a:p>
          <a:p>
            <a:pPr>
              <a:lnSpc>
                <a:spcPct val="100000"/>
              </a:lnSpc>
            </a:pPr>
            <a:r>
              <a:rPr lang="en-US" b="1" err="1">
                <a:solidFill>
                  <a:srgbClr val="232A34"/>
                </a:solidFill>
                <a:latin typeface="Aptos"/>
                <a:cs typeface="Arial"/>
              </a:rPr>
              <a:t>Intervención</a:t>
            </a:r>
            <a:r>
              <a:rPr lang="en-US" b="1">
                <a:solidFill>
                  <a:srgbClr val="232A34"/>
                </a:solidFill>
                <a:latin typeface="Aptos"/>
                <a:cs typeface="Arial"/>
              </a:rPr>
              <a:t> de 17 </a:t>
            </a:r>
            <a:r>
              <a:rPr lang="en-US" b="1" err="1">
                <a:solidFill>
                  <a:srgbClr val="232A34"/>
                </a:solidFill>
                <a:latin typeface="Aptos"/>
                <a:cs typeface="Arial"/>
              </a:rPr>
              <a:t>parques</a:t>
            </a:r>
            <a:r>
              <a:rPr lang="en-US">
                <a:solidFill>
                  <a:srgbClr val="232A34"/>
                </a:solidFill>
                <a:latin typeface="Aptos"/>
                <a:cs typeface="Arial"/>
              </a:rPr>
              <a:t>, </a:t>
            </a:r>
            <a:r>
              <a:rPr lang="en-US" err="1">
                <a:solidFill>
                  <a:srgbClr val="232A34"/>
                </a:solidFill>
                <a:latin typeface="Aptos"/>
                <a:cs typeface="Arial"/>
              </a:rPr>
              <a:t>Adecuación</a:t>
            </a:r>
            <a:r>
              <a:rPr lang="en-US">
                <a:solidFill>
                  <a:srgbClr val="232A34"/>
                </a:solidFill>
                <a:latin typeface="Aptos"/>
                <a:cs typeface="Arial"/>
              </a:rPr>
              <a:t> </a:t>
            </a:r>
            <a:r>
              <a:rPr lang="en-US" err="1">
                <a:solidFill>
                  <a:srgbClr val="232A34"/>
                </a:solidFill>
                <a:latin typeface="Aptos"/>
                <a:cs typeface="Arial"/>
              </a:rPr>
              <a:t>parque</a:t>
            </a:r>
            <a:r>
              <a:rPr lang="en-US">
                <a:solidFill>
                  <a:srgbClr val="232A34"/>
                </a:solidFill>
                <a:latin typeface="Aptos"/>
                <a:cs typeface="Arial"/>
              </a:rPr>
              <a:t> </a:t>
            </a:r>
            <a:r>
              <a:rPr lang="en-US" err="1">
                <a:solidFill>
                  <a:srgbClr val="232A34"/>
                </a:solidFill>
                <a:latin typeface="Aptos"/>
                <a:cs typeface="Arial"/>
              </a:rPr>
              <a:t>Milenta</a:t>
            </a:r>
            <a:r>
              <a:rPr lang="en-US">
                <a:solidFill>
                  <a:srgbClr val="232A34"/>
                </a:solidFill>
                <a:latin typeface="Aptos"/>
                <a:cs typeface="Arial"/>
              </a:rPr>
              <a:t> </a:t>
            </a:r>
            <a:r>
              <a:rPr lang="en-US" err="1">
                <a:solidFill>
                  <a:srgbClr val="232A34"/>
                </a:solidFill>
                <a:latin typeface="Aptos"/>
                <a:cs typeface="Arial"/>
              </a:rPr>
              <a:t>Tejar</a:t>
            </a:r>
            <a:r>
              <a:rPr lang="en-US">
                <a:solidFill>
                  <a:srgbClr val="232A34"/>
                </a:solidFill>
                <a:latin typeface="Aptos"/>
                <a:cs typeface="Arial"/>
              </a:rPr>
              <a:t> </a:t>
            </a:r>
            <a:endParaRPr lang="en-US" sz="2400"/>
          </a:p>
          <a:p>
            <a:pPr>
              <a:lnSpc>
                <a:spcPct val="100000"/>
              </a:lnSpc>
            </a:pPr>
            <a:r>
              <a:rPr lang="en-US" err="1">
                <a:solidFill>
                  <a:srgbClr val="232A34"/>
                </a:solidFill>
                <a:latin typeface="Aptos"/>
                <a:cs typeface="Arial"/>
              </a:rPr>
              <a:t>Adición</a:t>
            </a:r>
            <a:r>
              <a:rPr lang="en-US">
                <a:solidFill>
                  <a:srgbClr val="232A34"/>
                </a:solidFill>
                <a:latin typeface="Aptos"/>
                <a:cs typeface="Arial"/>
              </a:rPr>
              <a:t> </a:t>
            </a:r>
            <a:r>
              <a:rPr lang="en-US" b="1">
                <a:solidFill>
                  <a:srgbClr val="232A34"/>
                </a:solidFill>
                <a:latin typeface="Aptos"/>
                <a:cs typeface="Arial"/>
              </a:rPr>
              <a:t>Gibraltar </a:t>
            </a:r>
            <a:r>
              <a:rPr lang="en-US">
                <a:solidFill>
                  <a:srgbClr val="232A34"/>
                </a:solidFill>
                <a:latin typeface="Aptos"/>
                <a:cs typeface="Arial"/>
              </a:rPr>
              <a:t>(</a:t>
            </a:r>
            <a:r>
              <a:rPr lang="en-US" err="1">
                <a:solidFill>
                  <a:srgbClr val="232A34"/>
                </a:solidFill>
                <a:latin typeface="Aptos"/>
                <a:cs typeface="Arial"/>
              </a:rPr>
              <a:t>Velódromo</a:t>
            </a:r>
            <a:r>
              <a:rPr lang="en-US">
                <a:solidFill>
                  <a:srgbClr val="232A34"/>
                </a:solidFill>
                <a:latin typeface="Aptos"/>
                <a:cs typeface="Arial"/>
              </a:rPr>
              <a:t>, Centro de Alta </a:t>
            </a:r>
            <a:r>
              <a:rPr lang="en-US" err="1">
                <a:solidFill>
                  <a:srgbClr val="232A34"/>
                </a:solidFill>
                <a:latin typeface="Aptos"/>
                <a:cs typeface="Arial"/>
              </a:rPr>
              <a:t>Rendimiento</a:t>
            </a:r>
            <a:r>
              <a:rPr lang="en-US">
                <a:solidFill>
                  <a:srgbClr val="232A34"/>
                </a:solidFill>
                <a:latin typeface="Aptos"/>
                <a:cs typeface="Arial"/>
              </a:rPr>
              <a:t>) y </a:t>
            </a:r>
            <a:br>
              <a:rPr lang="en-US">
                <a:solidFill>
                  <a:srgbClr val="232A34"/>
                </a:solidFill>
                <a:latin typeface="Aptos"/>
                <a:cs typeface="Arial"/>
              </a:rPr>
            </a:br>
            <a:r>
              <a:rPr lang="en-US" b="1">
                <a:solidFill>
                  <a:srgbClr val="232A34"/>
                </a:solidFill>
                <a:latin typeface="Aptos"/>
                <a:cs typeface="Arial"/>
              </a:rPr>
              <a:t>Unidad </a:t>
            </a:r>
            <a:r>
              <a:rPr lang="en-US" b="1" err="1">
                <a:solidFill>
                  <a:srgbClr val="232A34"/>
                </a:solidFill>
                <a:latin typeface="Aptos"/>
                <a:cs typeface="Arial"/>
              </a:rPr>
              <a:t>Deportiva</a:t>
            </a:r>
            <a:r>
              <a:rPr lang="en-US" b="1">
                <a:solidFill>
                  <a:srgbClr val="232A34"/>
                </a:solidFill>
                <a:latin typeface="Aptos"/>
                <a:cs typeface="Arial"/>
              </a:rPr>
              <a:t> </a:t>
            </a:r>
            <a:r>
              <a:rPr lang="en-US" b="1" err="1">
                <a:solidFill>
                  <a:srgbClr val="232A34"/>
                </a:solidFill>
                <a:latin typeface="Aptos"/>
                <a:cs typeface="Arial"/>
              </a:rPr>
              <a:t>el</a:t>
            </a:r>
            <a:r>
              <a:rPr lang="en-US" b="1">
                <a:solidFill>
                  <a:srgbClr val="232A34"/>
                </a:solidFill>
                <a:latin typeface="Aptos"/>
                <a:cs typeface="Arial"/>
              </a:rPr>
              <a:t> </a:t>
            </a:r>
            <a:r>
              <a:rPr lang="en-US" b="1" err="1">
                <a:solidFill>
                  <a:srgbClr val="232A34"/>
                </a:solidFill>
                <a:latin typeface="Aptos"/>
                <a:cs typeface="Arial"/>
              </a:rPr>
              <a:t>Salitre</a:t>
            </a:r>
            <a:endParaRPr lang="en-US" b="1">
              <a:latin typeface="Aptos"/>
            </a:endParaRPr>
          </a:p>
          <a:p>
            <a:pPr>
              <a:lnSpc>
                <a:spcPct val="100000"/>
              </a:lnSpc>
            </a:pPr>
            <a:endParaRPr lang="es-MX" sz="2000">
              <a:solidFill>
                <a:srgbClr val="232A34"/>
              </a:solidFill>
              <a:latin typeface="Lexend Deca"/>
            </a:endParaRPr>
          </a:p>
        </p:txBody>
      </p:sp>
      <p:pic>
        <p:nvPicPr>
          <p:cNvPr id="9" name="Imagen 8">
            <a:extLst>
              <a:ext uri="{FF2B5EF4-FFF2-40B4-BE49-F238E27FC236}">
                <a16:creationId xmlns:a16="http://schemas.microsoft.com/office/drawing/2014/main" id="{309FB0F4-8B99-23FA-DE05-FF5A064BE530}"/>
              </a:ext>
            </a:extLst>
          </p:cNvPr>
          <p:cNvPicPr>
            <a:picLocks noChangeAspect="1"/>
          </p:cNvPicPr>
          <p:nvPr/>
        </p:nvPicPr>
        <p:blipFill>
          <a:blip r:embed="rId3"/>
          <a:stretch>
            <a:fillRect/>
          </a:stretch>
        </p:blipFill>
        <p:spPr>
          <a:xfrm>
            <a:off x="1364440" y="2531768"/>
            <a:ext cx="3075798" cy="250039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6BDC6306-8861-40C7-2B70-D33BC4D851F3}"/>
              </a:ext>
            </a:extLst>
          </p:cNvPr>
          <p:cNvPicPr>
            <a:picLocks noChangeAspect="1"/>
          </p:cNvPicPr>
          <p:nvPr/>
        </p:nvPicPr>
        <p:blipFill>
          <a:blip r:embed="rId4"/>
          <a:stretch>
            <a:fillRect/>
          </a:stretch>
        </p:blipFill>
        <p:spPr>
          <a:xfrm>
            <a:off x="743919" y="1781310"/>
            <a:ext cx="1934451" cy="154947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7129345E-5FD7-D68A-82CE-41B013A3DD63}"/>
              </a:ext>
            </a:extLst>
          </p:cNvPr>
          <p:cNvSpPr txBox="1"/>
          <p:nvPr/>
        </p:nvSpPr>
        <p:spPr>
          <a:xfrm>
            <a:off x="242806" y="6426631"/>
            <a:ext cx="2279791" cy="230832"/>
          </a:xfrm>
          <a:prstGeom prst="rect">
            <a:avLst/>
          </a:prstGeom>
          <a:noFill/>
        </p:spPr>
        <p:txBody>
          <a:bodyPr wrap="none" rtlCol="0">
            <a:spAutoFit/>
          </a:bodyPr>
          <a:lstStyle/>
          <a:p>
            <a:r>
              <a:rPr lang="es-ES" sz="900">
                <a:latin typeface="Aptos" panose="020B0004020202020204" pitchFamily="34" charset="0"/>
              </a:rPr>
              <a:t>Fotos: @CulturaenBta; @Ambientebogota</a:t>
            </a:r>
            <a:endParaRPr lang="es-CO" sz="900">
              <a:latin typeface="Aptos" panose="020B0004020202020204" pitchFamily="34" charset="0"/>
            </a:endParaRPr>
          </a:p>
        </p:txBody>
      </p:sp>
    </p:spTree>
    <p:extLst>
      <p:ext uri="{BB962C8B-B14F-4D97-AF65-F5344CB8AC3E}">
        <p14:creationId xmlns:p14="http://schemas.microsoft.com/office/powerpoint/2010/main" val="3200212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F92AF-61A0-AA22-143B-1FD7E6963C90}"/>
            </a:ext>
          </a:extLst>
        </p:cNvPr>
        <p:cNvGrpSpPr/>
        <p:nvPr/>
      </p:nvGrpSpPr>
      <p:grpSpPr>
        <a:xfrm>
          <a:off x="0" y="0"/>
          <a:ext cx="0" cy="0"/>
          <a:chOff x="0" y="0"/>
          <a:chExt cx="0" cy="0"/>
        </a:xfrm>
      </p:grpSpPr>
      <p:pic>
        <p:nvPicPr>
          <p:cNvPr id="16" name="Picture 12" descr="Centro de Comando, Control, Comunicaciones y Cómputo -C4-">
            <a:extLst>
              <a:ext uri="{FF2B5EF4-FFF2-40B4-BE49-F238E27FC236}">
                <a16:creationId xmlns:a16="http://schemas.microsoft.com/office/drawing/2014/main" id="{3BF8A7B0-83DB-1B34-1D54-BBD8BA11E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3939" y="2898142"/>
            <a:ext cx="3312672" cy="220844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6FAA0282-4049-AD8A-C516-A243700E073D}"/>
              </a:ext>
            </a:extLst>
          </p:cNvPr>
          <p:cNvSpPr txBox="1"/>
          <p:nvPr/>
        </p:nvSpPr>
        <p:spPr>
          <a:xfrm>
            <a:off x="4764088" y="2174900"/>
            <a:ext cx="6415356" cy="397031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s-CO">
                <a:solidFill>
                  <a:srgbClr val="000000"/>
                </a:solidFill>
                <a:latin typeface="Aptos" panose="020B0004020202020204" pitchFamily="34" charset="0"/>
              </a:rPr>
              <a:t>Soporte a la operación del Centro de Comando, Control, Comunicaciones y Cómputo (C4) y renovación de 247 cámaras y adquisición de 126 cámaras multi sensor.</a:t>
            </a:r>
          </a:p>
          <a:p>
            <a:pPr marL="285750" indent="-285750">
              <a:buFont typeface="Arial" panose="020B0604020202020204" pitchFamily="34" charset="0"/>
              <a:buChar char="•"/>
              <a:defRPr/>
            </a:pPr>
            <a:endParaRPr lang="es-CO">
              <a:solidFill>
                <a:srgbClr val="000000"/>
              </a:solidFill>
              <a:latin typeface="Aptos" panose="020B0004020202020204" pitchFamily="34" charset="0"/>
            </a:endParaRPr>
          </a:p>
          <a:p>
            <a:pPr marL="285750" indent="-285750">
              <a:buFont typeface="Arial" panose="020B0604020202020204" pitchFamily="34" charset="0"/>
              <a:buChar char="•"/>
              <a:defRPr/>
            </a:pPr>
            <a:r>
              <a:rPr lang="es-CO">
                <a:solidFill>
                  <a:srgbClr val="000000"/>
                </a:solidFill>
                <a:latin typeface="Aptos" panose="020B0004020202020204" pitchFamily="34" charset="0"/>
              </a:rPr>
              <a:t>Estudios y diseños de la Cárcel Distrital II y el II CER.</a:t>
            </a:r>
            <a:endParaRPr lang="es-CO">
              <a:latin typeface="Aptos" panose="020B0004020202020204" pitchFamily="34" charset="0"/>
            </a:endParaRPr>
          </a:p>
          <a:p>
            <a:pPr marL="285750" indent="-285750">
              <a:buFont typeface="Arial" panose="020B0604020202020204" pitchFamily="34" charset="0"/>
              <a:buChar char="•"/>
              <a:defRPr/>
            </a:pPr>
            <a:endParaRPr lang="es-CO">
              <a:latin typeface="Aptos" panose="020B0004020202020204" pitchFamily="34" charset="0"/>
              <a:sym typeface="Wingdings"/>
            </a:endParaRPr>
          </a:p>
          <a:p>
            <a:pPr marL="285750" indent="-285750">
              <a:buFont typeface="Arial" panose="020B0604020202020204" pitchFamily="34" charset="0"/>
              <a:buChar char="•"/>
              <a:defRPr/>
            </a:pPr>
            <a:r>
              <a:rPr lang="es-CO">
                <a:solidFill>
                  <a:srgbClr val="000000"/>
                </a:solidFill>
                <a:latin typeface="Aptos" panose="020B0004020202020204" pitchFamily="34" charset="0"/>
              </a:rPr>
              <a:t>Implementación del modelo integrado para la gestión de la convivencia y seguridad en los territorios con 678 nuevos Gestores del Orden.</a:t>
            </a:r>
            <a:endParaRPr lang="es-CO">
              <a:latin typeface="Aptos" panose="020B0004020202020204" pitchFamily="34" charset="0"/>
            </a:endParaRPr>
          </a:p>
          <a:p>
            <a:pPr marL="285750" indent="-285750">
              <a:buFont typeface="Arial" panose="020B0604020202020204" pitchFamily="34" charset="0"/>
              <a:buChar char="•"/>
              <a:defRPr/>
            </a:pPr>
            <a:endParaRPr lang="es-CO">
              <a:latin typeface="Aptos" panose="020B0004020202020204" pitchFamily="34" charset="0"/>
              <a:sym typeface="Wingdings"/>
            </a:endParaRPr>
          </a:p>
          <a:p>
            <a:pPr marL="285750" indent="-285750">
              <a:buFont typeface="Arial" panose="020B0604020202020204" pitchFamily="34" charset="0"/>
              <a:buChar char="•"/>
              <a:defRPr/>
            </a:pPr>
            <a:r>
              <a:rPr lang="es-CO">
                <a:solidFill>
                  <a:srgbClr val="000000"/>
                </a:solidFill>
                <a:latin typeface="Aptos" panose="020B0004020202020204" pitchFamily="34" charset="0"/>
              </a:rPr>
              <a:t>Mantenimiento y reposición del parque automotor, bienes tecnológicos y equipamientos para organismos de seguridad y apoyo. Incluye la adquisición de 600 motocicletas para los organismos de seguridad.</a:t>
            </a:r>
            <a:endParaRPr lang="es-CO">
              <a:latin typeface="Aptos" panose="020B0004020202020204" pitchFamily="34" charset="0"/>
            </a:endParaRPr>
          </a:p>
        </p:txBody>
      </p:sp>
      <p:pic>
        <p:nvPicPr>
          <p:cNvPr id="29" name="Picture 4" descr="El antes y después de los CAI reparados luego de los hechos del 9 y 10 de septiembre">
            <a:extLst>
              <a:ext uri="{FF2B5EF4-FFF2-40B4-BE49-F238E27FC236}">
                <a16:creationId xmlns:a16="http://schemas.microsoft.com/office/drawing/2014/main" id="{3E19EEFE-0CD8-B377-17B2-F0236DFD2E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46"/>
          <a:stretch/>
        </p:blipFill>
        <p:spPr bwMode="auto">
          <a:xfrm>
            <a:off x="1788374" y="2174900"/>
            <a:ext cx="2651864" cy="16044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Picture 8" descr="Evento de entrega de vehículos a la Policía por parte de la Alcaldía de Bogotá.  Foto: Narayan Martinez / SDSCJ">
            <a:extLst>
              <a:ext uri="{FF2B5EF4-FFF2-40B4-BE49-F238E27FC236}">
                <a16:creationId xmlns:a16="http://schemas.microsoft.com/office/drawing/2014/main" id="{69E54B47-14CC-5C00-346E-D8554F949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5410" y="4554433"/>
            <a:ext cx="2094828" cy="140174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Gráfico 1">
            <a:extLst>
              <a:ext uri="{FF2B5EF4-FFF2-40B4-BE49-F238E27FC236}">
                <a16:creationId xmlns:a16="http://schemas.microsoft.com/office/drawing/2014/main" id="{F60CD177-8FB4-4A2F-E0D2-6929F59EE0E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3939" y="187282"/>
            <a:ext cx="786223" cy="659156"/>
          </a:xfrm>
          <a:prstGeom prst="rect">
            <a:avLst/>
          </a:prstGeom>
        </p:spPr>
      </p:pic>
      <p:pic>
        <p:nvPicPr>
          <p:cNvPr id="4" name="Gráfico 3">
            <a:extLst>
              <a:ext uri="{FF2B5EF4-FFF2-40B4-BE49-F238E27FC236}">
                <a16:creationId xmlns:a16="http://schemas.microsoft.com/office/drawing/2014/main" id="{F08385D7-4819-85E1-3B19-3A00F22B16D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011420" y="187282"/>
            <a:ext cx="956641" cy="486161"/>
          </a:xfrm>
          <a:prstGeom prst="rect">
            <a:avLst/>
          </a:prstGeom>
        </p:spPr>
      </p:pic>
      <p:pic>
        <p:nvPicPr>
          <p:cNvPr id="6" name="Gráfico 5">
            <a:extLst>
              <a:ext uri="{FF2B5EF4-FFF2-40B4-BE49-F238E27FC236}">
                <a16:creationId xmlns:a16="http://schemas.microsoft.com/office/drawing/2014/main" id="{19B56AE4-9E5D-97FC-067E-4E4B05CE27F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006268" y="6356350"/>
            <a:ext cx="961794" cy="365125"/>
          </a:xfrm>
          <a:prstGeom prst="rect">
            <a:avLst/>
          </a:prstGeom>
        </p:spPr>
      </p:pic>
      <p:sp>
        <p:nvSpPr>
          <p:cNvPr id="9" name="Título 3">
            <a:extLst>
              <a:ext uri="{FF2B5EF4-FFF2-40B4-BE49-F238E27FC236}">
                <a16:creationId xmlns:a16="http://schemas.microsoft.com/office/drawing/2014/main" id="{18C301BA-6B7D-2C4A-DCE2-0E5753158FF8}"/>
              </a:ext>
            </a:extLst>
          </p:cNvPr>
          <p:cNvSpPr txBox="1">
            <a:spLocks/>
          </p:cNvSpPr>
          <p:nvPr/>
        </p:nvSpPr>
        <p:spPr>
          <a:xfrm>
            <a:off x="3102934" y="248360"/>
            <a:ext cx="5986132" cy="561467"/>
          </a:xfrm>
        </p:spPr>
        <p:txBody>
          <a:bodyPr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sz="2000">
                <a:latin typeface="Aptos Black" panose="020B0004020202020204" pitchFamily="34" charset="0"/>
              </a:rPr>
              <a:t>¿En qué va a invertir la ciudad?</a:t>
            </a:r>
          </a:p>
        </p:txBody>
      </p:sp>
      <p:sp>
        <p:nvSpPr>
          <p:cNvPr id="3" name="Rectángulo 2">
            <a:extLst>
              <a:ext uri="{FF2B5EF4-FFF2-40B4-BE49-F238E27FC236}">
                <a16:creationId xmlns:a16="http://schemas.microsoft.com/office/drawing/2014/main" id="{6E4EAAAA-4CC5-8873-2C33-48EF35DDA1B1}"/>
              </a:ext>
            </a:extLst>
          </p:cNvPr>
          <p:cNvSpPr/>
          <p:nvPr/>
        </p:nvSpPr>
        <p:spPr>
          <a:xfrm>
            <a:off x="0" y="1086916"/>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chemeClr val="tx2"/>
              </a:solidFill>
              <a:latin typeface="Aptos Black" panose="020B0004020202020204" pitchFamily="34" charset="0"/>
            </a:endParaRPr>
          </a:p>
        </p:txBody>
      </p:sp>
      <p:sp>
        <p:nvSpPr>
          <p:cNvPr id="5" name="Rectángulo 4">
            <a:extLst>
              <a:ext uri="{FF2B5EF4-FFF2-40B4-BE49-F238E27FC236}">
                <a16:creationId xmlns:a16="http://schemas.microsoft.com/office/drawing/2014/main" id="{A7E113FA-7122-B063-54D7-2CC4CFBE9787}"/>
              </a:ext>
            </a:extLst>
          </p:cNvPr>
          <p:cNvSpPr/>
          <p:nvPr/>
        </p:nvSpPr>
        <p:spPr>
          <a:xfrm>
            <a:off x="3157151" y="1086916"/>
            <a:ext cx="5974492" cy="561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s-MX" sz="2800" b="1">
                <a:solidFill>
                  <a:schemeClr val="tx1"/>
                </a:solidFill>
                <a:latin typeface="Aptos Black" panose="020B0004020202020204" pitchFamily="34" charset="0"/>
                <a:cs typeface="Arial" panose="020B0604020202020204" pitchFamily="34" charset="0"/>
              </a:rPr>
              <a:t>Seguridad</a:t>
            </a:r>
          </a:p>
        </p:txBody>
      </p:sp>
    </p:spTree>
    <p:extLst>
      <p:ext uri="{BB962C8B-B14F-4D97-AF65-F5344CB8AC3E}">
        <p14:creationId xmlns:p14="http://schemas.microsoft.com/office/powerpoint/2010/main" val="3131434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57948-C858-CF28-87B9-7C1C5C39A8FC}"/>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8662CEC8-3853-D572-3F91-51815C792F24}"/>
              </a:ext>
            </a:extLst>
          </p:cNvPr>
          <p:cNvSpPr txBox="1">
            <a:spLocks/>
          </p:cNvSpPr>
          <p:nvPr/>
        </p:nvSpPr>
        <p:spPr>
          <a:xfrm>
            <a:off x="838200" y="248360"/>
            <a:ext cx="10515600" cy="561467"/>
          </a:xfr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sz="2000" b="1">
                <a:latin typeface="Aptos Black" panose="020B0004020202020204" pitchFamily="34" charset="0"/>
              </a:rPr>
              <a:t>¿En qué va a invertir la ciudad?</a:t>
            </a:r>
          </a:p>
        </p:txBody>
      </p:sp>
      <p:sp>
        <p:nvSpPr>
          <p:cNvPr id="3" name="CuadroTexto 2">
            <a:extLst>
              <a:ext uri="{FF2B5EF4-FFF2-40B4-BE49-F238E27FC236}">
                <a16:creationId xmlns:a16="http://schemas.microsoft.com/office/drawing/2014/main" id="{79D5DA38-EE8F-F49F-CE82-8C9105399F2A}"/>
              </a:ext>
            </a:extLst>
          </p:cNvPr>
          <p:cNvSpPr txBox="1"/>
          <p:nvPr/>
        </p:nvSpPr>
        <p:spPr>
          <a:xfrm>
            <a:off x="1090422" y="1580126"/>
            <a:ext cx="6094476" cy="369332"/>
          </a:xfrm>
          <a:prstGeom prst="rect">
            <a:avLst/>
          </a:prstGeom>
          <a:noFill/>
        </p:spPr>
        <p:txBody>
          <a:bodyPr wrap="square">
            <a:spAutoFit/>
          </a:bodyPr>
          <a:lstStyle/>
          <a:p>
            <a:pPr>
              <a:defRPr/>
            </a:pPr>
            <a:r>
              <a:rPr lang="en-US" b="1">
                <a:solidFill>
                  <a:srgbClr val="002060"/>
                </a:solidFill>
                <a:latin typeface="League Spartan"/>
                <a:ea typeface="League Spartan"/>
                <a:cs typeface="League Spartan"/>
                <a:sym typeface="League Spartan"/>
              </a:rPr>
              <a:t> </a:t>
            </a:r>
          </a:p>
        </p:txBody>
      </p:sp>
      <p:sp>
        <p:nvSpPr>
          <p:cNvPr id="43" name="Marcador de contenido 42">
            <a:extLst>
              <a:ext uri="{FF2B5EF4-FFF2-40B4-BE49-F238E27FC236}">
                <a16:creationId xmlns:a16="http://schemas.microsoft.com/office/drawing/2014/main" id="{2C6D4479-DB48-576F-A457-514DCEE74665}"/>
              </a:ext>
            </a:extLst>
          </p:cNvPr>
          <p:cNvSpPr>
            <a:spLocks noGrp="1"/>
          </p:cNvSpPr>
          <p:nvPr>
            <p:ph sz="quarter" idx="14"/>
          </p:nvPr>
        </p:nvSpPr>
        <p:spPr>
          <a:xfrm>
            <a:off x="1657350" y="1759531"/>
            <a:ext cx="5078730" cy="1129692"/>
          </a:xfrm>
        </p:spPr>
        <p:txBody>
          <a:bodyPr lIns="91440" tIns="45720" rIns="91440" bIns="45720" anchor="t"/>
          <a:lstStyle/>
          <a:p>
            <a:pPr algn="just">
              <a:buFont typeface="Wingdings" panose="020B0604020202020204" pitchFamily="34" charset="0"/>
              <a:buChar char="ü"/>
            </a:pPr>
            <a:endParaRPr lang="es-CO" sz="1600">
              <a:solidFill>
                <a:srgbClr val="000000"/>
              </a:solidFill>
              <a:latin typeface="Arial"/>
              <a:cs typeface="Arial"/>
            </a:endParaRPr>
          </a:p>
          <a:p>
            <a:pPr algn="just">
              <a:buFont typeface="Wingdings" panose="020B0604020202020204" pitchFamily="34" charset="0"/>
              <a:buChar char="ü"/>
            </a:pPr>
            <a:endParaRPr lang="en-US" sz="1600" b="1">
              <a:solidFill>
                <a:srgbClr val="002060"/>
              </a:solidFill>
              <a:latin typeface="League Spartan"/>
            </a:endParaRPr>
          </a:p>
          <a:p>
            <a:pPr marL="0" indent="0" algn="just">
              <a:buNone/>
            </a:pPr>
            <a:endParaRPr lang="es-CO" sz="1600">
              <a:solidFill>
                <a:srgbClr val="000000"/>
              </a:solidFill>
              <a:latin typeface="Arial"/>
              <a:cs typeface="Arial"/>
            </a:endParaRPr>
          </a:p>
        </p:txBody>
      </p:sp>
      <p:sp>
        <p:nvSpPr>
          <p:cNvPr id="51" name="Marcador de contenido 42">
            <a:extLst>
              <a:ext uri="{FF2B5EF4-FFF2-40B4-BE49-F238E27FC236}">
                <a16:creationId xmlns:a16="http://schemas.microsoft.com/office/drawing/2014/main" id="{0B7C8261-ADB6-5C74-8005-B153169DEBA4}"/>
              </a:ext>
            </a:extLst>
          </p:cNvPr>
          <p:cNvSpPr txBox="1">
            <a:spLocks/>
          </p:cNvSpPr>
          <p:nvPr/>
        </p:nvSpPr>
        <p:spPr>
          <a:xfrm>
            <a:off x="6530977" y="4189865"/>
            <a:ext cx="5362575" cy="1745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s-ES">
              <a:latin typeface="League Spartan"/>
            </a:endParaRPr>
          </a:p>
        </p:txBody>
      </p:sp>
      <p:sp>
        <p:nvSpPr>
          <p:cNvPr id="7" name="CuadroTexto 6">
            <a:extLst>
              <a:ext uri="{FF2B5EF4-FFF2-40B4-BE49-F238E27FC236}">
                <a16:creationId xmlns:a16="http://schemas.microsoft.com/office/drawing/2014/main" id="{5EDD77FC-5023-F19E-9711-EDA06260771C}"/>
              </a:ext>
            </a:extLst>
          </p:cNvPr>
          <p:cNvSpPr txBox="1"/>
          <p:nvPr/>
        </p:nvSpPr>
        <p:spPr>
          <a:xfrm>
            <a:off x="5007165" y="1949458"/>
            <a:ext cx="6589712" cy="4538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s-MX" b="1">
                <a:solidFill>
                  <a:schemeClr val="dk1"/>
                </a:solidFill>
                <a:latin typeface="Aptos" panose="020B0004020202020204" pitchFamily="34" charset="0"/>
              </a:rPr>
              <a:t>Incrementar </a:t>
            </a:r>
            <a:r>
              <a:rPr lang="es-MX">
                <a:solidFill>
                  <a:schemeClr val="dk1"/>
                </a:solidFill>
                <a:latin typeface="Aptos" panose="020B0004020202020204" pitchFamily="34" charset="0"/>
              </a:rPr>
              <a:t>en 461,87 km-carril la intervención de la malla vial local e intermedia, arterial y rural.</a:t>
            </a:r>
          </a:p>
          <a:p>
            <a:pPr marL="228600" indent="-228600">
              <a:lnSpc>
                <a:spcPct val="90000"/>
              </a:lnSpc>
              <a:spcBef>
                <a:spcPts val="1000"/>
              </a:spcBef>
              <a:buFont typeface="Arial" panose="020B0604020202020204" pitchFamily="34" charset="0"/>
              <a:buChar char="•"/>
            </a:pPr>
            <a:r>
              <a:rPr lang="es-MX">
                <a:solidFill>
                  <a:schemeClr val="dk1"/>
                </a:solidFill>
                <a:latin typeface="Aptos" panose="020B0004020202020204" pitchFamily="34" charset="0"/>
              </a:rPr>
              <a:t>Conservación de 14,60 km de ciclo infraestructura.</a:t>
            </a:r>
          </a:p>
          <a:p>
            <a:pPr marL="228600" indent="-228600">
              <a:lnSpc>
                <a:spcPct val="90000"/>
              </a:lnSpc>
              <a:spcBef>
                <a:spcPts val="1000"/>
              </a:spcBef>
              <a:buFont typeface="Arial" panose="020B0604020202020204" pitchFamily="34" charset="0"/>
              <a:buChar char="•"/>
            </a:pPr>
            <a:r>
              <a:rPr lang="es-MX">
                <a:solidFill>
                  <a:schemeClr val="dk1"/>
                </a:solidFill>
                <a:latin typeface="Aptos" panose="020B0004020202020204" pitchFamily="34" charset="0"/>
              </a:rPr>
              <a:t>25.625 m2 espacio público para la movilidad (infraestructura peatonal)</a:t>
            </a:r>
          </a:p>
          <a:p>
            <a:pPr marL="228600" indent="-228600">
              <a:lnSpc>
                <a:spcPct val="90000"/>
              </a:lnSpc>
              <a:spcBef>
                <a:spcPts val="1000"/>
              </a:spcBef>
              <a:buFont typeface="Arial" panose="020B0604020202020204" pitchFamily="34" charset="0"/>
              <a:buChar char="•"/>
            </a:pPr>
            <a:r>
              <a:rPr lang="es-MX">
                <a:solidFill>
                  <a:schemeClr val="dk1"/>
                </a:solidFill>
                <a:latin typeface="Aptos" panose="020B0004020202020204" pitchFamily="34" charset="0"/>
              </a:rPr>
              <a:t>Obras de Transporte Masivo (Metro y TMSA)</a:t>
            </a:r>
          </a:p>
          <a:p>
            <a:pPr marL="228600" indent="-228600">
              <a:lnSpc>
                <a:spcPct val="90000"/>
              </a:lnSpc>
              <a:spcBef>
                <a:spcPts val="1000"/>
              </a:spcBef>
              <a:buFont typeface="Arial" panose="020B0604020202020204" pitchFamily="34" charset="0"/>
              <a:buChar char="•"/>
            </a:pPr>
            <a:r>
              <a:rPr lang="es-ES">
                <a:solidFill>
                  <a:schemeClr val="dk1"/>
                </a:solidFill>
                <a:latin typeface="Aptos" panose="020B0004020202020204" pitchFamily="34" charset="0"/>
                <a:ea typeface="League Spartan"/>
                <a:cs typeface="League Spartan"/>
              </a:rPr>
              <a:t>Construir, reforzar y/o conservar </a:t>
            </a:r>
            <a:r>
              <a:rPr lang="es-ES" b="1">
                <a:solidFill>
                  <a:schemeClr val="dk1"/>
                </a:solidFill>
                <a:latin typeface="Aptos" panose="020B0004020202020204" pitchFamily="34" charset="0"/>
                <a:ea typeface="League Spartan"/>
                <a:cs typeface="League Spartan"/>
              </a:rPr>
              <a:t>19 puentes vehiculares</a:t>
            </a:r>
            <a:br>
              <a:rPr lang="es-ES" b="1">
                <a:solidFill>
                  <a:schemeClr val="dk1"/>
                </a:solidFill>
                <a:latin typeface="Aptos" panose="020B0004020202020204" pitchFamily="34" charset="0"/>
                <a:ea typeface="League Spartan"/>
                <a:cs typeface="League Spartan"/>
              </a:rPr>
            </a:br>
            <a:endParaRPr lang="es-ES" b="1">
              <a:solidFill>
                <a:schemeClr val="dk1"/>
              </a:solidFill>
              <a:latin typeface="Aptos" panose="020B0004020202020204" pitchFamily="34" charset="0"/>
              <a:ea typeface="League Spartan"/>
              <a:cs typeface="League Spartan"/>
            </a:endParaRPr>
          </a:p>
          <a:p>
            <a:pPr marL="285750" indent="-285750">
              <a:buFont typeface="Arial" panose="020B0604020202020204" pitchFamily="34" charset="0"/>
              <a:buChar char="•"/>
            </a:pPr>
            <a:r>
              <a:rPr lang="es-ES">
                <a:latin typeface="Aptos" panose="020B0004020202020204" pitchFamily="34" charset="0"/>
                <a:ea typeface="League Spartan"/>
                <a:cs typeface="League Spartan"/>
              </a:rPr>
              <a:t>Construir </a:t>
            </a:r>
            <a:r>
              <a:rPr lang="es-ES" b="1">
                <a:latin typeface="Aptos" panose="020B0004020202020204" pitchFamily="34" charset="0"/>
                <a:ea typeface="League Spartan"/>
                <a:cs typeface="League Spartan"/>
              </a:rPr>
              <a:t>8,42 Km/carril de malla vial </a:t>
            </a:r>
            <a:br>
              <a:rPr lang="es-ES" b="1">
                <a:latin typeface="Aptos" panose="020B0004020202020204" pitchFamily="34" charset="0"/>
                <a:ea typeface="League Spartan"/>
                <a:cs typeface="League Spartan"/>
              </a:rPr>
            </a:br>
            <a:endParaRPr lang="es-ES" b="1">
              <a:latin typeface="Aptos" panose="020B0004020202020204" pitchFamily="34" charset="0"/>
              <a:ea typeface="League Spartan"/>
              <a:cs typeface="League Spartan"/>
            </a:endParaRPr>
          </a:p>
          <a:p>
            <a:pPr marL="285750" indent="-285750">
              <a:buFont typeface="Arial" panose="020B0604020202020204" pitchFamily="34" charset="0"/>
              <a:buChar char="•"/>
            </a:pPr>
            <a:r>
              <a:rPr lang="es-ES">
                <a:solidFill>
                  <a:schemeClr val="dk1"/>
                </a:solidFill>
                <a:latin typeface="Aptos" panose="020B0004020202020204" pitchFamily="34" charset="0"/>
              </a:rPr>
              <a:t>Construir </a:t>
            </a:r>
            <a:r>
              <a:rPr lang="es-ES" b="1">
                <a:solidFill>
                  <a:schemeClr val="dk1"/>
                </a:solidFill>
                <a:latin typeface="Aptos" panose="020B0004020202020204" pitchFamily="34" charset="0"/>
              </a:rPr>
              <a:t>184.682 m2 de espacio público </a:t>
            </a:r>
            <a:br>
              <a:rPr lang="es-ES" b="1">
                <a:solidFill>
                  <a:schemeClr val="dk1"/>
                </a:solidFill>
                <a:latin typeface="Aptos" panose="020B0004020202020204" pitchFamily="34" charset="0"/>
              </a:rPr>
            </a:br>
            <a:endParaRPr lang="es-ES" b="1">
              <a:solidFill>
                <a:schemeClr val="dk1"/>
              </a:solidFill>
              <a:latin typeface="Aptos" panose="020B0004020202020204" pitchFamily="34" charset="0"/>
            </a:endParaRPr>
          </a:p>
          <a:p>
            <a:pPr marL="285750" indent="-285750">
              <a:buFont typeface="Arial" panose="020B0604020202020204" pitchFamily="34" charset="0"/>
              <a:buChar char="•"/>
            </a:pPr>
            <a:r>
              <a:rPr lang="es-ES">
                <a:solidFill>
                  <a:schemeClr val="dk1"/>
                </a:solidFill>
                <a:latin typeface="Aptos" panose="020B0004020202020204" pitchFamily="34" charset="0"/>
                <a:ea typeface="League Spartan"/>
                <a:cs typeface="League Spartan"/>
              </a:rPr>
              <a:t>Conservar </a:t>
            </a:r>
            <a:r>
              <a:rPr lang="es-ES" b="1">
                <a:solidFill>
                  <a:schemeClr val="dk1"/>
                </a:solidFill>
                <a:latin typeface="Aptos" panose="020B0004020202020204" pitchFamily="34" charset="0"/>
                <a:ea typeface="League Spartan"/>
                <a:cs typeface="League Spartan"/>
              </a:rPr>
              <a:t>605 kilómetros-carril de la red vial </a:t>
            </a:r>
            <a:br>
              <a:rPr lang="es-ES" b="1">
                <a:solidFill>
                  <a:schemeClr val="dk1"/>
                </a:solidFill>
                <a:latin typeface="Aptos" panose="020B0004020202020204" pitchFamily="34" charset="0"/>
                <a:ea typeface="League Spartan"/>
                <a:cs typeface="League Spartan"/>
              </a:rPr>
            </a:br>
            <a:endParaRPr lang="es-ES" b="1">
              <a:solidFill>
                <a:schemeClr val="dk1"/>
              </a:solidFill>
              <a:latin typeface="Aptos" panose="020B0004020202020204" pitchFamily="34" charset="0"/>
            </a:endParaRPr>
          </a:p>
          <a:p>
            <a:pPr marL="285750" indent="-285750">
              <a:buFont typeface="Arial" panose="020B0604020202020204" pitchFamily="34" charset="0"/>
              <a:buChar char="•"/>
            </a:pPr>
            <a:r>
              <a:rPr lang="es-ES">
                <a:solidFill>
                  <a:schemeClr val="dk1"/>
                </a:solidFill>
                <a:latin typeface="Aptos" panose="020B0004020202020204" pitchFamily="34" charset="0"/>
                <a:ea typeface="League Spartan"/>
                <a:cs typeface="League Spartan"/>
              </a:rPr>
              <a:t>Conservar </a:t>
            </a:r>
            <a:r>
              <a:rPr lang="es-ES" b="1">
                <a:solidFill>
                  <a:schemeClr val="dk1"/>
                </a:solidFill>
                <a:latin typeface="Aptos" panose="020B0004020202020204" pitchFamily="34" charset="0"/>
                <a:ea typeface="League Spartan"/>
                <a:cs typeface="League Spartan"/>
              </a:rPr>
              <a:t>320.000 m2 de </a:t>
            </a:r>
            <a:r>
              <a:rPr lang="es-ES" b="1">
                <a:solidFill>
                  <a:schemeClr val="dk1"/>
                </a:solidFill>
                <a:latin typeface="Aptos" panose="020B0004020202020204" pitchFamily="34" charset="0"/>
              </a:rPr>
              <a:t> infraestructura peatonal </a:t>
            </a:r>
            <a:endParaRPr lang="es-CO" b="1">
              <a:solidFill>
                <a:schemeClr val="dk1"/>
              </a:solidFill>
              <a:latin typeface="Aptos" panose="020B0004020202020204" pitchFamily="34" charset="0"/>
            </a:endParaRPr>
          </a:p>
        </p:txBody>
      </p:sp>
      <p:pic>
        <p:nvPicPr>
          <p:cNvPr id="4" name="Gráfico 3">
            <a:extLst>
              <a:ext uri="{FF2B5EF4-FFF2-40B4-BE49-F238E27FC236}">
                <a16:creationId xmlns:a16="http://schemas.microsoft.com/office/drawing/2014/main" id="{9F6FB865-E0FC-0402-BCA8-AFEF7A9F232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6" name="Gráfico 5">
            <a:extLst>
              <a:ext uri="{FF2B5EF4-FFF2-40B4-BE49-F238E27FC236}">
                <a16:creationId xmlns:a16="http://schemas.microsoft.com/office/drawing/2014/main" id="{E321D9DF-1578-2C91-2425-7D9B20FA47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9" name="Gráfico 8">
            <a:extLst>
              <a:ext uri="{FF2B5EF4-FFF2-40B4-BE49-F238E27FC236}">
                <a16:creationId xmlns:a16="http://schemas.microsoft.com/office/drawing/2014/main" id="{E94A0EA6-C620-71F7-D3E1-6297052396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
        <p:nvSpPr>
          <p:cNvPr id="2" name="Rectángulo 1">
            <a:extLst>
              <a:ext uri="{FF2B5EF4-FFF2-40B4-BE49-F238E27FC236}">
                <a16:creationId xmlns:a16="http://schemas.microsoft.com/office/drawing/2014/main" id="{7FD41CEF-1D2E-1CB9-ABAD-2C71CC6EE077}"/>
              </a:ext>
            </a:extLst>
          </p:cNvPr>
          <p:cNvSpPr/>
          <p:nvPr/>
        </p:nvSpPr>
        <p:spPr>
          <a:xfrm>
            <a:off x="0" y="1086916"/>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chemeClr val="tx2"/>
              </a:solidFill>
              <a:latin typeface="Aptos Black" panose="020B0004020202020204" pitchFamily="34" charset="0"/>
            </a:endParaRPr>
          </a:p>
        </p:txBody>
      </p:sp>
      <p:sp>
        <p:nvSpPr>
          <p:cNvPr id="11" name="Rectángulo 10">
            <a:extLst>
              <a:ext uri="{FF2B5EF4-FFF2-40B4-BE49-F238E27FC236}">
                <a16:creationId xmlns:a16="http://schemas.microsoft.com/office/drawing/2014/main" id="{5ED74D3E-23ED-64ED-04AE-83D475F30DE1}"/>
              </a:ext>
            </a:extLst>
          </p:cNvPr>
          <p:cNvSpPr/>
          <p:nvPr/>
        </p:nvSpPr>
        <p:spPr>
          <a:xfrm>
            <a:off x="3157151" y="1086916"/>
            <a:ext cx="5974492" cy="561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s-MX" sz="2800" b="1">
                <a:solidFill>
                  <a:schemeClr val="tx1"/>
                </a:solidFill>
                <a:latin typeface="Aptos Black" panose="020B0004020202020204" pitchFamily="34" charset="0"/>
                <a:cs typeface="Arial" panose="020B0604020202020204" pitchFamily="34" charset="0"/>
              </a:rPr>
              <a:t>Infraestructura Vial</a:t>
            </a:r>
          </a:p>
        </p:txBody>
      </p:sp>
      <p:pic>
        <p:nvPicPr>
          <p:cNvPr id="3074" name="Picture 2">
            <a:extLst>
              <a:ext uri="{FF2B5EF4-FFF2-40B4-BE49-F238E27FC236}">
                <a16:creationId xmlns:a16="http://schemas.microsoft.com/office/drawing/2014/main" id="{A68FA5B9-B68F-0CB6-0D56-EC87B33F1C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8" y="2024436"/>
            <a:ext cx="3602039" cy="18902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A91F935-8331-D008-0464-3CAC2C856E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939" y="3509495"/>
            <a:ext cx="2977377" cy="156241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777FA25-10E3-D2B4-B626-03C25CA339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3821" y="4884791"/>
            <a:ext cx="3006417" cy="134036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275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516E6-3FD5-899F-DFC8-F638719D8139}"/>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1D211E26-BBD9-171D-CDEC-3B67A4897961}"/>
              </a:ext>
            </a:extLst>
          </p:cNvPr>
          <p:cNvSpPr txBox="1">
            <a:spLocks/>
          </p:cNvSpPr>
          <p:nvPr/>
        </p:nvSpPr>
        <p:spPr>
          <a:xfrm>
            <a:off x="838200" y="248360"/>
            <a:ext cx="10515600" cy="561467"/>
          </a:xfr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sz="2000">
                <a:latin typeface="Aptos Black" panose="020B0004020202020204" pitchFamily="34" charset="0"/>
              </a:rPr>
              <a:t>¿En qué va a invertir la ciudad?</a:t>
            </a:r>
          </a:p>
        </p:txBody>
      </p:sp>
      <p:sp>
        <p:nvSpPr>
          <p:cNvPr id="43" name="Marcador de contenido 42">
            <a:extLst>
              <a:ext uri="{FF2B5EF4-FFF2-40B4-BE49-F238E27FC236}">
                <a16:creationId xmlns:a16="http://schemas.microsoft.com/office/drawing/2014/main" id="{2D49767F-7CC1-020A-9FF5-5FC72D3162CD}"/>
              </a:ext>
            </a:extLst>
          </p:cNvPr>
          <p:cNvSpPr>
            <a:spLocks noGrp="1"/>
          </p:cNvSpPr>
          <p:nvPr>
            <p:ph sz="quarter" idx="14"/>
          </p:nvPr>
        </p:nvSpPr>
        <p:spPr>
          <a:xfrm>
            <a:off x="1657350" y="1468586"/>
            <a:ext cx="5078730" cy="1129692"/>
          </a:xfrm>
        </p:spPr>
        <p:txBody>
          <a:bodyPr lIns="91440" tIns="45720" rIns="91440" bIns="45720" anchor="t"/>
          <a:lstStyle/>
          <a:p>
            <a:pPr algn="just">
              <a:buFont typeface="Wingdings" panose="020B0604020202020204" pitchFamily="34" charset="0"/>
              <a:buChar char="ü"/>
            </a:pPr>
            <a:endParaRPr lang="es-CO" sz="1600">
              <a:solidFill>
                <a:srgbClr val="000000"/>
              </a:solidFill>
              <a:latin typeface="Arial"/>
              <a:cs typeface="Arial"/>
            </a:endParaRPr>
          </a:p>
          <a:p>
            <a:pPr algn="just">
              <a:buFont typeface="Wingdings" panose="020B0604020202020204" pitchFamily="34" charset="0"/>
              <a:buChar char="ü"/>
            </a:pPr>
            <a:endParaRPr lang="en-US" sz="1600" b="1">
              <a:solidFill>
                <a:srgbClr val="002060"/>
              </a:solidFill>
              <a:latin typeface="League Spartan"/>
            </a:endParaRPr>
          </a:p>
          <a:p>
            <a:pPr marL="0" indent="0" algn="just">
              <a:buNone/>
            </a:pPr>
            <a:endParaRPr lang="es-CO" sz="1600">
              <a:solidFill>
                <a:srgbClr val="000000"/>
              </a:solidFill>
              <a:latin typeface="Arial"/>
              <a:cs typeface="Arial"/>
            </a:endParaRPr>
          </a:p>
        </p:txBody>
      </p:sp>
      <p:sp>
        <p:nvSpPr>
          <p:cNvPr id="8" name="CuadroTexto 7">
            <a:extLst>
              <a:ext uri="{FF2B5EF4-FFF2-40B4-BE49-F238E27FC236}">
                <a16:creationId xmlns:a16="http://schemas.microsoft.com/office/drawing/2014/main" id="{21F0B175-CC59-FE21-7E13-9C1083B74534}"/>
              </a:ext>
            </a:extLst>
          </p:cNvPr>
          <p:cNvSpPr txBox="1"/>
          <p:nvPr/>
        </p:nvSpPr>
        <p:spPr>
          <a:xfrm>
            <a:off x="5089842" y="1851136"/>
            <a:ext cx="639561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s-MX" sz="2000">
                <a:solidFill>
                  <a:schemeClr val="dk1"/>
                </a:solidFill>
                <a:latin typeface="Aptos"/>
              </a:rPr>
              <a:t>Se entregarán al servicio de la ciudadanía 17 proyectos de infraestructura entre los que se destacan:</a:t>
            </a:r>
            <a:endParaRPr lang="es-ES" sz="2000">
              <a:solidFill>
                <a:schemeClr val="dk1"/>
              </a:solidFill>
              <a:latin typeface="Aptos" panose="020B0004020202020204" pitchFamily="34" charset="0"/>
            </a:endParaRPr>
          </a:p>
          <a:p>
            <a:pPr marL="228600" indent="-228600">
              <a:lnSpc>
                <a:spcPct val="90000"/>
              </a:lnSpc>
              <a:spcBef>
                <a:spcPts val="1000"/>
              </a:spcBef>
              <a:buFont typeface="Arial" panose="020B0604020202020204" pitchFamily="34" charset="0"/>
              <a:buChar char="•"/>
            </a:pPr>
            <a:r>
              <a:rPr lang="es-MX" sz="2000">
                <a:solidFill>
                  <a:schemeClr val="dk1"/>
                </a:solidFill>
                <a:latin typeface="Aptos"/>
              </a:rPr>
              <a:t>Cable San Cristóbal </a:t>
            </a:r>
          </a:p>
          <a:p>
            <a:pPr marL="228600" indent="-228600">
              <a:lnSpc>
                <a:spcPct val="90000"/>
              </a:lnSpc>
              <a:spcBef>
                <a:spcPts val="1000"/>
              </a:spcBef>
              <a:buFont typeface="Arial" panose="020B0604020202020204" pitchFamily="34" charset="0"/>
              <a:buChar char="•"/>
            </a:pPr>
            <a:r>
              <a:rPr lang="es-MX" sz="2000">
                <a:solidFill>
                  <a:schemeClr val="dk1"/>
                </a:solidFill>
                <a:latin typeface="Aptos"/>
              </a:rPr>
              <a:t>Av. Ciudad de Cali troncal TMSA grupos 1,3 y 4 *</a:t>
            </a:r>
          </a:p>
          <a:p>
            <a:pPr marL="228600" indent="-228600">
              <a:lnSpc>
                <a:spcPct val="90000"/>
              </a:lnSpc>
              <a:spcBef>
                <a:spcPts val="1000"/>
              </a:spcBef>
              <a:buFont typeface="Arial" panose="020B0604020202020204" pitchFamily="34" charset="0"/>
              <a:buChar char="•"/>
            </a:pPr>
            <a:r>
              <a:rPr lang="es-MX" sz="2000">
                <a:solidFill>
                  <a:schemeClr val="dk1"/>
                </a:solidFill>
                <a:latin typeface="Aptos"/>
              </a:rPr>
              <a:t>Troncal Av. 68 grupos 3 y 4 **</a:t>
            </a:r>
          </a:p>
          <a:p>
            <a:pPr marL="228600" indent="-228600">
              <a:lnSpc>
                <a:spcPct val="90000"/>
              </a:lnSpc>
              <a:spcBef>
                <a:spcPts val="1000"/>
              </a:spcBef>
              <a:buFont typeface="Arial" panose="020B0604020202020204" pitchFamily="34" charset="0"/>
              <a:buChar char="•"/>
            </a:pPr>
            <a:r>
              <a:rPr lang="es-MX" sz="2000">
                <a:solidFill>
                  <a:schemeClr val="dk1"/>
                </a:solidFill>
                <a:latin typeface="Aptos"/>
              </a:rPr>
              <a:t>Av. Laureano Gómez </a:t>
            </a:r>
          </a:p>
          <a:p>
            <a:pPr marL="228600" indent="-228600">
              <a:lnSpc>
                <a:spcPct val="90000"/>
              </a:lnSpc>
              <a:spcBef>
                <a:spcPts val="1000"/>
              </a:spcBef>
              <a:buFont typeface="Arial" panose="020B0604020202020204" pitchFamily="34" charset="0"/>
              <a:buChar char="•"/>
            </a:pPr>
            <a:r>
              <a:rPr lang="es-MX" sz="2000">
                <a:solidFill>
                  <a:schemeClr val="dk1"/>
                </a:solidFill>
                <a:latin typeface="Aptos"/>
              </a:rPr>
              <a:t>Puente vehicular calle 153</a:t>
            </a:r>
          </a:p>
          <a:p>
            <a:pPr marL="228600" indent="-228600">
              <a:lnSpc>
                <a:spcPct val="90000"/>
              </a:lnSpc>
              <a:spcBef>
                <a:spcPts val="1000"/>
              </a:spcBef>
              <a:buFont typeface="Arial" panose="020B0604020202020204" pitchFamily="34" charset="0"/>
              <a:buChar char="•"/>
            </a:pPr>
            <a:r>
              <a:rPr lang="es-MX" sz="2000">
                <a:solidFill>
                  <a:schemeClr val="dk1"/>
                </a:solidFill>
                <a:latin typeface="Aptos"/>
              </a:rPr>
              <a:t>Av. Francisco Miranda</a:t>
            </a:r>
            <a:endParaRPr lang="es-MX" sz="2000">
              <a:solidFill>
                <a:schemeClr val="dk1"/>
              </a:solidFill>
              <a:latin typeface="Aptos" panose="020B0004020202020204" pitchFamily="34" charset="0"/>
            </a:endParaRPr>
          </a:p>
          <a:p>
            <a:endParaRPr lang="es-ES" sz="1600">
              <a:solidFill>
                <a:schemeClr val="dk1"/>
              </a:solidFill>
              <a:latin typeface="Aptos" panose="020B0004020202020204" pitchFamily="34" charset="0"/>
            </a:endParaRPr>
          </a:p>
        </p:txBody>
      </p:sp>
      <p:pic>
        <p:nvPicPr>
          <p:cNvPr id="4" name="Gráfico 3">
            <a:extLst>
              <a:ext uri="{FF2B5EF4-FFF2-40B4-BE49-F238E27FC236}">
                <a16:creationId xmlns:a16="http://schemas.microsoft.com/office/drawing/2014/main" id="{F6F1F15B-EBD5-8544-8DCF-7016E80DE17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6" name="Gráfico 5">
            <a:extLst>
              <a:ext uri="{FF2B5EF4-FFF2-40B4-BE49-F238E27FC236}">
                <a16:creationId xmlns:a16="http://schemas.microsoft.com/office/drawing/2014/main" id="{55EEFA28-FD3E-DED9-6870-E7E4894580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sp>
        <p:nvSpPr>
          <p:cNvPr id="2" name="Rectángulo 1">
            <a:extLst>
              <a:ext uri="{FF2B5EF4-FFF2-40B4-BE49-F238E27FC236}">
                <a16:creationId xmlns:a16="http://schemas.microsoft.com/office/drawing/2014/main" id="{BE5C1CE6-D540-5690-75A5-30C335D92BEF}"/>
              </a:ext>
            </a:extLst>
          </p:cNvPr>
          <p:cNvSpPr/>
          <p:nvPr/>
        </p:nvSpPr>
        <p:spPr>
          <a:xfrm>
            <a:off x="0" y="1086916"/>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chemeClr val="tx2"/>
              </a:solidFill>
              <a:latin typeface="Aptos Black" panose="020B0004020202020204" pitchFamily="34" charset="0"/>
            </a:endParaRPr>
          </a:p>
        </p:txBody>
      </p:sp>
      <p:sp>
        <p:nvSpPr>
          <p:cNvPr id="3" name="Rectángulo 2">
            <a:extLst>
              <a:ext uri="{FF2B5EF4-FFF2-40B4-BE49-F238E27FC236}">
                <a16:creationId xmlns:a16="http://schemas.microsoft.com/office/drawing/2014/main" id="{D65C3AEE-9140-DC1B-C2D4-7C2CB7869A94}"/>
              </a:ext>
            </a:extLst>
          </p:cNvPr>
          <p:cNvSpPr/>
          <p:nvPr/>
        </p:nvSpPr>
        <p:spPr>
          <a:xfrm>
            <a:off x="3157151" y="1086916"/>
            <a:ext cx="5974492" cy="561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s-MX" sz="2800" b="1">
                <a:solidFill>
                  <a:schemeClr val="tx1"/>
                </a:solidFill>
                <a:latin typeface="Aptos Black" panose="020B0004020202020204" pitchFamily="34" charset="0"/>
                <a:cs typeface="Arial" panose="020B0604020202020204" pitchFamily="34" charset="0"/>
              </a:rPr>
              <a:t>Infraestructura: Principales Obras</a:t>
            </a:r>
          </a:p>
        </p:txBody>
      </p:sp>
      <p:pic>
        <p:nvPicPr>
          <p:cNvPr id="5122" name="Picture 2">
            <a:extLst>
              <a:ext uri="{FF2B5EF4-FFF2-40B4-BE49-F238E27FC236}">
                <a16:creationId xmlns:a16="http://schemas.microsoft.com/office/drawing/2014/main" id="{11512183-AC43-AE6A-2C63-3453A2A4BA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939" y="2943451"/>
            <a:ext cx="4216299" cy="221355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6045EAB1-4217-1E9A-3FEC-FEE6649D0E16}"/>
              </a:ext>
            </a:extLst>
          </p:cNvPr>
          <p:cNvPicPr>
            <a:picLocks noChangeAspect="1"/>
          </p:cNvPicPr>
          <p:nvPr/>
        </p:nvPicPr>
        <p:blipFill>
          <a:blip r:embed="rId6"/>
          <a:stretch>
            <a:fillRect/>
          </a:stretch>
        </p:blipFill>
        <p:spPr>
          <a:xfrm>
            <a:off x="435747" y="1813759"/>
            <a:ext cx="2443205" cy="14465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124" name="Picture 4" descr="Av. La Sirena: El tramo que ya se entregó y el que se está haciendo |  Bogota.gov.co">
            <a:extLst>
              <a:ext uri="{FF2B5EF4-FFF2-40B4-BE49-F238E27FC236}">
                <a16:creationId xmlns:a16="http://schemas.microsoft.com/office/drawing/2014/main" id="{9F5B1D01-A2B4-A296-8EE8-E0203FFA1B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5696" y="4616412"/>
            <a:ext cx="2396266" cy="125746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1C4DD338-E3A3-6266-11DA-3B237CF9CF48}"/>
              </a:ext>
            </a:extLst>
          </p:cNvPr>
          <p:cNvSpPr txBox="1"/>
          <p:nvPr/>
        </p:nvSpPr>
        <p:spPr>
          <a:xfrm>
            <a:off x="5250872" y="4959927"/>
            <a:ext cx="592974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a:latin typeface="Aptos"/>
                <a:ea typeface="+mn-lt"/>
                <a:cs typeface="+mn-lt"/>
              </a:rPr>
              <a:t>*Grupo 1: Desde la Av. Circunvalar Del Sur hasta Av. Bosa; Grupo 3: Desde Av. Villavicencio hasta Av. Manuel Cepeda Vargas; Grupo 4: Intersección de la Av. Manuel Cepeda Vargas</a:t>
            </a:r>
          </a:p>
          <a:p>
            <a:endParaRPr lang="es-ES" sz="1400">
              <a:latin typeface="Aptos"/>
            </a:endParaRPr>
          </a:p>
          <a:p>
            <a:r>
              <a:rPr lang="es-ES" sz="1400">
                <a:latin typeface="Aptos"/>
                <a:ea typeface="+mn-lt"/>
                <a:cs typeface="+mn-lt"/>
              </a:rPr>
              <a:t>**Grupo 3 Av. 68: Av. 68 entre Av. Américas y la Calle 13 (Av. Centenario); Grupo 4 Av. 68: Av. 68 entre la Av. Centenario (Calle 13) y Av. Esperanza (Calle 24)</a:t>
            </a:r>
          </a:p>
        </p:txBody>
      </p:sp>
      <p:pic>
        <p:nvPicPr>
          <p:cNvPr id="10" name="Gráfico 9">
            <a:extLst>
              <a:ext uri="{FF2B5EF4-FFF2-40B4-BE49-F238E27FC236}">
                <a16:creationId xmlns:a16="http://schemas.microsoft.com/office/drawing/2014/main" id="{BE006897-4A46-A211-5AD2-8ABF79DCA3C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2364226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4943B-D491-47A9-91F6-A49F75814F26}"/>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F5CA43D2-AB09-6A90-7C55-A08CBAC20F04}"/>
              </a:ext>
            </a:extLst>
          </p:cNvPr>
          <p:cNvSpPr txBox="1"/>
          <p:nvPr/>
        </p:nvSpPr>
        <p:spPr>
          <a:xfrm>
            <a:off x="3127679" y="282126"/>
            <a:ext cx="6141308" cy="400110"/>
          </a:xfrm>
          <a:prstGeom prst="rect">
            <a:avLst/>
          </a:prstGeom>
          <a:noFill/>
        </p:spPr>
        <p:txBody>
          <a:bodyPr wrap="square" rtlCol="0">
            <a:spAutoFit/>
          </a:bodyPr>
          <a:lstStyle/>
          <a:p>
            <a:r>
              <a:rPr lang="es-MX" sz="2000">
                <a:latin typeface="Aptos Black" panose="020B0004020202020204" pitchFamily="34" charset="0"/>
                <a:ea typeface="+mj-ea"/>
                <a:cs typeface="+mj-cs"/>
              </a:rPr>
              <a:t>Incrementos de tarifa al usuario vs SMMLV</a:t>
            </a:r>
          </a:p>
        </p:txBody>
      </p:sp>
      <p:pic>
        <p:nvPicPr>
          <p:cNvPr id="21" name="Picture 20" descr="A black and white logo&#10;&#10;Description automatically generated">
            <a:extLst>
              <a:ext uri="{FF2B5EF4-FFF2-40B4-BE49-F238E27FC236}">
                <a16:creationId xmlns:a16="http://schemas.microsoft.com/office/drawing/2014/main" id="{1C165F2B-096F-F269-D98E-481A43557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24677" y="282126"/>
            <a:ext cx="1435729" cy="468000"/>
          </a:xfrm>
          <a:prstGeom prst="rect">
            <a:avLst/>
          </a:prstGeom>
        </p:spPr>
      </p:pic>
      <p:sp>
        <p:nvSpPr>
          <p:cNvPr id="3" name="CuadroTexto 2">
            <a:extLst>
              <a:ext uri="{FF2B5EF4-FFF2-40B4-BE49-F238E27FC236}">
                <a16:creationId xmlns:a16="http://schemas.microsoft.com/office/drawing/2014/main" id="{C283D269-5CC8-EB2C-2C0E-0E90774C30B3}"/>
              </a:ext>
            </a:extLst>
          </p:cNvPr>
          <p:cNvSpPr txBox="1"/>
          <p:nvPr/>
        </p:nvSpPr>
        <p:spPr>
          <a:xfrm>
            <a:off x="111211" y="3756719"/>
            <a:ext cx="11796584" cy="296234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s-CO" sz="1600">
                <a:latin typeface="Aptos" panose="020B0004020202020204" pitchFamily="34" charset="0"/>
                <a:ea typeface="Calibri Light"/>
                <a:cs typeface="Calibri Light"/>
              </a:rPr>
              <a:t>Se estima un incremento en la tarifa inferior al observado en los principales indicadores de costos como el precio de los combustibles y el salario mínimo para 2026:</a:t>
            </a:r>
          </a:p>
          <a:p>
            <a:pPr marL="742950" lvl="1" indent="-285750">
              <a:buFontTx/>
              <a:buChar char="-"/>
            </a:pPr>
            <a:r>
              <a:rPr lang="es-CO" sz="1600">
                <a:latin typeface="Aptos" panose="020B0004020202020204" pitchFamily="34" charset="0"/>
                <a:ea typeface="Calibri Light"/>
                <a:cs typeface="Calibri Light"/>
              </a:rPr>
              <a:t>GNV:  +10%, con riesgo de incrementos superiores al 50% si se materializan importaciones de gas </a:t>
            </a:r>
          </a:p>
          <a:p>
            <a:pPr marL="742950" lvl="1" indent="-285750">
              <a:buFontTx/>
              <a:buChar char="-"/>
            </a:pPr>
            <a:r>
              <a:rPr lang="es-CO" sz="1600">
                <a:latin typeface="Aptos" panose="020B0004020202020204" pitchFamily="34" charset="0"/>
                <a:ea typeface="Calibri Light"/>
                <a:cs typeface="Calibri Light"/>
              </a:rPr>
              <a:t>ACPM: </a:t>
            </a:r>
            <a:r>
              <a:rPr lang="en-US" sz="1600">
                <a:latin typeface="Aptos" panose="020B0004020202020204" pitchFamily="34" charset="0"/>
                <a:ea typeface="Calibri Light"/>
                <a:cs typeface="Calibri Light"/>
              </a:rPr>
              <a:t>+14% </a:t>
            </a:r>
            <a:r>
              <a:rPr lang="es-CO" sz="1600">
                <a:latin typeface="Aptos" panose="020B0004020202020204" pitchFamily="34" charset="0"/>
                <a:ea typeface="Calibri Light"/>
                <a:cs typeface="Calibri Light"/>
              </a:rPr>
              <a:t>oct </a:t>
            </a:r>
            <a:r>
              <a:rPr lang="en-US" sz="1600">
                <a:latin typeface="Aptos" panose="020B0004020202020204" pitchFamily="34" charset="0"/>
                <a:ea typeface="Calibri Light"/>
                <a:cs typeface="Calibri Light"/>
              </a:rPr>
              <a:t>24/25 </a:t>
            </a:r>
          </a:p>
          <a:p>
            <a:pPr marL="742950" lvl="1" indent="-285750">
              <a:buFontTx/>
              <a:buChar char="-"/>
            </a:pPr>
            <a:r>
              <a:rPr lang="en-US" sz="1600">
                <a:latin typeface="Aptos" panose="020B0004020202020204" pitchFamily="34" charset="0"/>
                <a:ea typeface="Calibri Light"/>
                <a:cs typeface="Calibri Light"/>
              </a:rPr>
              <a:t>SMMLV: 11% </a:t>
            </a:r>
            <a:r>
              <a:rPr lang="en-US" sz="1600" err="1">
                <a:latin typeface="Aptos" panose="020B0004020202020204" pitchFamily="34" charset="0"/>
                <a:ea typeface="Calibri Light"/>
                <a:cs typeface="Calibri Light"/>
              </a:rPr>
              <a:t>proyectado</a:t>
            </a:r>
            <a:endParaRPr lang="es-CO" sz="1600">
              <a:latin typeface="Aptos" panose="020B0004020202020204" pitchFamily="34" charset="0"/>
              <a:ea typeface="Calibri Light"/>
              <a:cs typeface="Calibri Light"/>
            </a:endParaRPr>
          </a:p>
          <a:p>
            <a:endParaRPr lang="es-ES" sz="1050">
              <a:latin typeface="Aptos" panose="020B000402020202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s-ES" sz="1600">
                <a:latin typeface="Aptos" panose="020B0004020202020204" pitchFamily="34" charset="0"/>
                <a:ea typeface="Calibri Light"/>
                <a:cs typeface="Calibri Light"/>
              </a:rPr>
              <a:t>Este incremento permite:</a:t>
            </a:r>
          </a:p>
          <a:p>
            <a:pPr marL="542925" lvl="1" indent="-271463">
              <a:buFont typeface="Wingdings" panose="05000000000000000000" pitchFamily="2" charset="2"/>
              <a:buChar char="ü"/>
            </a:pPr>
            <a:r>
              <a:rPr lang="es-ES" sz="1600">
                <a:latin typeface="Aptos" panose="020B0004020202020204" pitchFamily="34" charset="0"/>
                <a:ea typeface="Calibri Light"/>
                <a:cs typeface="Calibri Light"/>
              </a:rPr>
              <a:t>Actualizar los salarios de más de 24.600 conductores y otras 10.000 personas con empleos formales.</a:t>
            </a:r>
            <a:endParaRPr lang="es-ES">
              <a:latin typeface="Aptos" panose="020B0004020202020204" pitchFamily="34" charset="0"/>
            </a:endParaRPr>
          </a:p>
          <a:p>
            <a:pPr marL="542925" lvl="1" indent="-271463">
              <a:buFont typeface="Wingdings" panose="05000000000000000000" pitchFamily="2" charset="2"/>
              <a:buChar char="ü"/>
            </a:pPr>
            <a:r>
              <a:rPr lang="es-ES" sz="1600">
                <a:latin typeface="Aptos" panose="020B0004020202020204" pitchFamily="34" charset="0"/>
                <a:ea typeface="Calibri Light"/>
                <a:cs typeface="Calibri Light"/>
              </a:rPr>
              <a:t>Mantener el esquema actual de apoyos dirigidos a población vulnerable, que para 2026 llegará a más de 820.000 beneficiarios. </a:t>
            </a:r>
          </a:p>
          <a:p>
            <a:pPr marL="542925" lvl="1" indent="-271463">
              <a:buFont typeface="Wingdings" panose="05000000000000000000" pitchFamily="2" charset="2"/>
              <a:buChar char="ü"/>
            </a:pPr>
            <a:r>
              <a:rPr lang="es-ES" sz="1600">
                <a:latin typeface="Aptos" panose="020B0004020202020204" pitchFamily="34" charset="0"/>
                <a:ea typeface="Calibri Light"/>
                <a:cs typeface="Calibri Light"/>
              </a:rPr>
              <a:t>Mantener tiempos de transbordo ampliado a 125 minutos.</a:t>
            </a:r>
          </a:p>
          <a:p>
            <a:pPr marL="542925" lvl="1" indent="-271463">
              <a:buFont typeface="Wingdings" panose="05000000000000000000" pitchFamily="2" charset="2"/>
              <a:buChar char="ü"/>
            </a:pPr>
            <a:r>
              <a:rPr lang="es-ES" sz="1600">
                <a:latin typeface="Aptos" panose="020B0004020202020204" pitchFamily="34" charset="0"/>
                <a:ea typeface="Calibri Light"/>
                <a:cs typeface="Calibri Light"/>
              </a:rPr>
              <a:t>Dar continuidad a </a:t>
            </a:r>
            <a:r>
              <a:rPr lang="es-ES" sz="1600" err="1">
                <a:latin typeface="Aptos" panose="020B0004020202020204" pitchFamily="34" charset="0"/>
                <a:ea typeface="Calibri Light"/>
                <a:cs typeface="Calibri Light"/>
              </a:rPr>
              <a:t>TransMiPass</a:t>
            </a:r>
            <a:r>
              <a:rPr lang="es-ES" sz="1600">
                <a:latin typeface="Aptos" panose="020B0004020202020204" pitchFamily="34" charset="0"/>
                <a:ea typeface="Calibri Light"/>
                <a:cs typeface="Calibri Light"/>
              </a:rPr>
              <a:t> para usuarios frecuentes.</a:t>
            </a:r>
          </a:p>
          <a:p>
            <a:pPr marL="542925" lvl="1" indent="-271463">
              <a:buFont typeface="Wingdings" panose="05000000000000000000" pitchFamily="2" charset="2"/>
              <a:buChar char="ü"/>
            </a:pPr>
            <a:r>
              <a:rPr lang="es-ES" sz="1600">
                <a:latin typeface="Aptos" panose="020B0004020202020204" pitchFamily="34" charset="0"/>
                <a:ea typeface="Calibri Light"/>
                <a:cs typeface="Calibri Light"/>
              </a:rPr>
              <a:t>Contar con nuevos buses cero emisiones e intervenir estaciones y portales para mejorar la experiencia de viaje</a:t>
            </a:r>
            <a:endParaRPr lang="es-ES" sz="1600">
              <a:latin typeface="Aptos" panose="020B0004020202020204" pitchFamily="34" charset="0"/>
              <a:ea typeface="Calibri Light" panose="020F0302020204030204" pitchFamily="34" charset="0"/>
              <a:cs typeface="Calibri Light" panose="020F0302020204030204" pitchFamily="34" charset="0"/>
            </a:endParaRPr>
          </a:p>
        </p:txBody>
      </p:sp>
      <p:sp>
        <p:nvSpPr>
          <p:cNvPr id="6" name="CuadroTexto 5">
            <a:extLst>
              <a:ext uri="{FF2B5EF4-FFF2-40B4-BE49-F238E27FC236}">
                <a16:creationId xmlns:a16="http://schemas.microsoft.com/office/drawing/2014/main" id="{51D03DA4-33C8-7F54-627E-ACB3D3FA363D}"/>
              </a:ext>
            </a:extLst>
          </p:cNvPr>
          <p:cNvSpPr txBox="1"/>
          <p:nvPr/>
        </p:nvSpPr>
        <p:spPr>
          <a:xfrm>
            <a:off x="9576486" y="3324852"/>
            <a:ext cx="1375478" cy="320024"/>
          </a:xfrm>
          <a:prstGeom prst="rect">
            <a:avLst/>
          </a:prstGeom>
          <a:noFill/>
        </p:spPr>
        <p:txBody>
          <a:bodyPr wrap="square">
            <a:spAutoFit/>
          </a:bodyPr>
          <a:lstStyle/>
          <a:p>
            <a:pPr marL="0" marR="0" lvl="0" indent="0" algn="l" rtl="0">
              <a:lnSpc>
                <a:spcPct val="150000"/>
              </a:lnSpc>
              <a:spcBef>
                <a:spcPts val="0"/>
              </a:spcBef>
              <a:spcAft>
                <a:spcPts val="0"/>
              </a:spcAft>
              <a:buNone/>
            </a:pPr>
            <a:r>
              <a:rPr lang="es-ES" sz="1100" b="0" i="0" u="none" strike="noStrike" cap="none">
                <a:solidFill>
                  <a:schemeClr val="bg2">
                    <a:lumMod val="50000"/>
                  </a:schemeClr>
                </a:solidFill>
                <a:latin typeface="Calibri Light" panose="020F0302020204030204" pitchFamily="34" charset="0"/>
                <a:ea typeface="Calibri Light" panose="020F0302020204030204" pitchFamily="34" charset="0"/>
                <a:cs typeface="Calibri Light" panose="020F0302020204030204" pitchFamily="34" charset="0"/>
                <a:sym typeface="Inter"/>
              </a:rPr>
              <a:t>*Cifras proyectadas.</a:t>
            </a:r>
            <a:endParaRPr lang="es-ES" sz="1100">
              <a:solidFill>
                <a:schemeClr val="bg2">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5" name="Gráfico 4">
            <a:extLst>
              <a:ext uri="{FF2B5EF4-FFF2-40B4-BE49-F238E27FC236}">
                <a16:creationId xmlns:a16="http://schemas.microsoft.com/office/drawing/2014/main" id="{173B5A65-B24D-E70E-CDB0-B7A8EB93FED0}"/>
              </a:ext>
            </a:extLst>
          </p:cNvPr>
          <p:cNvGraphicFramePr>
            <a:graphicFrameLocks/>
          </p:cNvGraphicFramePr>
          <p:nvPr>
            <p:extLst>
              <p:ext uri="{D42A27DB-BD31-4B8C-83A1-F6EECF244321}">
                <p14:modId xmlns:p14="http://schemas.microsoft.com/office/powerpoint/2010/main" val="3993584833"/>
              </p:ext>
            </p:extLst>
          </p:nvPr>
        </p:nvGraphicFramePr>
        <p:xfrm>
          <a:off x="1240036" y="866661"/>
          <a:ext cx="9711928" cy="2791202"/>
        </p:xfrm>
        <a:graphic>
          <a:graphicData uri="http://schemas.openxmlformats.org/drawingml/2006/chart">
            <c:chart xmlns:c="http://schemas.openxmlformats.org/drawingml/2006/chart" xmlns:r="http://schemas.openxmlformats.org/officeDocument/2006/relationships" r:id="rId4"/>
          </a:graphicData>
        </a:graphic>
      </p:graphicFrame>
      <p:pic>
        <p:nvPicPr>
          <p:cNvPr id="2" name="Gráfico 1">
            <a:extLst>
              <a:ext uri="{FF2B5EF4-FFF2-40B4-BE49-F238E27FC236}">
                <a16:creationId xmlns:a16="http://schemas.microsoft.com/office/drawing/2014/main" id="{099A264E-3385-9A86-6520-797EF72FE58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20208" y="141835"/>
            <a:ext cx="786223" cy="659156"/>
          </a:xfrm>
          <a:prstGeom prst="rect">
            <a:avLst/>
          </a:prstGeom>
        </p:spPr>
      </p:pic>
    </p:spTree>
    <p:extLst>
      <p:ext uri="{BB962C8B-B14F-4D97-AF65-F5344CB8AC3E}">
        <p14:creationId xmlns:p14="http://schemas.microsoft.com/office/powerpoint/2010/main" val="2971969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629EE884-C3C5-A024-3294-5D4EAFC430DD}"/>
              </a:ext>
            </a:extLst>
          </p:cNvPr>
          <p:cNvSpPr txBox="1">
            <a:spLocks/>
          </p:cNvSpPr>
          <p:nvPr/>
        </p:nvSpPr>
        <p:spPr>
          <a:xfrm>
            <a:off x="838200" y="248358"/>
            <a:ext cx="10515600" cy="561467"/>
          </a:xfr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sz="2000" b="1">
                <a:latin typeface="Aptos Black" panose="020B0004020202020204" pitchFamily="34" charset="0"/>
              </a:rPr>
              <a:t>¿En qué va a invertir la ciudad?</a:t>
            </a:r>
          </a:p>
        </p:txBody>
      </p:sp>
      <p:sp>
        <p:nvSpPr>
          <p:cNvPr id="7" name="Rectángulo 6">
            <a:extLst>
              <a:ext uri="{FF2B5EF4-FFF2-40B4-BE49-F238E27FC236}">
                <a16:creationId xmlns:a16="http://schemas.microsoft.com/office/drawing/2014/main" id="{58024685-B50D-2793-E3D3-D87DAEAD0977}"/>
              </a:ext>
            </a:extLst>
          </p:cNvPr>
          <p:cNvSpPr/>
          <p:nvPr/>
        </p:nvSpPr>
        <p:spPr>
          <a:xfrm>
            <a:off x="0" y="1086916"/>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chemeClr val="tx2"/>
              </a:solidFill>
              <a:latin typeface="Aptos Black" panose="020B0004020202020204" pitchFamily="34" charset="0"/>
            </a:endParaRPr>
          </a:p>
        </p:txBody>
      </p:sp>
      <p:sp>
        <p:nvSpPr>
          <p:cNvPr id="8" name="Rectángulo 7">
            <a:extLst>
              <a:ext uri="{FF2B5EF4-FFF2-40B4-BE49-F238E27FC236}">
                <a16:creationId xmlns:a16="http://schemas.microsoft.com/office/drawing/2014/main" id="{B74503EF-A992-5442-051A-829CA5209D6B}"/>
              </a:ext>
            </a:extLst>
          </p:cNvPr>
          <p:cNvSpPr/>
          <p:nvPr/>
        </p:nvSpPr>
        <p:spPr>
          <a:xfrm>
            <a:off x="3157151" y="1086916"/>
            <a:ext cx="5974492" cy="561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s-MX" sz="2800" b="1">
                <a:solidFill>
                  <a:schemeClr val="tx1"/>
                </a:solidFill>
                <a:latin typeface="Aptos Black" panose="020B0004020202020204" pitchFamily="34" charset="0"/>
                <a:cs typeface="Arial" panose="020B0604020202020204" pitchFamily="34" charset="0"/>
              </a:rPr>
              <a:t>Infraestructura Social</a:t>
            </a:r>
          </a:p>
        </p:txBody>
      </p:sp>
      <p:sp>
        <p:nvSpPr>
          <p:cNvPr id="15" name="Marcador de contenido 42">
            <a:extLst>
              <a:ext uri="{FF2B5EF4-FFF2-40B4-BE49-F238E27FC236}">
                <a16:creationId xmlns:a16="http://schemas.microsoft.com/office/drawing/2014/main" id="{BAE9C2D9-E8E2-7773-0C98-67031BF84307}"/>
              </a:ext>
            </a:extLst>
          </p:cNvPr>
          <p:cNvSpPr txBox="1">
            <a:spLocks/>
          </p:cNvSpPr>
          <p:nvPr/>
        </p:nvSpPr>
        <p:spPr>
          <a:xfrm>
            <a:off x="4764087" y="1862036"/>
            <a:ext cx="3129715" cy="4245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s-ES_tradnl" sz="1600" b="1">
                <a:latin typeface="Aptos"/>
                <a:cs typeface="Arial"/>
              </a:rPr>
              <a:t>12.596 subsidios</a:t>
            </a:r>
            <a:r>
              <a:rPr lang="es-ES_tradnl" sz="1600">
                <a:latin typeface="Aptos"/>
                <a:cs typeface="Arial"/>
              </a:rPr>
              <a:t> de vivienda, </a:t>
            </a:r>
            <a:r>
              <a:rPr lang="es-ES_tradnl" sz="1600" b="1">
                <a:latin typeface="Aptos"/>
                <a:cs typeface="Arial"/>
              </a:rPr>
              <a:t>2.600 subsidios</a:t>
            </a:r>
            <a:r>
              <a:rPr lang="es-ES_tradnl" sz="1600">
                <a:latin typeface="Aptos"/>
                <a:cs typeface="Arial"/>
              </a:rPr>
              <a:t> para mejoramiento</a:t>
            </a:r>
          </a:p>
          <a:p>
            <a:pPr marL="285750" indent="-285750">
              <a:buFont typeface="Arial"/>
              <a:buChar char="•"/>
              <a:defRPr/>
            </a:pPr>
            <a:r>
              <a:rPr lang="es-ES_tradnl" sz="1600" b="1">
                <a:latin typeface="Aptos"/>
                <a:cs typeface="Arial"/>
              </a:rPr>
              <a:t>14.000 m2</a:t>
            </a:r>
            <a:r>
              <a:rPr lang="es-ES_tradnl" sz="1600">
                <a:latin typeface="Aptos"/>
                <a:cs typeface="Arial"/>
              </a:rPr>
              <a:t> </a:t>
            </a:r>
            <a:r>
              <a:rPr lang="es-ES_tradnl" sz="1600" b="1">
                <a:latin typeface="Aptos"/>
                <a:cs typeface="Arial"/>
              </a:rPr>
              <a:t>de espacio público adecuados </a:t>
            </a:r>
            <a:r>
              <a:rPr lang="es-ES_tradnl" sz="1600">
                <a:latin typeface="Aptos"/>
                <a:cs typeface="Arial"/>
              </a:rPr>
              <a:t>para el mejoramiento integral del hábitat en el ámbito de actuación de los PIMI Hábitat.</a:t>
            </a:r>
          </a:p>
          <a:p>
            <a:pPr marL="285750" indent="-285750">
              <a:buFont typeface="Arial"/>
              <a:buChar char="•"/>
              <a:defRPr/>
            </a:pPr>
            <a:r>
              <a:rPr lang="es-ES" sz="1600" b="1">
                <a:latin typeface="Aptos"/>
                <a:cs typeface="Arial"/>
              </a:rPr>
              <a:t>12.600 m2</a:t>
            </a:r>
            <a:r>
              <a:rPr lang="es-ES" sz="1600">
                <a:latin typeface="Aptos"/>
                <a:cs typeface="Arial"/>
              </a:rPr>
              <a:t> </a:t>
            </a:r>
            <a:r>
              <a:rPr lang="es-ES" sz="1600" b="1">
                <a:latin typeface="Aptos"/>
                <a:cs typeface="Arial"/>
              </a:rPr>
              <a:t>de espacio público adecuado</a:t>
            </a:r>
            <a:r>
              <a:rPr lang="es-ES" sz="1600">
                <a:latin typeface="Aptos"/>
                <a:cs typeface="Arial"/>
              </a:rPr>
              <a:t> con Mejoramiento Integral de Barrios en localidades Suba, Chapinero y San Cristóbal. </a:t>
            </a:r>
          </a:p>
          <a:p>
            <a:pPr marL="285750" indent="-285750">
              <a:buFont typeface="Arial"/>
              <a:buChar char="•"/>
              <a:defRPr/>
            </a:pPr>
            <a:r>
              <a:rPr lang="es-ES" sz="1600" b="1">
                <a:latin typeface="Aptos"/>
                <a:cs typeface="Arial"/>
              </a:rPr>
              <a:t>84.624 m2</a:t>
            </a:r>
            <a:r>
              <a:rPr lang="es-ES" sz="1600">
                <a:latin typeface="Aptos"/>
                <a:cs typeface="Arial"/>
              </a:rPr>
              <a:t> de espacio público del Proyecto Integral de revitalización del </a:t>
            </a:r>
            <a:r>
              <a:rPr lang="es-ES" sz="1600" b="1">
                <a:latin typeface="Aptos"/>
                <a:cs typeface="Arial"/>
              </a:rPr>
              <a:t>Cable Aéreo Potosí</a:t>
            </a:r>
            <a:endParaRPr lang="es-ES_tradnl" sz="1600" b="1">
              <a:latin typeface="Aptos"/>
              <a:cs typeface="Arial"/>
            </a:endParaRPr>
          </a:p>
        </p:txBody>
      </p:sp>
      <p:sp>
        <p:nvSpPr>
          <p:cNvPr id="2" name="Marcador de contenido 42">
            <a:extLst>
              <a:ext uri="{FF2B5EF4-FFF2-40B4-BE49-F238E27FC236}">
                <a16:creationId xmlns:a16="http://schemas.microsoft.com/office/drawing/2014/main" id="{56D4F185-7744-D95F-2A87-F40A9ECBABD5}"/>
              </a:ext>
            </a:extLst>
          </p:cNvPr>
          <p:cNvSpPr txBox="1">
            <a:spLocks/>
          </p:cNvSpPr>
          <p:nvPr/>
        </p:nvSpPr>
        <p:spPr>
          <a:xfrm>
            <a:off x="8300115" y="1862036"/>
            <a:ext cx="3209960" cy="43739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s" sz="1600" b="1">
                <a:latin typeface="Aptos"/>
                <a:ea typeface="+mn-lt"/>
                <a:cs typeface="+mn-lt"/>
              </a:rPr>
              <a:t>4 colegios</a:t>
            </a:r>
            <a:r>
              <a:rPr lang="es" sz="1600">
                <a:latin typeface="Aptos"/>
                <a:ea typeface="+mn-lt"/>
                <a:cs typeface="+mn-lt"/>
              </a:rPr>
              <a:t> restituidos y dotados y </a:t>
            </a:r>
            <a:r>
              <a:rPr lang="es" sz="1600" b="1">
                <a:latin typeface="Aptos"/>
                <a:ea typeface="+mn-lt"/>
                <a:cs typeface="+mn-lt"/>
              </a:rPr>
              <a:t>2 colegios </a:t>
            </a:r>
            <a:r>
              <a:rPr lang="es" sz="1600">
                <a:latin typeface="Aptos"/>
                <a:ea typeface="+mn-lt"/>
                <a:cs typeface="+mn-lt"/>
              </a:rPr>
              <a:t>nuevos y dotados</a:t>
            </a:r>
            <a:endParaRPr lang="es-ES" sz="1600">
              <a:latin typeface="Aptos"/>
              <a:cs typeface="Arial"/>
            </a:endParaRPr>
          </a:p>
          <a:p>
            <a:pPr>
              <a:buFont typeface="Arial"/>
              <a:buChar char="•"/>
            </a:pPr>
            <a:r>
              <a:rPr lang="es" sz="1600" b="1">
                <a:latin typeface="Aptos"/>
                <a:ea typeface="+mn-lt"/>
                <a:cs typeface="+mn-lt"/>
              </a:rPr>
              <a:t>310 mejoramientos</a:t>
            </a:r>
            <a:r>
              <a:rPr lang="es" sz="1600">
                <a:latin typeface="Aptos"/>
                <a:ea typeface="+mn-lt"/>
                <a:cs typeface="+mn-lt"/>
              </a:rPr>
              <a:t> a la infraestructura educativa</a:t>
            </a:r>
            <a:endParaRPr lang="es" sz="1600">
              <a:latin typeface="Aptos"/>
            </a:endParaRPr>
          </a:p>
          <a:p>
            <a:pPr>
              <a:buFont typeface="Arial"/>
              <a:buChar char="•"/>
            </a:pPr>
            <a:r>
              <a:rPr lang="es" sz="1600">
                <a:latin typeface="Aptos"/>
                <a:ea typeface="+mn-lt"/>
                <a:cs typeface="+mn-lt"/>
              </a:rPr>
              <a:t>Se proyecta realizar </a:t>
            </a:r>
            <a:r>
              <a:rPr lang="es" sz="1600" b="1">
                <a:latin typeface="Aptos"/>
                <a:ea typeface="+mn-lt"/>
                <a:cs typeface="+mn-lt"/>
              </a:rPr>
              <a:t>adecuaciones en 20 sedes</a:t>
            </a:r>
            <a:r>
              <a:rPr lang="es" sz="1600">
                <a:latin typeface="Aptos"/>
                <a:ea typeface="+mn-lt"/>
                <a:cs typeface="+mn-lt"/>
              </a:rPr>
              <a:t> en las 4 SubRedes de salud.</a:t>
            </a:r>
            <a:endParaRPr lang="es" sz="1600">
              <a:latin typeface="Aptos"/>
              <a:cs typeface="Arial"/>
            </a:endParaRPr>
          </a:p>
          <a:p>
            <a:pPr>
              <a:buFont typeface="Arial"/>
              <a:buChar char="•"/>
            </a:pPr>
            <a:r>
              <a:rPr lang="es" sz="1600">
                <a:latin typeface="Aptos"/>
                <a:ea typeface="+mn-lt"/>
                <a:cs typeface="+mn-lt"/>
              </a:rPr>
              <a:t>En </a:t>
            </a:r>
            <a:r>
              <a:rPr lang="es" sz="1600" b="1">
                <a:latin typeface="Aptos"/>
                <a:ea typeface="+mn-lt"/>
                <a:cs typeface="+mn-lt"/>
              </a:rPr>
              <a:t>dotación biomédica </a:t>
            </a:r>
            <a:r>
              <a:rPr lang="es" sz="1600">
                <a:latin typeface="Aptos"/>
                <a:ea typeface="+mn-lt"/>
                <a:cs typeface="+mn-lt"/>
              </a:rPr>
              <a:t>se dotará, con</a:t>
            </a:r>
            <a:r>
              <a:rPr lang="es" sz="1600" b="1">
                <a:latin typeface="Aptos"/>
                <a:ea typeface="+mn-lt"/>
                <a:cs typeface="+mn-lt"/>
              </a:rPr>
              <a:t> </a:t>
            </a:r>
            <a:r>
              <a:rPr lang="es" sz="1600">
                <a:latin typeface="Aptos"/>
                <a:ea typeface="+mn-lt"/>
                <a:cs typeface="+mn-lt"/>
              </a:rPr>
              <a:t>mas de</a:t>
            </a:r>
            <a:r>
              <a:rPr lang="es" sz="1600" b="1">
                <a:latin typeface="Aptos"/>
                <a:ea typeface="+mn-lt"/>
                <a:cs typeface="+mn-lt"/>
              </a:rPr>
              <a:t> 500 equipos</a:t>
            </a:r>
            <a:r>
              <a:rPr lang="es" sz="1600">
                <a:latin typeface="Aptos"/>
                <a:ea typeface="+mn-lt"/>
                <a:cs typeface="+mn-lt"/>
              </a:rPr>
              <a:t>, la capa de urgencias y la segunda fase de la capa ambulatoria.</a:t>
            </a:r>
            <a:endParaRPr lang="es" sz="1600">
              <a:latin typeface="Aptos"/>
            </a:endParaRPr>
          </a:p>
          <a:p>
            <a:pPr>
              <a:buFont typeface="Arial"/>
              <a:buChar char="•"/>
            </a:pPr>
            <a:r>
              <a:rPr lang="es" sz="1600" b="1">
                <a:latin typeface="Aptos"/>
                <a:ea typeface="+mn-lt"/>
                <a:cs typeface="+mn-lt"/>
              </a:rPr>
              <a:t>4 nuevas  infraestructuras hospitalarias</a:t>
            </a:r>
            <a:r>
              <a:rPr lang="es" sz="1600">
                <a:latin typeface="Aptos"/>
                <a:ea typeface="+mn-lt"/>
                <a:cs typeface="+mn-lt"/>
              </a:rPr>
              <a:t>, Bravo Páez, Tintal Mental Pediátrico, Pablo VI de Bosa y Trinidad Galán.</a:t>
            </a:r>
            <a:endParaRPr lang="es" sz="1600">
              <a:latin typeface="Aptos"/>
              <a:cs typeface="Arial"/>
            </a:endParaRPr>
          </a:p>
        </p:txBody>
      </p:sp>
      <p:pic>
        <p:nvPicPr>
          <p:cNvPr id="3" name="Picture 2" descr="No hay ninguna descripción de la foto disponible.">
            <a:extLst>
              <a:ext uri="{FF2B5EF4-FFF2-40B4-BE49-F238E27FC236}">
                <a16:creationId xmlns:a16="http://schemas.microsoft.com/office/drawing/2014/main" id="{E419D9DF-B573-3571-3553-5E561586A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68" y="2315188"/>
            <a:ext cx="2946072" cy="1964957"/>
          </a:xfrm>
          <a:prstGeom prst="rect">
            <a:avLst/>
          </a:prstGeom>
          <a:ln w="63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AFF843-9A30-5601-7684-80A338971775}"/>
              </a:ext>
            </a:extLst>
          </p:cNvPr>
          <p:cNvPicPr>
            <a:picLocks noChangeAspect="1"/>
          </p:cNvPicPr>
          <p:nvPr/>
        </p:nvPicPr>
        <p:blipFill>
          <a:blip r:embed="rId3"/>
          <a:stretch>
            <a:fillRect/>
          </a:stretch>
        </p:blipFill>
        <p:spPr>
          <a:xfrm>
            <a:off x="2525809" y="1854187"/>
            <a:ext cx="1914429" cy="126550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id="{496B5DDE-77A6-23E9-8ABE-A4A163C66820}"/>
              </a:ext>
            </a:extLst>
          </p:cNvPr>
          <p:cNvPicPr>
            <a:picLocks noChangeAspect="1"/>
          </p:cNvPicPr>
          <p:nvPr/>
        </p:nvPicPr>
        <p:blipFill>
          <a:blip r:embed="rId4"/>
          <a:stretch>
            <a:fillRect/>
          </a:stretch>
        </p:blipFill>
        <p:spPr>
          <a:xfrm>
            <a:off x="1866749" y="4132096"/>
            <a:ext cx="2601131" cy="189205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8396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0;p6">
            <a:extLst>
              <a:ext uri="{FF2B5EF4-FFF2-40B4-BE49-F238E27FC236}">
                <a16:creationId xmlns:a16="http://schemas.microsoft.com/office/drawing/2014/main" id="{42E3C00D-2238-ECB7-3920-46FA83F751DC}"/>
              </a:ext>
            </a:extLst>
          </p:cNvPr>
          <p:cNvSpPr txBox="1"/>
          <p:nvPr/>
        </p:nvSpPr>
        <p:spPr>
          <a:xfrm>
            <a:off x="1552667" y="187282"/>
            <a:ext cx="9086667" cy="751149"/>
          </a:xfrm>
          <a:prstGeom prst="rect">
            <a:avLst/>
          </a:prstGeom>
          <a:noFill/>
          <a:ln>
            <a:noFill/>
          </a:ln>
        </p:spPr>
        <p:txBody>
          <a:bodyPr spcFirstLastPara="1" wrap="square" lIns="91425" tIns="45700" rIns="91425" bIns="45700" anchor="t" anchorCtr="0">
            <a:noAutofit/>
          </a:bodyPr>
          <a:lstStyle>
            <a:defPPr>
              <a:defRPr lang="es-CO"/>
            </a:defPPr>
            <a:lvl1pPr marL="0" marR="0" lvl="0" indent="0" algn="ctr" defTabSz="914400" eaLnBrk="1" fontAlgn="auto" latinLnBrk="0" hangingPunct="1">
              <a:lnSpc>
                <a:spcPct val="90000"/>
              </a:lnSpc>
              <a:spcBef>
                <a:spcPts val="0"/>
              </a:spcBef>
              <a:spcAft>
                <a:spcPts val="0"/>
              </a:spcAft>
              <a:buClrTx/>
              <a:buSzTx/>
              <a:buFontTx/>
              <a:buNone/>
              <a:tabLst/>
              <a:defRPr kumimoji="0" sz="2200" b="1" i="0" u="none" strike="noStrike" cap="none" spc="0" normalizeH="0" baseline="0">
                <a:ln>
                  <a:noFill/>
                </a:ln>
                <a:solidFill>
                  <a:srgbClr val="C00000"/>
                </a:solidFill>
                <a:effectLst/>
                <a:uLnTx/>
                <a:uFillTx/>
                <a:latin typeface="Arial Narrow" panose="020B0606020202030204" pitchFamily="34" charset="0"/>
                <a:ea typeface="Arial Narrow"/>
                <a:cs typeface="Arial" panose="020B0604020202020204" pitchFamily="34" charset="0"/>
              </a:defRPr>
            </a:lvl1pPr>
          </a:lstStyle>
          <a:p>
            <a:pPr eaLnBrk="0" fontAlgn="base" hangingPunct="0">
              <a:lnSpc>
                <a:spcPct val="100000"/>
              </a:lnSpc>
              <a:spcBef>
                <a:spcPct val="0"/>
              </a:spcBef>
              <a:spcAft>
                <a:spcPct val="0"/>
              </a:spcAft>
              <a:defRPr/>
            </a:pPr>
            <a:r>
              <a:rPr lang="es-CO" sz="1600">
                <a:solidFill>
                  <a:srgbClr val="232A34"/>
                </a:solidFill>
                <a:latin typeface="Aptos" panose="020B0004020202020204" pitchFamily="34" charset="0"/>
                <a:ea typeface="+mj-ea"/>
              </a:rPr>
              <a:t>En el periodo 2015-2025, la economía bogotana creció en promedio 0,5 p.p. más que la economía colombiana. En 2024, la construcción se destacó por su alto crecimiento, en comparación al observado a nivel nacional</a:t>
            </a:r>
          </a:p>
        </p:txBody>
      </p:sp>
      <p:sp>
        <p:nvSpPr>
          <p:cNvPr id="5" name="CuadroTexto 4">
            <a:extLst>
              <a:ext uri="{FF2B5EF4-FFF2-40B4-BE49-F238E27FC236}">
                <a16:creationId xmlns:a16="http://schemas.microsoft.com/office/drawing/2014/main" id="{9DCEFF7A-F8A3-E952-ED3D-77CEF9E56FFE}"/>
              </a:ext>
            </a:extLst>
          </p:cNvPr>
          <p:cNvSpPr txBox="1"/>
          <p:nvPr/>
        </p:nvSpPr>
        <p:spPr>
          <a:xfrm>
            <a:off x="1613002" y="1017415"/>
            <a:ext cx="3109382" cy="523220"/>
          </a:xfrm>
          <a:prstGeom prst="rect">
            <a:avLst/>
          </a:prstGeom>
          <a:noFill/>
        </p:spPr>
        <p:txBody>
          <a:bodyPr wrap="square">
            <a:spAutoFit/>
          </a:bodyPr>
          <a:lstStyle/>
          <a:p>
            <a:pPr algn="ctr">
              <a:defRPr/>
            </a:pPr>
            <a:r>
              <a:rPr lang="es-CO" sz="1400" b="1">
                <a:solidFill>
                  <a:prstClr val="black"/>
                </a:solidFill>
                <a:latin typeface="Aptos" panose="020B0004020202020204" pitchFamily="34" charset="0"/>
                <a:ea typeface="Times New Roman" panose="02020603050405020304" pitchFamily="18" charset="0"/>
              </a:rPr>
              <a:t>Producto Interno Bruto </a:t>
            </a:r>
          </a:p>
          <a:p>
            <a:pPr algn="ctr">
              <a:defRPr/>
            </a:pPr>
            <a:r>
              <a:rPr lang="es-CO" sz="1400" i="1">
                <a:solidFill>
                  <a:prstClr val="black"/>
                </a:solidFill>
                <a:latin typeface="Aptos" panose="020B0004020202020204" pitchFamily="34" charset="0"/>
                <a:ea typeface="Times New Roman" panose="02020603050405020304" pitchFamily="18" charset="0"/>
              </a:rPr>
              <a:t>Variación anual (%) </a:t>
            </a:r>
            <a:endParaRPr lang="es-CO" sz="1400">
              <a:solidFill>
                <a:prstClr val="black"/>
              </a:solidFill>
              <a:latin typeface="Aptos" panose="020B0004020202020204" pitchFamily="34" charset="0"/>
              <a:ea typeface="Times New Roman" panose="02020603050405020304" pitchFamily="18" charset="0"/>
            </a:endParaRPr>
          </a:p>
        </p:txBody>
      </p:sp>
      <p:sp>
        <p:nvSpPr>
          <p:cNvPr id="6" name="Google Shape;397;p5">
            <a:extLst>
              <a:ext uri="{FF2B5EF4-FFF2-40B4-BE49-F238E27FC236}">
                <a16:creationId xmlns:a16="http://schemas.microsoft.com/office/drawing/2014/main" id="{73CE8D08-CE52-6838-646B-9E3B6CD16DBA}"/>
              </a:ext>
            </a:extLst>
          </p:cNvPr>
          <p:cNvSpPr txBox="1"/>
          <p:nvPr/>
        </p:nvSpPr>
        <p:spPr>
          <a:xfrm>
            <a:off x="164358" y="6527483"/>
            <a:ext cx="7103378" cy="246181"/>
          </a:xfrm>
          <a:prstGeom prst="rect">
            <a:avLst/>
          </a:prstGeom>
          <a:noFill/>
          <a:ln>
            <a:noFill/>
          </a:ln>
        </p:spPr>
        <p:txBody>
          <a:bodyPr spcFirstLastPara="1" wrap="square" lIns="91425" tIns="45700" rIns="91425" bIns="45700" anchor="t" anchorCtr="0">
            <a:spAutoFit/>
          </a:bodyPr>
          <a:lstStyle/>
          <a:p>
            <a:pPr>
              <a:defRPr/>
            </a:pPr>
            <a:r>
              <a:rPr lang="es-CO" sz="1000">
                <a:solidFill>
                  <a:prstClr val="black"/>
                </a:solidFill>
                <a:latin typeface="Aptos" panose="020B0004020202020204" pitchFamily="34" charset="0"/>
                <a:ea typeface="Arial"/>
                <a:cs typeface="Arial" panose="020B0604020202020204" pitchFamily="34" charset="0"/>
                <a:sym typeface="Arial"/>
              </a:rPr>
              <a:t>Fuente: DANE, Cuentas Nacionales y PIB Bogotá.</a:t>
            </a:r>
            <a:endParaRPr lang="es-CO" sz="1000">
              <a:solidFill>
                <a:prstClr val="black"/>
              </a:solidFill>
              <a:latin typeface="Aptos" panose="020B0004020202020204" pitchFamily="34" charset="0"/>
              <a:cs typeface="Arial" panose="020B0604020202020204" pitchFamily="34" charset="0"/>
              <a:sym typeface="Arial"/>
            </a:endParaRPr>
          </a:p>
        </p:txBody>
      </p:sp>
      <p:sp>
        <p:nvSpPr>
          <p:cNvPr id="11" name="Google Shape;396;p5">
            <a:extLst>
              <a:ext uri="{FF2B5EF4-FFF2-40B4-BE49-F238E27FC236}">
                <a16:creationId xmlns:a16="http://schemas.microsoft.com/office/drawing/2014/main" id="{E96A3717-2863-D2CC-B62E-A8E593E74153}"/>
              </a:ext>
            </a:extLst>
          </p:cNvPr>
          <p:cNvSpPr txBox="1"/>
          <p:nvPr/>
        </p:nvSpPr>
        <p:spPr>
          <a:xfrm>
            <a:off x="6122510" y="1017455"/>
            <a:ext cx="5347343" cy="523180"/>
          </a:xfrm>
          <a:prstGeom prst="rect">
            <a:avLst/>
          </a:prstGeom>
          <a:noFill/>
          <a:ln>
            <a:noFill/>
          </a:ln>
        </p:spPr>
        <p:txBody>
          <a:bodyPr spcFirstLastPara="1" wrap="square" lIns="91425" tIns="45700" rIns="91425" bIns="45700" anchor="t" anchorCtr="0">
            <a:spAutoFit/>
          </a:bodyPr>
          <a:lstStyle/>
          <a:p>
            <a:pPr algn="ctr">
              <a:defRPr/>
            </a:pPr>
            <a:r>
              <a:rPr lang="es-ES" sz="1400" b="1">
                <a:solidFill>
                  <a:prstClr val="black"/>
                </a:solidFill>
                <a:latin typeface="Aptos" panose="020B0004020202020204" pitchFamily="34" charset="0"/>
                <a:ea typeface="Arial"/>
                <a:cs typeface="Arial"/>
                <a:sym typeface="Arial"/>
              </a:rPr>
              <a:t>Producto Interno Bruto – Sectorial – 2024</a:t>
            </a:r>
          </a:p>
          <a:p>
            <a:pPr algn="ctr">
              <a:defRPr/>
            </a:pPr>
            <a:r>
              <a:rPr lang="es-ES" sz="1400" i="1">
                <a:solidFill>
                  <a:prstClr val="black"/>
                </a:solidFill>
                <a:latin typeface="Aptos" panose="020B0004020202020204" pitchFamily="34" charset="0"/>
                <a:ea typeface="Arial"/>
                <a:cs typeface="Arial"/>
                <a:sym typeface="Arial"/>
              </a:rPr>
              <a:t>Variación anual (%)</a:t>
            </a:r>
            <a:endParaRPr lang="es-ES" sz="1400">
              <a:solidFill>
                <a:prstClr val="black"/>
              </a:solidFill>
              <a:latin typeface="Aptos" panose="020B0004020202020204" pitchFamily="34" charset="0"/>
            </a:endParaRPr>
          </a:p>
        </p:txBody>
      </p:sp>
      <p:graphicFrame>
        <p:nvGraphicFramePr>
          <p:cNvPr id="12" name="Gráfico 11">
            <a:extLst>
              <a:ext uri="{FF2B5EF4-FFF2-40B4-BE49-F238E27FC236}">
                <a16:creationId xmlns:a16="http://schemas.microsoft.com/office/drawing/2014/main" id="{5967C765-7B92-9D04-102E-D9DF7ADA962B}"/>
              </a:ext>
              <a:ext uri="{147F2762-F138-4A5C-976F-8EAC2B608ADB}">
                <a16:predDERef xmlns:a16="http://schemas.microsoft.com/office/drawing/2014/main" pred="{AE0E73BA-B402-48D0-AA8B-77274928D219}"/>
              </a:ext>
            </a:extLst>
          </p:cNvPr>
          <p:cNvGraphicFramePr>
            <a:graphicFrameLocks/>
          </p:cNvGraphicFramePr>
          <p:nvPr>
            <p:extLst>
              <p:ext uri="{D42A27DB-BD31-4B8C-83A1-F6EECF244321}">
                <p14:modId xmlns:p14="http://schemas.microsoft.com/office/powerpoint/2010/main" val="2102178548"/>
              </p:ext>
            </p:extLst>
          </p:nvPr>
        </p:nvGraphicFramePr>
        <p:xfrm>
          <a:off x="6122508" y="1544019"/>
          <a:ext cx="5207644" cy="48749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Gráfico 1">
            <a:extLst>
              <a:ext uri="{FF2B5EF4-FFF2-40B4-BE49-F238E27FC236}">
                <a16:creationId xmlns:a16="http://schemas.microsoft.com/office/drawing/2014/main" id="{F412A7DC-FD50-7815-95D1-6EDCEB7FA890}"/>
              </a:ext>
            </a:extLst>
          </p:cNvPr>
          <p:cNvGraphicFramePr>
            <a:graphicFrameLocks/>
          </p:cNvGraphicFramePr>
          <p:nvPr>
            <p:extLst>
              <p:ext uri="{D42A27DB-BD31-4B8C-83A1-F6EECF244321}">
                <p14:modId xmlns:p14="http://schemas.microsoft.com/office/powerpoint/2010/main" val="3989711398"/>
              </p:ext>
            </p:extLst>
          </p:nvPr>
        </p:nvGraphicFramePr>
        <p:xfrm>
          <a:off x="141608" y="1668721"/>
          <a:ext cx="5773242" cy="4481821"/>
        </p:xfrm>
        <a:graphic>
          <a:graphicData uri="http://schemas.openxmlformats.org/drawingml/2006/chart">
            <c:chart xmlns:c="http://schemas.openxmlformats.org/drawingml/2006/chart" xmlns:r="http://schemas.openxmlformats.org/officeDocument/2006/relationships" r:id="rId3"/>
          </a:graphicData>
        </a:graphic>
      </p:graphicFrame>
      <p:sp>
        <p:nvSpPr>
          <p:cNvPr id="3" name="Elipse 2">
            <a:extLst>
              <a:ext uri="{FF2B5EF4-FFF2-40B4-BE49-F238E27FC236}">
                <a16:creationId xmlns:a16="http://schemas.microsoft.com/office/drawing/2014/main" id="{5465C7E4-6250-23B8-5874-828DCF6D9287}"/>
              </a:ext>
            </a:extLst>
          </p:cNvPr>
          <p:cNvSpPr/>
          <p:nvPr/>
        </p:nvSpPr>
        <p:spPr>
          <a:xfrm>
            <a:off x="7113181" y="1660357"/>
            <a:ext cx="4869252" cy="43084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rgbClr val="FFFFFF"/>
              </a:solidFill>
              <a:latin typeface="Lexend Deca"/>
            </a:endParaRPr>
          </a:p>
        </p:txBody>
      </p:sp>
      <p:pic>
        <p:nvPicPr>
          <p:cNvPr id="15" name="Gráfico 14">
            <a:extLst>
              <a:ext uri="{FF2B5EF4-FFF2-40B4-BE49-F238E27FC236}">
                <a16:creationId xmlns:a16="http://schemas.microsoft.com/office/drawing/2014/main" id="{56ABBE48-AD10-212C-02BD-8C7CC4B7F7A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39" y="187282"/>
            <a:ext cx="786223" cy="659156"/>
          </a:xfrm>
          <a:prstGeom prst="rect">
            <a:avLst/>
          </a:prstGeom>
        </p:spPr>
      </p:pic>
      <p:pic>
        <p:nvPicPr>
          <p:cNvPr id="16" name="Gráfico 15">
            <a:extLst>
              <a:ext uri="{FF2B5EF4-FFF2-40B4-BE49-F238E27FC236}">
                <a16:creationId xmlns:a16="http://schemas.microsoft.com/office/drawing/2014/main" id="{CEFC0513-E048-8FA4-0DEB-C84F9399322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11420" y="187282"/>
            <a:ext cx="956641" cy="486161"/>
          </a:xfrm>
          <a:prstGeom prst="rect">
            <a:avLst/>
          </a:prstGeom>
        </p:spPr>
      </p:pic>
      <p:pic>
        <p:nvPicPr>
          <p:cNvPr id="17" name="Gráfico 16">
            <a:extLst>
              <a:ext uri="{FF2B5EF4-FFF2-40B4-BE49-F238E27FC236}">
                <a16:creationId xmlns:a16="http://schemas.microsoft.com/office/drawing/2014/main" id="{7FE01955-FB63-F22E-751F-9B6F8AB2A42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1330070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82F99-B29D-EBE6-E027-1909F94ED08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A6343C8-C753-7CF6-1B1C-976EBB12C739}"/>
              </a:ext>
            </a:extLst>
          </p:cNvPr>
          <p:cNvSpPr txBox="1"/>
          <p:nvPr/>
        </p:nvSpPr>
        <p:spPr>
          <a:xfrm>
            <a:off x="1090422" y="1580126"/>
            <a:ext cx="6094476" cy="369332"/>
          </a:xfrm>
          <a:prstGeom prst="rect">
            <a:avLst/>
          </a:prstGeom>
          <a:noFill/>
        </p:spPr>
        <p:txBody>
          <a:bodyPr wrap="square">
            <a:spAutoFit/>
          </a:bodyPr>
          <a:lstStyle/>
          <a:p>
            <a:pPr>
              <a:defRPr/>
            </a:pPr>
            <a:r>
              <a:rPr lang="en-US" b="1">
                <a:solidFill>
                  <a:srgbClr val="002060"/>
                </a:solidFill>
                <a:latin typeface="League Spartan"/>
                <a:ea typeface="League Spartan"/>
                <a:cs typeface="League Spartan"/>
                <a:sym typeface="League Spartan"/>
              </a:rPr>
              <a:t> </a:t>
            </a:r>
          </a:p>
        </p:txBody>
      </p:sp>
      <p:sp>
        <p:nvSpPr>
          <p:cNvPr id="51" name="Marcador de contenido 42">
            <a:extLst>
              <a:ext uri="{FF2B5EF4-FFF2-40B4-BE49-F238E27FC236}">
                <a16:creationId xmlns:a16="http://schemas.microsoft.com/office/drawing/2014/main" id="{547FA3EC-82BF-26AE-3987-58613A55731D}"/>
              </a:ext>
            </a:extLst>
          </p:cNvPr>
          <p:cNvSpPr txBox="1">
            <a:spLocks/>
          </p:cNvSpPr>
          <p:nvPr/>
        </p:nvSpPr>
        <p:spPr>
          <a:xfrm>
            <a:off x="6530977" y="4189865"/>
            <a:ext cx="5362575" cy="1745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s-ES">
              <a:latin typeface="League Spartan"/>
            </a:endParaRPr>
          </a:p>
        </p:txBody>
      </p:sp>
      <p:sp>
        <p:nvSpPr>
          <p:cNvPr id="2" name="CuadroTexto 1">
            <a:extLst>
              <a:ext uri="{FF2B5EF4-FFF2-40B4-BE49-F238E27FC236}">
                <a16:creationId xmlns:a16="http://schemas.microsoft.com/office/drawing/2014/main" id="{30D71800-8AB1-9441-F74D-C3BDCB33BEC0}"/>
              </a:ext>
            </a:extLst>
          </p:cNvPr>
          <p:cNvSpPr txBox="1"/>
          <p:nvPr/>
        </p:nvSpPr>
        <p:spPr>
          <a:xfrm>
            <a:off x="5774724" y="3844392"/>
            <a:ext cx="6094476" cy="26945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s-ES" sz="1600" b="1">
                <a:latin typeface="Aptos"/>
                <a:cs typeface="Arial"/>
              </a:rPr>
              <a:t>742 ha en proceso de restauración </a:t>
            </a:r>
            <a:r>
              <a:rPr lang="es-ES" sz="1600">
                <a:latin typeface="Aptos"/>
                <a:cs typeface="Arial"/>
              </a:rPr>
              <a:t>en Cerros Orientales y Áreas protegidas distritales</a:t>
            </a:r>
            <a:endParaRPr lang="en-US" sz="1600">
              <a:latin typeface="Aptos"/>
              <a:cs typeface="Arial"/>
            </a:endParaRPr>
          </a:p>
          <a:p>
            <a:pPr marL="285750" indent="-285750">
              <a:lnSpc>
                <a:spcPct val="90000"/>
              </a:lnSpc>
              <a:spcBef>
                <a:spcPts val="1000"/>
              </a:spcBef>
              <a:buFont typeface="Arial"/>
              <a:buChar char="•"/>
            </a:pPr>
            <a:r>
              <a:rPr lang="es-ES" sz="1600">
                <a:latin typeface="Aptos"/>
                <a:cs typeface="Arial"/>
              </a:rPr>
              <a:t>Declaración de la segunda </a:t>
            </a:r>
            <a:r>
              <a:rPr lang="es-ES" sz="1600">
                <a:latin typeface="Aptos"/>
                <a:ea typeface="+mn-lt"/>
                <a:cs typeface="+mn-lt"/>
              </a:rPr>
              <a:t>Zona Urbana por un Mejor Aire</a:t>
            </a:r>
            <a:r>
              <a:rPr lang="es-ES" sz="1600">
                <a:latin typeface="Aptos"/>
                <a:cs typeface="Arial"/>
              </a:rPr>
              <a:t> en el suroccidente (2,7 km²) </a:t>
            </a:r>
          </a:p>
          <a:p>
            <a:pPr marL="285750" indent="-285750">
              <a:lnSpc>
                <a:spcPct val="90000"/>
              </a:lnSpc>
              <a:spcBef>
                <a:spcPts val="1000"/>
              </a:spcBef>
              <a:buFont typeface="Arial"/>
              <a:buChar char="•"/>
            </a:pPr>
            <a:r>
              <a:rPr lang="es-ES" sz="1600">
                <a:latin typeface="Aptos"/>
                <a:cs typeface="Arial"/>
              </a:rPr>
              <a:t>Consolidación de </a:t>
            </a:r>
            <a:r>
              <a:rPr lang="es-ES" sz="1600" b="1">
                <a:latin typeface="Aptos"/>
                <a:cs typeface="Arial"/>
              </a:rPr>
              <a:t>2 nuevos bosques urbanos </a:t>
            </a:r>
            <a:r>
              <a:rPr lang="es-ES" sz="1600">
                <a:latin typeface="Aptos"/>
                <a:cs typeface="Arial"/>
              </a:rPr>
              <a:t>(Tunal y Timiza), siembra de 6.500 árboles urbanos y asistencia técnica a 8.000 huertas.</a:t>
            </a:r>
            <a:endParaRPr lang="es-ES" sz="1600">
              <a:latin typeface="Aptos"/>
            </a:endParaRPr>
          </a:p>
          <a:p>
            <a:pPr marL="285750" indent="-285750">
              <a:lnSpc>
                <a:spcPct val="90000"/>
              </a:lnSpc>
              <a:spcBef>
                <a:spcPts val="1000"/>
              </a:spcBef>
              <a:buFont typeface="Arial"/>
              <a:buChar char="•"/>
            </a:pPr>
            <a:r>
              <a:rPr lang="es" sz="1600">
                <a:latin typeface="Aptos"/>
                <a:cs typeface="Arial"/>
              </a:rPr>
              <a:t>Intervenciones para reducir el riesgo de desastres en 5 unidades de planeamiento local priorizadas</a:t>
            </a:r>
            <a:r>
              <a:rPr lang="es-ES" sz="1600">
                <a:latin typeface="Aptos"/>
                <a:cs typeface="Arial"/>
              </a:rPr>
              <a:t> y </a:t>
            </a:r>
            <a:r>
              <a:rPr lang="es-ES" sz="1600" b="1">
                <a:latin typeface="Aptos"/>
                <a:cs typeface="Arial"/>
              </a:rPr>
              <a:t>reasentamiento de 30 familias</a:t>
            </a:r>
            <a:r>
              <a:rPr lang="es-ES" sz="1600">
                <a:latin typeface="Aptos"/>
                <a:cs typeface="Arial"/>
              </a:rPr>
              <a:t> ubicadas en zonas de alto riesgo no mitigables.</a:t>
            </a:r>
          </a:p>
        </p:txBody>
      </p:sp>
      <p:sp>
        <p:nvSpPr>
          <p:cNvPr id="7" name="Título 3">
            <a:extLst>
              <a:ext uri="{FF2B5EF4-FFF2-40B4-BE49-F238E27FC236}">
                <a16:creationId xmlns:a16="http://schemas.microsoft.com/office/drawing/2014/main" id="{B754470C-D056-694E-28EC-20ACCB91C87C}"/>
              </a:ext>
            </a:extLst>
          </p:cNvPr>
          <p:cNvSpPr txBox="1">
            <a:spLocks/>
          </p:cNvSpPr>
          <p:nvPr/>
        </p:nvSpPr>
        <p:spPr>
          <a:xfrm>
            <a:off x="3102934" y="248360"/>
            <a:ext cx="5986132" cy="561467"/>
          </a:xfrm>
        </p:spPr>
        <p:txBody>
          <a:bodyPr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sz="2000">
                <a:latin typeface="Aptos Black" panose="020B0004020202020204" pitchFamily="34" charset="0"/>
              </a:rPr>
              <a:t>¿En qué va a invertir la ciudad?</a:t>
            </a:r>
          </a:p>
        </p:txBody>
      </p:sp>
      <p:pic>
        <p:nvPicPr>
          <p:cNvPr id="8" name="Gráfico 7">
            <a:extLst>
              <a:ext uri="{FF2B5EF4-FFF2-40B4-BE49-F238E27FC236}">
                <a16:creationId xmlns:a16="http://schemas.microsoft.com/office/drawing/2014/main" id="{CCE0A4A6-440B-37B6-DCCF-5608579435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9" name="Gráfico 8">
            <a:extLst>
              <a:ext uri="{FF2B5EF4-FFF2-40B4-BE49-F238E27FC236}">
                <a16:creationId xmlns:a16="http://schemas.microsoft.com/office/drawing/2014/main" id="{848F70F5-67C7-0E12-28B3-71101042563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sp>
        <p:nvSpPr>
          <p:cNvPr id="5" name="Rectángulo 4">
            <a:extLst>
              <a:ext uri="{FF2B5EF4-FFF2-40B4-BE49-F238E27FC236}">
                <a16:creationId xmlns:a16="http://schemas.microsoft.com/office/drawing/2014/main" id="{0705C2D5-6FAC-B6B1-ADE5-1D022E6E5ECE}"/>
              </a:ext>
            </a:extLst>
          </p:cNvPr>
          <p:cNvSpPr/>
          <p:nvPr/>
        </p:nvSpPr>
        <p:spPr>
          <a:xfrm>
            <a:off x="0" y="1086916"/>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CO">
              <a:solidFill>
                <a:schemeClr val="tx2"/>
              </a:solidFill>
              <a:latin typeface="Aptos Black" panose="020B0004020202020204" pitchFamily="34" charset="0"/>
            </a:endParaRPr>
          </a:p>
        </p:txBody>
      </p:sp>
      <p:sp>
        <p:nvSpPr>
          <p:cNvPr id="11" name="Rectángulo 10">
            <a:extLst>
              <a:ext uri="{FF2B5EF4-FFF2-40B4-BE49-F238E27FC236}">
                <a16:creationId xmlns:a16="http://schemas.microsoft.com/office/drawing/2014/main" id="{455103AF-05C0-A784-D291-4152B6B58F4A}"/>
              </a:ext>
            </a:extLst>
          </p:cNvPr>
          <p:cNvSpPr/>
          <p:nvPr/>
        </p:nvSpPr>
        <p:spPr>
          <a:xfrm>
            <a:off x="1716024" y="1086916"/>
            <a:ext cx="8759952" cy="561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s-ES" sz="2800" b="1">
                <a:solidFill>
                  <a:schemeClr val="tx1"/>
                </a:solidFill>
                <a:latin typeface="Aptos Black"/>
                <a:cs typeface="Arial"/>
              </a:rPr>
              <a:t>Desarrollo Económico</a:t>
            </a:r>
            <a:r>
              <a:rPr lang="es-ES" sz="2800" b="1">
                <a:solidFill>
                  <a:srgbClr val="FF0000"/>
                </a:solidFill>
                <a:latin typeface="Aptos Black"/>
                <a:cs typeface="Arial"/>
              </a:rPr>
              <a:t> </a:t>
            </a:r>
            <a:r>
              <a:rPr lang="es-ES" sz="2800" b="1">
                <a:solidFill>
                  <a:schemeClr val="tx1"/>
                </a:solidFill>
                <a:latin typeface="Aptos Black"/>
                <a:cs typeface="Arial"/>
              </a:rPr>
              <a:t>y Acción Climática</a:t>
            </a:r>
          </a:p>
        </p:txBody>
      </p:sp>
      <p:sp>
        <p:nvSpPr>
          <p:cNvPr id="4" name="CuadroTexto 3">
            <a:extLst>
              <a:ext uri="{FF2B5EF4-FFF2-40B4-BE49-F238E27FC236}">
                <a16:creationId xmlns:a16="http://schemas.microsoft.com/office/drawing/2014/main" id="{132F6845-84B1-0EDD-F414-5FD4BABF069E}"/>
              </a:ext>
            </a:extLst>
          </p:cNvPr>
          <p:cNvSpPr txBox="1"/>
          <p:nvPr/>
        </p:nvSpPr>
        <p:spPr>
          <a:xfrm>
            <a:off x="462999" y="3805366"/>
            <a:ext cx="4888599" cy="3040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s-ES" sz="1600" b="1">
                <a:latin typeface="Aptos"/>
                <a:cs typeface="Arial"/>
              </a:rPr>
              <a:t>Fortalecer 10.627 negocios </a:t>
            </a:r>
            <a:r>
              <a:rPr lang="es-ES" sz="1600">
                <a:latin typeface="Aptos"/>
                <a:cs typeface="Arial"/>
              </a:rPr>
              <a:t>mediante procesos de formación y asistencia técnica especializada; apoyar financieramente a </a:t>
            </a:r>
            <a:r>
              <a:rPr lang="es-ES" sz="1600" b="1">
                <a:latin typeface="Aptos"/>
                <a:cs typeface="Arial"/>
              </a:rPr>
              <a:t>6.901 empresas</a:t>
            </a:r>
            <a:r>
              <a:rPr lang="es-ES" sz="1600">
                <a:latin typeface="Aptos"/>
                <a:cs typeface="Arial"/>
              </a:rPr>
              <a:t>, y generar 2.100 conexiones con otros mercados.</a:t>
            </a:r>
          </a:p>
          <a:p>
            <a:pPr marL="285750" indent="-285750">
              <a:lnSpc>
                <a:spcPct val="90000"/>
              </a:lnSpc>
              <a:spcBef>
                <a:spcPts val="1000"/>
              </a:spcBef>
              <a:buFont typeface="Arial"/>
              <a:buChar char="•"/>
            </a:pPr>
            <a:endParaRPr lang="es-ES" sz="900">
              <a:latin typeface="Aptos" panose="020B0004020202020204" pitchFamily="34" charset="0"/>
              <a:cs typeface="Arial"/>
            </a:endParaRPr>
          </a:p>
          <a:p>
            <a:pPr marL="285750" indent="-285750">
              <a:lnSpc>
                <a:spcPct val="90000"/>
              </a:lnSpc>
              <a:spcBef>
                <a:spcPts val="1000"/>
              </a:spcBef>
              <a:buFont typeface="Arial"/>
              <a:buChar char="•"/>
            </a:pPr>
            <a:r>
              <a:rPr lang="es-ES" sz="1600">
                <a:latin typeface="Aptos"/>
                <a:cs typeface="Arial"/>
              </a:rPr>
              <a:t>Lograr </a:t>
            </a:r>
            <a:r>
              <a:rPr lang="es-ES" sz="1600" b="1">
                <a:latin typeface="Aptos"/>
                <a:cs typeface="Arial"/>
              </a:rPr>
              <a:t>36.303 colocaciones en el mercado laboral </a:t>
            </a:r>
            <a:r>
              <a:rPr lang="es-ES" sz="1600">
                <a:latin typeface="Aptos"/>
                <a:cs typeface="Arial"/>
              </a:rPr>
              <a:t>y 18.059 certificaciones en formación para el trabajo y/o competencias en habilidades laborales</a:t>
            </a:r>
          </a:p>
          <a:p>
            <a:pPr marL="285750" indent="-285750">
              <a:lnSpc>
                <a:spcPct val="90000"/>
              </a:lnSpc>
              <a:spcBef>
                <a:spcPts val="1000"/>
              </a:spcBef>
              <a:buFont typeface="Arial"/>
              <a:buChar char="•"/>
            </a:pPr>
            <a:r>
              <a:rPr lang="es-ES" sz="1600" b="1">
                <a:latin typeface="Aptos"/>
                <a:ea typeface="+mn-lt"/>
                <a:cs typeface="+mn-lt"/>
              </a:rPr>
              <a:t>830 ha en proceso de conservación en 10 microcuencas</a:t>
            </a:r>
            <a:r>
              <a:rPr lang="es-ES" sz="1600">
                <a:latin typeface="Aptos"/>
                <a:ea typeface="+mn-lt"/>
                <a:cs typeface="+mn-lt"/>
              </a:rPr>
              <a:t> estratégicas que surten a los sistemas de abastecimiento de agua de Bogotá </a:t>
            </a:r>
            <a:endParaRPr lang="es-ES" sz="1400">
              <a:latin typeface="Aptos"/>
              <a:cs typeface="Arial"/>
            </a:endParaRPr>
          </a:p>
        </p:txBody>
      </p:sp>
      <p:pic>
        <p:nvPicPr>
          <p:cNvPr id="7170" name="Picture 2">
            <a:extLst>
              <a:ext uri="{FF2B5EF4-FFF2-40B4-BE49-F238E27FC236}">
                <a16:creationId xmlns:a16="http://schemas.microsoft.com/office/drawing/2014/main" id="{8904A5A3-FC43-190F-491E-AA6482727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5970" y="1868074"/>
            <a:ext cx="2699474" cy="179992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Secretaría de Desarrollo Económico ofrece más de 650 empleos para esta  semana a través de la 'Bogotá Trabaja' - Secretaría Distrital de Desarrollo  Económico">
            <a:extLst>
              <a:ext uri="{FF2B5EF4-FFF2-40B4-BE49-F238E27FC236}">
                <a16:creationId xmlns:a16="http://schemas.microsoft.com/office/drawing/2014/main" id="{4702DE24-C0B9-1EF2-EFC6-2DB0D5CC96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7612" y="1868074"/>
            <a:ext cx="2619375" cy="17430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Gráfico 5">
            <a:extLst>
              <a:ext uri="{FF2B5EF4-FFF2-40B4-BE49-F238E27FC236}">
                <a16:creationId xmlns:a16="http://schemas.microsoft.com/office/drawing/2014/main" id="{71700BE2-7EC2-3DE3-777F-59688EA2D70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3512341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A5070-C4D2-9571-8C2C-6D77FEB9C827}"/>
              </a:ext>
            </a:extLst>
          </p:cNvPr>
          <p:cNvSpPr>
            <a:spLocks noGrp="1"/>
          </p:cNvSpPr>
          <p:nvPr>
            <p:ph type="title" idx="4294967295"/>
          </p:nvPr>
        </p:nvSpPr>
        <p:spPr>
          <a:xfrm>
            <a:off x="3329781" y="2631127"/>
            <a:ext cx="5532437" cy="1143000"/>
          </a:xfrm>
          <a:prstGeom prst="rect">
            <a:avLst/>
          </a:prstGeom>
          <a:ln>
            <a:noFill/>
          </a:ln>
        </p:spPr>
        <p:txBody>
          <a:bodyPr anchor="ctr"/>
          <a:lstStyle/>
          <a:p>
            <a:pPr algn="ctr"/>
            <a:r>
              <a:rPr lang="es-MX" sz="6400" b="1">
                <a:solidFill>
                  <a:srgbClr val="D71F27"/>
                </a:solidFill>
                <a:latin typeface="Aptos" panose="020B0004020202020204" pitchFamily="34" charset="0"/>
              </a:rPr>
              <a:t>GRACIAS</a:t>
            </a:r>
            <a:endParaRPr lang="es-CO" sz="6400" b="1">
              <a:solidFill>
                <a:srgbClr val="D71F27"/>
              </a:solidFill>
              <a:latin typeface="Aptos" panose="020B0004020202020204" pitchFamily="34" charset="0"/>
            </a:endParaRPr>
          </a:p>
        </p:txBody>
      </p:sp>
      <p:pic>
        <p:nvPicPr>
          <p:cNvPr id="3" name="Gráfico 2">
            <a:extLst>
              <a:ext uri="{FF2B5EF4-FFF2-40B4-BE49-F238E27FC236}">
                <a16:creationId xmlns:a16="http://schemas.microsoft.com/office/drawing/2014/main" id="{B9A5EAEC-6D0B-E13D-9C56-BBE4DC4BF54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3939" y="187282"/>
            <a:ext cx="786223" cy="659156"/>
          </a:xfrm>
          <a:prstGeom prst="rect">
            <a:avLst/>
          </a:prstGeom>
        </p:spPr>
      </p:pic>
      <p:pic>
        <p:nvPicPr>
          <p:cNvPr id="4" name="Gráfico 3">
            <a:extLst>
              <a:ext uri="{FF2B5EF4-FFF2-40B4-BE49-F238E27FC236}">
                <a16:creationId xmlns:a16="http://schemas.microsoft.com/office/drawing/2014/main" id="{8B6025BC-80BA-05FC-71CA-25F54EA3ED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1420" y="187282"/>
            <a:ext cx="956641" cy="486161"/>
          </a:xfrm>
          <a:prstGeom prst="rect">
            <a:avLst/>
          </a:prstGeom>
        </p:spPr>
      </p:pic>
      <p:pic>
        <p:nvPicPr>
          <p:cNvPr id="5" name="Gráfico 4">
            <a:extLst>
              <a:ext uri="{FF2B5EF4-FFF2-40B4-BE49-F238E27FC236}">
                <a16:creationId xmlns:a16="http://schemas.microsoft.com/office/drawing/2014/main" id="{6DAC43BC-4E85-431E-9FE9-2E47515394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2191350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a:extLst>
              <a:ext uri="{FF2B5EF4-FFF2-40B4-BE49-F238E27FC236}">
                <a16:creationId xmlns:a16="http://schemas.microsoft.com/office/drawing/2014/main" id="{5EA929C7-FFF9-4457-99D5-596A6755476D}"/>
              </a:ext>
            </a:extLst>
          </p:cNvPr>
          <p:cNvSpPr txBox="1"/>
          <p:nvPr/>
        </p:nvSpPr>
        <p:spPr>
          <a:xfrm>
            <a:off x="2690915" y="1098165"/>
            <a:ext cx="6810169" cy="59433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s-CO" sz="1600" b="1">
                <a:solidFill>
                  <a:srgbClr val="232A34"/>
                </a:solidFill>
                <a:latin typeface="Aptos" panose="020B0004020202020204" pitchFamily="34" charset="0"/>
                <a:cs typeface="Arial" panose="020B0604020202020204" pitchFamily="34" charset="0"/>
              </a:rPr>
              <a:t>PIB de Obras Civiles</a:t>
            </a:r>
          </a:p>
          <a:p>
            <a:pPr algn="ctr">
              <a:defRPr/>
            </a:pPr>
            <a:r>
              <a:rPr lang="es-CO" sz="1600" i="1">
                <a:solidFill>
                  <a:srgbClr val="232A34"/>
                </a:solidFill>
                <a:latin typeface="Aptos" panose="020B0004020202020204" pitchFamily="34" charset="0"/>
                <a:cs typeface="Arial" panose="020B0604020202020204" pitchFamily="34" charset="0"/>
              </a:rPr>
              <a:t>Índice (2015=100)</a:t>
            </a:r>
          </a:p>
        </p:txBody>
      </p:sp>
      <p:sp>
        <p:nvSpPr>
          <p:cNvPr id="6" name="CuadroTexto 3">
            <a:extLst>
              <a:ext uri="{FF2B5EF4-FFF2-40B4-BE49-F238E27FC236}">
                <a16:creationId xmlns:a16="http://schemas.microsoft.com/office/drawing/2014/main" id="{F9C89FA9-A8BB-4D90-8853-302457882EFE}"/>
              </a:ext>
            </a:extLst>
          </p:cNvPr>
          <p:cNvSpPr txBox="1"/>
          <p:nvPr/>
        </p:nvSpPr>
        <p:spPr>
          <a:xfrm>
            <a:off x="149643" y="6510534"/>
            <a:ext cx="7156524" cy="25788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s-CO" sz="1000">
                <a:solidFill>
                  <a:srgbClr val="232A34"/>
                </a:solidFill>
                <a:latin typeface="Aptos" panose="020B0004020202020204" pitchFamily="34" charset="0"/>
                <a:cs typeface="Arial" panose="020B0604020202020204" pitchFamily="34" charset="0"/>
              </a:rPr>
              <a:t>Fuente: DANE, </a:t>
            </a:r>
            <a:r>
              <a:rPr lang="es-CO" sz="1000">
                <a:solidFill>
                  <a:prstClr val="black"/>
                </a:solidFill>
                <a:latin typeface="Aptos" panose="020B0004020202020204" pitchFamily="34" charset="0"/>
                <a:ea typeface="Arial"/>
                <a:cs typeface="Arial" panose="020B0604020202020204" pitchFamily="34" charset="0"/>
                <a:sym typeface="Arial"/>
              </a:rPr>
              <a:t>Cuentas Nacionales y PIB Bogotá </a:t>
            </a:r>
            <a:endParaRPr lang="es-CO" sz="1000" i="1">
              <a:solidFill>
                <a:srgbClr val="232A34"/>
              </a:solidFill>
              <a:latin typeface="Aptos" panose="020B00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0820D1DC-2B3C-9EF1-C1E6-88627DBEF23F}"/>
              </a:ext>
            </a:extLst>
          </p:cNvPr>
          <p:cNvSpPr txBox="1"/>
          <p:nvPr/>
        </p:nvSpPr>
        <p:spPr>
          <a:xfrm>
            <a:off x="2514600" y="187282"/>
            <a:ext cx="6986486" cy="758606"/>
          </a:xfrm>
          <a:prstGeom prst="rect">
            <a:avLst/>
          </a:prstGeom>
          <a:noFill/>
        </p:spPr>
        <p:txBody>
          <a:bodyPr wrap="square">
            <a:spAutoFit/>
          </a:bodyPr>
          <a:lstStyle/>
          <a:p>
            <a:pPr algn="ctr">
              <a:lnSpc>
                <a:spcPct val="90000"/>
              </a:lnSpc>
              <a:defRPr/>
            </a:pPr>
            <a:r>
              <a:rPr lang="es-ES" sz="1600" b="1">
                <a:solidFill>
                  <a:srgbClr val="232A34"/>
                </a:solidFill>
                <a:latin typeface="Aptos" panose="020B0004020202020204" pitchFamily="34" charset="0"/>
                <a:sym typeface="Arial Narrow"/>
              </a:rPr>
              <a:t>Durante el periodo 2015-2024, el valor agregado del sector de obras civiles estuvo cerca de triplicarse, mientras que a nivel nacional se ha observado una contracción</a:t>
            </a:r>
          </a:p>
        </p:txBody>
      </p:sp>
      <p:graphicFrame>
        <p:nvGraphicFramePr>
          <p:cNvPr id="3" name="Gráfico 2">
            <a:extLst>
              <a:ext uri="{FF2B5EF4-FFF2-40B4-BE49-F238E27FC236}">
                <a16:creationId xmlns:a16="http://schemas.microsoft.com/office/drawing/2014/main" id="{A87FA5B8-6866-B291-177F-B32351179D54}"/>
              </a:ext>
            </a:extLst>
          </p:cNvPr>
          <p:cNvGraphicFramePr>
            <a:graphicFrameLocks/>
          </p:cNvGraphicFramePr>
          <p:nvPr>
            <p:extLst>
              <p:ext uri="{D42A27DB-BD31-4B8C-83A1-F6EECF244321}">
                <p14:modId xmlns:p14="http://schemas.microsoft.com/office/powerpoint/2010/main" val="4076709642"/>
              </p:ext>
            </p:extLst>
          </p:nvPr>
        </p:nvGraphicFramePr>
        <p:xfrm>
          <a:off x="2029459" y="1659638"/>
          <a:ext cx="8133082" cy="4601794"/>
        </p:xfrm>
        <a:graphic>
          <a:graphicData uri="http://schemas.openxmlformats.org/drawingml/2006/chart">
            <c:chart xmlns:c="http://schemas.openxmlformats.org/drawingml/2006/chart" xmlns:r="http://schemas.openxmlformats.org/officeDocument/2006/relationships" r:id="rId2"/>
          </a:graphicData>
        </a:graphic>
      </p:graphicFrame>
      <p:pic>
        <p:nvPicPr>
          <p:cNvPr id="2" name="Gráfico 1">
            <a:extLst>
              <a:ext uri="{FF2B5EF4-FFF2-40B4-BE49-F238E27FC236}">
                <a16:creationId xmlns:a16="http://schemas.microsoft.com/office/drawing/2014/main" id="{6E13FC09-21F5-2D4C-6135-7F6547AE14E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4" name="Gráfico 3">
            <a:extLst>
              <a:ext uri="{FF2B5EF4-FFF2-40B4-BE49-F238E27FC236}">
                <a16:creationId xmlns:a16="http://schemas.microsoft.com/office/drawing/2014/main" id="{047F057B-BF05-1020-8095-0ACF64263AD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8" name="Gráfico 7">
            <a:extLst>
              <a:ext uri="{FF2B5EF4-FFF2-40B4-BE49-F238E27FC236}">
                <a16:creationId xmlns:a16="http://schemas.microsoft.com/office/drawing/2014/main" id="{FC13103B-85D5-9BCE-E4FD-83BA38BA15A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288647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97;p5">
            <a:extLst>
              <a:ext uri="{FF2B5EF4-FFF2-40B4-BE49-F238E27FC236}">
                <a16:creationId xmlns:a16="http://schemas.microsoft.com/office/drawing/2014/main" id="{5D03E26E-1029-29DC-EBF7-758F8F396D6A}"/>
              </a:ext>
            </a:extLst>
          </p:cNvPr>
          <p:cNvSpPr txBox="1"/>
          <p:nvPr/>
        </p:nvSpPr>
        <p:spPr>
          <a:xfrm>
            <a:off x="123053" y="6512997"/>
            <a:ext cx="5916571" cy="246181"/>
          </a:xfrm>
          <a:prstGeom prst="rect">
            <a:avLst/>
          </a:prstGeom>
          <a:noFill/>
          <a:ln>
            <a:noFill/>
          </a:ln>
        </p:spPr>
        <p:txBody>
          <a:bodyPr spcFirstLastPara="1" wrap="square" lIns="91425" tIns="45700" rIns="91425" bIns="45700" anchor="t" anchorCtr="0">
            <a:spAutoFit/>
          </a:bodyPr>
          <a:lstStyle/>
          <a:p>
            <a:pPr>
              <a:defRPr/>
            </a:pPr>
            <a:r>
              <a:rPr lang="es-CO" sz="1000">
                <a:solidFill>
                  <a:prstClr val="black"/>
                </a:solidFill>
                <a:latin typeface="Aptos" panose="020B0004020202020204" pitchFamily="34" charset="0"/>
                <a:ea typeface="Arial"/>
                <a:cs typeface="Arial" panose="020B0604020202020204" pitchFamily="34" charset="0"/>
                <a:sym typeface="Arial"/>
              </a:rPr>
              <a:t>Fuente: DANE, Índice Trimestral de Actividad Económica Departamental (ITAED)</a:t>
            </a:r>
          </a:p>
        </p:txBody>
      </p:sp>
      <p:sp>
        <p:nvSpPr>
          <p:cNvPr id="16" name="Google Shape;410;p6">
            <a:extLst>
              <a:ext uri="{FF2B5EF4-FFF2-40B4-BE49-F238E27FC236}">
                <a16:creationId xmlns:a16="http://schemas.microsoft.com/office/drawing/2014/main" id="{E50CBB17-FD37-1018-C68F-3E7E273D19A8}"/>
              </a:ext>
            </a:extLst>
          </p:cNvPr>
          <p:cNvSpPr txBox="1"/>
          <p:nvPr/>
        </p:nvSpPr>
        <p:spPr>
          <a:xfrm>
            <a:off x="2481263" y="187282"/>
            <a:ext cx="7229475" cy="486161"/>
          </a:xfrm>
          <a:prstGeom prst="rect">
            <a:avLst/>
          </a:prstGeom>
          <a:noFill/>
          <a:ln>
            <a:noFill/>
          </a:ln>
        </p:spPr>
        <p:txBody>
          <a:bodyPr spcFirstLastPara="1" wrap="square" lIns="91425" tIns="45700" rIns="91425" bIns="45700" anchor="t" anchorCtr="0">
            <a:noAutofit/>
          </a:bodyPr>
          <a:lstStyle>
            <a:defPPr>
              <a:defRPr lang="es-CO"/>
            </a:defPPr>
            <a:lvl1pPr marL="0" marR="0" lvl="0" indent="0" algn="ctr" defTabSz="914400" eaLnBrk="1" fontAlgn="auto" latinLnBrk="0" hangingPunct="1">
              <a:lnSpc>
                <a:spcPct val="90000"/>
              </a:lnSpc>
              <a:spcBef>
                <a:spcPts val="0"/>
              </a:spcBef>
              <a:spcAft>
                <a:spcPts val="0"/>
              </a:spcAft>
              <a:buClrTx/>
              <a:buSzTx/>
              <a:buFontTx/>
              <a:buNone/>
              <a:tabLst/>
              <a:defRPr kumimoji="0" sz="2000" b="1" i="0" u="none" strike="noStrike" cap="none" spc="0" normalizeH="0" baseline="0">
                <a:ln>
                  <a:noFill/>
                </a:ln>
                <a:solidFill>
                  <a:srgbClr val="C00000"/>
                </a:solidFill>
                <a:effectLst/>
                <a:uLnTx/>
                <a:uFillTx/>
                <a:latin typeface="Arial" panose="020B0604020202020204" pitchFamily="34" charset="0"/>
                <a:ea typeface="Arial Narrow"/>
                <a:cs typeface="Arial" panose="020B0604020202020204" pitchFamily="34" charset="0"/>
              </a:defRPr>
            </a:lvl1pPr>
          </a:lstStyle>
          <a:p>
            <a:pPr>
              <a:defRPr/>
            </a:pPr>
            <a:r>
              <a:rPr lang="es-CO" sz="1600">
                <a:solidFill>
                  <a:srgbClr val="232A34"/>
                </a:solidFill>
                <a:latin typeface="Aptos" panose="020B0004020202020204" pitchFamily="34" charset="0"/>
                <a:ea typeface="+mj-ea"/>
              </a:rPr>
              <a:t>En lo corrido de 2025, el valor agregado de Bogotá ha crecido 3,4%, 1,0 punto porcentual más que lo observado a nivel nacional</a:t>
            </a:r>
            <a:endParaRPr lang="es-ES" sz="1600">
              <a:solidFill>
                <a:srgbClr val="232A34"/>
              </a:solidFill>
              <a:latin typeface="Aptos" panose="020B0004020202020204" pitchFamily="34" charset="0"/>
              <a:ea typeface="+mj-ea"/>
              <a:sym typeface="Arial Narrow"/>
            </a:endParaRPr>
          </a:p>
        </p:txBody>
      </p:sp>
      <p:sp>
        <p:nvSpPr>
          <p:cNvPr id="2" name="Google Shape;396;p5">
            <a:extLst>
              <a:ext uri="{FF2B5EF4-FFF2-40B4-BE49-F238E27FC236}">
                <a16:creationId xmlns:a16="http://schemas.microsoft.com/office/drawing/2014/main" id="{3EF6CF6C-ADC2-5A2B-A9FA-9F87EC8EF118}"/>
              </a:ext>
            </a:extLst>
          </p:cNvPr>
          <p:cNvSpPr txBox="1"/>
          <p:nvPr/>
        </p:nvSpPr>
        <p:spPr>
          <a:xfrm>
            <a:off x="3575998" y="899756"/>
            <a:ext cx="5040000" cy="830956"/>
          </a:xfrm>
          <a:prstGeom prst="rect">
            <a:avLst/>
          </a:prstGeom>
          <a:noFill/>
          <a:ln>
            <a:noFill/>
          </a:ln>
        </p:spPr>
        <p:txBody>
          <a:bodyPr spcFirstLastPara="1" wrap="square" lIns="91425" tIns="45700" rIns="91425" bIns="45700" anchor="t" anchorCtr="0">
            <a:spAutoFit/>
          </a:bodyPr>
          <a:lstStyle/>
          <a:p>
            <a:pPr algn="ctr">
              <a:defRPr/>
            </a:pPr>
            <a:r>
              <a:rPr lang="es-CO" sz="1600" b="1">
                <a:solidFill>
                  <a:prstClr val="black"/>
                </a:solidFill>
                <a:latin typeface="Aptos" panose="020B0004020202020204" pitchFamily="34" charset="0"/>
                <a:ea typeface="Arial"/>
                <a:cs typeface="Arial"/>
                <a:sym typeface="Arial"/>
              </a:rPr>
              <a:t>Indicador Trimestral de Actividad Económica Departamental</a:t>
            </a:r>
          </a:p>
          <a:p>
            <a:pPr algn="ctr">
              <a:defRPr/>
            </a:pPr>
            <a:r>
              <a:rPr lang="es-CO" sz="1600" i="1">
                <a:solidFill>
                  <a:prstClr val="black"/>
                </a:solidFill>
                <a:latin typeface="Aptos" panose="020B0004020202020204" pitchFamily="34" charset="0"/>
                <a:ea typeface="Arial"/>
                <a:cs typeface="Arial"/>
                <a:sym typeface="Arial"/>
              </a:rPr>
              <a:t>Variación anual (%)</a:t>
            </a:r>
            <a:endParaRPr lang="es-CO" sz="1600">
              <a:solidFill>
                <a:prstClr val="black"/>
              </a:solidFill>
              <a:latin typeface="Aptos" panose="020B0004020202020204" pitchFamily="34" charset="0"/>
            </a:endParaRPr>
          </a:p>
        </p:txBody>
      </p:sp>
      <p:graphicFrame>
        <p:nvGraphicFramePr>
          <p:cNvPr id="3" name="Gráfico 2">
            <a:extLst>
              <a:ext uri="{FF2B5EF4-FFF2-40B4-BE49-F238E27FC236}">
                <a16:creationId xmlns:a16="http://schemas.microsoft.com/office/drawing/2014/main" id="{3176CA62-6E78-811E-2C7D-32201C25BE92}"/>
              </a:ext>
            </a:extLst>
          </p:cNvPr>
          <p:cNvGraphicFramePr>
            <a:graphicFrameLocks/>
          </p:cNvGraphicFramePr>
          <p:nvPr>
            <p:extLst>
              <p:ext uri="{D42A27DB-BD31-4B8C-83A1-F6EECF244321}">
                <p14:modId xmlns:p14="http://schemas.microsoft.com/office/powerpoint/2010/main" val="3384213762"/>
              </p:ext>
            </p:extLst>
          </p:nvPr>
        </p:nvGraphicFramePr>
        <p:xfrm>
          <a:off x="2586787" y="1812890"/>
          <a:ext cx="7018421" cy="4617928"/>
        </p:xfrm>
        <a:graphic>
          <a:graphicData uri="http://schemas.openxmlformats.org/drawingml/2006/chart">
            <c:chart xmlns:c="http://schemas.openxmlformats.org/drawingml/2006/chart" xmlns:r="http://schemas.openxmlformats.org/officeDocument/2006/relationships" r:id="rId2"/>
          </a:graphicData>
        </a:graphic>
      </p:graphicFrame>
      <p:pic>
        <p:nvPicPr>
          <p:cNvPr id="4" name="Gráfico 3">
            <a:extLst>
              <a:ext uri="{FF2B5EF4-FFF2-40B4-BE49-F238E27FC236}">
                <a16:creationId xmlns:a16="http://schemas.microsoft.com/office/drawing/2014/main" id="{F14D1751-7143-2338-F817-36D169BDE27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5" name="Gráfico 4">
            <a:extLst>
              <a:ext uri="{FF2B5EF4-FFF2-40B4-BE49-F238E27FC236}">
                <a16:creationId xmlns:a16="http://schemas.microsoft.com/office/drawing/2014/main" id="{567EA2C6-9AC3-E76F-BC05-987884B4A8E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6" name="Gráfico 5">
            <a:extLst>
              <a:ext uri="{FF2B5EF4-FFF2-40B4-BE49-F238E27FC236}">
                <a16:creationId xmlns:a16="http://schemas.microsoft.com/office/drawing/2014/main" id="{A932676C-725E-4762-99B8-24B9B2AC684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97328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60;p10">
            <a:extLst>
              <a:ext uri="{FF2B5EF4-FFF2-40B4-BE49-F238E27FC236}">
                <a16:creationId xmlns:a16="http://schemas.microsoft.com/office/drawing/2014/main" id="{8E4D6001-D5A9-9482-9D56-131A82B51613}"/>
              </a:ext>
            </a:extLst>
          </p:cNvPr>
          <p:cNvSpPr txBox="1"/>
          <p:nvPr/>
        </p:nvSpPr>
        <p:spPr>
          <a:xfrm>
            <a:off x="2548890" y="187282"/>
            <a:ext cx="7138036" cy="584775"/>
          </a:xfrm>
          <a:prstGeom prst="rect">
            <a:avLst/>
          </a:prstGeom>
          <a:noFill/>
        </p:spPr>
        <p:txBody>
          <a:bodyPr wrap="square" rtlCol="0">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0070C0"/>
                </a:solidFill>
                <a:effectLst/>
                <a:uLnTx/>
                <a:uFillTx/>
                <a:latin typeface="Oswald Medium"/>
              </a:defRPr>
            </a:lvl1pPr>
          </a:lstStyle>
          <a:p>
            <a:pPr algn="ctr"/>
            <a:r>
              <a:rPr lang="es-ES" sz="1600" b="1">
                <a:solidFill>
                  <a:schemeClr val="tx1"/>
                </a:solidFill>
                <a:latin typeface="Aptos" panose="020B0004020202020204" pitchFamily="34" charset="0"/>
                <a:sym typeface="Arial Narrow"/>
              </a:rPr>
              <a:t>La tasa de desempleo en Bogotá se ha estabilizado en un dígito, por debajo del total nacional y otras ciudades capitales</a:t>
            </a:r>
          </a:p>
        </p:txBody>
      </p:sp>
      <p:sp>
        <p:nvSpPr>
          <p:cNvPr id="6" name="Google Shape;455;p10">
            <a:extLst>
              <a:ext uri="{FF2B5EF4-FFF2-40B4-BE49-F238E27FC236}">
                <a16:creationId xmlns:a16="http://schemas.microsoft.com/office/drawing/2014/main" id="{A23DE666-7807-E234-0EDA-37C3FC4C6781}"/>
              </a:ext>
            </a:extLst>
          </p:cNvPr>
          <p:cNvSpPr/>
          <p:nvPr/>
        </p:nvSpPr>
        <p:spPr>
          <a:xfrm>
            <a:off x="170990" y="6542421"/>
            <a:ext cx="7967658" cy="246181"/>
          </a:xfrm>
          <a:prstGeom prst="rect">
            <a:avLst/>
          </a:prstGeom>
          <a:noFill/>
          <a:ln>
            <a:noFill/>
          </a:ln>
        </p:spPr>
        <p:txBody>
          <a:bodyPr spcFirstLastPara="1" wrap="square" lIns="91425" tIns="45700" rIns="91425" bIns="45700" anchor="t" anchorCtr="0">
            <a:spAutoFit/>
          </a:bodyPr>
          <a:lstStyle/>
          <a:p>
            <a:pPr marR="17145">
              <a:buClr>
                <a:srgbClr val="000000"/>
              </a:buClr>
              <a:buSzPts val="1000"/>
              <a:defRPr/>
            </a:pPr>
            <a:r>
              <a:rPr lang="es-ES" sz="1000" b="1">
                <a:solidFill>
                  <a:srgbClr val="000000"/>
                </a:solidFill>
                <a:latin typeface="Arial" panose="020B0604020202020204" pitchFamily="34" charset="0"/>
                <a:cs typeface="Arial" panose="020B0604020202020204" pitchFamily="34" charset="0"/>
                <a:sym typeface="Arial"/>
              </a:rPr>
              <a:t>Fuente:</a:t>
            </a:r>
            <a:r>
              <a:rPr lang="es-ES" sz="1000">
                <a:solidFill>
                  <a:srgbClr val="000000"/>
                </a:solidFill>
                <a:latin typeface="Arial" panose="020B0604020202020204" pitchFamily="34" charset="0"/>
                <a:cs typeface="Arial" panose="020B0604020202020204" pitchFamily="34" charset="0"/>
                <a:sym typeface="Arial"/>
              </a:rPr>
              <a:t> DANE, Gran Encuesta Integrada de Hogares (GEIH).</a:t>
            </a:r>
            <a:endParaRPr lang="es-ES" sz="1000">
              <a:solidFill>
                <a:srgbClr val="000000"/>
              </a:solidFill>
              <a:latin typeface="Arial" panose="020B0604020202020204" pitchFamily="34" charset="0"/>
              <a:ea typeface="Arial Narrow"/>
              <a:cs typeface="Arial" panose="020B0604020202020204" pitchFamily="34" charset="0"/>
              <a:sym typeface="Arial Narrow"/>
            </a:endParaRPr>
          </a:p>
        </p:txBody>
      </p:sp>
      <p:sp>
        <p:nvSpPr>
          <p:cNvPr id="9" name="Google Shape;453;p10">
            <a:extLst>
              <a:ext uri="{FF2B5EF4-FFF2-40B4-BE49-F238E27FC236}">
                <a16:creationId xmlns:a16="http://schemas.microsoft.com/office/drawing/2014/main" id="{3762FA40-CAB1-18E9-E232-602A585688B4}"/>
              </a:ext>
            </a:extLst>
          </p:cNvPr>
          <p:cNvSpPr txBox="1"/>
          <p:nvPr/>
        </p:nvSpPr>
        <p:spPr>
          <a:xfrm>
            <a:off x="2285999" y="3536650"/>
            <a:ext cx="7620002" cy="523180"/>
          </a:xfrm>
          <a:prstGeom prst="rect">
            <a:avLst/>
          </a:prstGeom>
          <a:noFill/>
          <a:ln>
            <a:noFill/>
          </a:ln>
        </p:spPr>
        <p:txBody>
          <a:bodyPr spcFirstLastPara="1" wrap="square" lIns="91425" tIns="45700" rIns="91425" bIns="45700" anchor="t" anchorCtr="0">
            <a:spAutoFit/>
          </a:bodyPr>
          <a:lstStyle/>
          <a:p>
            <a:pPr algn="ctr">
              <a:buClr>
                <a:srgbClr val="000000"/>
              </a:buClr>
              <a:buSzPts val="1600"/>
              <a:defRPr/>
            </a:pPr>
            <a:r>
              <a:rPr lang="es-ES" sz="1400" b="1">
                <a:solidFill>
                  <a:srgbClr val="000000"/>
                </a:solidFill>
                <a:latin typeface="Aptos" panose="020B0004020202020204" pitchFamily="34" charset="0"/>
                <a:cs typeface="Arial" panose="020B0604020202020204" pitchFamily="34" charset="0"/>
                <a:sym typeface="Arial"/>
              </a:rPr>
              <a:t>Principales indicadores de mercado laboral- Bogotá</a:t>
            </a:r>
          </a:p>
          <a:p>
            <a:pPr algn="ctr">
              <a:buClr>
                <a:srgbClr val="000000"/>
              </a:buClr>
              <a:buSzPts val="1600"/>
              <a:defRPr/>
            </a:pPr>
            <a:r>
              <a:rPr lang="es-ES" sz="1400" i="1">
                <a:solidFill>
                  <a:srgbClr val="000000"/>
                </a:solidFill>
                <a:latin typeface="Aptos" panose="020B0004020202020204" pitchFamily="34" charset="0"/>
                <a:cs typeface="Arial" panose="020B0604020202020204" pitchFamily="34" charset="0"/>
                <a:sym typeface="Arial"/>
              </a:rPr>
              <a:t> Año corrido – Enero a Septiembre</a:t>
            </a:r>
            <a:endParaRPr lang="es-ES" sz="1400" i="1">
              <a:solidFill>
                <a:srgbClr val="000000"/>
              </a:solidFill>
              <a:latin typeface="Aptos" panose="020B0004020202020204" pitchFamily="34" charset="0"/>
              <a:ea typeface="Times New Roman"/>
              <a:cs typeface="Arial" panose="020B0604020202020204" pitchFamily="34" charset="0"/>
              <a:sym typeface="Times New Roman"/>
            </a:endParaRPr>
          </a:p>
        </p:txBody>
      </p:sp>
      <p:sp>
        <p:nvSpPr>
          <p:cNvPr id="10" name="Google Shape;453;p10">
            <a:extLst>
              <a:ext uri="{FF2B5EF4-FFF2-40B4-BE49-F238E27FC236}">
                <a16:creationId xmlns:a16="http://schemas.microsoft.com/office/drawing/2014/main" id="{635A8BA1-680A-4ABF-E998-9C09B3304D68}"/>
              </a:ext>
            </a:extLst>
          </p:cNvPr>
          <p:cNvSpPr txBox="1"/>
          <p:nvPr/>
        </p:nvSpPr>
        <p:spPr>
          <a:xfrm>
            <a:off x="2290840" y="816671"/>
            <a:ext cx="7610320" cy="523180"/>
          </a:xfrm>
          <a:prstGeom prst="rect">
            <a:avLst/>
          </a:prstGeom>
          <a:noFill/>
          <a:ln>
            <a:noFill/>
          </a:ln>
        </p:spPr>
        <p:txBody>
          <a:bodyPr spcFirstLastPara="1" wrap="square" lIns="91425" tIns="45700" rIns="91425" bIns="45700" anchor="t" anchorCtr="0">
            <a:spAutoFit/>
          </a:bodyPr>
          <a:lstStyle/>
          <a:p>
            <a:pPr algn="ctr">
              <a:buClr>
                <a:srgbClr val="000000"/>
              </a:buClr>
              <a:buSzPts val="1600"/>
              <a:defRPr/>
            </a:pPr>
            <a:r>
              <a:rPr lang="es-CO" sz="1400" b="1">
                <a:solidFill>
                  <a:srgbClr val="000000"/>
                </a:solidFill>
                <a:latin typeface="Aptos" panose="020B0004020202020204" pitchFamily="34" charset="0"/>
                <a:cs typeface="Arial" panose="020B0604020202020204" pitchFamily="34" charset="0"/>
                <a:sym typeface="Arial"/>
              </a:rPr>
              <a:t>Tasa de Desempleo</a:t>
            </a:r>
          </a:p>
          <a:p>
            <a:pPr algn="ctr">
              <a:buClr>
                <a:srgbClr val="000000"/>
              </a:buClr>
              <a:buSzPts val="1600"/>
              <a:defRPr/>
            </a:pPr>
            <a:r>
              <a:rPr lang="es-CO" sz="1400" i="1">
                <a:solidFill>
                  <a:srgbClr val="000000"/>
                </a:solidFill>
                <a:latin typeface="Aptos" panose="020B0004020202020204" pitchFamily="34" charset="0"/>
                <a:cs typeface="Arial" panose="020B0604020202020204" pitchFamily="34" charset="0"/>
                <a:sym typeface="Arial"/>
              </a:rPr>
              <a:t> Trimestre móvil (%)</a:t>
            </a:r>
            <a:endParaRPr lang="es-CO" sz="1400" i="1">
              <a:solidFill>
                <a:srgbClr val="000000"/>
              </a:solidFill>
              <a:latin typeface="Aptos" panose="020B0004020202020204" pitchFamily="34" charset="0"/>
              <a:ea typeface="Times New Roman"/>
              <a:cs typeface="Arial" panose="020B0604020202020204" pitchFamily="34" charset="0"/>
              <a:sym typeface="Times New Roman"/>
            </a:endParaRPr>
          </a:p>
        </p:txBody>
      </p:sp>
      <p:graphicFrame>
        <p:nvGraphicFramePr>
          <p:cNvPr id="2" name="Gráfico 1">
            <a:extLst>
              <a:ext uri="{FF2B5EF4-FFF2-40B4-BE49-F238E27FC236}">
                <a16:creationId xmlns:a16="http://schemas.microsoft.com/office/drawing/2014/main" id="{11295981-FF81-4995-8D73-00536505857D}"/>
              </a:ext>
            </a:extLst>
          </p:cNvPr>
          <p:cNvGraphicFramePr>
            <a:graphicFrameLocks/>
          </p:cNvGraphicFramePr>
          <p:nvPr>
            <p:extLst>
              <p:ext uri="{D42A27DB-BD31-4B8C-83A1-F6EECF244321}">
                <p14:modId xmlns:p14="http://schemas.microsoft.com/office/powerpoint/2010/main" val="3662408721"/>
              </p:ext>
            </p:extLst>
          </p:nvPr>
        </p:nvGraphicFramePr>
        <p:xfrm>
          <a:off x="2044258" y="1259299"/>
          <a:ext cx="8103484" cy="21636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bla 12">
            <a:extLst>
              <a:ext uri="{FF2B5EF4-FFF2-40B4-BE49-F238E27FC236}">
                <a16:creationId xmlns:a16="http://schemas.microsoft.com/office/drawing/2014/main" id="{1F7BFF51-B789-424B-06DE-E3FE026D321E}"/>
              </a:ext>
            </a:extLst>
          </p:cNvPr>
          <p:cNvGraphicFramePr>
            <a:graphicFrameLocks noGrp="1"/>
          </p:cNvGraphicFramePr>
          <p:nvPr>
            <p:extLst>
              <p:ext uri="{D42A27DB-BD31-4B8C-83A1-F6EECF244321}">
                <p14:modId xmlns:p14="http://schemas.microsoft.com/office/powerpoint/2010/main" val="1163054796"/>
              </p:ext>
            </p:extLst>
          </p:nvPr>
        </p:nvGraphicFramePr>
        <p:xfrm>
          <a:off x="223940" y="4059830"/>
          <a:ext cx="11744121" cy="2011680"/>
        </p:xfrm>
        <a:graphic>
          <a:graphicData uri="http://schemas.openxmlformats.org/drawingml/2006/table">
            <a:tbl>
              <a:tblPr/>
              <a:tblGrid>
                <a:gridCol w="4719152">
                  <a:extLst>
                    <a:ext uri="{9D8B030D-6E8A-4147-A177-3AD203B41FA5}">
                      <a16:colId xmlns:a16="http://schemas.microsoft.com/office/drawing/2014/main" val="319781165"/>
                    </a:ext>
                  </a:extLst>
                </a:gridCol>
                <a:gridCol w="1851820">
                  <a:extLst>
                    <a:ext uri="{9D8B030D-6E8A-4147-A177-3AD203B41FA5}">
                      <a16:colId xmlns:a16="http://schemas.microsoft.com/office/drawing/2014/main" val="1734527058"/>
                    </a:ext>
                  </a:extLst>
                </a:gridCol>
                <a:gridCol w="1851820">
                  <a:extLst>
                    <a:ext uri="{9D8B030D-6E8A-4147-A177-3AD203B41FA5}">
                      <a16:colId xmlns:a16="http://schemas.microsoft.com/office/drawing/2014/main" val="2565175843"/>
                    </a:ext>
                  </a:extLst>
                </a:gridCol>
                <a:gridCol w="1851820">
                  <a:extLst>
                    <a:ext uri="{9D8B030D-6E8A-4147-A177-3AD203B41FA5}">
                      <a16:colId xmlns:a16="http://schemas.microsoft.com/office/drawing/2014/main" val="1347686510"/>
                    </a:ext>
                  </a:extLst>
                </a:gridCol>
                <a:gridCol w="1469509">
                  <a:extLst>
                    <a:ext uri="{9D8B030D-6E8A-4147-A177-3AD203B41FA5}">
                      <a16:colId xmlns:a16="http://schemas.microsoft.com/office/drawing/2014/main" val="2127385953"/>
                    </a:ext>
                  </a:extLst>
                </a:gridCol>
              </a:tblGrid>
              <a:tr h="80632">
                <a:tc rowSpan="2">
                  <a:txBody>
                    <a:bodyPr/>
                    <a:lstStyle/>
                    <a:p>
                      <a:pPr algn="ctr" fontAlgn="ctr">
                        <a:buNone/>
                      </a:pPr>
                      <a:r>
                        <a:rPr lang="es-CO" sz="1100" b="1" i="0" u="none" strike="noStrike">
                          <a:solidFill>
                            <a:schemeClr val="tx1"/>
                          </a:solidFill>
                          <a:effectLst/>
                          <a:latin typeface="Aptos" panose="020B0004020202020204" pitchFamily="34" charset="0"/>
                        </a:rPr>
                        <a:t>Descripción</a:t>
                      </a:r>
                    </a:p>
                  </a:txBody>
                  <a:tcPr marL="180000" marR="180000" marT="0" marB="0" anchor="ctr">
                    <a:lnL>
                      <a:noFill/>
                    </a:lnL>
                    <a:lnR>
                      <a:noFill/>
                    </a:lnR>
                    <a:lnT>
                      <a:noFill/>
                    </a:lnT>
                    <a:lnB>
                      <a:noFill/>
                    </a:lnB>
                    <a:solidFill>
                      <a:srgbClr val="F6CA70"/>
                    </a:solidFill>
                  </a:tcPr>
                </a:tc>
                <a:tc gridSpan="2">
                  <a:txBody>
                    <a:bodyPr/>
                    <a:lstStyle/>
                    <a:p>
                      <a:pPr algn="ctr" fontAlgn="ctr">
                        <a:buNone/>
                      </a:pPr>
                      <a:r>
                        <a:rPr lang="es-CO" sz="1100" b="1" i="0" u="none" strike="noStrike">
                          <a:solidFill>
                            <a:schemeClr val="tx1"/>
                          </a:solidFill>
                          <a:effectLst/>
                          <a:latin typeface="Aptos" panose="020B0004020202020204" pitchFamily="34" charset="0"/>
                        </a:rPr>
                        <a:t>Total nacional</a:t>
                      </a:r>
                    </a:p>
                  </a:txBody>
                  <a:tcPr marL="180000" marR="180000" marT="0" marB="0" anchor="ctr">
                    <a:lnL>
                      <a:noFill/>
                    </a:lnL>
                    <a:lnR>
                      <a:noFill/>
                    </a:lnR>
                    <a:lnT>
                      <a:noFill/>
                    </a:lnT>
                    <a:lnB>
                      <a:noFill/>
                    </a:lnB>
                    <a:solidFill>
                      <a:srgbClr val="F6CA70"/>
                    </a:solidFill>
                  </a:tcPr>
                </a:tc>
                <a:tc hMerge="1">
                  <a:txBody>
                    <a:bodyPr/>
                    <a:lstStyle/>
                    <a:p>
                      <a:endParaRPr lang="es-CO"/>
                    </a:p>
                  </a:txBody>
                  <a:tcPr/>
                </a:tc>
                <a:tc gridSpan="2">
                  <a:txBody>
                    <a:bodyPr/>
                    <a:lstStyle/>
                    <a:p>
                      <a:pPr algn="ctr" fontAlgn="ctr">
                        <a:buNone/>
                      </a:pPr>
                      <a:r>
                        <a:rPr lang="es-CO" sz="1100" b="1" i="0" u="none" strike="noStrike">
                          <a:solidFill>
                            <a:schemeClr val="tx1"/>
                          </a:solidFill>
                          <a:effectLst/>
                          <a:latin typeface="Aptos" panose="020B0004020202020204" pitchFamily="34" charset="0"/>
                        </a:rPr>
                        <a:t>Bogotá</a:t>
                      </a:r>
                    </a:p>
                  </a:txBody>
                  <a:tcPr marL="180000" marR="180000" marT="0" marB="0" anchor="ctr">
                    <a:lnL>
                      <a:noFill/>
                    </a:lnL>
                    <a:lnR>
                      <a:noFill/>
                    </a:lnR>
                    <a:lnT>
                      <a:noFill/>
                    </a:lnT>
                    <a:lnB>
                      <a:noFill/>
                    </a:lnB>
                    <a:solidFill>
                      <a:srgbClr val="F6CA70"/>
                    </a:solidFill>
                  </a:tcPr>
                </a:tc>
                <a:tc hMerge="1">
                  <a:txBody>
                    <a:bodyPr/>
                    <a:lstStyle/>
                    <a:p>
                      <a:endParaRPr lang="es-CO"/>
                    </a:p>
                  </a:txBody>
                  <a:tcPr/>
                </a:tc>
                <a:extLst>
                  <a:ext uri="{0D108BD9-81ED-4DB2-BD59-A6C34878D82A}">
                    <a16:rowId xmlns:a16="http://schemas.microsoft.com/office/drawing/2014/main" val="1281105607"/>
                  </a:ext>
                </a:extLst>
              </a:tr>
              <a:tr h="70378">
                <a:tc vMerge="1">
                  <a:txBody>
                    <a:bodyPr/>
                    <a:lstStyle/>
                    <a:p>
                      <a:endParaRPr lang="es-CO"/>
                    </a:p>
                  </a:txBody>
                  <a:tcPr/>
                </a:tc>
                <a:tc>
                  <a:txBody>
                    <a:bodyPr/>
                    <a:lstStyle/>
                    <a:p>
                      <a:pPr algn="ctr" fontAlgn="b">
                        <a:buNone/>
                      </a:pPr>
                      <a:r>
                        <a:rPr lang="es-CO" sz="1100" b="1" i="0" u="none" strike="noStrike">
                          <a:solidFill>
                            <a:schemeClr val="tx1"/>
                          </a:solidFill>
                          <a:effectLst/>
                          <a:latin typeface="Aptos" panose="020B0004020202020204" pitchFamily="34" charset="0"/>
                        </a:rPr>
                        <a:t>2024</a:t>
                      </a:r>
                    </a:p>
                  </a:txBody>
                  <a:tcPr marL="180000" marR="180000" marT="0" marB="0" anchor="b">
                    <a:lnL>
                      <a:noFill/>
                    </a:lnL>
                    <a:lnR>
                      <a:noFill/>
                    </a:lnR>
                    <a:lnT>
                      <a:noFill/>
                    </a:lnT>
                    <a:lnB>
                      <a:noFill/>
                    </a:lnB>
                    <a:solidFill>
                      <a:srgbClr val="F6CA70"/>
                    </a:solidFill>
                  </a:tcPr>
                </a:tc>
                <a:tc>
                  <a:txBody>
                    <a:bodyPr/>
                    <a:lstStyle/>
                    <a:p>
                      <a:pPr algn="ctr" fontAlgn="b">
                        <a:buNone/>
                      </a:pPr>
                      <a:r>
                        <a:rPr lang="es-CO" sz="1100" b="1" i="0" u="none" strike="noStrike">
                          <a:solidFill>
                            <a:schemeClr val="tx1"/>
                          </a:solidFill>
                          <a:effectLst/>
                          <a:latin typeface="Aptos" panose="020B0004020202020204" pitchFamily="34" charset="0"/>
                        </a:rPr>
                        <a:t>2025</a:t>
                      </a:r>
                    </a:p>
                  </a:txBody>
                  <a:tcPr marL="180000" marR="180000" marT="0" marB="0" anchor="b">
                    <a:lnL>
                      <a:noFill/>
                    </a:lnL>
                    <a:lnR>
                      <a:noFill/>
                    </a:lnR>
                    <a:lnT>
                      <a:noFill/>
                    </a:lnT>
                    <a:lnB>
                      <a:noFill/>
                    </a:lnB>
                    <a:solidFill>
                      <a:srgbClr val="F6CA70"/>
                    </a:solidFill>
                  </a:tcPr>
                </a:tc>
                <a:tc>
                  <a:txBody>
                    <a:bodyPr/>
                    <a:lstStyle/>
                    <a:p>
                      <a:pPr algn="ctr" fontAlgn="b">
                        <a:buNone/>
                      </a:pPr>
                      <a:r>
                        <a:rPr lang="es-CO" sz="1100" b="1" i="0" u="none" strike="noStrike">
                          <a:solidFill>
                            <a:schemeClr val="tx1"/>
                          </a:solidFill>
                          <a:effectLst/>
                          <a:latin typeface="Aptos" panose="020B0004020202020204" pitchFamily="34" charset="0"/>
                        </a:rPr>
                        <a:t>2024</a:t>
                      </a:r>
                    </a:p>
                  </a:txBody>
                  <a:tcPr marL="180000" marR="180000" marT="0" marB="0" anchor="b">
                    <a:lnL>
                      <a:noFill/>
                    </a:lnL>
                    <a:lnR>
                      <a:noFill/>
                    </a:lnR>
                    <a:lnT>
                      <a:noFill/>
                    </a:lnT>
                    <a:lnB>
                      <a:noFill/>
                    </a:lnB>
                    <a:solidFill>
                      <a:srgbClr val="F6CA70"/>
                    </a:solidFill>
                  </a:tcPr>
                </a:tc>
                <a:tc>
                  <a:txBody>
                    <a:bodyPr/>
                    <a:lstStyle/>
                    <a:p>
                      <a:pPr algn="ctr" fontAlgn="b">
                        <a:buNone/>
                      </a:pPr>
                      <a:r>
                        <a:rPr lang="es-CO" sz="1100" b="1" i="0" u="none" strike="noStrike">
                          <a:solidFill>
                            <a:schemeClr val="tx1"/>
                          </a:solidFill>
                          <a:effectLst/>
                          <a:latin typeface="Aptos" panose="020B0004020202020204" pitchFamily="34" charset="0"/>
                        </a:rPr>
                        <a:t>2025</a:t>
                      </a:r>
                    </a:p>
                  </a:txBody>
                  <a:tcPr marL="180000" marR="180000" marT="0" marB="0" anchor="b">
                    <a:lnL>
                      <a:noFill/>
                    </a:lnL>
                    <a:lnR>
                      <a:noFill/>
                    </a:lnR>
                    <a:lnT>
                      <a:noFill/>
                    </a:lnT>
                    <a:lnB>
                      <a:noFill/>
                    </a:lnB>
                    <a:solidFill>
                      <a:srgbClr val="F6CA70"/>
                    </a:solidFill>
                  </a:tcPr>
                </a:tc>
                <a:extLst>
                  <a:ext uri="{0D108BD9-81ED-4DB2-BD59-A6C34878D82A}">
                    <a16:rowId xmlns:a16="http://schemas.microsoft.com/office/drawing/2014/main" val="901242718"/>
                  </a:ext>
                </a:extLst>
              </a:tr>
              <a:tr h="39525">
                <a:tc gridSpan="5">
                  <a:txBody>
                    <a:bodyPr/>
                    <a:lstStyle/>
                    <a:p>
                      <a:pPr algn="ctr" fontAlgn="ctr">
                        <a:buNone/>
                      </a:pPr>
                      <a:r>
                        <a:rPr lang="es-CO" sz="1100" b="0" i="1" u="none" strike="noStrike">
                          <a:solidFill>
                            <a:srgbClr val="000000"/>
                          </a:solidFill>
                          <a:effectLst/>
                          <a:latin typeface="Aptos" panose="020B0004020202020204" pitchFamily="34" charset="0"/>
                        </a:rPr>
                        <a:t>Porcentaje</a:t>
                      </a:r>
                    </a:p>
                  </a:txBody>
                  <a:tcPr marL="180000" marR="180000" marT="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735205001"/>
                  </a:ext>
                </a:extLst>
              </a:tr>
              <a:tr h="37549">
                <a:tc>
                  <a:txBody>
                    <a:bodyPr/>
                    <a:lstStyle/>
                    <a:p>
                      <a:pPr algn="l" fontAlgn="ctr">
                        <a:buNone/>
                      </a:pPr>
                      <a:r>
                        <a:rPr lang="es-CO" sz="1100" b="1" i="0" u="none" strike="noStrike">
                          <a:solidFill>
                            <a:srgbClr val="000000"/>
                          </a:solidFill>
                          <a:effectLst/>
                          <a:latin typeface="Aptos" panose="020B0004020202020204" pitchFamily="34" charset="0"/>
                        </a:rPr>
                        <a:t>Tasa Global de Participación</a:t>
                      </a:r>
                    </a:p>
                  </a:txBody>
                  <a:tcPr marL="180000" marR="18000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buNone/>
                      </a:pPr>
                      <a:r>
                        <a:rPr lang="es-CO" sz="1100" b="0" i="0" u="none" strike="noStrike">
                          <a:solidFill>
                            <a:srgbClr val="000000"/>
                          </a:solidFill>
                          <a:effectLst/>
                          <a:latin typeface="Aptos" panose="020B0004020202020204" pitchFamily="34" charset="0"/>
                        </a:rPr>
                        <a:t>63,9</a:t>
                      </a:r>
                    </a:p>
                  </a:txBody>
                  <a:tcPr marL="180000" marR="18000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buNone/>
                      </a:pPr>
                      <a:r>
                        <a:rPr lang="es-CO" sz="1100" b="1" i="0" u="none" strike="noStrike">
                          <a:solidFill>
                            <a:srgbClr val="000000"/>
                          </a:solidFill>
                          <a:effectLst/>
                          <a:latin typeface="Aptos" panose="020B0004020202020204" pitchFamily="34" charset="0"/>
                        </a:rPr>
                        <a:t>64,2</a:t>
                      </a:r>
                    </a:p>
                  </a:txBody>
                  <a:tcPr marL="180000" marR="18000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buNone/>
                      </a:pPr>
                      <a:r>
                        <a:rPr lang="es-CO" sz="1100" b="0" i="0" u="none" strike="noStrike">
                          <a:solidFill>
                            <a:srgbClr val="000000"/>
                          </a:solidFill>
                          <a:effectLst/>
                          <a:latin typeface="Aptos" panose="020B0004020202020204" pitchFamily="34" charset="0"/>
                        </a:rPr>
                        <a:t>71,2</a:t>
                      </a:r>
                    </a:p>
                  </a:txBody>
                  <a:tcPr marL="180000" marR="18000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buNone/>
                      </a:pPr>
                      <a:r>
                        <a:rPr lang="es-CO" sz="1100" b="1" i="0" u="none" strike="noStrike">
                          <a:solidFill>
                            <a:srgbClr val="000000"/>
                          </a:solidFill>
                          <a:effectLst/>
                          <a:latin typeface="Aptos" panose="020B0004020202020204" pitchFamily="34" charset="0"/>
                        </a:rPr>
                        <a:t>70,6</a:t>
                      </a:r>
                    </a:p>
                  </a:txBody>
                  <a:tcPr marL="180000" marR="180000" marT="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89815204"/>
                  </a:ext>
                </a:extLst>
              </a:tr>
              <a:tr h="36363">
                <a:tc>
                  <a:txBody>
                    <a:bodyPr/>
                    <a:lstStyle/>
                    <a:p>
                      <a:pPr algn="l" fontAlgn="ctr">
                        <a:buNone/>
                      </a:pPr>
                      <a:r>
                        <a:rPr lang="es-CO" sz="1100" b="1" i="0" u="none" strike="noStrike">
                          <a:solidFill>
                            <a:srgbClr val="000000"/>
                          </a:solidFill>
                          <a:effectLst/>
                          <a:latin typeface="Aptos" panose="020B0004020202020204" pitchFamily="34" charset="0"/>
                        </a:rPr>
                        <a:t>Tasa de Ocupación</a:t>
                      </a:r>
                    </a:p>
                  </a:txBody>
                  <a:tcPr marL="180000" marR="180000" marT="0" marB="0" anchor="ctr">
                    <a:lnL>
                      <a:noFill/>
                    </a:lnL>
                    <a:lnR>
                      <a:noFill/>
                    </a:lnR>
                    <a:lnT>
                      <a:noFill/>
                    </a:lnT>
                    <a:lnB>
                      <a:noFill/>
                    </a:lnB>
                    <a:noFill/>
                  </a:tcPr>
                </a:tc>
                <a:tc>
                  <a:txBody>
                    <a:bodyPr/>
                    <a:lstStyle/>
                    <a:p>
                      <a:pPr algn="r" fontAlgn="ctr">
                        <a:buNone/>
                      </a:pPr>
                      <a:r>
                        <a:rPr lang="es-CO" sz="1100" b="0" i="0" u="none" strike="noStrike">
                          <a:solidFill>
                            <a:srgbClr val="000000"/>
                          </a:solidFill>
                          <a:effectLst/>
                          <a:latin typeface="Aptos" panose="020B0004020202020204" pitchFamily="34" charset="0"/>
                        </a:rPr>
                        <a:t>57,1</a:t>
                      </a:r>
                    </a:p>
                  </a:txBody>
                  <a:tcPr marL="180000" marR="180000" marT="0" marB="0" anchor="ctr">
                    <a:lnL>
                      <a:noFill/>
                    </a:lnL>
                    <a:lnR>
                      <a:noFill/>
                    </a:lnR>
                    <a:lnT>
                      <a:noFill/>
                    </a:lnT>
                    <a:lnB>
                      <a:noFill/>
                    </a:lnB>
                    <a:noFill/>
                  </a:tcPr>
                </a:tc>
                <a:tc>
                  <a:txBody>
                    <a:bodyPr/>
                    <a:lstStyle/>
                    <a:p>
                      <a:pPr algn="r" fontAlgn="ctr">
                        <a:buNone/>
                      </a:pPr>
                      <a:r>
                        <a:rPr lang="es-CO" sz="1100" b="1" i="0" u="none" strike="noStrike">
                          <a:solidFill>
                            <a:srgbClr val="000000"/>
                          </a:solidFill>
                          <a:effectLst/>
                          <a:latin typeface="Aptos" panose="020B0004020202020204" pitchFamily="34" charset="0"/>
                        </a:rPr>
                        <a:t>58,2</a:t>
                      </a:r>
                    </a:p>
                  </a:txBody>
                  <a:tcPr marL="180000" marR="180000" marT="0" marB="0" anchor="ctr">
                    <a:lnL>
                      <a:noFill/>
                    </a:lnL>
                    <a:lnR>
                      <a:noFill/>
                    </a:lnR>
                    <a:lnT>
                      <a:noFill/>
                    </a:lnT>
                    <a:lnB>
                      <a:noFill/>
                    </a:lnB>
                    <a:noFill/>
                  </a:tcPr>
                </a:tc>
                <a:tc>
                  <a:txBody>
                    <a:bodyPr/>
                    <a:lstStyle/>
                    <a:p>
                      <a:pPr algn="r" fontAlgn="ctr">
                        <a:buNone/>
                      </a:pPr>
                      <a:r>
                        <a:rPr lang="es-CO" sz="1100" b="0" i="0" u="none" strike="noStrike">
                          <a:solidFill>
                            <a:srgbClr val="000000"/>
                          </a:solidFill>
                          <a:effectLst/>
                          <a:latin typeface="Aptos" panose="020B0004020202020204" pitchFamily="34" charset="0"/>
                        </a:rPr>
                        <a:t>64,1</a:t>
                      </a:r>
                    </a:p>
                  </a:txBody>
                  <a:tcPr marL="180000" marR="180000" marT="0" marB="0" anchor="ctr">
                    <a:lnL>
                      <a:noFill/>
                    </a:lnL>
                    <a:lnR>
                      <a:noFill/>
                    </a:lnR>
                    <a:lnT>
                      <a:noFill/>
                    </a:lnT>
                    <a:lnB>
                      <a:noFill/>
                    </a:lnB>
                    <a:noFill/>
                  </a:tcPr>
                </a:tc>
                <a:tc>
                  <a:txBody>
                    <a:bodyPr/>
                    <a:lstStyle/>
                    <a:p>
                      <a:pPr algn="r" fontAlgn="ctr">
                        <a:buNone/>
                      </a:pPr>
                      <a:r>
                        <a:rPr lang="es-CO" sz="1100" b="1" i="0" u="none" strike="noStrike">
                          <a:solidFill>
                            <a:srgbClr val="000000"/>
                          </a:solidFill>
                          <a:effectLst/>
                          <a:latin typeface="Aptos" panose="020B0004020202020204" pitchFamily="34" charset="0"/>
                        </a:rPr>
                        <a:t>64,4</a:t>
                      </a:r>
                    </a:p>
                  </a:txBody>
                  <a:tcPr marL="180000" marR="180000" marT="0" marB="0" anchor="ctr">
                    <a:lnL>
                      <a:noFill/>
                    </a:lnL>
                    <a:lnR>
                      <a:noFill/>
                    </a:lnR>
                    <a:lnT>
                      <a:noFill/>
                    </a:lnT>
                    <a:lnB>
                      <a:noFill/>
                    </a:lnB>
                    <a:noFill/>
                  </a:tcPr>
                </a:tc>
                <a:extLst>
                  <a:ext uri="{0D108BD9-81ED-4DB2-BD59-A6C34878D82A}">
                    <a16:rowId xmlns:a16="http://schemas.microsoft.com/office/drawing/2014/main" val="3351685228"/>
                  </a:ext>
                </a:extLst>
              </a:tr>
              <a:tr h="36363">
                <a:tc>
                  <a:txBody>
                    <a:bodyPr/>
                    <a:lstStyle/>
                    <a:p>
                      <a:pPr algn="l" fontAlgn="ctr">
                        <a:buNone/>
                      </a:pPr>
                      <a:r>
                        <a:rPr lang="es-CO" sz="1100" b="1" i="0" u="none" strike="noStrike">
                          <a:solidFill>
                            <a:srgbClr val="000000"/>
                          </a:solidFill>
                          <a:effectLst/>
                          <a:latin typeface="Aptos" panose="020B0004020202020204" pitchFamily="34" charset="0"/>
                        </a:rPr>
                        <a:t>Tasa de Desempleo</a:t>
                      </a:r>
                    </a:p>
                  </a:txBody>
                  <a:tcPr marL="180000" marR="180000" marT="0" marB="0" anchor="ctr">
                    <a:lnL>
                      <a:noFill/>
                    </a:lnL>
                    <a:lnR>
                      <a:noFill/>
                    </a:lnR>
                    <a:lnT>
                      <a:noFill/>
                    </a:lnT>
                    <a:lnB>
                      <a:noFill/>
                    </a:lnB>
                    <a:noFill/>
                  </a:tcPr>
                </a:tc>
                <a:tc>
                  <a:txBody>
                    <a:bodyPr/>
                    <a:lstStyle/>
                    <a:p>
                      <a:pPr algn="r" fontAlgn="ctr">
                        <a:buNone/>
                      </a:pPr>
                      <a:r>
                        <a:rPr lang="es-CO" sz="1100" b="0" i="0" u="none" strike="noStrike">
                          <a:solidFill>
                            <a:srgbClr val="000000"/>
                          </a:solidFill>
                          <a:effectLst/>
                          <a:latin typeface="Aptos" panose="020B0004020202020204" pitchFamily="34" charset="0"/>
                        </a:rPr>
                        <a:t>10,6</a:t>
                      </a:r>
                    </a:p>
                  </a:txBody>
                  <a:tcPr marL="180000" marR="180000" marT="0" marB="0" anchor="ctr">
                    <a:lnL>
                      <a:noFill/>
                    </a:lnL>
                    <a:lnR>
                      <a:noFill/>
                    </a:lnR>
                    <a:lnT>
                      <a:noFill/>
                    </a:lnT>
                    <a:lnB>
                      <a:noFill/>
                    </a:lnB>
                    <a:noFill/>
                  </a:tcPr>
                </a:tc>
                <a:tc>
                  <a:txBody>
                    <a:bodyPr/>
                    <a:lstStyle/>
                    <a:p>
                      <a:pPr algn="r" fontAlgn="ctr">
                        <a:buNone/>
                      </a:pPr>
                      <a:r>
                        <a:rPr lang="es-CO" sz="1100" b="1" i="0" u="none" strike="noStrike">
                          <a:solidFill>
                            <a:srgbClr val="000000"/>
                          </a:solidFill>
                          <a:effectLst/>
                          <a:latin typeface="Aptos" panose="020B0004020202020204" pitchFamily="34" charset="0"/>
                        </a:rPr>
                        <a:t>9,3</a:t>
                      </a:r>
                    </a:p>
                  </a:txBody>
                  <a:tcPr marL="180000" marR="180000" marT="0" marB="0" anchor="ctr">
                    <a:lnL>
                      <a:noFill/>
                    </a:lnL>
                    <a:lnR>
                      <a:noFill/>
                    </a:lnR>
                    <a:lnT>
                      <a:noFill/>
                    </a:lnT>
                    <a:lnB>
                      <a:noFill/>
                    </a:lnB>
                    <a:noFill/>
                  </a:tcPr>
                </a:tc>
                <a:tc>
                  <a:txBody>
                    <a:bodyPr/>
                    <a:lstStyle/>
                    <a:p>
                      <a:pPr algn="r" fontAlgn="ctr">
                        <a:buNone/>
                      </a:pPr>
                      <a:r>
                        <a:rPr lang="es-CO" sz="1100" b="0" i="0" u="none" strike="noStrike">
                          <a:solidFill>
                            <a:srgbClr val="000000"/>
                          </a:solidFill>
                          <a:effectLst/>
                          <a:latin typeface="Aptos" panose="020B0004020202020204" pitchFamily="34" charset="0"/>
                        </a:rPr>
                        <a:t>10,0</a:t>
                      </a:r>
                    </a:p>
                  </a:txBody>
                  <a:tcPr marL="180000" marR="180000" marT="0" marB="0" anchor="ctr">
                    <a:lnL>
                      <a:noFill/>
                    </a:lnL>
                    <a:lnR>
                      <a:noFill/>
                    </a:lnR>
                    <a:lnT>
                      <a:noFill/>
                    </a:lnT>
                    <a:lnB>
                      <a:noFill/>
                    </a:lnB>
                    <a:noFill/>
                  </a:tcPr>
                </a:tc>
                <a:tc>
                  <a:txBody>
                    <a:bodyPr/>
                    <a:lstStyle/>
                    <a:p>
                      <a:pPr algn="r" fontAlgn="ctr">
                        <a:buNone/>
                      </a:pPr>
                      <a:r>
                        <a:rPr lang="es-CO" sz="1100" b="1" i="0" u="none" strike="noStrike">
                          <a:solidFill>
                            <a:srgbClr val="000000"/>
                          </a:solidFill>
                          <a:effectLst/>
                          <a:latin typeface="Aptos" panose="020B0004020202020204" pitchFamily="34" charset="0"/>
                        </a:rPr>
                        <a:t>8,8</a:t>
                      </a:r>
                    </a:p>
                  </a:txBody>
                  <a:tcPr marL="180000" marR="180000" marT="0" marB="0" anchor="ctr">
                    <a:lnL>
                      <a:noFill/>
                    </a:lnL>
                    <a:lnR>
                      <a:noFill/>
                    </a:lnR>
                    <a:lnT>
                      <a:noFill/>
                    </a:lnT>
                    <a:lnB>
                      <a:noFill/>
                    </a:lnB>
                    <a:noFill/>
                  </a:tcPr>
                </a:tc>
                <a:extLst>
                  <a:ext uri="{0D108BD9-81ED-4DB2-BD59-A6C34878D82A}">
                    <a16:rowId xmlns:a16="http://schemas.microsoft.com/office/drawing/2014/main" val="2975137096"/>
                  </a:ext>
                </a:extLst>
              </a:tr>
              <a:tr h="36363">
                <a:tc>
                  <a:txBody>
                    <a:bodyPr/>
                    <a:lstStyle/>
                    <a:p>
                      <a:pPr algn="l" fontAlgn="ctr">
                        <a:buNone/>
                      </a:pPr>
                      <a:r>
                        <a:rPr lang="es-CO" sz="1100" b="1" i="0" u="none" strike="noStrike">
                          <a:solidFill>
                            <a:srgbClr val="000000"/>
                          </a:solidFill>
                          <a:effectLst/>
                          <a:latin typeface="Aptos" panose="020B0004020202020204" pitchFamily="34" charset="0"/>
                        </a:rPr>
                        <a:t>Tasa de informalidad</a:t>
                      </a:r>
                    </a:p>
                  </a:txBody>
                  <a:tcPr marL="180000" marR="18000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100" b="0" i="0" u="none" strike="noStrike">
                          <a:solidFill>
                            <a:srgbClr val="000000"/>
                          </a:solidFill>
                          <a:effectLst/>
                          <a:latin typeface="Aptos" panose="020B0004020202020204" pitchFamily="34" charset="0"/>
                        </a:rPr>
                        <a:t>56,0</a:t>
                      </a:r>
                    </a:p>
                  </a:txBody>
                  <a:tcPr marL="180000" marR="18000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100" b="1" i="0" u="none" strike="noStrike">
                          <a:solidFill>
                            <a:srgbClr val="000000"/>
                          </a:solidFill>
                          <a:effectLst/>
                          <a:latin typeface="Aptos" panose="020B0004020202020204" pitchFamily="34" charset="0"/>
                        </a:rPr>
                        <a:t>55,7</a:t>
                      </a:r>
                    </a:p>
                  </a:txBody>
                  <a:tcPr marL="180000" marR="18000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100" b="0" i="0" u="none" strike="noStrike">
                          <a:solidFill>
                            <a:srgbClr val="000000"/>
                          </a:solidFill>
                          <a:effectLst/>
                          <a:latin typeface="Aptos" panose="020B0004020202020204" pitchFamily="34" charset="0"/>
                        </a:rPr>
                        <a:t>33,9</a:t>
                      </a:r>
                    </a:p>
                  </a:txBody>
                  <a:tcPr marL="180000" marR="18000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100" b="1" i="0" u="none" strike="noStrike">
                          <a:solidFill>
                            <a:srgbClr val="000000"/>
                          </a:solidFill>
                          <a:effectLst/>
                          <a:latin typeface="Aptos" panose="020B0004020202020204" pitchFamily="34" charset="0"/>
                        </a:rPr>
                        <a:t>35,6</a:t>
                      </a:r>
                    </a:p>
                  </a:txBody>
                  <a:tcPr marL="180000" marR="180000" marT="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3852778"/>
                  </a:ext>
                </a:extLst>
              </a:tr>
              <a:tr h="37944">
                <a:tc gridSpan="5">
                  <a:txBody>
                    <a:bodyPr/>
                    <a:lstStyle/>
                    <a:p>
                      <a:pPr algn="ctr" fontAlgn="ctr">
                        <a:buNone/>
                      </a:pPr>
                      <a:r>
                        <a:rPr lang="es-CO" sz="1100" b="0" i="1" u="none" strike="noStrike">
                          <a:solidFill>
                            <a:srgbClr val="000000"/>
                          </a:solidFill>
                          <a:effectLst/>
                          <a:latin typeface="Aptos" panose="020B0004020202020204" pitchFamily="34" charset="0"/>
                        </a:rPr>
                        <a:t>Miles de personas</a:t>
                      </a:r>
                    </a:p>
                  </a:txBody>
                  <a:tcPr marL="180000" marR="18000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508893235"/>
                  </a:ext>
                </a:extLst>
              </a:tr>
              <a:tr h="34782">
                <a:tc>
                  <a:txBody>
                    <a:bodyPr/>
                    <a:lstStyle/>
                    <a:p>
                      <a:pPr algn="l" fontAlgn="ctr">
                        <a:buNone/>
                      </a:pPr>
                      <a:r>
                        <a:rPr lang="es-CO" sz="1100" b="1" i="0" u="none" strike="noStrike">
                          <a:solidFill>
                            <a:srgbClr val="000000"/>
                          </a:solidFill>
                          <a:effectLst/>
                          <a:latin typeface="Aptos" panose="020B0004020202020204" pitchFamily="34" charset="0"/>
                        </a:rPr>
                        <a:t>Población Ocupada</a:t>
                      </a:r>
                    </a:p>
                  </a:txBody>
                  <a:tcPr marL="180000" marR="18000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buNone/>
                      </a:pPr>
                      <a:r>
                        <a:rPr lang="es-CO" sz="1100" b="0" i="0" u="none" strike="noStrike">
                          <a:solidFill>
                            <a:srgbClr val="000000"/>
                          </a:solidFill>
                          <a:effectLst/>
                          <a:latin typeface="Aptos" panose="020B0004020202020204" pitchFamily="34" charset="0"/>
                        </a:rPr>
                        <a:t>       22.868 </a:t>
                      </a:r>
                    </a:p>
                  </a:txBody>
                  <a:tcPr marL="180000" marR="18000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buNone/>
                      </a:pPr>
                      <a:r>
                        <a:rPr lang="es-CO" sz="1100" b="1" i="0" u="none" strike="noStrike">
                          <a:solidFill>
                            <a:srgbClr val="000000"/>
                          </a:solidFill>
                          <a:effectLst/>
                          <a:latin typeface="Aptos" panose="020B0004020202020204" pitchFamily="34" charset="0"/>
                        </a:rPr>
                        <a:t>       23.637 </a:t>
                      </a:r>
                    </a:p>
                  </a:txBody>
                  <a:tcPr marL="180000" marR="18000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buNone/>
                      </a:pPr>
                      <a:r>
                        <a:rPr lang="es-CO" sz="1100" b="0" i="0" u="none" strike="noStrike">
                          <a:solidFill>
                            <a:srgbClr val="000000"/>
                          </a:solidFill>
                          <a:effectLst/>
                          <a:latin typeface="Aptos" panose="020B0004020202020204" pitchFamily="34" charset="0"/>
                        </a:rPr>
                        <a:t>         4.213 </a:t>
                      </a:r>
                    </a:p>
                  </a:txBody>
                  <a:tcPr marL="180000" marR="18000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buNone/>
                      </a:pPr>
                      <a:r>
                        <a:rPr lang="es-CO" sz="1100" b="1" i="0" u="none" strike="noStrike">
                          <a:solidFill>
                            <a:srgbClr val="000000"/>
                          </a:solidFill>
                          <a:effectLst/>
                          <a:latin typeface="Aptos" panose="020B0004020202020204" pitchFamily="34" charset="0"/>
                        </a:rPr>
                        <a:t>         4.277 </a:t>
                      </a:r>
                    </a:p>
                  </a:txBody>
                  <a:tcPr marL="180000" marR="180000" marT="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29220652"/>
                  </a:ext>
                </a:extLst>
              </a:tr>
              <a:tr h="34782">
                <a:tc>
                  <a:txBody>
                    <a:bodyPr/>
                    <a:lstStyle/>
                    <a:p>
                      <a:pPr algn="l" fontAlgn="ctr">
                        <a:buNone/>
                      </a:pPr>
                      <a:r>
                        <a:rPr lang="es-CO" sz="1100" b="1" i="1" u="none" strike="noStrike">
                          <a:solidFill>
                            <a:srgbClr val="000000"/>
                          </a:solidFill>
                          <a:effectLst/>
                          <a:latin typeface="Aptos" panose="020B0004020202020204" pitchFamily="34" charset="0"/>
                        </a:rPr>
                        <a:t>Formales</a:t>
                      </a:r>
                    </a:p>
                  </a:txBody>
                  <a:tcPr marL="180000" marR="180000" marT="0" marB="0" anchor="ctr">
                    <a:lnL>
                      <a:noFill/>
                    </a:lnL>
                    <a:lnR>
                      <a:noFill/>
                    </a:lnR>
                    <a:lnT>
                      <a:noFill/>
                    </a:lnT>
                    <a:lnB>
                      <a:noFill/>
                    </a:lnB>
                    <a:noFill/>
                  </a:tcPr>
                </a:tc>
                <a:tc>
                  <a:txBody>
                    <a:bodyPr/>
                    <a:lstStyle/>
                    <a:p>
                      <a:pPr algn="r" fontAlgn="ctr">
                        <a:buNone/>
                      </a:pPr>
                      <a:r>
                        <a:rPr lang="es-CO" sz="1100" b="0" i="1" u="none" strike="noStrike">
                          <a:solidFill>
                            <a:srgbClr val="000000"/>
                          </a:solidFill>
                          <a:effectLst/>
                          <a:latin typeface="Aptos" panose="020B0004020202020204" pitchFamily="34" charset="0"/>
                        </a:rPr>
                        <a:t>      10.072 </a:t>
                      </a:r>
                    </a:p>
                  </a:txBody>
                  <a:tcPr marL="180000" marR="180000" marT="0" marB="0" anchor="ctr">
                    <a:lnL>
                      <a:noFill/>
                    </a:lnL>
                    <a:lnR>
                      <a:noFill/>
                    </a:lnR>
                    <a:lnT>
                      <a:noFill/>
                    </a:lnT>
                    <a:lnB>
                      <a:noFill/>
                    </a:lnB>
                    <a:noFill/>
                  </a:tcPr>
                </a:tc>
                <a:tc>
                  <a:txBody>
                    <a:bodyPr/>
                    <a:lstStyle/>
                    <a:p>
                      <a:pPr algn="r" fontAlgn="ctr">
                        <a:buNone/>
                      </a:pPr>
                      <a:r>
                        <a:rPr lang="es-CO" sz="1100" b="1" i="1" u="none" strike="noStrike">
                          <a:solidFill>
                            <a:srgbClr val="000000"/>
                          </a:solidFill>
                          <a:effectLst/>
                          <a:latin typeface="Aptos" panose="020B0004020202020204" pitchFamily="34" charset="0"/>
                        </a:rPr>
                        <a:t>      10.464 </a:t>
                      </a:r>
                    </a:p>
                  </a:txBody>
                  <a:tcPr marL="180000" marR="180000" marT="0" marB="0" anchor="ctr">
                    <a:lnL>
                      <a:noFill/>
                    </a:lnL>
                    <a:lnR>
                      <a:noFill/>
                    </a:lnR>
                    <a:lnT>
                      <a:noFill/>
                    </a:lnT>
                    <a:lnB>
                      <a:noFill/>
                    </a:lnB>
                    <a:noFill/>
                  </a:tcPr>
                </a:tc>
                <a:tc>
                  <a:txBody>
                    <a:bodyPr/>
                    <a:lstStyle/>
                    <a:p>
                      <a:pPr algn="r" fontAlgn="ctr">
                        <a:buNone/>
                      </a:pPr>
                      <a:r>
                        <a:rPr lang="es-CO" sz="1100" b="0" i="1" u="none" strike="noStrike">
                          <a:solidFill>
                            <a:srgbClr val="000000"/>
                          </a:solidFill>
                          <a:effectLst/>
                          <a:latin typeface="Aptos" panose="020B0004020202020204" pitchFamily="34" charset="0"/>
                        </a:rPr>
                        <a:t>        2.786 </a:t>
                      </a:r>
                    </a:p>
                  </a:txBody>
                  <a:tcPr marL="180000" marR="180000" marT="0" marB="0" anchor="ctr">
                    <a:lnL>
                      <a:noFill/>
                    </a:lnL>
                    <a:lnR>
                      <a:noFill/>
                    </a:lnR>
                    <a:lnT>
                      <a:noFill/>
                    </a:lnT>
                    <a:lnB>
                      <a:noFill/>
                    </a:lnB>
                    <a:noFill/>
                  </a:tcPr>
                </a:tc>
                <a:tc>
                  <a:txBody>
                    <a:bodyPr/>
                    <a:lstStyle/>
                    <a:p>
                      <a:pPr algn="r" fontAlgn="ctr">
                        <a:buNone/>
                      </a:pPr>
                      <a:r>
                        <a:rPr lang="es-CO" sz="1100" b="1" i="1" u="none" strike="noStrike">
                          <a:solidFill>
                            <a:srgbClr val="000000"/>
                          </a:solidFill>
                          <a:effectLst/>
                          <a:latin typeface="Aptos" panose="020B0004020202020204" pitchFamily="34" charset="0"/>
                        </a:rPr>
                        <a:t>        2.756 </a:t>
                      </a:r>
                    </a:p>
                  </a:txBody>
                  <a:tcPr marL="180000" marR="180000" marT="0" marB="0" anchor="ctr">
                    <a:lnL>
                      <a:noFill/>
                    </a:lnL>
                    <a:lnR>
                      <a:noFill/>
                    </a:lnR>
                    <a:lnT>
                      <a:noFill/>
                    </a:lnT>
                    <a:lnB>
                      <a:noFill/>
                    </a:lnB>
                    <a:noFill/>
                  </a:tcPr>
                </a:tc>
                <a:extLst>
                  <a:ext uri="{0D108BD9-81ED-4DB2-BD59-A6C34878D82A}">
                    <a16:rowId xmlns:a16="http://schemas.microsoft.com/office/drawing/2014/main" val="3015025669"/>
                  </a:ext>
                </a:extLst>
              </a:tr>
              <a:tr h="37944">
                <a:tc>
                  <a:txBody>
                    <a:bodyPr/>
                    <a:lstStyle/>
                    <a:p>
                      <a:pPr algn="l" fontAlgn="ctr">
                        <a:buNone/>
                      </a:pPr>
                      <a:r>
                        <a:rPr lang="es-CO" sz="1100" b="1" i="1" u="none" strike="noStrike">
                          <a:solidFill>
                            <a:srgbClr val="000000"/>
                          </a:solidFill>
                          <a:effectLst/>
                          <a:latin typeface="Aptos" panose="020B0004020202020204" pitchFamily="34" charset="0"/>
                        </a:rPr>
                        <a:t>Informales</a:t>
                      </a:r>
                    </a:p>
                  </a:txBody>
                  <a:tcPr marL="180000" marR="180000" marT="0" marB="0" anchor="ctr">
                    <a:lnL>
                      <a:noFill/>
                    </a:lnL>
                    <a:lnR>
                      <a:noFill/>
                    </a:lnR>
                    <a:lnT>
                      <a:noFill/>
                    </a:lnT>
                    <a:lnB>
                      <a:noFill/>
                    </a:lnB>
                    <a:noFill/>
                  </a:tcPr>
                </a:tc>
                <a:tc>
                  <a:txBody>
                    <a:bodyPr/>
                    <a:lstStyle/>
                    <a:p>
                      <a:pPr algn="r" fontAlgn="ctr">
                        <a:buNone/>
                      </a:pPr>
                      <a:r>
                        <a:rPr lang="es-CO" sz="1100" b="0" i="1" u="none" strike="noStrike">
                          <a:solidFill>
                            <a:srgbClr val="000000"/>
                          </a:solidFill>
                          <a:effectLst/>
                          <a:latin typeface="Aptos" panose="020B0004020202020204" pitchFamily="34" charset="0"/>
                        </a:rPr>
                        <a:t>      12.796 </a:t>
                      </a:r>
                    </a:p>
                  </a:txBody>
                  <a:tcPr marL="180000" marR="180000" marT="0" marB="0" anchor="ctr">
                    <a:lnL>
                      <a:noFill/>
                    </a:lnL>
                    <a:lnR>
                      <a:noFill/>
                    </a:lnR>
                    <a:lnT>
                      <a:noFill/>
                    </a:lnT>
                    <a:lnB>
                      <a:noFill/>
                    </a:lnB>
                    <a:noFill/>
                  </a:tcPr>
                </a:tc>
                <a:tc>
                  <a:txBody>
                    <a:bodyPr/>
                    <a:lstStyle/>
                    <a:p>
                      <a:pPr algn="r" fontAlgn="ctr">
                        <a:buNone/>
                      </a:pPr>
                      <a:r>
                        <a:rPr lang="es-CO" sz="1100" b="1" i="1" u="none" strike="noStrike">
                          <a:solidFill>
                            <a:srgbClr val="000000"/>
                          </a:solidFill>
                          <a:effectLst/>
                          <a:latin typeface="Aptos" panose="020B0004020202020204" pitchFamily="34" charset="0"/>
                        </a:rPr>
                        <a:t>      13.173 </a:t>
                      </a:r>
                    </a:p>
                  </a:txBody>
                  <a:tcPr marL="180000" marR="180000" marT="0" marB="0" anchor="ctr">
                    <a:lnL>
                      <a:noFill/>
                    </a:lnL>
                    <a:lnR>
                      <a:noFill/>
                    </a:lnR>
                    <a:lnT>
                      <a:noFill/>
                    </a:lnT>
                    <a:lnB>
                      <a:noFill/>
                    </a:lnB>
                    <a:noFill/>
                  </a:tcPr>
                </a:tc>
                <a:tc>
                  <a:txBody>
                    <a:bodyPr/>
                    <a:lstStyle/>
                    <a:p>
                      <a:pPr algn="r" fontAlgn="ctr">
                        <a:buNone/>
                      </a:pPr>
                      <a:r>
                        <a:rPr lang="es-CO" sz="1100" b="0" i="1" u="none" strike="noStrike">
                          <a:solidFill>
                            <a:srgbClr val="000000"/>
                          </a:solidFill>
                          <a:effectLst/>
                          <a:latin typeface="Aptos" panose="020B0004020202020204" pitchFamily="34" charset="0"/>
                        </a:rPr>
                        <a:t>        1.427 </a:t>
                      </a:r>
                    </a:p>
                  </a:txBody>
                  <a:tcPr marL="180000" marR="180000" marT="0" marB="0" anchor="ctr">
                    <a:lnL>
                      <a:noFill/>
                    </a:lnL>
                    <a:lnR>
                      <a:noFill/>
                    </a:lnR>
                    <a:lnT>
                      <a:noFill/>
                    </a:lnT>
                    <a:lnB>
                      <a:noFill/>
                    </a:lnB>
                    <a:noFill/>
                  </a:tcPr>
                </a:tc>
                <a:tc>
                  <a:txBody>
                    <a:bodyPr/>
                    <a:lstStyle/>
                    <a:p>
                      <a:pPr algn="r" fontAlgn="ctr">
                        <a:buNone/>
                      </a:pPr>
                      <a:r>
                        <a:rPr lang="es-CO" sz="1100" b="1" i="1" u="none" strike="noStrike">
                          <a:solidFill>
                            <a:srgbClr val="000000"/>
                          </a:solidFill>
                          <a:effectLst/>
                          <a:latin typeface="Aptos" panose="020B0004020202020204" pitchFamily="34" charset="0"/>
                        </a:rPr>
                        <a:t>        1.521 </a:t>
                      </a:r>
                    </a:p>
                  </a:txBody>
                  <a:tcPr marL="180000" marR="180000" marT="0" marB="0" anchor="ctr">
                    <a:lnL>
                      <a:noFill/>
                    </a:lnL>
                    <a:lnR>
                      <a:noFill/>
                    </a:lnR>
                    <a:lnT>
                      <a:noFill/>
                    </a:lnT>
                    <a:lnB>
                      <a:noFill/>
                    </a:lnB>
                    <a:noFill/>
                  </a:tcPr>
                </a:tc>
                <a:extLst>
                  <a:ext uri="{0D108BD9-81ED-4DB2-BD59-A6C34878D82A}">
                    <a16:rowId xmlns:a16="http://schemas.microsoft.com/office/drawing/2014/main" val="1849708292"/>
                  </a:ext>
                </a:extLst>
              </a:tr>
              <a:tr h="37549">
                <a:tc>
                  <a:txBody>
                    <a:bodyPr/>
                    <a:lstStyle/>
                    <a:p>
                      <a:pPr algn="l" fontAlgn="ctr">
                        <a:buNone/>
                      </a:pPr>
                      <a:r>
                        <a:rPr lang="es-CO" sz="1100" b="1" i="0" u="none" strike="noStrike">
                          <a:solidFill>
                            <a:srgbClr val="000000"/>
                          </a:solidFill>
                          <a:effectLst/>
                          <a:latin typeface="Aptos" panose="020B0004020202020204" pitchFamily="34" charset="0"/>
                        </a:rPr>
                        <a:t>Población Desocupada</a:t>
                      </a:r>
                    </a:p>
                  </a:txBody>
                  <a:tcPr marL="180000" marR="18000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100" b="0" i="0" u="none" strike="noStrike">
                          <a:solidFill>
                            <a:srgbClr val="000000"/>
                          </a:solidFill>
                          <a:effectLst/>
                          <a:latin typeface="Aptos" panose="020B0004020202020204" pitchFamily="34" charset="0"/>
                        </a:rPr>
                        <a:t>         2.715 </a:t>
                      </a:r>
                    </a:p>
                  </a:txBody>
                  <a:tcPr marL="180000" marR="18000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100" b="1" i="0" u="none" strike="noStrike">
                          <a:solidFill>
                            <a:srgbClr val="000000"/>
                          </a:solidFill>
                          <a:effectLst/>
                          <a:latin typeface="Aptos" panose="020B0004020202020204" pitchFamily="34" charset="0"/>
                        </a:rPr>
                        <a:t>         2.419 </a:t>
                      </a:r>
                    </a:p>
                  </a:txBody>
                  <a:tcPr marL="180000" marR="18000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100" b="0" i="0" u="none" strike="noStrike">
                          <a:solidFill>
                            <a:srgbClr val="000000"/>
                          </a:solidFill>
                          <a:effectLst/>
                          <a:latin typeface="Aptos" panose="020B0004020202020204" pitchFamily="34" charset="0"/>
                        </a:rPr>
                        <a:t>            469 </a:t>
                      </a:r>
                    </a:p>
                  </a:txBody>
                  <a:tcPr marL="180000" marR="18000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buNone/>
                      </a:pPr>
                      <a:r>
                        <a:rPr lang="es-CO" sz="1100" b="1" i="0" u="none" strike="noStrike">
                          <a:solidFill>
                            <a:srgbClr val="000000"/>
                          </a:solidFill>
                          <a:effectLst/>
                          <a:latin typeface="Aptos" panose="020B0004020202020204" pitchFamily="34" charset="0"/>
                        </a:rPr>
                        <a:t>            414 </a:t>
                      </a:r>
                    </a:p>
                  </a:txBody>
                  <a:tcPr marL="180000" marR="180000" marT="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747507"/>
                  </a:ext>
                </a:extLst>
              </a:tr>
            </a:tbl>
          </a:graphicData>
        </a:graphic>
      </p:graphicFrame>
      <p:pic>
        <p:nvPicPr>
          <p:cNvPr id="4" name="Gráfico 3">
            <a:extLst>
              <a:ext uri="{FF2B5EF4-FFF2-40B4-BE49-F238E27FC236}">
                <a16:creationId xmlns:a16="http://schemas.microsoft.com/office/drawing/2014/main" id="{50F4DB9F-A1CC-A404-DE4F-BDCD3B40DBE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39" y="187282"/>
            <a:ext cx="786223" cy="659156"/>
          </a:xfrm>
          <a:prstGeom prst="rect">
            <a:avLst/>
          </a:prstGeom>
        </p:spPr>
      </p:pic>
      <p:pic>
        <p:nvPicPr>
          <p:cNvPr id="5" name="Gráfico 4">
            <a:extLst>
              <a:ext uri="{FF2B5EF4-FFF2-40B4-BE49-F238E27FC236}">
                <a16:creationId xmlns:a16="http://schemas.microsoft.com/office/drawing/2014/main" id="{29AD3FEC-5A0F-0C15-5918-993739AA8C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11420" y="187282"/>
            <a:ext cx="956641" cy="486161"/>
          </a:xfrm>
          <a:prstGeom prst="rect">
            <a:avLst/>
          </a:prstGeom>
        </p:spPr>
      </p:pic>
      <p:pic>
        <p:nvPicPr>
          <p:cNvPr id="8" name="Gráfico 7">
            <a:extLst>
              <a:ext uri="{FF2B5EF4-FFF2-40B4-BE49-F238E27FC236}">
                <a16:creationId xmlns:a16="http://schemas.microsoft.com/office/drawing/2014/main" id="{7B8A2D6D-F780-12AF-BAB9-086C35E1D72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3063186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3;p10">
            <a:extLst>
              <a:ext uri="{FF2B5EF4-FFF2-40B4-BE49-F238E27FC236}">
                <a16:creationId xmlns:a16="http://schemas.microsoft.com/office/drawing/2014/main" id="{80377AE4-8CC1-D4D5-84CC-75AC1AEF518C}"/>
              </a:ext>
            </a:extLst>
          </p:cNvPr>
          <p:cNvSpPr txBox="1"/>
          <p:nvPr/>
        </p:nvSpPr>
        <p:spPr>
          <a:xfrm>
            <a:off x="6345260" y="1367523"/>
            <a:ext cx="5419022" cy="584735"/>
          </a:xfrm>
          <a:prstGeom prst="rect">
            <a:avLst/>
          </a:prstGeom>
          <a:noFill/>
          <a:ln>
            <a:noFill/>
          </a:ln>
        </p:spPr>
        <p:txBody>
          <a:bodyPr spcFirstLastPara="1" wrap="square" lIns="91425" tIns="45700" rIns="91425" bIns="45700" anchor="t" anchorCtr="0">
            <a:spAutoFit/>
          </a:bodyPr>
          <a:lstStyle/>
          <a:p>
            <a:pPr marL="457200" algn="ctr">
              <a:buClr>
                <a:srgbClr val="000000"/>
              </a:buClr>
              <a:buSzPts val="1600"/>
              <a:defRPr/>
            </a:pPr>
            <a:r>
              <a:rPr lang="es-ES" sz="1600" b="1">
                <a:solidFill>
                  <a:prstClr val="black"/>
                </a:solidFill>
                <a:latin typeface="Aptos" panose="020B0004020202020204" pitchFamily="34" charset="0"/>
                <a:sym typeface="Arial"/>
              </a:rPr>
              <a:t>Tasa de interés de política monetaria </a:t>
            </a:r>
            <a:endParaRPr lang="es-ES" sz="1600" b="1">
              <a:solidFill>
                <a:prstClr val="black"/>
              </a:solidFill>
              <a:latin typeface="Aptos" panose="020B0004020202020204" pitchFamily="34" charset="0"/>
              <a:sym typeface="Times New Roman"/>
            </a:endParaRPr>
          </a:p>
          <a:p>
            <a:pPr marL="457200" algn="ctr">
              <a:buClr>
                <a:srgbClr val="000000"/>
              </a:buClr>
              <a:buSzPts val="1600"/>
              <a:defRPr/>
            </a:pPr>
            <a:r>
              <a:rPr lang="es-ES" sz="1600" i="1">
                <a:solidFill>
                  <a:srgbClr val="000000"/>
                </a:solidFill>
                <a:latin typeface="Aptos" panose="020B0004020202020204" pitchFamily="34" charset="0"/>
                <a:cs typeface="Arial" panose="020B0604020202020204" pitchFamily="34" charset="0"/>
                <a:sym typeface="Arial"/>
              </a:rPr>
              <a:t>Porcentaje </a:t>
            </a:r>
            <a:endParaRPr lang="es-ES" sz="1600" i="1">
              <a:solidFill>
                <a:srgbClr val="000000"/>
              </a:solidFill>
              <a:latin typeface="Aptos" panose="020B0004020202020204" pitchFamily="34" charset="0"/>
              <a:ea typeface="Times New Roman"/>
              <a:cs typeface="Arial" panose="020B0604020202020204" pitchFamily="34" charset="0"/>
              <a:sym typeface="Times New Roman"/>
            </a:endParaRPr>
          </a:p>
        </p:txBody>
      </p:sp>
      <p:sp>
        <p:nvSpPr>
          <p:cNvPr id="6" name="Google Shape;455;p10">
            <a:extLst>
              <a:ext uri="{FF2B5EF4-FFF2-40B4-BE49-F238E27FC236}">
                <a16:creationId xmlns:a16="http://schemas.microsoft.com/office/drawing/2014/main" id="{CF53E7DE-3DC1-8A42-2E6E-D857794F09AE}"/>
              </a:ext>
            </a:extLst>
          </p:cNvPr>
          <p:cNvSpPr/>
          <p:nvPr/>
        </p:nvSpPr>
        <p:spPr>
          <a:xfrm>
            <a:off x="6601139" y="6408230"/>
            <a:ext cx="2272971" cy="246181"/>
          </a:xfrm>
          <a:prstGeom prst="rect">
            <a:avLst/>
          </a:prstGeom>
          <a:noFill/>
          <a:ln>
            <a:noFill/>
          </a:ln>
        </p:spPr>
        <p:txBody>
          <a:bodyPr spcFirstLastPara="1" wrap="square" lIns="91425" tIns="45700" rIns="91425" bIns="45700" anchor="t" anchorCtr="0">
            <a:spAutoFit/>
          </a:bodyPr>
          <a:lstStyle/>
          <a:p>
            <a:pPr marR="17145">
              <a:buClr>
                <a:srgbClr val="000000"/>
              </a:buClr>
              <a:buSzPts val="1000"/>
              <a:defRPr/>
            </a:pPr>
            <a:r>
              <a:rPr lang="es-ES" sz="1000" b="1">
                <a:solidFill>
                  <a:srgbClr val="000000"/>
                </a:solidFill>
                <a:latin typeface="Aptos" panose="020B0004020202020204" pitchFamily="34" charset="0"/>
                <a:cs typeface="Arial" panose="020B0604020202020204" pitchFamily="34" charset="0"/>
                <a:sym typeface="Arial"/>
              </a:rPr>
              <a:t>Fuente: </a:t>
            </a:r>
            <a:r>
              <a:rPr lang="es-ES" sz="1000">
                <a:solidFill>
                  <a:srgbClr val="000000"/>
                </a:solidFill>
                <a:latin typeface="Aptos" panose="020B0004020202020204" pitchFamily="34" charset="0"/>
                <a:cs typeface="Arial" panose="020B0604020202020204" pitchFamily="34" charset="0"/>
                <a:sym typeface="Arial"/>
              </a:rPr>
              <a:t>Banco de la República.</a:t>
            </a:r>
            <a:endParaRPr lang="es-ES" sz="1000">
              <a:solidFill>
                <a:srgbClr val="000000"/>
              </a:solidFill>
              <a:latin typeface="Aptos" panose="020B0004020202020204" pitchFamily="34" charset="0"/>
              <a:ea typeface="Arial Narrow"/>
              <a:cs typeface="Arial" panose="020B0604020202020204" pitchFamily="34" charset="0"/>
              <a:sym typeface="Arial Narrow"/>
            </a:endParaRPr>
          </a:p>
        </p:txBody>
      </p:sp>
      <p:sp>
        <p:nvSpPr>
          <p:cNvPr id="7" name="CuadroTexto 6">
            <a:extLst>
              <a:ext uri="{FF2B5EF4-FFF2-40B4-BE49-F238E27FC236}">
                <a16:creationId xmlns:a16="http://schemas.microsoft.com/office/drawing/2014/main" id="{11CE2167-4701-DE5E-A0EA-02440C9DAD56}"/>
              </a:ext>
            </a:extLst>
          </p:cNvPr>
          <p:cNvSpPr txBox="1"/>
          <p:nvPr/>
        </p:nvSpPr>
        <p:spPr>
          <a:xfrm>
            <a:off x="663907" y="1370020"/>
            <a:ext cx="5504929" cy="58477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defRPr/>
            </a:pPr>
            <a:r>
              <a:rPr lang="es-CO" sz="1600" b="1">
                <a:solidFill>
                  <a:prstClr val="black"/>
                </a:solidFill>
                <a:latin typeface="Aptos" panose="020B0004020202020204" pitchFamily="34" charset="0"/>
                <a:ea typeface="Times New Roman" panose="02020603050405020304" pitchFamily="18" charset="0"/>
              </a:rPr>
              <a:t>Inflación anual (12 meses)</a:t>
            </a:r>
          </a:p>
          <a:p>
            <a:pPr algn="ctr">
              <a:buClrTx/>
              <a:defRPr/>
            </a:pPr>
            <a:r>
              <a:rPr lang="es-CO" sz="1600" i="1">
                <a:solidFill>
                  <a:prstClr val="black"/>
                </a:solidFill>
                <a:latin typeface="Aptos" panose="020B0004020202020204" pitchFamily="34" charset="0"/>
                <a:ea typeface="Times New Roman" panose="02020603050405020304" pitchFamily="18" charset="0"/>
              </a:rPr>
              <a:t>Porcentaje </a:t>
            </a:r>
            <a:endParaRPr lang="es-CO" sz="1600">
              <a:solidFill>
                <a:prstClr val="black"/>
              </a:solidFill>
              <a:latin typeface="Aptos" panose="020B0004020202020204" pitchFamily="34" charset="0"/>
              <a:ea typeface="Times New Roman" panose="02020603050405020304" pitchFamily="18" charset="0"/>
            </a:endParaRPr>
          </a:p>
        </p:txBody>
      </p:sp>
      <p:sp>
        <p:nvSpPr>
          <p:cNvPr id="10" name="Google Shape;404;p6">
            <a:extLst>
              <a:ext uri="{FF2B5EF4-FFF2-40B4-BE49-F238E27FC236}">
                <a16:creationId xmlns:a16="http://schemas.microsoft.com/office/drawing/2014/main" id="{97837133-5317-348A-52E2-9F100913CFB6}"/>
              </a:ext>
            </a:extLst>
          </p:cNvPr>
          <p:cNvSpPr/>
          <p:nvPr/>
        </p:nvSpPr>
        <p:spPr>
          <a:xfrm>
            <a:off x="360248" y="6436711"/>
            <a:ext cx="6351455" cy="40006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49580" marR="31115">
              <a:spcAft>
                <a:spcPts val="1200"/>
              </a:spcAft>
              <a:buClrTx/>
              <a:defRPr/>
            </a:pPr>
            <a:r>
              <a:rPr lang="es-CO" sz="1000" b="1">
                <a:solidFill>
                  <a:prstClr val="black"/>
                </a:solidFill>
                <a:latin typeface="Aptos" panose="020B0004020202020204" pitchFamily="34" charset="0"/>
                <a:ea typeface="Times New Roman" panose="02020603050405020304" pitchFamily="18" charset="0"/>
              </a:rPr>
              <a:t>Fuente: </a:t>
            </a:r>
            <a:r>
              <a:rPr lang="es-CO" sz="1000">
                <a:solidFill>
                  <a:prstClr val="black"/>
                </a:solidFill>
                <a:latin typeface="Aptos" panose="020B0004020202020204" pitchFamily="34" charset="0"/>
                <a:ea typeface="Times New Roman" panose="02020603050405020304" pitchFamily="18" charset="0"/>
              </a:rPr>
              <a:t>DANE, Índice de Precios al Consumidor.</a:t>
            </a:r>
          </a:p>
        </p:txBody>
      </p:sp>
      <p:sp>
        <p:nvSpPr>
          <p:cNvPr id="3" name="Google Shape;410;p6">
            <a:extLst>
              <a:ext uri="{FF2B5EF4-FFF2-40B4-BE49-F238E27FC236}">
                <a16:creationId xmlns:a16="http://schemas.microsoft.com/office/drawing/2014/main" id="{188CBCBD-76CC-7E8B-D141-DC77FAF982C5}"/>
              </a:ext>
            </a:extLst>
          </p:cNvPr>
          <p:cNvSpPr txBox="1"/>
          <p:nvPr/>
        </p:nvSpPr>
        <p:spPr>
          <a:xfrm>
            <a:off x="2059897" y="149023"/>
            <a:ext cx="8072207" cy="830997"/>
          </a:xfrm>
          <a:prstGeom prst="rect">
            <a:avLst/>
          </a:prstGeom>
          <a:noFill/>
        </p:spPr>
        <p:txBody>
          <a:bodyPr wrap="square" rtlCol="0">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0070C0"/>
                </a:solidFill>
                <a:effectLst/>
                <a:uLnTx/>
                <a:uFillTx/>
                <a:latin typeface="Oswald Medium"/>
              </a:defRPr>
            </a:lvl1pPr>
          </a:lstStyle>
          <a:p>
            <a:pPr algn="ctr"/>
            <a:r>
              <a:rPr lang="es-MX" sz="1600" b="1">
                <a:solidFill>
                  <a:schemeClr val="tx1"/>
                </a:solidFill>
                <a:latin typeface="Aptos" panose="020B0004020202020204" pitchFamily="34" charset="0"/>
                <a:cs typeface="Arial" panose="020B0604020202020204" pitchFamily="34" charset="0"/>
                <a:sym typeface="Arial Narrow"/>
              </a:rPr>
              <a:t>La inflación ha mostrado una alta persistencia en 2025, manteniéndose por encima de 5%, aumentando la probabilidad de que la tasa de interés de política monetaria aumente en los próximos meses</a:t>
            </a:r>
          </a:p>
        </p:txBody>
      </p:sp>
      <p:graphicFrame>
        <p:nvGraphicFramePr>
          <p:cNvPr id="8" name="Gráfico 7">
            <a:extLst>
              <a:ext uri="{FF2B5EF4-FFF2-40B4-BE49-F238E27FC236}">
                <a16:creationId xmlns:a16="http://schemas.microsoft.com/office/drawing/2014/main" id="{C2818EA1-C1DD-700D-8C3D-28ECC6338F59}"/>
              </a:ext>
            </a:extLst>
          </p:cNvPr>
          <p:cNvGraphicFramePr>
            <a:graphicFrameLocks/>
          </p:cNvGraphicFramePr>
          <p:nvPr>
            <p:extLst>
              <p:ext uri="{D42A27DB-BD31-4B8C-83A1-F6EECF244321}">
                <p14:modId xmlns:p14="http://schemas.microsoft.com/office/powerpoint/2010/main" val="2495795634"/>
              </p:ext>
            </p:extLst>
          </p:nvPr>
        </p:nvGraphicFramePr>
        <p:xfrm>
          <a:off x="6259355" y="1913606"/>
          <a:ext cx="5504929" cy="37428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59C296F5-EC90-49FA-AD82-A1C423506225}"/>
              </a:ext>
            </a:extLst>
          </p:cNvPr>
          <p:cNvGraphicFramePr>
            <a:graphicFrameLocks/>
          </p:cNvGraphicFramePr>
          <p:nvPr>
            <p:extLst>
              <p:ext uri="{D42A27DB-BD31-4B8C-83A1-F6EECF244321}">
                <p14:modId xmlns:p14="http://schemas.microsoft.com/office/powerpoint/2010/main" val="1790510152"/>
              </p:ext>
            </p:extLst>
          </p:nvPr>
        </p:nvGraphicFramePr>
        <p:xfrm>
          <a:off x="560476" y="1763427"/>
          <a:ext cx="5784783" cy="4137253"/>
        </p:xfrm>
        <a:graphic>
          <a:graphicData uri="http://schemas.openxmlformats.org/drawingml/2006/chart">
            <c:chart xmlns:c="http://schemas.openxmlformats.org/drawingml/2006/chart" xmlns:r="http://schemas.openxmlformats.org/officeDocument/2006/relationships" r:id="rId4"/>
          </a:graphicData>
        </a:graphic>
      </p:graphicFrame>
      <p:pic>
        <p:nvPicPr>
          <p:cNvPr id="2" name="Gráfico 1">
            <a:extLst>
              <a:ext uri="{FF2B5EF4-FFF2-40B4-BE49-F238E27FC236}">
                <a16:creationId xmlns:a16="http://schemas.microsoft.com/office/drawing/2014/main" id="{2FE26740-2A2E-0ED7-5E37-D8F218F27C5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23939" y="149023"/>
            <a:ext cx="786223" cy="659156"/>
          </a:xfrm>
          <a:prstGeom prst="rect">
            <a:avLst/>
          </a:prstGeom>
        </p:spPr>
      </p:pic>
      <p:pic>
        <p:nvPicPr>
          <p:cNvPr id="4" name="Gráfico 3">
            <a:extLst>
              <a:ext uri="{FF2B5EF4-FFF2-40B4-BE49-F238E27FC236}">
                <a16:creationId xmlns:a16="http://schemas.microsoft.com/office/drawing/2014/main" id="{CDBE1B1F-4348-67AA-EAAD-7F6514578DC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11420" y="149023"/>
            <a:ext cx="956641" cy="486161"/>
          </a:xfrm>
          <a:prstGeom prst="rect">
            <a:avLst/>
          </a:prstGeom>
        </p:spPr>
      </p:pic>
      <p:pic>
        <p:nvPicPr>
          <p:cNvPr id="11" name="Gráfico 10">
            <a:extLst>
              <a:ext uri="{FF2B5EF4-FFF2-40B4-BE49-F238E27FC236}">
                <a16:creationId xmlns:a16="http://schemas.microsoft.com/office/drawing/2014/main" id="{B751BF63-1EF3-F82B-9E80-9925C49BADE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006268" y="6356350"/>
            <a:ext cx="961794" cy="365125"/>
          </a:xfrm>
          <a:prstGeom prst="rect">
            <a:avLst/>
          </a:prstGeom>
        </p:spPr>
      </p:pic>
    </p:spTree>
    <p:extLst>
      <p:ext uri="{BB962C8B-B14F-4D97-AF65-F5344CB8AC3E}">
        <p14:creationId xmlns:p14="http://schemas.microsoft.com/office/powerpoint/2010/main" val="1497156405"/>
      </p:ext>
    </p:extLst>
  </p:cSld>
  <p:clrMapOvr>
    <a:masterClrMapping/>
  </p:clrMapOvr>
</p:sld>
</file>

<file path=ppt/theme/theme1.xml><?xml version="1.0" encoding="utf-8"?>
<a:theme xmlns:a="http://schemas.openxmlformats.org/drawingml/2006/main" name="1_Tema de Office">
  <a:themeElements>
    <a:clrScheme name="presentación-2">
      <a:dk1>
        <a:srgbClr val="232A34"/>
      </a:dk1>
      <a:lt1>
        <a:srgbClr val="FFFFFF"/>
      </a:lt1>
      <a:dk2>
        <a:srgbClr val="737373"/>
      </a:dk2>
      <a:lt2>
        <a:srgbClr val="FFFFFF"/>
      </a:lt2>
      <a:accent1>
        <a:srgbClr val="F5C157"/>
      </a:accent1>
      <a:accent2>
        <a:srgbClr val="8091A9"/>
      </a:accent2>
      <a:accent3>
        <a:srgbClr val="E25E1A"/>
      </a:accent3>
      <a:accent4>
        <a:srgbClr val="92D050"/>
      </a:accent4>
      <a:accent5>
        <a:srgbClr val="00B0F0"/>
      </a:accent5>
      <a:accent6>
        <a:srgbClr val="A98FEF"/>
      </a:accent6>
      <a:hlink>
        <a:srgbClr val="42B7FE"/>
      </a:hlink>
      <a:folHlink>
        <a:srgbClr val="A5A5A5"/>
      </a:folHlink>
    </a:clrScheme>
    <a:fontScheme name="Nuevo-alcaldia">
      <a:majorFont>
        <a:latin typeface="Oswald Medium"/>
        <a:ea typeface=""/>
        <a:cs typeface=""/>
      </a:majorFont>
      <a:minorFont>
        <a:latin typeface="Lexend De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totipo-presentacion-accesibilidad" id="{D55719B0-F8A8-486E-B56C-5683567EADE1}" vid="{D48D7C73-A479-40D2-AE5A-0FB29F43495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DB86BD8758C3F44A8735E98054B7573" ma:contentTypeVersion="14" ma:contentTypeDescription="Crear nuevo documento." ma:contentTypeScope="" ma:versionID="2a81f67a244f4af8fac59adf6e882145">
  <xsd:schema xmlns:xsd="http://www.w3.org/2001/XMLSchema" xmlns:xs="http://www.w3.org/2001/XMLSchema" xmlns:p="http://schemas.microsoft.com/office/2006/metadata/properties" xmlns:ns2="9d6ee480-ad96-4253-ba24-38e5c80fd696" xmlns:ns3="017f87c3-b7b9-4f69-b1bd-5071463533cd" xmlns:ns4="1df76daa-fa4c-4c26-aee6-0f3ec3407db7" targetNamespace="http://schemas.microsoft.com/office/2006/metadata/properties" ma:root="true" ma:fieldsID="6c3ff4d0970087cd02d61a79e6ff9296" ns2:_="" ns3:_="" ns4:_="">
    <xsd:import namespace="9d6ee480-ad96-4253-ba24-38e5c80fd696"/>
    <xsd:import namespace="017f87c3-b7b9-4f69-b1bd-5071463533cd"/>
    <xsd:import namespace="1df76daa-fa4c-4c26-aee6-0f3ec3407db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6ee480-ad96-4253-ba24-38e5c80fd696"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17f87c3-b7b9-4f69-b1bd-5071463533c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e9abf263-b4e3-4425-8647-6b83a887c9c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f76daa-fa4c-4c26-aee6-0f3ec3407db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53bce61-134a-4066-8111-77d9601f713f}" ma:internalName="TaxCatchAll" ma:showField="CatchAllData" ma:web="1df76daa-fa4c-4c26-aee6-0f3ec3407d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17f87c3-b7b9-4f69-b1bd-5071463533cd">
      <Terms xmlns="http://schemas.microsoft.com/office/infopath/2007/PartnerControls"/>
    </lcf76f155ced4ddcb4097134ff3c332f>
    <TaxCatchAll xmlns="1df76daa-fa4c-4c26-aee6-0f3ec3407d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802045-4D40-4145-990E-D0B44E1AE7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6ee480-ad96-4253-ba24-38e5c80fd696"/>
    <ds:schemaRef ds:uri="017f87c3-b7b9-4f69-b1bd-5071463533cd"/>
    <ds:schemaRef ds:uri="1df76daa-fa4c-4c26-aee6-0f3ec3407d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B71CD0-2BF5-4004-8D3E-5884570B4BCA}">
  <ds:schemaRefs>
    <ds:schemaRef ds:uri="9d6ee480-ad96-4253-ba24-38e5c80fd696"/>
    <ds:schemaRef ds:uri="http://purl.org/dc/dcmitype/"/>
    <ds:schemaRef ds:uri="http://purl.org/dc/elements/1.1/"/>
    <ds:schemaRef ds:uri="1df76daa-fa4c-4c26-aee6-0f3ec3407db7"/>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017f87c3-b7b9-4f69-b1bd-5071463533cd"/>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FE24744-C400-4116-89BC-90339853F9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6165</Words>
  <Application>Microsoft Office PowerPoint</Application>
  <PresentationFormat>Panorámica</PresentationFormat>
  <Paragraphs>1595</Paragraphs>
  <Slides>51</Slides>
  <Notes>29</Notes>
  <HiddenSlides>0</HiddenSlides>
  <MMClips>0</MMClips>
  <ScaleCrop>false</ScaleCrop>
  <HeadingPairs>
    <vt:vector size="4" baseType="variant">
      <vt:variant>
        <vt:lpstr>Tema</vt:lpstr>
      </vt:variant>
      <vt:variant>
        <vt:i4>1</vt:i4>
      </vt:variant>
      <vt:variant>
        <vt:lpstr>Títulos de diapositiva</vt:lpstr>
      </vt:variant>
      <vt:variant>
        <vt:i4>51</vt:i4>
      </vt:variant>
    </vt:vector>
  </HeadingPairs>
  <TitlesOfParts>
    <vt:vector size="52" baseType="lpstr">
      <vt:lpstr>1_Tema de Office</vt:lpstr>
      <vt:lpstr>Presupuesto 2026 PDD Bogotá Camina Segura</vt:lpstr>
      <vt:lpstr>Presentación de PowerPoint</vt:lpstr>
      <vt:lpstr>Marco Fiscal de Mediano Plazo 2026-2036</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Balance primario y saldo de la deuda 2025-2036 (% del PIB)</vt:lpstr>
      <vt:lpstr>Indicadores de endeudamiento 2025-2036</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Gastos fiscales* 2010-2027 (% del PIB)</vt:lpstr>
      <vt:lpstr>Inversión Fiscal* 2010-2027 (% del PIB)</vt:lpstr>
      <vt:lpstr>Total 2010-2027 – Presupuesto Anual (Billones de pesos de 2026)</vt:lpstr>
      <vt:lpstr>Inversión 2010-2027 – Presupuesto Anual (Billones de pesos de 2026)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Martha Adriana Amezquita Cardenas</dc:creator>
  <cp:lastModifiedBy>Mireya Daza Díaz</cp:lastModifiedBy>
  <cp:revision>7</cp:revision>
  <cp:lastPrinted>2025-11-05T23:22:21Z</cp:lastPrinted>
  <dcterms:created xsi:type="dcterms:W3CDTF">2025-11-04T16:16:57Z</dcterms:created>
  <dcterms:modified xsi:type="dcterms:W3CDTF">2026-04-14T02:02:41Z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0x0101003DB86BD8758C3F44A8735E98054B7573</vt:lpwstr>
  </property>
  <property fmtid="{D5CDD505-2E9C-101B-9397-08002B2CF9AE}" pid="3" name="MediaServiceImageTags">
    <vt:lpwstr/>
  </property>
</Properties>
</file>