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27"/>
  </p:notesMasterIdLst>
  <p:sldIdLst>
    <p:sldId id="257" r:id="rId3"/>
    <p:sldId id="2147471279" r:id="rId4"/>
    <p:sldId id="2147471278" r:id="rId5"/>
    <p:sldId id="2147471346" r:id="rId6"/>
    <p:sldId id="2142533149" r:id="rId7"/>
    <p:sldId id="2147471340" r:id="rId8"/>
    <p:sldId id="2147471347" r:id="rId9"/>
    <p:sldId id="2147471341" r:id="rId10"/>
    <p:sldId id="2147471342" r:id="rId11"/>
    <p:sldId id="260" r:id="rId12"/>
    <p:sldId id="2147471337" r:id="rId13"/>
    <p:sldId id="2147471272" r:id="rId14"/>
    <p:sldId id="2147471252" r:id="rId15"/>
    <p:sldId id="2147471338" r:id="rId16"/>
    <p:sldId id="267" r:id="rId17"/>
    <p:sldId id="2147471269" r:id="rId18"/>
    <p:sldId id="2147471253" r:id="rId19"/>
    <p:sldId id="2147471266" r:id="rId20"/>
    <p:sldId id="2147471267" r:id="rId21"/>
    <p:sldId id="2147471256" r:id="rId22"/>
    <p:sldId id="2147471336" r:id="rId23"/>
    <p:sldId id="2147471261" r:id="rId24"/>
    <p:sldId id="2147471259" r:id="rId25"/>
    <p:sldId id="269" r:id="rId26"/>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https://shdgov.sharepoint.com/sites/SDH_Inicio/ddp/sfd/Gestin/Plan_Financiero/2025/CONFIS%202024/Cuadros_CONFIS_082024%20(version%201)%20JA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57282865948914"/>
          <c:y val="9.5874256549557779E-2"/>
          <c:w val="0.52904029726403268"/>
          <c:h val="0.81103268521193062"/>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F3-463B-9017-D591CEBF3E5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F3-463B-9017-D591CEBF3E5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DF3-463B-9017-D591CEBF3E5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DF3-463B-9017-D591CEBF3E5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DF3-463B-9017-D591CEBF3E5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EDF3-463B-9017-D591CEBF3E5D}"/>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EDF3-463B-9017-D591CEBF3E5D}"/>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EDF3-463B-9017-D591CEBF3E5D}"/>
              </c:ext>
            </c:extLst>
          </c:dPt>
          <c:dPt>
            <c:idx val="8"/>
            <c:bubble3D val="0"/>
            <c:spPr>
              <a:solidFill>
                <a:schemeClr val="bg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EDF3-463B-9017-D591CEBF3E5D}"/>
              </c:ext>
            </c:extLst>
          </c:dPt>
          <c:dPt>
            <c:idx val="9"/>
            <c:bubble3D val="0"/>
            <c:spPr>
              <a:solidFill>
                <a:srgbClr val="DAA6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EDF3-463B-9017-D591CEBF3E5D}"/>
              </c:ext>
            </c:extLst>
          </c:dPt>
          <c:dLbls>
            <c:dLbl>
              <c:idx val="6"/>
              <c:layout>
                <c:manualLayout>
                  <c:x val="-4.5001122902035909E-3"/>
                  <c:y val="-5.211726384364821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DF3-463B-9017-D591CEBF3E5D}"/>
                </c:ext>
              </c:extLst>
            </c:dLbl>
            <c:dLbl>
              <c:idx val="7"/>
              <c:layout>
                <c:manualLayout>
                  <c:x val="-4.500112290203525E-3"/>
                  <c:y val="-1.56351791530944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DF3-463B-9017-D591CEBF3E5D}"/>
                </c:ext>
              </c:extLst>
            </c:dLbl>
            <c:dLbl>
              <c:idx val="8"/>
              <c:layout>
                <c:manualLayout>
                  <c:x val="-9.0002245804070497E-4"/>
                  <c:y val="-1.82410423452768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DF3-463B-9017-D591CEBF3E5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'[Cuadros_CONFIS_082024 (version 1) JAR.xlsx]Proyecto presupuesto'!$H$56:$H$65</c:f>
              <c:numCache>
                <c:formatCode>0%</c:formatCode>
                <c:ptCount val="10"/>
                <c:pt idx="0">
                  <c:v>0.27765351607888561</c:v>
                </c:pt>
                <c:pt idx="1">
                  <c:v>0.24563700881426156</c:v>
                </c:pt>
                <c:pt idx="2">
                  <c:v>0.14568965115385885</c:v>
                </c:pt>
                <c:pt idx="3">
                  <c:v>7.6241737483294839E-2</c:v>
                </c:pt>
                <c:pt idx="4">
                  <c:v>6.246531099848638E-2</c:v>
                </c:pt>
                <c:pt idx="5">
                  <c:v>4.8184360298035044E-2</c:v>
                </c:pt>
                <c:pt idx="6">
                  <c:v>3.6524243724429674E-2</c:v>
                </c:pt>
                <c:pt idx="7">
                  <c:v>2.5281982435629829E-2</c:v>
                </c:pt>
                <c:pt idx="8">
                  <c:v>1.3015748396782507E-2</c:v>
                </c:pt>
                <c:pt idx="9">
                  <c:v>6.9306440616335688E-2</c:v>
                </c:pt>
              </c:numCache>
            </c:numRef>
          </c:val>
          <c:extLst>
            <c:ext xmlns:c15="http://schemas.microsoft.com/office/drawing/2012/chart" uri="{02D57815-91ED-43cb-92C2-25804820EDAC}">
              <c15:filteredCategoryTitle>
                <c15:cat>
                  <c:strRef>
                    <c:extLst>
                      <c:ext uri="{02D57815-91ED-43cb-92C2-25804820EDAC}">
                        <c15:formulaRef>
                          <c15:sqref>Hoja5!$B$2:$B$10</c15:sqref>
                        </c15:formulaRef>
                      </c:ext>
                    </c:extLst>
                    <c:strCache>
                      <c:ptCount val="9"/>
                      <c:pt idx="0">
                        <c:v>#¡REF!</c:v>
                      </c:pt>
                      <c:pt idx="1">
                        <c:v>#¡REF!</c:v>
                      </c:pt>
                      <c:pt idx="2">
                        <c:v>#¡REF!</c:v>
                      </c:pt>
                      <c:pt idx="3">
                        <c:v>#¡REF!</c:v>
                      </c:pt>
                      <c:pt idx="4">
                        <c:v>#¡REF!</c:v>
                      </c:pt>
                      <c:pt idx="5">
                        <c:v>#¡REF!</c:v>
                      </c:pt>
                      <c:pt idx="6">
                        <c:v>#¡REF!</c:v>
                      </c:pt>
                      <c:pt idx="7">
                        <c:v>#¡REF!</c:v>
                      </c:pt>
                      <c:pt idx="8">
                        <c:v>#¡REF!</c:v>
                      </c:pt>
                    </c:strCache>
                  </c:strRef>
                </c15:cat>
              </c15:filteredCategoryTitle>
            </c:ext>
            <c:ext xmlns:c16="http://schemas.microsoft.com/office/drawing/2014/chart" uri="{C3380CC4-5D6E-409C-BE32-E72D297353CC}">
              <c16:uniqueId val="{00000014-EDF3-463B-9017-D591CEBF3E5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57282865948914"/>
          <c:y val="9.5874256549557779E-2"/>
          <c:w val="0.52904029726403268"/>
          <c:h val="0.81103268521193062"/>
        </c:manualLayout>
      </c:layout>
      <c:doughnutChart>
        <c:varyColors val="1"/>
        <c:ser>
          <c:idx val="0"/>
          <c:order val="0"/>
          <c:dPt>
            <c:idx val="0"/>
            <c:bubble3D val="0"/>
            <c:spPr>
              <a:solidFill>
                <a:srgbClr val="15608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47D-424B-AD7E-63BB1E9677A1}"/>
              </c:ext>
            </c:extLst>
          </c:dPt>
          <c:dPt>
            <c:idx val="1"/>
            <c:bubble3D val="0"/>
            <c:spPr>
              <a:solidFill>
                <a:srgbClr val="E9713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47D-424B-AD7E-63BB1E9677A1}"/>
              </c:ext>
            </c:extLst>
          </c:dPt>
          <c:dPt>
            <c:idx val="2"/>
            <c:bubble3D val="0"/>
            <c:spPr>
              <a:solidFill>
                <a:srgbClr val="196B2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47D-424B-AD7E-63BB1E9677A1}"/>
              </c:ext>
            </c:extLst>
          </c:dPt>
          <c:dPt>
            <c:idx val="3"/>
            <c:bubble3D val="0"/>
            <c:spPr>
              <a:solidFill>
                <a:srgbClr val="0F9ED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47D-424B-AD7E-63BB1E9677A1}"/>
              </c:ext>
            </c:extLst>
          </c:dPt>
          <c:dPt>
            <c:idx val="4"/>
            <c:bubble3D val="0"/>
            <c:spPr>
              <a:solidFill>
                <a:srgbClr val="A02B9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47D-424B-AD7E-63BB1E9677A1}"/>
              </c:ext>
            </c:extLst>
          </c:dPt>
          <c:dPt>
            <c:idx val="5"/>
            <c:bubble3D val="0"/>
            <c:spPr>
              <a:solidFill>
                <a:srgbClr val="0D3A4E"/>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E47D-424B-AD7E-63BB1E9677A1}"/>
              </c:ext>
            </c:extLst>
          </c:dPt>
          <c:dPt>
            <c:idx val="6"/>
            <c:bubble3D val="0"/>
            <c:spPr>
              <a:solidFill>
                <a:srgbClr val="4EA72E"/>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E47D-424B-AD7E-63BB1E9677A1}"/>
              </c:ext>
            </c:extLst>
          </c:dPt>
          <c:dPt>
            <c:idx val="7"/>
            <c:bubble3D val="0"/>
            <c:spPr>
              <a:solidFill>
                <a:srgbClr val="DAA6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E47D-424B-AD7E-63BB1E9677A1}"/>
              </c:ext>
            </c:extLst>
          </c:dPt>
          <c:dPt>
            <c:idx val="8"/>
            <c:bubble3D val="0"/>
            <c:spPr>
              <a:solidFill>
                <a:srgbClr val="00B0F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E47D-424B-AD7E-63BB1E9677A1}"/>
              </c:ext>
            </c:extLst>
          </c:dPt>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'[Cuadros_CONFIS_082024 (version 1) JAR.xlsx]Proyecto presupuesto'!$F$3:$F$10</c:f>
              <c:numCache>
                <c:formatCode>#,##0.0,,,,</c:formatCode>
                <c:ptCount val="8"/>
                <c:pt idx="0">
                  <c:v>9027220510000.0508</c:v>
                </c:pt>
                <c:pt idx="1">
                  <c:v>8405509909000.1582</c:v>
                </c:pt>
                <c:pt idx="2">
                  <c:v>4693652735000.0439</c:v>
                </c:pt>
                <c:pt idx="3">
                  <c:v>2477977347000.062</c:v>
                </c:pt>
                <c:pt idx="4">
                  <c:v>2265135164000.0986</c:v>
                </c:pt>
                <c:pt idx="5">
                  <c:v>1909066912000.2708</c:v>
                </c:pt>
                <c:pt idx="6">
                  <c:v>1742034169000.1697</c:v>
                </c:pt>
                <c:pt idx="7">
                  <c:v>7912146389001.6611</c:v>
                </c:pt>
              </c:numCache>
            </c:numRef>
          </c:val>
          <c:extLst>
            <c:ext xmlns:c15="http://schemas.microsoft.com/office/drawing/2012/chart" uri="{02D57815-91ED-43cb-92C2-25804820EDAC}">
              <c15:filteredCategoryTitle>
                <c15:cat>
                  <c:strRef>
                    <c:extLst>
                      <c:ext uri="{02D57815-91ED-43cb-92C2-25804820EDAC}">
                        <c15:formulaRef>
                          <c15:sqref>Hoja5!$B$2:$B$10</c15:sqref>
                        </c15:formulaRef>
                      </c:ext>
                    </c:extLst>
                    <c:strCache>
                      <c:ptCount val="9"/>
                      <c:pt idx="0">
                        <c:v>#¡REF!</c:v>
                      </c:pt>
                      <c:pt idx="1">
                        <c:v>#¡REF!</c:v>
                      </c:pt>
                      <c:pt idx="2">
                        <c:v>#¡REF!</c:v>
                      </c:pt>
                      <c:pt idx="3">
                        <c:v>#¡REF!</c:v>
                      </c:pt>
                      <c:pt idx="4">
                        <c:v>#¡REF!</c:v>
                      </c:pt>
                      <c:pt idx="5">
                        <c:v>#¡REF!</c:v>
                      </c:pt>
                      <c:pt idx="6">
                        <c:v>#¡REF!</c:v>
                      </c:pt>
                      <c:pt idx="7">
                        <c:v>#¡REF!</c:v>
                      </c:pt>
                      <c:pt idx="8">
                        <c:v>#¡REF!</c:v>
                      </c:pt>
                    </c:strCache>
                  </c:strRef>
                </c15:cat>
              </c15:filteredCategoryTitle>
            </c:ext>
            <c:ext xmlns:c16="http://schemas.microsoft.com/office/drawing/2014/chart" uri="{C3380CC4-5D6E-409C-BE32-E72D297353CC}">
              <c16:uniqueId val="{00000012-E47D-424B-AD7E-63BB1E9677A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mn-lt"/>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0.36463</cdr:x>
      <cdr:y>0.78821</cdr:y>
    </cdr:from>
    <cdr:to>
      <cdr:x>0.45241</cdr:x>
      <cdr:y>0.84773</cdr:y>
    </cdr:to>
    <cdr:sp macro="" textlink="">
      <cdr:nvSpPr>
        <cdr:cNvPr id="2" name="Rectángulo 1">
          <a:extLst xmlns:a="http://schemas.openxmlformats.org/drawingml/2006/main">
            <a:ext uri="{FF2B5EF4-FFF2-40B4-BE49-F238E27FC236}">
              <a16:creationId xmlns:a16="http://schemas.microsoft.com/office/drawing/2014/main" id="{E3FE10AA-3116-7AFE-CD71-3053D79548E2}"/>
            </a:ext>
          </a:extLst>
        </cdr:cNvPr>
        <cdr:cNvSpPr/>
      </cdr:nvSpPr>
      <cdr:spPr>
        <a:xfrm xmlns:a="http://schemas.openxmlformats.org/drawingml/2006/main">
          <a:off x="5181904" y="3303396"/>
          <a:ext cx="1247471" cy="249429"/>
        </a:xfrm>
        <a:prstGeom xmlns:a="http://schemas.openxmlformats.org/drawingml/2006/main" prst="rect">
          <a:avLst/>
        </a:prstGeom>
        <a:solidFill xmlns:a="http://schemas.openxmlformats.org/drawingml/2006/main">
          <a:srgbClr val="196B2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s-CO" b="1">
              <a:solidFill>
                <a:prstClr val="white"/>
              </a:solidFill>
              <a:latin typeface="Calibri" panose="020F0502020204030204"/>
            </a:rPr>
            <a:t>Salud $4.6</a:t>
          </a:r>
          <a:endParaRPr kumimoji="0" lang="es-CO" sz="1800" b="1"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0.5856</cdr:x>
      <cdr:y>0.225</cdr:y>
    </cdr:from>
    <cdr:to>
      <cdr:x>0.66421</cdr:x>
      <cdr:y>0.28636</cdr:y>
    </cdr:to>
    <cdr:sp macro="" textlink="">
      <cdr:nvSpPr>
        <cdr:cNvPr id="3" name="Rectángulo 2">
          <a:extLst xmlns:a="http://schemas.openxmlformats.org/drawingml/2006/main">
            <a:ext uri="{FF2B5EF4-FFF2-40B4-BE49-F238E27FC236}">
              <a16:creationId xmlns:a16="http://schemas.microsoft.com/office/drawing/2014/main" id="{48F87EC6-EE9A-7A13-1712-BDBE6E3747A5}"/>
            </a:ext>
          </a:extLst>
        </cdr:cNvPr>
        <cdr:cNvSpPr/>
      </cdr:nvSpPr>
      <cdr:spPr>
        <a:xfrm xmlns:a="http://schemas.openxmlformats.org/drawingml/2006/main">
          <a:off x="8322144" y="942991"/>
          <a:ext cx="1117131" cy="257160"/>
        </a:xfrm>
        <a:prstGeom xmlns:a="http://schemas.openxmlformats.org/drawingml/2006/main" prst="rect">
          <a:avLst/>
        </a:prstGeom>
        <a:solidFill xmlns:a="http://schemas.openxmlformats.org/drawingml/2006/main">
          <a:srgbClr val="15608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Calibri" panose="020F0502020204030204"/>
              <a:ea typeface="+mn-ea"/>
              <a:cs typeface="+mn-cs"/>
            </a:rPr>
            <a:t>Movilidad $8.7</a:t>
          </a:r>
        </a:p>
      </cdr:txBody>
    </cdr:sp>
  </cdr:relSizeAnchor>
  <cdr:relSizeAnchor xmlns:cdr="http://schemas.openxmlformats.org/drawingml/2006/chartDrawing">
    <cdr:from>
      <cdr:x>0.29032</cdr:x>
      <cdr:y>0.41851</cdr:y>
    </cdr:from>
    <cdr:to>
      <cdr:x>0.39008</cdr:x>
      <cdr:y>0.48182</cdr:y>
    </cdr:to>
    <cdr:sp macro="" textlink="">
      <cdr:nvSpPr>
        <cdr:cNvPr id="4" name="Rectángulo 3">
          <a:extLst xmlns:a="http://schemas.openxmlformats.org/drawingml/2006/main">
            <a:ext uri="{FF2B5EF4-FFF2-40B4-BE49-F238E27FC236}">
              <a16:creationId xmlns:a16="http://schemas.microsoft.com/office/drawing/2014/main" id="{A54E05F8-A2A7-2585-8F00-A15C6EE39643}"/>
            </a:ext>
          </a:extLst>
        </cdr:cNvPr>
        <cdr:cNvSpPr/>
      </cdr:nvSpPr>
      <cdr:spPr>
        <a:xfrm xmlns:a="http://schemas.openxmlformats.org/drawingml/2006/main">
          <a:off x="4125766" y="1753956"/>
          <a:ext cx="1417784" cy="265344"/>
        </a:xfrm>
        <a:prstGeom xmlns:a="http://schemas.openxmlformats.org/drawingml/2006/main" prst="rect">
          <a:avLst/>
        </a:prstGeom>
        <a:solidFill xmlns:a="http://schemas.openxmlformats.org/drawingml/2006/main">
          <a:srgbClr val="A02B9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s-CO" b="1">
              <a:solidFill>
                <a:prstClr val="white"/>
              </a:solidFill>
              <a:latin typeface="Calibri" panose="020F0502020204030204"/>
            </a:rPr>
            <a:t>Gobierno $1.9      </a:t>
          </a:r>
          <a:endPar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0.38603</cdr:x>
      <cdr:y>0</cdr:y>
    </cdr:from>
    <cdr:to>
      <cdr:x>0.49742</cdr:x>
      <cdr:y>0.06136</cdr:y>
    </cdr:to>
    <cdr:sp macro="" textlink="">
      <cdr:nvSpPr>
        <cdr:cNvPr id="8" name="Rectángulo 7">
          <a:extLst xmlns:a="http://schemas.openxmlformats.org/drawingml/2006/main">
            <a:ext uri="{FF2B5EF4-FFF2-40B4-BE49-F238E27FC236}">
              <a16:creationId xmlns:a16="http://schemas.microsoft.com/office/drawing/2014/main" id="{E55CE250-EAF6-DC24-CE12-C8758269D8A9}"/>
            </a:ext>
          </a:extLst>
        </cdr:cNvPr>
        <cdr:cNvSpPr/>
      </cdr:nvSpPr>
      <cdr:spPr>
        <a:xfrm xmlns:a="http://schemas.openxmlformats.org/drawingml/2006/main">
          <a:off x="5447180" y="0"/>
          <a:ext cx="1571797" cy="299045"/>
        </a:xfrm>
        <a:prstGeom xmlns:a="http://schemas.openxmlformats.org/drawingml/2006/main" prst="rect">
          <a:avLst/>
        </a:prstGeom>
        <a:solidFill xmlns:a="http://schemas.openxmlformats.org/drawingml/2006/main">
          <a:srgbClr val="DAA6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a:ln>
                <a:noFill/>
              </a:ln>
              <a:solidFill>
                <a:prstClr val="white"/>
              </a:solidFill>
              <a:effectLst/>
              <a:uLnTx/>
              <a:uFillTx/>
              <a:latin typeface="Calibri" panose="020F0502020204030204"/>
              <a:ea typeface="+mn-ea"/>
              <a:cs typeface="+mn-cs"/>
            </a:rPr>
            <a:t>Otros sectores $2.2</a:t>
          </a:r>
          <a:endParaRPr kumimoji="0" lang="es-CO" sz="1200" b="1" i="0" u="none" strike="noStrike" kern="1200" cap="none" spc="0" normalizeH="0" baseline="3000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0.31765</cdr:x>
      <cdr:y>0.29577</cdr:y>
    </cdr:from>
    <cdr:to>
      <cdr:x>0.4008</cdr:x>
      <cdr:y>0.35455</cdr:y>
    </cdr:to>
    <cdr:sp macro="" textlink="">
      <cdr:nvSpPr>
        <cdr:cNvPr id="10" name="Rectangle 53">
          <a:extLst xmlns:a="http://schemas.openxmlformats.org/drawingml/2006/main">
            <a:ext uri="{FF2B5EF4-FFF2-40B4-BE49-F238E27FC236}">
              <a16:creationId xmlns:a16="http://schemas.microsoft.com/office/drawing/2014/main" id="{7C3F67D9-3866-4A02-24C5-3BFB86675E5C}"/>
            </a:ext>
          </a:extLst>
        </cdr:cNvPr>
        <cdr:cNvSpPr>
          <a:spLocks xmlns:a="http://schemas.openxmlformats.org/drawingml/2006/main" noChangeArrowheads="1"/>
        </cdr:cNvSpPr>
      </cdr:nvSpPr>
      <cdr:spPr bwMode="auto">
        <a:xfrm xmlns:a="http://schemas.openxmlformats.org/drawingml/2006/main">
          <a:off x="4514203" y="1239591"/>
          <a:ext cx="1181747" cy="246309"/>
        </a:xfrm>
        <a:prstGeom xmlns:a="http://schemas.openxmlformats.org/drawingml/2006/main" prst="rect">
          <a:avLst/>
        </a:prstGeom>
        <a:solidFill xmlns:a="http://schemas.openxmlformats.org/drawingml/2006/main">
          <a:srgbClr val="4EA72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s-CO" sz="1100" b="1" kern="1200">
              <a:solidFill>
                <a:prstClr val="white"/>
              </a:solidFill>
              <a:latin typeface="Calibri" panose="020F0502020204030204"/>
              <a:ea typeface="+mn-ea"/>
              <a:cs typeface="+mn-cs"/>
            </a:rPr>
            <a:t>Hábitat</a:t>
          </a:r>
          <a:r>
            <a:rPr lang="es-CO" sz="1100" b="1" kern="1200" baseline="0">
              <a:solidFill>
                <a:prstClr val="white"/>
              </a:solidFill>
              <a:latin typeface="Calibri" panose="020F0502020204030204"/>
              <a:ea typeface="+mn-ea"/>
              <a:cs typeface="+mn-cs"/>
            </a:rPr>
            <a:t> $1.5</a:t>
          </a:r>
          <a:endParaRPr lang="es-CO" sz="1100" b="1" kern="1200">
            <a:solidFill>
              <a:prstClr val="white"/>
            </a:solidFill>
            <a:latin typeface="Calibri" panose="020F0502020204030204"/>
            <a:ea typeface="+mn-ea"/>
            <a:cs typeface="+mn-cs"/>
          </a:endParaRPr>
        </a:p>
      </cdr:txBody>
    </cdr:sp>
  </cdr:relSizeAnchor>
  <cdr:relSizeAnchor xmlns:cdr="http://schemas.openxmlformats.org/drawingml/2006/chartDrawing">
    <cdr:from>
      <cdr:x>0.5822</cdr:x>
      <cdr:y>0.65455</cdr:y>
    </cdr:from>
    <cdr:to>
      <cdr:x>0.67895</cdr:x>
      <cdr:y>0.71591</cdr:y>
    </cdr:to>
    <cdr:sp macro="" textlink="">
      <cdr:nvSpPr>
        <cdr:cNvPr id="11" name="Rectángulo 10">
          <a:extLst xmlns:a="http://schemas.openxmlformats.org/drawingml/2006/main">
            <a:ext uri="{FF2B5EF4-FFF2-40B4-BE49-F238E27FC236}">
              <a16:creationId xmlns:a16="http://schemas.microsoft.com/office/drawing/2014/main" id="{C6B62CCA-4C10-2242-0F55-03CB9F4A4B80}"/>
            </a:ext>
          </a:extLst>
        </cdr:cNvPr>
        <cdr:cNvSpPr/>
      </cdr:nvSpPr>
      <cdr:spPr>
        <a:xfrm xmlns:a="http://schemas.openxmlformats.org/drawingml/2006/main">
          <a:off x="8273848" y="2743199"/>
          <a:ext cx="1374977" cy="257176"/>
        </a:xfrm>
        <a:prstGeom xmlns:a="http://schemas.openxmlformats.org/drawingml/2006/main" prst="rect">
          <a:avLst/>
        </a:prstGeom>
        <a:solidFill xmlns:a="http://schemas.openxmlformats.org/drawingml/2006/main">
          <a:srgbClr val="E9713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r" eaLnBrk="1" fontAlgn="auto" hangingPunct="1">
            <a:spcBef>
              <a:spcPts val="0"/>
            </a:spcBef>
            <a:spcAft>
              <a:spcPts val="0"/>
            </a:spcAft>
            <a:defRPr/>
          </a:pPr>
          <a:r>
            <a:rPr kumimoji="0" lang="es-CO" sz="1100" b="1" i="0" u="none" strike="noStrike" kern="1200" cap="none" spc="0" normalizeH="0" baseline="0" noProof="0">
              <a:ln>
                <a:noFill/>
              </a:ln>
              <a:solidFill>
                <a:schemeClr val="bg1"/>
              </a:solidFill>
              <a:effectLst/>
              <a:uLnTx/>
              <a:uFillTx/>
              <a:latin typeface="Calibri" panose="020F0502020204030204"/>
              <a:ea typeface="+mn-ea"/>
              <a:cs typeface="+mn-cs"/>
            </a:rPr>
            <a:t>Educación $7.7</a:t>
          </a:r>
        </a:p>
      </cdr:txBody>
    </cdr:sp>
  </cdr:relSizeAnchor>
  <cdr:relSizeAnchor xmlns:cdr="http://schemas.openxmlformats.org/drawingml/2006/chartDrawing">
    <cdr:from>
      <cdr:x>0.34749</cdr:x>
      <cdr:y>0.20023</cdr:y>
    </cdr:from>
    <cdr:to>
      <cdr:x>0.41735</cdr:x>
      <cdr:y>0.2554</cdr:y>
    </cdr:to>
    <cdr:sp macro="" textlink="">
      <cdr:nvSpPr>
        <cdr:cNvPr id="13" name="Rectangle 53">
          <a:extLst xmlns:a="http://schemas.openxmlformats.org/drawingml/2006/main">
            <a:ext uri="{FF2B5EF4-FFF2-40B4-BE49-F238E27FC236}">
              <a16:creationId xmlns:a16="http://schemas.microsoft.com/office/drawing/2014/main" id="{32A58137-7CA3-89F1-D542-B0B8CD4B7C84}"/>
            </a:ext>
          </a:extLst>
        </cdr:cNvPr>
        <cdr:cNvSpPr>
          <a:spLocks xmlns:a="http://schemas.openxmlformats.org/drawingml/2006/main" noChangeArrowheads="1"/>
        </cdr:cNvSpPr>
      </cdr:nvSpPr>
      <cdr:spPr bwMode="auto">
        <a:xfrm xmlns:a="http://schemas.openxmlformats.org/drawingml/2006/main">
          <a:off x="5343783" y="946177"/>
          <a:ext cx="1074315" cy="260704"/>
        </a:xfrm>
        <a:prstGeom xmlns:a="http://schemas.openxmlformats.org/drawingml/2006/main" prst="rect">
          <a:avLst/>
        </a:prstGeom>
        <a:solidFill xmlns:a="http://schemas.openxmlformats.org/drawingml/2006/main">
          <a:srgbClr val="0D3A4E"/>
        </a:solidFill>
        <a:ln xmlns:a="http://schemas.openxmlformats.org/drawingml/2006/main">
          <a:noFill/>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es-CO" sz="1100" b="1" i="0" kern="1200" baseline="0">
              <a:solidFill>
                <a:schemeClr val="bg1"/>
              </a:solidFill>
              <a:effectLst/>
              <a:latin typeface="Calibri" panose="020F0502020204030204" pitchFamily="34" charset="0"/>
              <a:ea typeface="+mn-ea"/>
              <a:cs typeface="+mn-cs"/>
            </a:rPr>
            <a:t>Cultura $1.1</a:t>
          </a:r>
          <a:endParaRPr lang="es-CO" sz="1800" b="1">
            <a:solidFill>
              <a:schemeClr val="bg1"/>
            </a:solidFill>
            <a:effectLst/>
          </a:endParaRPr>
        </a:p>
      </cdr:txBody>
    </cdr:sp>
  </cdr:relSizeAnchor>
  <cdr:relSizeAnchor xmlns:cdr="http://schemas.openxmlformats.org/drawingml/2006/chartDrawing">
    <cdr:from>
      <cdr:x>0.28319</cdr:x>
      <cdr:y>0.59789</cdr:y>
    </cdr:from>
    <cdr:to>
      <cdr:x>0.40147</cdr:x>
      <cdr:y>0.65909</cdr:y>
    </cdr:to>
    <cdr:sp macro="" textlink="">
      <cdr:nvSpPr>
        <cdr:cNvPr id="14" name="Rectángulo 13">
          <a:extLst xmlns:a="http://schemas.openxmlformats.org/drawingml/2006/main">
            <a:ext uri="{FF2B5EF4-FFF2-40B4-BE49-F238E27FC236}">
              <a16:creationId xmlns:a16="http://schemas.microsoft.com/office/drawing/2014/main" id="{9F5AFB0F-0934-6753-0A98-BC93CBEB35C8}"/>
            </a:ext>
          </a:extLst>
        </cdr:cNvPr>
        <cdr:cNvSpPr/>
      </cdr:nvSpPr>
      <cdr:spPr>
        <a:xfrm xmlns:a="http://schemas.openxmlformats.org/drawingml/2006/main">
          <a:off x="4024466" y="2505765"/>
          <a:ext cx="1681010" cy="256485"/>
        </a:xfrm>
        <a:prstGeom xmlns:a="http://schemas.openxmlformats.org/drawingml/2006/main" prst="rect">
          <a:avLst/>
        </a:prstGeom>
        <a:solidFill xmlns:a="http://schemas.openxmlformats.org/drawingml/2006/main">
          <a:srgbClr val="0F9ED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s-CO" b="1">
              <a:solidFill>
                <a:prstClr val="white"/>
              </a:solidFill>
              <a:latin typeface="Calibri" panose="020F0502020204030204"/>
            </a:rPr>
            <a:t>Integración</a:t>
          </a:r>
          <a:r>
            <a:rPr lang="es-CO" b="1" baseline="0">
              <a:solidFill>
                <a:prstClr val="white"/>
              </a:solidFill>
              <a:latin typeface="Calibri" panose="020F0502020204030204"/>
            </a:rPr>
            <a:t> Social </a:t>
          </a:r>
          <a:r>
            <a:rPr lang="es-CO" b="1">
              <a:solidFill>
                <a:prstClr val="white"/>
              </a:solidFill>
              <a:latin typeface="Calibri" panose="020F0502020204030204"/>
            </a:rPr>
            <a:t>$2.4       </a:t>
          </a:r>
          <a:endParaRPr kumimoji="0" lang="es-CO" sz="1800" b="1"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0.42785</cdr:x>
      <cdr:y>0.26861</cdr:y>
    </cdr:from>
    <cdr:to>
      <cdr:x>0.56666</cdr:x>
      <cdr:y>0.71136</cdr:y>
    </cdr:to>
    <cdr:sp macro="" textlink="">
      <cdr:nvSpPr>
        <cdr:cNvPr id="5" name="Elipse 4">
          <a:extLst xmlns:a="http://schemas.openxmlformats.org/drawingml/2006/main">
            <a:ext uri="{FF2B5EF4-FFF2-40B4-BE49-F238E27FC236}">
              <a16:creationId xmlns:a16="http://schemas.microsoft.com/office/drawing/2014/main" id="{B41330AF-6EA5-483C-2B29-E720247A5B3C}"/>
            </a:ext>
          </a:extLst>
        </cdr:cNvPr>
        <cdr:cNvSpPr/>
      </cdr:nvSpPr>
      <cdr:spPr>
        <a:xfrm xmlns:a="http://schemas.openxmlformats.org/drawingml/2006/main">
          <a:off x="6125102" y="1125734"/>
          <a:ext cx="1987247" cy="1855591"/>
        </a:xfrm>
        <a:prstGeom xmlns:a="http://schemas.openxmlformats.org/drawingml/2006/main" prst="ellipse">
          <a:avLst/>
        </a:prstGeom>
        <a:noFill xmlns:a="http://schemas.openxmlformats.org/drawingml/2006/main"/>
        <a:ln xmlns:a="http://schemas.openxmlformats.org/drawingml/2006/main" w="762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t>
          </a:r>
          <a:r>
            <a:rPr lang="es-CO" sz="4000" b="1" dirty="0">
              <a:solidFill>
                <a:srgbClr val="5B9BD5">
                  <a:lumMod val="50000"/>
                </a:srgbClr>
              </a:solidFill>
              <a:latin typeface="Calibri" panose="020F0502020204030204"/>
            </a:rPr>
            <a:t>31.</a:t>
          </a:r>
          <a:r>
            <a:rPr kumimoji="0" lang="es-CO" sz="4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3</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billones</a:t>
          </a:r>
          <a:endParaRPr kumimoji="0" lang="es-CO"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cdr:txBody>
    </cdr:sp>
  </cdr:relSizeAnchor>
  <cdr:relSizeAnchor xmlns:cdr="http://schemas.openxmlformats.org/drawingml/2006/chartDrawing">
    <cdr:from>
      <cdr:x>0.48849</cdr:x>
      <cdr:y>0.05863</cdr:y>
    </cdr:from>
    <cdr:to>
      <cdr:x>0.50049</cdr:x>
      <cdr:y>0.11509</cdr:y>
    </cdr:to>
    <cdr:sp macro="" textlink="">
      <cdr:nvSpPr>
        <cdr:cNvPr id="6" name="Flecha: hacia abajo 5">
          <a:extLst xmlns:a="http://schemas.openxmlformats.org/drawingml/2006/main">
            <a:ext uri="{FF2B5EF4-FFF2-40B4-BE49-F238E27FC236}">
              <a16:creationId xmlns:a16="http://schemas.microsoft.com/office/drawing/2014/main" id="{974A36B8-5FF8-4560-6A5B-5905D4A76B57}"/>
            </a:ext>
          </a:extLst>
        </cdr:cNvPr>
        <cdr:cNvSpPr/>
      </cdr:nvSpPr>
      <cdr:spPr>
        <a:xfrm xmlns:a="http://schemas.openxmlformats.org/drawingml/2006/main">
          <a:off x="6892925" y="285749"/>
          <a:ext cx="169334" cy="275167"/>
        </a:xfrm>
        <a:prstGeom xmlns:a="http://schemas.openxmlformats.org/drawingml/2006/main" prst="downArrow">
          <a:avLst/>
        </a:prstGeom>
        <a:solidFill xmlns:a="http://schemas.openxmlformats.org/drawingml/2006/main">
          <a:srgbClr val="DAA600"/>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0.43916</cdr:x>
      <cdr:y>0.04995</cdr:y>
    </cdr:from>
    <cdr:to>
      <cdr:x>0.44516</cdr:x>
      <cdr:y>0.19327</cdr:y>
    </cdr:to>
    <cdr:sp macro="" textlink="">
      <cdr:nvSpPr>
        <cdr:cNvPr id="12" name="Signo menos 11">
          <a:extLst xmlns:a="http://schemas.openxmlformats.org/drawingml/2006/main">
            <a:ext uri="{FF2B5EF4-FFF2-40B4-BE49-F238E27FC236}">
              <a16:creationId xmlns:a16="http://schemas.microsoft.com/office/drawing/2014/main" id="{9FD73D45-331F-984B-11E2-8623FADE0463}"/>
            </a:ext>
          </a:extLst>
        </cdr:cNvPr>
        <cdr:cNvSpPr/>
      </cdr:nvSpPr>
      <cdr:spPr>
        <a:xfrm xmlns:a="http://schemas.openxmlformats.org/drawingml/2006/main">
          <a:off x="6753447" y="236037"/>
          <a:ext cx="92268" cy="677252"/>
        </a:xfrm>
        <a:prstGeom xmlns:a="http://schemas.openxmlformats.org/drawingml/2006/main" prst="mathMinus">
          <a:avLst/>
        </a:prstGeom>
        <a:solidFill xmlns:a="http://schemas.openxmlformats.org/drawingml/2006/main">
          <a:schemeClr val="bg2">
            <a:lumMod val="75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0.35634</cdr:x>
      <cdr:y>0.12535</cdr:y>
    </cdr:from>
    <cdr:to>
      <cdr:x>0.42886</cdr:x>
      <cdr:y>0.17708</cdr:y>
    </cdr:to>
    <cdr:sp macro="" textlink="">
      <cdr:nvSpPr>
        <cdr:cNvPr id="7" name="Rectangle 53">
          <a:extLst xmlns:a="http://schemas.openxmlformats.org/drawingml/2006/main">
            <a:ext uri="{FF2B5EF4-FFF2-40B4-BE49-F238E27FC236}">
              <a16:creationId xmlns:a16="http://schemas.microsoft.com/office/drawing/2014/main" id="{DB75C272-3AF9-4F68-9182-19313C18A042}"/>
            </a:ext>
          </a:extLst>
        </cdr:cNvPr>
        <cdr:cNvSpPr>
          <a:spLocks xmlns:a="http://schemas.openxmlformats.org/drawingml/2006/main" noChangeArrowheads="1"/>
        </cdr:cNvSpPr>
      </cdr:nvSpPr>
      <cdr:spPr bwMode="auto">
        <a:xfrm xmlns:a="http://schemas.openxmlformats.org/drawingml/2006/main">
          <a:off x="5484970" y="592325"/>
          <a:ext cx="1116278" cy="244475"/>
        </a:xfrm>
        <a:prstGeom xmlns:a="http://schemas.openxmlformats.org/drawingml/2006/main" prst="rect">
          <a:avLst/>
        </a:prstGeom>
        <a:solidFill xmlns:a="http://schemas.openxmlformats.org/drawingml/2006/main">
          <a:srgbClr val="994010"/>
        </a:solidFill>
        <a:ln xmlns:a="http://schemas.openxmlformats.org/drawingml/2006/main">
          <a:noFill/>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1" fontAlgn="auto" latinLnBrk="0" hangingPunct="1"/>
          <a:r>
            <a:rPr lang="es-CO" sz="1100" b="1" i="0" kern="1200" baseline="0">
              <a:solidFill>
                <a:schemeClr val="bg1"/>
              </a:solidFill>
              <a:effectLst/>
              <a:latin typeface="Calibri" panose="020F0502020204030204" pitchFamily="34" charset="0"/>
              <a:ea typeface="+mn-ea"/>
              <a:cs typeface="+mn-cs"/>
            </a:rPr>
            <a:t>Seguridad $0.8</a:t>
          </a:r>
          <a:endParaRPr lang="es-CO" sz="1800" b="1">
            <a:solidFill>
              <a:schemeClr val="bg1"/>
            </a:solidFill>
            <a:effectLst/>
          </a:endParaRPr>
        </a:p>
      </cdr:txBody>
    </cdr:sp>
  </cdr:relSizeAnchor>
  <cdr:relSizeAnchor xmlns:cdr="http://schemas.openxmlformats.org/drawingml/2006/chartDrawing">
    <cdr:from>
      <cdr:x>0.37385</cdr:x>
      <cdr:y>0.07526</cdr:y>
    </cdr:from>
    <cdr:to>
      <cdr:x>0.44681</cdr:x>
      <cdr:y>0.11333</cdr:y>
    </cdr:to>
    <cdr:sp macro="" textlink="">
      <cdr:nvSpPr>
        <cdr:cNvPr id="9" name="Rectangle 53">
          <a:extLst xmlns:a="http://schemas.openxmlformats.org/drawingml/2006/main">
            <a:ext uri="{FF2B5EF4-FFF2-40B4-BE49-F238E27FC236}">
              <a16:creationId xmlns:a16="http://schemas.microsoft.com/office/drawing/2014/main" id="{00084358-C731-4705-A050-B5CA29805D40}"/>
            </a:ext>
          </a:extLst>
        </cdr:cNvPr>
        <cdr:cNvSpPr>
          <a:spLocks xmlns:a="http://schemas.openxmlformats.org/drawingml/2006/main" noChangeArrowheads="1"/>
        </cdr:cNvSpPr>
      </cdr:nvSpPr>
      <cdr:spPr bwMode="auto">
        <a:xfrm xmlns:a="http://schemas.openxmlformats.org/drawingml/2006/main">
          <a:off x="5754449" y="355626"/>
          <a:ext cx="1123030" cy="179898"/>
        </a:xfrm>
        <a:prstGeom xmlns:a="http://schemas.openxmlformats.org/drawingml/2006/main" prst="rect">
          <a:avLst/>
        </a:prstGeom>
        <a:solidFill xmlns:a="http://schemas.openxmlformats.org/drawingml/2006/main">
          <a:schemeClr val="bg2">
            <a:lumMod val="75000"/>
          </a:schemeClr>
        </a:solidFill>
        <a:ln xmlns:a="http://schemas.openxmlformats.org/drawingml/2006/main">
          <a:noFill/>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1" fontAlgn="auto" latinLnBrk="0" hangingPunct="1"/>
          <a:r>
            <a:rPr lang="es-CO" sz="1100" b="1" i="0" kern="1200" baseline="0">
              <a:solidFill>
                <a:schemeClr val="bg1"/>
              </a:solidFill>
              <a:effectLst/>
              <a:latin typeface="Calibri" panose="020F0502020204030204" pitchFamily="34" charset="0"/>
              <a:ea typeface="+mn-ea"/>
              <a:cs typeface="+mn-cs"/>
            </a:rPr>
            <a:t>Ambiente $0.4</a:t>
          </a:r>
          <a:endParaRPr lang="es-CO" sz="1800" b="1">
            <a:solidFill>
              <a:schemeClr val="bg1"/>
            </a:solidFill>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0.43836</cdr:x>
      <cdr:y>0.89689</cdr:y>
    </cdr:from>
    <cdr:to>
      <cdr:x>0.55242</cdr:x>
      <cdr:y>0.95663</cdr:y>
    </cdr:to>
    <cdr:sp macro="" textlink="">
      <cdr:nvSpPr>
        <cdr:cNvPr id="2" name="Rectángulo 1">
          <a:extLst xmlns:a="http://schemas.openxmlformats.org/drawingml/2006/main">
            <a:ext uri="{FF2B5EF4-FFF2-40B4-BE49-F238E27FC236}">
              <a16:creationId xmlns:a16="http://schemas.microsoft.com/office/drawing/2014/main" id="{E3FE10AA-3116-7AFE-CD71-3053D79548E2}"/>
            </a:ext>
          </a:extLst>
        </cdr:cNvPr>
        <cdr:cNvSpPr/>
      </cdr:nvSpPr>
      <cdr:spPr>
        <a:xfrm xmlns:a="http://schemas.openxmlformats.org/drawingml/2006/main">
          <a:off x="5891481" y="3502599"/>
          <a:ext cx="1532941" cy="233299"/>
        </a:xfrm>
        <a:prstGeom xmlns:a="http://schemas.openxmlformats.org/drawingml/2006/main" prst="rect">
          <a:avLst/>
        </a:prstGeom>
        <a:solidFill xmlns:a="http://schemas.openxmlformats.org/drawingml/2006/main">
          <a:srgbClr val="196B2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a:solidFill>
                <a:prstClr val="white"/>
              </a:solidFill>
              <a:latin typeface="+mn-lt"/>
            </a:rPr>
            <a:t>Salud $4.7</a:t>
          </a:r>
          <a:endParaRPr kumimoji="0" lang="es-CO" sz="1100" b="1" i="0" u="none" strike="noStrike" kern="1200" cap="none" spc="0" normalizeH="0" baseline="0" noProof="0">
            <a:ln>
              <a:noFill/>
            </a:ln>
            <a:solidFill>
              <a:prstClr val="white"/>
            </a:solidFill>
            <a:effectLst/>
            <a:uLnTx/>
            <a:uFillTx/>
            <a:latin typeface="+mn-lt"/>
            <a:ea typeface="+mn-ea"/>
            <a:cs typeface="+mn-cs"/>
          </a:endParaRPr>
        </a:p>
      </cdr:txBody>
    </cdr:sp>
  </cdr:relSizeAnchor>
  <cdr:relSizeAnchor xmlns:cdr="http://schemas.openxmlformats.org/drawingml/2006/chartDrawing">
    <cdr:from>
      <cdr:x>0.57316</cdr:x>
      <cdr:y>0.20678</cdr:y>
    </cdr:from>
    <cdr:to>
      <cdr:x>0.66974</cdr:x>
      <cdr:y>0.26829</cdr:y>
    </cdr:to>
    <cdr:sp macro="" textlink="">
      <cdr:nvSpPr>
        <cdr:cNvPr id="3" name="Rectángulo 2">
          <a:extLst xmlns:a="http://schemas.openxmlformats.org/drawingml/2006/main">
            <a:ext uri="{FF2B5EF4-FFF2-40B4-BE49-F238E27FC236}">
              <a16:creationId xmlns:a16="http://schemas.microsoft.com/office/drawing/2014/main" id="{48F87EC6-EE9A-7A13-1712-BDBE6E3747A5}"/>
            </a:ext>
          </a:extLst>
        </cdr:cNvPr>
        <cdr:cNvSpPr/>
      </cdr:nvSpPr>
      <cdr:spPr>
        <a:xfrm xmlns:a="http://schemas.openxmlformats.org/drawingml/2006/main">
          <a:off x="7703191" y="807509"/>
          <a:ext cx="1297935" cy="240241"/>
        </a:xfrm>
        <a:prstGeom xmlns:a="http://schemas.openxmlformats.org/drawingml/2006/main" prst="rect">
          <a:avLst/>
        </a:prstGeom>
        <a:solidFill xmlns:a="http://schemas.openxmlformats.org/drawingml/2006/main">
          <a:srgbClr val="15608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mn-lt"/>
              <a:ea typeface="+mn-ea"/>
              <a:cs typeface="+mn-cs"/>
            </a:rPr>
            <a:t>Movilidad $9.0</a:t>
          </a:r>
        </a:p>
      </cdr:txBody>
    </cdr:sp>
  </cdr:relSizeAnchor>
  <cdr:relSizeAnchor xmlns:cdr="http://schemas.openxmlformats.org/drawingml/2006/chartDrawing">
    <cdr:from>
      <cdr:x>0.31433</cdr:x>
      <cdr:y>0.66606</cdr:y>
    </cdr:from>
    <cdr:to>
      <cdr:x>0.40468</cdr:x>
      <cdr:y>0.73415</cdr:y>
    </cdr:to>
    <cdr:sp macro="" textlink="">
      <cdr:nvSpPr>
        <cdr:cNvPr id="4" name="Rectángulo 3">
          <a:extLst xmlns:a="http://schemas.openxmlformats.org/drawingml/2006/main">
            <a:ext uri="{FF2B5EF4-FFF2-40B4-BE49-F238E27FC236}">
              <a16:creationId xmlns:a16="http://schemas.microsoft.com/office/drawing/2014/main" id="{A54E05F8-A2A7-2585-8F00-A15C6EE39643}"/>
            </a:ext>
          </a:extLst>
        </cdr:cNvPr>
        <cdr:cNvSpPr/>
      </cdr:nvSpPr>
      <cdr:spPr>
        <a:xfrm xmlns:a="http://schemas.openxmlformats.org/drawingml/2006/main">
          <a:off x="4224517" y="2601117"/>
          <a:ext cx="1214259" cy="265907"/>
        </a:xfrm>
        <a:prstGeom xmlns:a="http://schemas.openxmlformats.org/drawingml/2006/main" prst="rect">
          <a:avLst/>
        </a:prstGeom>
        <a:solidFill xmlns:a="http://schemas.openxmlformats.org/drawingml/2006/main">
          <a:srgbClr val="A02B9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s-CO" sz="1100" b="1">
              <a:solidFill>
                <a:prstClr val="white"/>
              </a:solidFill>
              <a:latin typeface="+mn-lt"/>
            </a:rPr>
            <a:t>Gobierno $2.2       </a:t>
          </a:r>
          <a:endParaRPr kumimoji="0" lang="es-CO" sz="1100" b="1" i="0" u="none" strike="noStrike" kern="1200" cap="none" spc="0" normalizeH="0" baseline="0" noProof="0">
            <a:ln>
              <a:noFill/>
            </a:ln>
            <a:solidFill>
              <a:prstClr val="white"/>
            </a:solidFill>
            <a:effectLst/>
            <a:uLnTx/>
            <a:uFillTx/>
            <a:latin typeface="+mn-lt"/>
            <a:ea typeface="+mn-ea"/>
            <a:cs typeface="+mn-cs"/>
          </a:endParaRPr>
        </a:p>
      </cdr:txBody>
    </cdr:sp>
  </cdr:relSizeAnchor>
  <cdr:relSizeAnchor xmlns:cdr="http://schemas.openxmlformats.org/drawingml/2006/chartDrawing">
    <cdr:from>
      <cdr:x>0.35069</cdr:x>
      <cdr:y>0.11952</cdr:y>
    </cdr:from>
    <cdr:to>
      <cdr:x>0.45854</cdr:x>
      <cdr:y>0.1878</cdr:y>
    </cdr:to>
    <cdr:sp macro="" textlink="">
      <cdr:nvSpPr>
        <cdr:cNvPr id="8" name="Rectángulo 7">
          <a:extLst xmlns:a="http://schemas.openxmlformats.org/drawingml/2006/main">
            <a:ext uri="{FF2B5EF4-FFF2-40B4-BE49-F238E27FC236}">
              <a16:creationId xmlns:a16="http://schemas.microsoft.com/office/drawing/2014/main" id="{E55CE250-EAF6-DC24-CE12-C8758269D8A9}"/>
            </a:ext>
          </a:extLst>
        </cdr:cNvPr>
        <cdr:cNvSpPr/>
      </cdr:nvSpPr>
      <cdr:spPr>
        <a:xfrm xmlns:a="http://schemas.openxmlformats.org/drawingml/2006/main">
          <a:off x="4713173" y="466739"/>
          <a:ext cx="1449503" cy="266686"/>
        </a:xfrm>
        <a:prstGeom xmlns:a="http://schemas.openxmlformats.org/drawingml/2006/main" prst="rect">
          <a:avLst/>
        </a:prstGeom>
        <a:solidFill xmlns:a="http://schemas.openxmlformats.org/drawingml/2006/main">
          <a:srgbClr val="DAA6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a:ln>
                <a:noFill/>
              </a:ln>
              <a:solidFill>
                <a:prstClr val="white"/>
              </a:solidFill>
              <a:effectLst/>
              <a:uLnTx/>
              <a:uFillTx/>
              <a:latin typeface="+mn-lt"/>
              <a:ea typeface="+mn-ea"/>
              <a:cs typeface="+mn-cs"/>
            </a:rPr>
            <a:t>Otros sectores $7.9</a:t>
          </a:r>
          <a:endParaRPr kumimoji="0" lang="es-CO" sz="1100" b="1" i="0" u="none" strike="noStrike" kern="1200" cap="none" spc="0" normalizeH="0" baseline="30000" noProof="0">
            <a:ln>
              <a:noFill/>
            </a:ln>
            <a:solidFill>
              <a:prstClr val="white"/>
            </a:solidFill>
            <a:effectLst/>
            <a:uLnTx/>
            <a:uFillTx/>
            <a:latin typeface="+mn-lt"/>
            <a:ea typeface="+mn-ea"/>
            <a:cs typeface="+mn-cs"/>
          </a:endParaRPr>
        </a:p>
      </cdr:txBody>
    </cdr:sp>
  </cdr:relSizeAnchor>
  <cdr:relSizeAnchor xmlns:cdr="http://schemas.openxmlformats.org/drawingml/2006/chartDrawing">
    <cdr:from>
      <cdr:x>0</cdr:x>
      <cdr:y>0.49333</cdr:y>
    </cdr:from>
    <cdr:to>
      <cdr:x>0.25251</cdr:x>
      <cdr:y>0.56521</cdr:y>
    </cdr:to>
    <cdr:sp macro="" textlink="">
      <cdr:nvSpPr>
        <cdr:cNvPr id="9" name="CuadroTexto 662">
          <a:extLst xmlns:a="http://schemas.openxmlformats.org/drawingml/2006/main">
            <a:ext uri="{FF2B5EF4-FFF2-40B4-BE49-F238E27FC236}">
              <a16:creationId xmlns:a16="http://schemas.microsoft.com/office/drawing/2014/main" id="{569C2DF3-D490-7614-55CD-2730F208F2FE}"/>
            </a:ext>
          </a:extLst>
        </cdr:cNvPr>
        <cdr:cNvSpPr txBox="1"/>
      </cdr:nvSpPr>
      <cdr:spPr>
        <a:xfrm xmlns:a="http://schemas.openxmlformats.org/drawingml/2006/main">
          <a:off x="0" y="1762125"/>
          <a:ext cx="1676401" cy="2567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black"/>
            </a:solidFill>
            <a:effectLst/>
            <a:uLnTx/>
            <a:uFillTx/>
            <a:latin typeface="Calibri" panose="020F0502020204030204"/>
            <a:ea typeface="+mn-ea"/>
            <a:cs typeface="+mn-cs"/>
          </a:endParaRPr>
        </a:p>
      </cdr:txBody>
    </cdr:sp>
  </cdr:relSizeAnchor>
  <cdr:relSizeAnchor xmlns:cdr="http://schemas.openxmlformats.org/drawingml/2006/chartDrawing">
    <cdr:from>
      <cdr:x>0.29005</cdr:x>
      <cdr:y>0.4336</cdr:y>
    </cdr:from>
    <cdr:to>
      <cdr:x>0.37242</cdr:x>
      <cdr:y>0.48852</cdr:y>
    </cdr:to>
    <cdr:sp macro="" textlink="">
      <cdr:nvSpPr>
        <cdr:cNvPr id="10" name="Rectangle 53">
          <a:extLst xmlns:a="http://schemas.openxmlformats.org/drawingml/2006/main">
            <a:ext uri="{FF2B5EF4-FFF2-40B4-BE49-F238E27FC236}">
              <a16:creationId xmlns:a16="http://schemas.microsoft.com/office/drawing/2014/main" id="{7C3F67D9-3866-4A02-24C5-3BFB86675E5C}"/>
            </a:ext>
          </a:extLst>
        </cdr:cNvPr>
        <cdr:cNvSpPr>
          <a:spLocks xmlns:a="http://schemas.openxmlformats.org/drawingml/2006/main" noChangeArrowheads="1"/>
        </cdr:cNvSpPr>
      </cdr:nvSpPr>
      <cdr:spPr bwMode="auto">
        <a:xfrm xmlns:a="http://schemas.openxmlformats.org/drawingml/2006/main">
          <a:off x="3898273" y="1869018"/>
          <a:ext cx="1107035" cy="236728"/>
        </a:xfrm>
        <a:prstGeom xmlns:a="http://schemas.openxmlformats.org/drawingml/2006/main" prst="rect">
          <a:avLst/>
        </a:prstGeom>
        <a:solidFill xmlns:a="http://schemas.openxmlformats.org/drawingml/2006/main">
          <a:srgbClr val="4EA72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s-CO" sz="1100" b="1" kern="1200" dirty="0">
              <a:solidFill>
                <a:prstClr val="white"/>
              </a:solidFill>
              <a:latin typeface="+mn-lt"/>
              <a:ea typeface="+mn-ea"/>
              <a:cs typeface="+mn-cs"/>
            </a:rPr>
            <a:t>Hacienda</a:t>
          </a:r>
          <a:r>
            <a:rPr lang="es-CO" sz="1100" b="1" i="0" kern="1200" baseline="0" dirty="0">
              <a:solidFill>
                <a:schemeClr val="tx1"/>
              </a:solidFill>
              <a:effectLst/>
              <a:latin typeface="Calibri" panose="020F0502020204030204" pitchFamily="34" charset="0"/>
              <a:ea typeface="+mn-ea"/>
              <a:cs typeface="+mn-cs"/>
            </a:rPr>
            <a:t> </a:t>
          </a:r>
          <a:r>
            <a:rPr lang="es-CO" sz="1100" b="1" kern="1200" dirty="0">
              <a:solidFill>
                <a:prstClr val="white"/>
              </a:solidFill>
              <a:latin typeface="+mn-lt"/>
              <a:ea typeface="+mn-ea"/>
              <a:cs typeface="+mn-cs"/>
            </a:rPr>
            <a:t> $1.7</a:t>
          </a:r>
        </a:p>
      </cdr:txBody>
    </cdr:sp>
  </cdr:relSizeAnchor>
  <cdr:relSizeAnchor xmlns:cdr="http://schemas.openxmlformats.org/drawingml/2006/chartDrawing">
    <cdr:from>
      <cdr:x>0.58134</cdr:x>
      <cdr:y>0.55027</cdr:y>
    </cdr:from>
    <cdr:to>
      <cdr:x>0.691</cdr:x>
      <cdr:y>0.6122</cdr:y>
    </cdr:to>
    <cdr:sp macro="" textlink="">
      <cdr:nvSpPr>
        <cdr:cNvPr id="11" name="Rectángulo 10">
          <a:extLst xmlns:a="http://schemas.openxmlformats.org/drawingml/2006/main">
            <a:ext uri="{FF2B5EF4-FFF2-40B4-BE49-F238E27FC236}">
              <a16:creationId xmlns:a16="http://schemas.microsoft.com/office/drawing/2014/main" id="{C6B62CCA-4C10-2242-0F55-03CB9F4A4B80}"/>
            </a:ext>
          </a:extLst>
        </cdr:cNvPr>
        <cdr:cNvSpPr/>
      </cdr:nvSpPr>
      <cdr:spPr>
        <a:xfrm xmlns:a="http://schemas.openxmlformats.org/drawingml/2006/main">
          <a:off x="7813132" y="2148942"/>
          <a:ext cx="1473744" cy="241833"/>
        </a:xfrm>
        <a:prstGeom xmlns:a="http://schemas.openxmlformats.org/drawingml/2006/main" prst="rect">
          <a:avLst/>
        </a:prstGeom>
        <a:solidFill xmlns:a="http://schemas.openxmlformats.org/drawingml/2006/main">
          <a:srgbClr val="E9713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r" eaLnBrk="1" fontAlgn="auto" hangingPunct="1">
            <a:spcBef>
              <a:spcPts val="0"/>
            </a:spcBef>
            <a:spcAft>
              <a:spcPts val="0"/>
            </a:spcAft>
            <a:defRPr/>
          </a:pPr>
          <a:r>
            <a:rPr kumimoji="0" lang="es-CO" sz="1100" b="1" i="0" u="none" strike="noStrike" kern="1200" cap="none" spc="0" normalizeH="0" baseline="0" noProof="0">
              <a:ln>
                <a:noFill/>
              </a:ln>
              <a:solidFill>
                <a:schemeClr val="bg1"/>
              </a:solidFill>
              <a:effectLst/>
              <a:uLnTx/>
              <a:uFillTx/>
              <a:latin typeface="+mn-lt"/>
              <a:ea typeface="+mn-ea"/>
              <a:cs typeface="+mn-cs"/>
            </a:rPr>
            <a:t>Educación $8.4</a:t>
          </a:r>
        </a:p>
      </cdr:txBody>
    </cdr:sp>
  </cdr:relSizeAnchor>
  <cdr:relSizeAnchor xmlns:cdr="http://schemas.openxmlformats.org/drawingml/2006/chartDrawing">
    <cdr:from>
      <cdr:x>0.30265</cdr:x>
      <cdr:y>0.53541</cdr:y>
    </cdr:from>
    <cdr:to>
      <cdr:x>0.37352</cdr:x>
      <cdr:y>0.58966</cdr:y>
    </cdr:to>
    <cdr:sp macro="" textlink="">
      <cdr:nvSpPr>
        <cdr:cNvPr id="13" name="Rectangle 53">
          <a:extLst xmlns:a="http://schemas.openxmlformats.org/drawingml/2006/main">
            <a:ext uri="{FF2B5EF4-FFF2-40B4-BE49-F238E27FC236}">
              <a16:creationId xmlns:a16="http://schemas.microsoft.com/office/drawing/2014/main" id="{32A58137-7CA3-89F1-D542-B0B8CD4B7C84}"/>
            </a:ext>
          </a:extLst>
        </cdr:cNvPr>
        <cdr:cNvSpPr>
          <a:spLocks xmlns:a="http://schemas.openxmlformats.org/drawingml/2006/main" noChangeArrowheads="1"/>
        </cdr:cNvSpPr>
      </cdr:nvSpPr>
      <cdr:spPr bwMode="auto">
        <a:xfrm xmlns:a="http://schemas.openxmlformats.org/drawingml/2006/main">
          <a:off x="4067579" y="2307825"/>
          <a:ext cx="952476" cy="233841"/>
        </a:xfrm>
        <a:prstGeom xmlns:a="http://schemas.openxmlformats.org/drawingml/2006/main" prst="rect">
          <a:avLst/>
        </a:prstGeom>
        <a:solidFill xmlns:a="http://schemas.openxmlformats.org/drawingml/2006/main">
          <a:srgbClr val="0D3A4E"/>
        </a:solidFill>
        <a:ln xmlns:a="http://schemas.openxmlformats.org/drawingml/2006/main">
          <a:noFill/>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es-CO" sz="1100" b="1" dirty="0">
              <a:solidFill>
                <a:schemeClr val="bg1"/>
              </a:solidFill>
              <a:effectLst/>
              <a:latin typeface="+mn-lt"/>
              <a:ea typeface="+mn-ea"/>
              <a:cs typeface="+mn-cs"/>
            </a:rPr>
            <a:t>Hábitat</a:t>
          </a:r>
          <a:r>
            <a:rPr lang="es-CO" sz="1100" b="1" i="0" kern="1200" baseline="0" dirty="0">
              <a:solidFill>
                <a:schemeClr val="bg1"/>
              </a:solidFill>
              <a:effectLst/>
              <a:latin typeface="+mn-lt"/>
              <a:ea typeface="+mn-ea"/>
              <a:cs typeface="+mn-cs"/>
            </a:rPr>
            <a:t>  $1.9</a:t>
          </a:r>
          <a:endParaRPr lang="es-CO" sz="1100" b="1" dirty="0">
            <a:solidFill>
              <a:schemeClr val="bg1"/>
            </a:solidFill>
            <a:effectLst/>
            <a:latin typeface="+mn-lt"/>
          </a:endParaRPr>
        </a:p>
      </cdr:txBody>
    </cdr:sp>
  </cdr:relSizeAnchor>
  <cdr:relSizeAnchor xmlns:cdr="http://schemas.openxmlformats.org/drawingml/2006/chartDrawing">
    <cdr:from>
      <cdr:x>0.30343</cdr:x>
      <cdr:y>0.79121</cdr:y>
    </cdr:from>
    <cdr:to>
      <cdr:x>0.42244</cdr:x>
      <cdr:y>0.8561</cdr:y>
    </cdr:to>
    <cdr:sp macro="" textlink="">
      <cdr:nvSpPr>
        <cdr:cNvPr id="14" name="Rectángulo 13">
          <a:extLst xmlns:a="http://schemas.openxmlformats.org/drawingml/2006/main">
            <a:ext uri="{FF2B5EF4-FFF2-40B4-BE49-F238E27FC236}">
              <a16:creationId xmlns:a16="http://schemas.microsoft.com/office/drawing/2014/main" id="{9F5AFB0F-0934-6753-0A98-BC93CBEB35C8}"/>
            </a:ext>
          </a:extLst>
        </cdr:cNvPr>
        <cdr:cNvSpPr/>
      </cdr:nvSpPr>
      <cdr:spPr>
        <a:xfrm xmlns:a="http://schemas.openxmlformats.org/drawingml/2006/main">
          <a:off x="4078033" y="3410461"/>
          <a:ext cx="1599468" cy="279704"/>
        </a:xfrm>
        <a:prstGeom xmlns:a="http://schemas.openxmlformats.org/drawingml/2006/main" prst="rect">
          <a:avLst/>
        </a:prstGeom>
        <a:solidFill xmlns:a="http://schemas.openxmlformats.org/drawingml/2006/main">
          <a:srgbClr val="0F9ED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s-CO" sz="1100" b="1">
              <a:solidFill>
                <a:prstClr val="white"/>
              </a:solidFill>
              <a:latin typeface="+mn-lt"/>
            </a:rPr>
            <a:t>Integración</a:t>
          </a:r>
          <a:r>
            <a:rPr lang="es-CO" sz="1100" b="1" baseline="0">
              <a:solidFill>
                <a:prstClr val="white"/>
              </a:solidFill>
              <a:latin typeface="+mn-lt"/>
            </a:rPr>
            <a:t> Social </a:t>
          </a:r>
          <a:r>
            <a:rPr lang="es-CO" sz="1100" b="1">
              <a:solidFill>
                <a:prstClr val="white"/>
              </a:solidFill>
              <a:latin typeface="+mn-lt"/>
            </a:rPr>
            <a:t>$2.5       </a:t>
          </a:r>
          <a:endParaRPr kumimoji="0" lang="es-CO" sz="1100" b="1" i="0" u="none" strike="noStrike" kern="1200" cap="none" spc="0" normalizeH="0" baseline="0" noProof="0">
            <a:ln>
              <a:noFill/>
            </a:ln>
            <a:solidFill>
              <a:prstClr val="white"/>
            </a:solidFill>
            <a:effectLst/>
            <a:uLnTx/>
            <a:uFillTx/>
            <a:latin typeface="+mn-lt"/>
            <a:ea typeface="+mn-ea"/>
            <a:cs typeface="+mn-cs"/>
          </a:endParaRPr>
        </a:p>
      </cdr:txBody>
    </cdr:sp>
  </cdr:relSizeAnchor>
  <cdr:relSizeAnchor xmlns:cdr="http://schemas.openxmlformats.org/drawingml/2006/chartDrawing">
    <cdr:from>
      <cdr:x>0.42519</cdr:x>
      <cdr:y>0.27826</cdr:y>
    </cdr:from>
    <cdr:to>
      <cdr:x>0.57339</cdr:x>
      <cdr:y>0.69107</cdr:y>
    </cdr:to>
    <cdr:sp macro="" textlink="">
      <cdr:nvSpPr>
        <cdr:cNvPr id="5" name="Elipse 4">
          <a:extLst xmlns:a="http://schemas.openxmlformats.org/drawingml/2006/main">
            <a:ext uri="{FF2B5EF4-FFF2-40B4-BE49-F238E27FC236}">
              <a16:creationId xmlns:a16="http://schemas.microsoft.com/office/drawing/2014/main" id="{D9FF8790-D666-4368-886A-8B9DF7149048}"/>
            </a:ext>
          </a:extLst>
        </cdr:cNvPr>
        <cdr:cNvSpPr/>
      </cdr:nvSpPr>
      <cdr:spPr>
        <a:xfrm xmlns:a="http://schemas.openxmlformats.org/drawingml/2006/main">
          <a:off x="5714517" y="1199420"/>
          <a:ext cx="1991738" cy="1779374"/>
        </a:xfrm>
        <a:prstGeom xmlns:a="http://schemas.openxmlformats.org/drawingml/2006/main" prst="ellipse">
          <a:avLst/>
        </a:prstGeom>
        <a:noFill xmlns:a="http://schemas.openxmlformats.org/drawingml/2006/main"/>
        <a:ln xmlns:a="http://schemas.openxmlformats.org/drawingml/2006/main" w="762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a:ln>
                <a:noFill/>
              </a:ln>
              <a:solidFill>
                <a:srgbClr val="5B9BD5">
                  <a:lumMod val="50000"/>
                </a:srgbClr>
              </a:solidFill>
              <a:effectLst/>
              <a:uLnTx/>
              <a:uFillTx/>
              <a:latin typeface="Calibri" panose="020F0502020204030204"/>
              <a:ea typeface="+mn-ea"/>
              <a:cs typeface="+mn-cs"/>
            </a:rPr>
            <a:t>$</a:t>
          </a:r>
          <a:r>
            <a:rPr lang="es-CO" sz="4000" b="1">
              <a:solidFill>
                <a:srgbClr val="5B9BD5">
                  <a:lumMod val="50000"/>
                </a:srgbClr>
              </a:solidFill>
              <a:latin typeface="Calibri" panose="020F0502020204030204"/>
            </a:rPr>
            <a:t>38.4</a:t>
          </a:r>
          <a:endParaRPr kumimoji="0" lang="es-CO" sz="4000" b="1" i="0" u="none" strike="noStrike" kern="1200" cap="none" spc="0" normalizeH="0" baseline="0">
            <a:ln>
              <a:noFill/>
            </a:ln>
            <a:solidFill>
              <a:srgbClr val="5B9BD5">
                <a:lumMod val="50000"/>
              </a:srgbClr>
            </a:solidFill>
            <a:effectLst/>
            <a:uLnTx/>
            <a:uFillTx/>
            <a:latin typeface="Calibri" panose="020F0502020204030204"/>
            <a:ea typeface="+mn-ea"/>
            <a:cs typeface="+mn-cs"/>
          </a:endParaRP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a:ln>
                <a:noFill/>
              </a:ln>
              <a:solidFill>
                <a:srgbClr val="5B9BD5">
                  <a:lumMod val="50000"/>
                </a:srgbClr>
              </a:solidFill>
              <a:effectLst/>
              <a:uLnTx/>
              <a:uFillTx/>
              <a:latin typeface="Calibri" panose="020F0502020204030204"/>
              <a:ea typeface="+mn-ea"/>
              <a:cs typeface="+mn-cs"/>
            </a:rPr>
            <a:t>billones</a:t>
          </a:r>
          <a:endParaRPr kumimoji="0" lang="es-CO" sz="2000" b="1" i="0" u="none" strike="noStrike" kern="1200" cap="none" spc="0" normalizeH="0" baseline="0">
            <a:ln>
              <a:noFill/>
            </a:ln>
            <a:solidFill>
              <a:srgbClr val="5B9BD5">
                <a:lumMod val="50000"/>
              </a:srgbClr>
            </a:solidFill>
            <a:effectLst/>
            <a:uLnTx/>
            <a:uFillTx/>
            <a:latin typeface="Calibri" panose="020F0502020204030204"/>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D9CE17-0948-451E-820F-CC47902DEF66}" type="datetimeFigureOut">
              <a:rPr lang="es-CO" smtClean="0"/>
              <a:t>6/12/2024</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29DDD7-A9BF-4B1F-9DC1-D58A1961FF43}" type="slidenum">
              <a:rPr lang="es-CO" smtClean="0"/>
              <a:t>‹Nº›</a:t>
            </a:fld>
            <a:endParaRPr lang="es-CO"/>
          </a:p>
        </p:txBody>
      </p:sp>
    </p:spTree>
    <p:extLst>
      <p:ext uri="{BB962C8B-B14F-4D97-AF65-F5344CB8AC3E}">
        <p14:creationId xmlns:p14="http://schemas.microsoft.com/office/powerpoint/2010/main" val="193799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Sustento normativo Incluir, un ejemplo del caso de hacienda que hay en los proyectos de fortalecimiento institucional con el ejemplo de SDH.</a:t>
            </a:r>
            <a:endParaRPr lang="es-CO"/>
          </a:p>
        </p:txBody>
      </p:sp>
      <p:sp>
        <p:nvSpPr>
          <p:cNvPr id="4" name="Marcador de número de diapositiva 3"/>
          <p:cNvSpPr>
            <a:spLocks noGrp="1"/>
          </p:cNvSpPr>
          <p:nvPr>
            <p:ph type="sldNum" sz="quarter" idx="5"/>
          </p:nvPr>
        </p:nvSpPr>
        <p:spPr/>
        <p:txBody>
          <a:bodyPr/>
          <a:lstStyle/>
          <a:p>
            <a:fld id="{1629DDD7-A9BF-4B1F-9DC1-D58A1961FF43}" type="slidenum">
              <a:rPr lang="es-CO" smtClean="0"/>
              <a:t>3</a:t>
            </a:fld>
            <a:endParaRPr lang="es-CO"/>
          </a:p>
        </p:txBody>
      </p:sp>
    </p:spTree>
    <p:extLst>
      <p:ext uri="{BB962C8B-B14F-4D97-AF65-F5344CB8AC3E}">
        <p14:creationId xmlns:p14="http://schemas.microsoft.com/office/powerpoint/2010/main" val="333610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 crecimientos de los ingresos  de 2024 VS 2025</a:t>
            </a:r>
          </a:p>
          <a:p>
            <a:r>
              <a:rPr lang="es-MX"/>
              <a:t>Detalle de % SGP </a:t>
            </a:r>
            <a:endParaRPr lang="es-CO"/>
          </a:p>
        </p:txBody>
      </p:sp>
      <p:sp>
        <p:nvSpPr>
          <p:cNvPr id="4" name="Marcador de número de diapositiva 3"/>
          <p:cNvSpPr>
            <a:spLocks noGrp="1"/>
          </p:cNvSpPr>
          <p:nvPr>
            <p:ph type="sldNum" sz="quarter" idx="5"/>
          </p:nvPr>
        </p:nvSpPr>
        <p:spPr/>
        <p:txBody>
          <a:bodyPr/>
          <a:lstStyle/>
          <a:p>
            <a:pPr defTabSz="931774">
              <a:defRPr/>
            </a:pPr>
            <a:fld id="{89A5AF1D-4EF6-4AAC-95F1-8CAC8DB8A52A}" type="slidenum">
              <a:rPr lang="es-CO">
                <a:solidFill>
                  <a:prstClr val="black"/>
                </a:solidFill>
                <a:latin typeface="Aptos" panose="02110004020202020204"/>
              </a:rPr>
              <a:pPr defTabSz="931774">
                <a:defRPr/>
              </a:pPr>
              <a:t>5</a:t>
            </a:fld>
            <a:endParaRPr lang="es-CO">
              <a:solidFill>
                <a:prstClr val="black"/>
              </a:solidFill>
              <a:latin typeface="Aptos" panose="02110004020202020204"/>
            </a:endParaRPr>
          </a:p>
        </p:txBody>
      </p:sp>
    </p:spTree>
    <p:extLst>
      <p:ext uri="{BB962C8B-B14F-4D97-AF65-F5344CB8AC3E}">
        <p14:creationId xmlns:p14="http://schemas.microsoft.com/office/powerpoint/2010/main" val="76826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F0B20-A6BB-CF9B-C4AA-5B2D9E2988F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D488AF7-A2C8-2B99-DA0B-9F0AF2BFE1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04CE36D-4C10-AF20-A33F-00CA0EAAAE87}"/>
              </a:ext>
            </a:extLst>
          </p:cNvPr>
          <p:cNvSpPr>
            <a:spLocks noGrp="1"/>
          </p:cNvSpPr>
          <p:nvPr>
            <p:ph type="body" idx="1"/>
          </p:nvPr>
        </p:nvSpPr>
        <p:spPr/>
        <p:txBody>
          <a:bodyPr/>
          <a:lstStyle/>
          <a:p>
            <a:pPr algn="l">
              <a:lnSpc>
                <a:spcPct val="150000"/>
              </a:lnSpc>
            </a:pPr>
            <a:endParaRPr lang="es-CO">
              <a:solidFill>
                <a:srgbClr val="C00000"/>
              </a:solidFill>
            </a:endParaRPr>
          </a:p>
        </p:txBody>
      </p:sp>
      <p:sp>
        <p:nvSpPr>
          <p:cNvPr id="4" name="Marcador de número de diapositiva 3">
            <a:extLst>
              <a:ext uri="{FF2B5EF4-FFF2-40B4-BE49-F238E27FC236}">
                <a16:creationId xmlns:a16="http://schemas.microsoft.com/office/drawing/2014/main" id="{966FD195-A0BD-F4D3-DCB8-F1644E598076}"/>
              </a:ext>
            </a:extLst>
          </p:cNvPr>
          <p:cNvSpPr>
            <a:spLocks noGrp="1"/>
          </p:cNvSpPr>
          <p:nvPr>
            <p:ph type="sldNum" sz="quarter" idx="5"/>
          </p:nvPr>
        </p:nvSpPr>
        <p:spPr/>
        <p:txBody>
          <a:bodyPr/>
          <a:lstStyle/>
          <a:p>
            <a:pPr defTabSz="931774">
              <a:defRPr/>
            </a:pPr>
            <a:fld id="{2571B93B-835F-45BF-A918-A357F0D21CC1}" type="slidenum">
              <a:rPr lang="es-CO">
                <a:solidFill>
                  <a:prstClr val="black"/>
                </a:solidFill>
                <a:latin typeface="Aptos" panose="02110004020202020204"/>
              </a:rPr>
              <a:pPr defTabSz="931774">
                <a:defRPr/>
              </a:pPr>
              <a:t>6</a:t>
            </a:fld>
            <a:endParaRPr lang="es-CO">
              <a:solidFill>
                <a:prstClr val="black"/>
              </a:solidFill>
              <a:latin typeface="Aptos" panose="02110004020202020204"/>
            </a:endParaRPr>
          </a:p>
        </p:txBody>
      </p:sp>
    </p:spTree>
    <p:extLst>
      <p:ext uri="{BB962C8B-B14F-4D97-AF65-F5344CB8AC3E}">
        <p14:creationId xmlns:p14="http://schemas.microsoft.com/office/powerpoint/2010/main" val="167606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1629DDD7-A9BF-4B1F-9DC1-D58A1961FF43}" type="slidenum">
              <a:rPr lang="es-CO" smtClean="0"/>
              <a:t>8</a:t>
            </a:fld>
            <a:endParaRPr lang="es-CO"/>
          </a:p>
        </p:txBody>
      </p:sp>
    </p:spTree>
    <p:extLst>
      <p:ext uri="{BB962C8B-B14F-4D97-AF65-F5344CB8AC3E}">
        <p14:creationId xmlns:p14="http://schemas.microsoft.com/office/powerpoint/2010/main" val="238311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26.85 billones datos plan </a:t>
            </a:r>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1B93B-835F-45BF-A918-A357F0D21CC1}"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095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Unificar el criterio, </a:t>
            </a:r>
            <a:endParaRPr lang="es-CO"/>
          </a:p>
        </p:txBody>
      </p:sp>
      <p:sp>
        <p:nvSpPr>
          <p:cNvPr id="4" name="Marcador de número de diapositiva 3"/>
          <p:cNvSpPr>
            <a:spLocks noGrp="1"/>
          </p:cNvSpPr>
          <p:nvPr>
            <p:ph type="sldNum" sz="quarter" idx="5"/>
          </p:nvPr>
        </p:nvSpPr>
        <p:spPr/>
        <p:txBody>
          <a:bodyPr/>
          <a:lstStyle/>
          <a:p>
            <a:fld id="{1629DDD7-A9BF-4B1F-9DC1-D58A1961FF43}" type="slidenum">
              <a:rPr lang="es-CO" smtClean="0"/>
              <a:t>15</a:t>
            </a:fld>
            <a:endParaRPr lang="es-CO"/>
          </a:p>
        </p:txBody>
      </p:sp>
    </p:spTree>
    <p:extLst>
      <p:ext uri="{BB962C8B-B14F-4D97-AF65-F5344CB8AC3E}">
        <p14:creationId xmlns:p14="http://schemas.microsoft.com/office/powerpoint/2010/main" val="89625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Pasa de 43mil a 68mil millones. Su funcionamiento sube en 10%.</a:t>
            </a:r>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DF92E-8723-4DEC-9762-1577D6EAB083}"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535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B9FD50-EE30-DCD2-65E0-66F8F40AB563}"/>
              </a:ext>
              <a:ext uri="{C183D7F6-B498-43B3-948B-1728B52AA6E4}">
                <adec:decorative xmlns:adec="http://schemas.microsoft.com/office/drawing/2017/decorative" val="1"/>
              </a:ext>
            </a:extLst>
          </p:cNvPr>
          <p:cNvSpPr>
            <a:spLocks noGrp="1"/>
          </p:cNvSpPr>
          <p:nvPr>
            <p:ph type="pic" sz="quarter" idx="13"/>
          </p:nvPr>
        </p:nvSpPr>
        <p:spPr>
          <a:xfrm>
            <a:off x="0" y="2273108"/>
            <a:ext cx="4587558" cy="4584892"/>
          </a:xfrm>
          <a:custGeom>
            <a:avLst/>
            <a:gdLst>
              <a:gd name="connsiteX0" fmla="*/ 0 w 4587558"/>
              <a:gd name="connsiteY0" fmla="*/ 0 h 4584892"/>
              <a:gd name="connsiteX1" fmla="*/ 4587558 w 4587558"/>
              <a:gd name="connsiteY1" fmla="*/ 4584892 h 4584892"/>
              <a:gd name="connsiteX2" fmla="*/ 772718 w 4587558"/>
              <a:gd name="connsiteY2" fmla="*/ 4584892 h 4584892"/>
              <a:gd name="connsiteX3" fmla="*/ 0 w 4587558"/>
              <a:gd name="connsiteY3" fmla="*/ 3812623 h 4584892"/>
            </a:gdLst>
            <a:ahLst/>
            <a:cxnLst>
              <a:cxn ang="0">
                <a:pos x="connsiteX0" y="connsiteY0"/>
              </a:cxn>
              <a:cxn ang="0">
                <a:pos x="connsiteX1" y="connsiteY1"/>
              </a:cxn>
              <a:cxn ang="0">
                <a:pos x="connsiteX2" y="connsiteY2"/>
              </a:cxn>
              <a:cxn ang="0">
                <a:pos x="connsiteX3" y="connsiteY3"/>
              </a:cxn>
            </a:cxnLst>
            <a:rect l="l" t="t" r="r" b="b"/>
            <a:pathLst>
              <a:path w="4587558" h="4584892">
                <a:moveTo>
                  <a:pt x="0" y="0"/>
                </a:moveTo>
                <a:lnTo>
                  <a:pt x="4587558" y="4584892"/>
                </a:lnTo>
                <a:lnTo>
                  <a:pt x="772718" y="4584892"/>
                </a:lnTo>
                <a:lnTo>
                  <a:pt x="0" y="381262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13" name="Picture Placeholder 12">
            <a:extLst>
              <a:ext uri="{FF2B5EF4-FFF2-40B4-BE49-F238E27FC236}">
                <a16:creationId xmlns:a16="http://schemas.microsoft.com/office/drawing/2014/main" id="{FBCB2BC9-2894-4F7E-A51D-F9F5F5769352}"/>
              </a:ext>
              <a:ext uri="{C183D7F6-B498-43B3-948B-1728B52AA6E4}">
                <adec:decorative xmlns:adec="http://schemas.microsoft.com/office/drawing/2017/decorative" val="1"/>
              </a:ext>
            </a:extLst>
          </p:cNvPr>
          <p:cNvSpPr>
            <a:spLocks noGrp="1"/>
          </p:cNvSpPr>
          <p:nvPr>
            <p:ph type="pic" sz="quarter" idx="14"/>
          </p:nvPr>
        </p:nvSpPr>
        <p:spPr>
          <a:xfrm>
            <a:off x="5634629" y="7948"/>
            <a:ext cx="6574211" cy="6570390"/>
          </a:xfrm>
          <a:custGeom>
            <a:avLst/>
            <a:gdLst>
              <a:gd name="connsiteX0" fmla="*/ 0 w 6574211"/>
              <a:gd name="connsiteY0" fmla="*/ 0 h 6570390"/>
              <a:gd name="connsiteX1" fmla="*/ 4929560 w 6574211"/>
              <a:gd name="connsiteY1" fmla="*/ 0 h 6570390"/>
              <a:gd name="connsiteX2" fmla="*/ 6574211 w 6574211"/>
              <a:gd name="connsiteY2" fmla="*/ 1643694 h 6570390"/>
              <a:gd name="connsiteX3" fmla="*/ 6574211 w 6574211"/>
              <a:gd name="connsiteY3" fmla="*/ 6570390 h 6570390"/>
            </a:gdLst>
            <a:ahLst/>
            <a:cxnLst>
              <a:cxn ang="0">
                <a:pos x="connsiteX0" y="connsiteY0"/>
              </a:cxn>
              <a:cxn ang="0">
                <a:pos x="connsiteX1" y="connsiteY1"/>
              </a:cxn>
              <a:cxn ang="0">
                <a:pos x="connsiteX2" y="connsiteY2"/>
              </a:cxn>
              <a:cxn ang="0">
                <a:pos x="connsiteX3" y="connsiteY3"/>
              </a:cxn>
            </a:cxnLst>
            <a:rect l="l" t="t" r="r" b="b"/>
            <a:pathLst>
              <a:path w="6574211" h="6570390">
                <a:moveTo>
                  <a:pt x="0" y="0"/>
                </a:moveTo>
                <a:lnTo>
                  <a:pt x="4929560" y="0"/>
                </a:lnTo>
                <a:lnTo>
                  <a:pt x="6574211" y="1643694"/>
                </a:lnTo>
                <a:lnTo>
                  <a:pt x="6574211" y="657039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Freeform 22">
            <a:extLst>
              <a:ext uri="{FF2B5EF4-FFF2-40B4-BE49-F238E27FC236}">
                <a16:creationId xmlns:a16="http://schemas.microsoft.com/office/drawing/2014/main" id="{A1B5BF35-C2AE-B6A5-702E-DBEC0F2C94F6}"/>
              </a:ext>
              <a:ext uri="{C183D7F6-B498-43B3-948B-1728B52AA6E4}">
                <adec:decorative xmlns:adec="http://schemas.microsoft.com/office/drawing/2017/decorative" val="1"/>
              </a:ext>
            </a:extLst>
          </p:cNvPr>
          <p:cNvSpPr/>
          <p:nvPr userDrawn="1"/>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endParaRPr lang="en-US"/>
          </a:p>
        </p:txBody>
      </p:sp>
      <p:sp>
        <p:nvSpPr>
          <p:cNvPr id="3" name="Freeform 23">
            <a:extLst>
              <a:ext uri="{FF2B5EF4-FFF2-40B4-BE49-F238E27FC236}">
                <a16:creationId xmlns:a16="http://schemas.microsoft.com/office/drawing/2014/main" id="{950B67A3-D174-4703-BC36-F646214E53E8}"/>
              </a:ext>
              <a:ext uri="{C183D7F6-B498-43B3-948B-1728B52AA6E4}">
                <adec:decorative xmlns:adec="http://schemas.microsoft.com/office/drawing/2017/decorative" val="1"/>
              </a:ext>
            </a:extLst>
          </p:cNvPr>
          <p:cNvSpPr/>
          <p:nvPr userDrawn="1"/>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B89B5B4E-A895-D459-15A9-103B7A133B1B}"/>
              </a:ext>
              <a:ext uri="{C183D7F6-B498-43B3-948B-1728B52AA6E4}">
                <adec:decorative xmlns:adec="http://schemas.microsoft.com/office/drawing/2017/decorative" val="1"/>
              </a:ext>
            </a:extLst>
          </p:cNvPr>
          <p:cNvSpPr/>
          <p:nvPr userDrawn="1"/>
        </p:nvSpPr>
        <p:spPr>
          <a:xfrm>
            <a:off x="5298084" y="0"/>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8" name="Freeform 59">
            <a:extLst>
              <a:ext uri="{FF2B5EF4-FFF2-40B4-BE49-F238E27FC236}">
                <a16:creationId xmlns:a16="http://schemas.microsoft.com/office/drawing/2014/main" id="{D491E1DB-21AA-3C29-64F9-4F58A29D6706}"/>
              </a:ext>
              <a:ext uri="{C183D7F6-B498-43B3-948B-1728B52AA6E4}">
                <adec:decorative xmlns:adec="http://schemas.microsoft.com/office/drawing/2017/decorative" val="1"/>
              </a:ext>
            </a:extLst>
          </p:cNvPr>
          <p:cNvSpPr/>
          <p:nvPr userDrawn="1"/>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ítulo 15">
            <a:extLst>
              <a:ext uri="{FF2B5EF4-FFF2-40B4-BE49-F238E27FC236}">
                <a16:creationId xmlns:a16="http://schemas.microsoft.com/office/drawing/2014/main" id="{01C4E560-8E46-0ED2-F4B4-D9DD579D2055}"/>
              </a:ext>
            </a:extLst>
          </p:cNvPr>
          <p:cNvSpPr>
            <a:spLocks noGrp="1"/>
          </p:cNvSpPr>
          <p:nvPr>
            <p:ph type="title"/>
          </p:nvPr>
        </p:nvSpPr>
        <p:spPr>
          <a:xfrm>
            <a:off x="2198462" y="2684042"/>
            <a:ext cx="5017347" cy="1325563"/>
          </a:xfrm>
          <a:prstGeom prst="rect">
            <a:avLst/>
          </a:prstGeom>
        </p:spPr>
        <p:txBody>
          <a:bodyPr/>
          <a:lstStyle>
            <a:lvl1pPr>
              <a:defRPr sz="3200"/>
            </a:lvl1pPr>
          </a:lstStyle>
          <a:p>
            <a:r>
              <a:rPr lang="es-ES"/>
              <a:t>Haga clic para modificar el estilo de título del patrón</a:t>
            </a:r>
            <a:endParaRPr lang="es-CO"/>
          </a:p>
        </p:txBody>
      </p:sp>
      <p:sp>
        <p:nvSpPr>
          <p:cNvPr id="20" name="Marcador de pie de página 19">
            <a:extLst>
              <a:ext uri="{FF2B5EF4-FFF2-40B4-BE49-F238E27FC236}">
                <a16:creationId xmlns:a16="http://schemas.microsoft.com/office/drawing/2014/main" id="{8FAB5F5A-10B3-D864-2F5A-63396D3341E5}"/>
              </a:ext>
            </a:extLst>
          </p:cNvPr>
          <p:cNvSpPr>
            <a:spLocks noGrp="1"/>
          </p:cNvSpPr>
          <p:nvPr>
            <p:ph type="ftr" sz="quarter" idx="16"/>
          </p:nvPr>
        </p:nvSpPr>
        <p:spPr>
          <a:xfrm>
            <a:off x="3766996" y="4099677"/>
            <a:ext cx="4114800" cy="365125"/>
          </a:xfrm>
        </p:spPr>
        <p:txBody>
          <a:bodyPr/>
          <a:lstStyle/>
          <a:p>
            <a:r>
              <a:rPr lang="en-US" err="1"/>
              <a:t>Secretaría</a:t>
            </a:r>
            <a:r>
              <a:rPr lang="en-US"/>
              <a:t> </a:t>
            </a:r>
            <a:r>
              <a:rPr lang="es-CO" noProof="0"/>
              <a:t>Distrital</a:t>
            </a:r>
            <a:r>
              <a:rPr lang="en-US"/>
              <a:t> de Hacienda</a:t>
            </a:r>
          </a:p>
        </p:txBody>
      </p:sp>
      <p:sp>
        <p:nvSpPr>
          <p:cNvPr id="19" name="Marcador de fecha 18">
            <a:extLst>
              <a:ext uri="{FF2B5EF4-FFF2-40B4-BE49-F238E27FC236}">
                <a16:creationId xmlns:a16="http://schemas.microsoft.com/office/drawing/2014/main" id="{8F6D6CBD-70D2-EAEF-B6E6-1095438DD08C}"/>
              </a:ext>
            </a:extLst>
          </p:cNvPr>
          <p:cNvSpPr>
            <a:spLocks noGrp="1"/>
          </p:cNvSpPr>
          <p:nvPr>
            <p:ph type="dt" sz="half" idx="15"/>
          </p:nvPr>
        </p:nvSpPr>
        <p:spPr>
          <a:xfrm>
            <a:off x="8276710" y="5387082"/>
            <a:ext cx="2743200" cy="365125"/>
          </a:xfrm>
        </p:spPr>
        <p:txBody>
          <a:bodyPr/>
          <a:lstStyle>
            <a:lvl1pPr>
              <a:defRPr/>
            </a:lvl1pPr>
          </a:lstStyle>
          <a:p>
            <a:r>
              <a:rPr lang="en-US" err="1"/>
              <a:t>Decripción</a:t>
            </a:r>
            <a:endParaRPr lang="en-US"/>
          </a:p>
        </p:txBody>
      </p:sp>
    </p:spTree>
    <p:extLst>
      <p:ext uri="{BB962C8B-B14F-4D97-AF65-F5344CB8AC3E}">
        <p14:creationId xmlns:p14="http://schemas.microsoft.com/office/powerpoint/2010/main" val="304209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A8E906-7762-23FD-75A3-DDC680FD56F3}"/>
              </a:ext>
            </a:extLst>
          </p:cNvPr>
          <p:cNvSpPr>
            <a:spLocks noGrp="1"/>
          </p:cNvSpPr>
          <p:nvPr>
            <p:ph type="pic" sz="quarter" idx="14"/>
          </p:nvPr>
        </p:nvSpPr>
        <p:spPr>
          <a:xfrm>
            <a:off x="5054450" y="4221068"/>
            <a:ext cx="1831106" cy="2636932"/>
          </a:xfrm>
          <a:custGeom>
            <a:avLst/>
            <a:gdLst>
              <a:gd name="connsiteX0" fmla="*/ 1831106 w 1831106"/>
              <a:gd name="connsiteY0" fmla="*/ 0 h 2636932"/>
              <a:gd name="connsiteX1" fmla="*/ 1831106 w 1831106"/>
              <a:gd name="connsiteY1" fmla="*/ 2636932 h 2636932"/>
              <a:gd name="connsiteX2" fmla="*/ 0 w 1831106"/>
              <a:gd name="connsiteY2" fmla="*/ 2636932 h 2636932"/>
              <a:gd name="connsiteX3" fmla="*/ 0 w 1831106"/>
              <a:gd name="connsiteY3" fmla="*/ 282843 h 2636932"/>
            </a:gdLst>
            <a:ahLst/>
            <a:cxnLst>
              <a:cxn ang="0">
                <a:pos x="connsiteX0" y="connsiteY0"/>
              </a:cxn>
              <a:cxn ang="0">
                <a:pos x="connsiteX1" y="connsiteY1"/>
              </a:cxn>
              <a:cxn ang="0">
                <a:pos x="connsiteX2" y="connsiteY2"/>
              </a:cxn>
              <a:cxn ang="0">
                <a:pos x="connsiteX3" y="connsiteY3"/>
              </a:cxn>
            </a:cxnLst>
            <a:rect l="l" t="t" r="r" b="b"/>
            <a:pathLst>
              <a:path w="1831106" h="2636932">
                <a:moveTo>
                  <a:pt x="1831106" y="0"/>
                </a:moveTo>
                <a:lnTo>
                  <a:pt x="1831106" y="2636932"/>
                </a:lnTo>
                <a:lnTo>
                  <a:pt x="0" y="26369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052EAE3B-401D-8898-1F35-D3BE951E6A0A}"/>
              </a:ext>
            </a:extLst>
          </p:cNvPr>
          <p:cNvSpPr>
            <a:spLocks noGrp="1"/>
          </p:cNvSpPr>
          <p:nvPr>
            <p:ph type="pic" sz="quarter" idx="13"/>
          </p:nvPr>
        </p:nvSpPr>
        <p:spPr>
          <a:xfrm>
            <a:off x="5054450" y="436309"/>
            <a:ext cx="1831106" cy="3902232"/>
          </a:xfrm>
          <a:custGeom>
            <a:avLst/>
            <a:gdLst>
              <a:gd name="connsiteX0" fmla="*/ 1831106 w 1831106"/>
              <a:gd name="connsiteY0" fmla="*/ 0 h 3902232"/>
              <a:gd name="connsiteX1" fmla="*/ 1831106 w 1831106"/>
              <a:gd name="connsiteY1" fmla="*/ 3619422 h 3902232"/>
              <a:gd name="connsiteX2" fmla="*/ 0 w 1831106"/>
              <a:gd name="connsiteY2" fmla="*/ 3902232 h 3902232"/>
              <a:gd name="connsiteX3" fmla="*/ 0 w 1831106"/>
              <a:gd name="connsiteY3" fmla="*/ 282843 h 3902232"/>
            </a:gdLst>
            <a:ahLst/>
            <a:cxnLst>
              <a:cxn ang="0">
                <a:pos x="connsiteX0" y="connsiteY0"/>
              </a:cxn>
              <a:cxn ang="0">
                <a:pos x="connsiteX1" y="connsiteY1"/>
              </a:cxn>
              <a:cxn ang="0">
                <a:pos x="connsiteX2" y="connsiteY2"/>
              </a:cxn>
              <a:cxn ang="0">
                <a:pos x="connsiteX3" y="connsiteY3"/>
              </a:cxn>
            </a:cxnLst>
            <a:rect l="l" t="t" r="r" b="b"/>
            <a:pathLst>
              <a:path w="1831106" h="3902232">
                <a:moveTo>
                  <a:pt x="1831106" y="0"/>
                </a:moveTo>
                <a:lnTo>
                  <a:pt x="1831106" y="3619422"/>
                </a:lnTo>
                <a:lnTo>
                  <a:pt x="0" y="39022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22046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C771241-C266-F215-1381-0CCA71150845}"/>
              </a:ext>
            </a:extLst>
          </p:cNvPr>
          <p:cNvSpPr>
            <a:spLocks noGrp="1"/>
          </p:cNvSpPr>
          <p:nvPr>
            <p:ph type="pic" sz="quarter" idx="13"/>
          </p:nvPr>
        </p:nvSpPr>
        <p:spPr>
          <a:xfrm>
            <a:off x="648394" y="0"/>
            <a:ext cx="5112417" cy="2493984"/>
          </a:xfrm>
          <a:custGeom>
            <a:avLst/>
            <a:gdLst>
              <a:gd name="connsiteX0" fmla="*/ 756705 w 5112417"/>
              <a:gd name="connsiteY0" fmla="*/ 0 h 2493984"/>
              <a:gd name="connsiteX1" fmla="*/ 5112417 w 5112417"/>
              <a:gd name="connsiteY1" fmla="*/ 0 h 2493984"/>
              <a:gd name="connsiteX2" fmla="*/ 4355712 w 5112417"/>
              <a:gd name="connsiteY2" fmla="*/ 2493984 h 2493984"/>
              <a:gd name="connsiteX3" fmla="*/ 0 w 5112417"/>
              <a:gd name="connsiteY3" fmla="*/ 2493984 h 2493984"/>
            </a:gdLst>
            <a:ahLst/>
            <a:cxnLst>
              <a:cxn ang="0">
                <a:pos x="connsiteX0" y="connsiteY0"/>
              </a:cxn>
              <a:cxn ang="0">
                <a:pos x="connsiteX1" y="connsiteY1"/>
              </a:cxn>
              <a:cxn ang="0">
                <a:pos x="connsiteX2" y="connsiteY2"/>
              </a:cxn>
              <a:cxn ang="0">
                <a:pos x="connsiteX3" y="connsiteY3"/>
              </a:cxn>
            </a:cxnLst>
            <a:rect l="l" t="t" r="r" b="b"/>
            <a:pathLst>
              <a:path w="5112417" h="2493984">
                <a:moveTo>
                  <a:pt x="756705" y="0"/>
                </a:moveTo>
                <a:lnTo>
                  <a:pt x="5112417" y="0"/>
                </a:lnTo>
                <a:lnTo>
                  <a:pt x="4355712" y="2493984"/>
                </a:lnTo>
                <a:lnTo>
                  <a:pt x="0" y="249398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2E221C74-5E2F-162D-6ED7-5BDCB21A253B}"/>
              </a:ext>
            </a:extLst>
          </p:cNvPr>
          <p:cNvSpPr>
            <a:spLocks noGrp="1"/>
          </p:cNvSpPr>
          <p:nvPr>
            <p:ph type="title"/>
          </p:nvPr>
        </p:nvSpPr>
        <p:spPr>
          <a:xfrm>
            <a:off x="614881" y="2655652"/>
            <a:ext cx="5481119" cy="1325563"/>
          </a:xfrm>
          <a:prstGeom prst="rect">
            <a:avLst/>
          </a:prstGeom>
        </p:spPr>
        <p:txBody>
          <a:bodyPr/>
          <a:lstStyle>
            <a:lvl1pPr>
              <a:defRPr sz="3600"/>
            </a:lvl1pPr>
          </a:lstStyle>
          <a:p>
            <a:r>
              <a:rPr lang="es-ES"/>
              <a:t>Haga clic para modificar el estilo de título del patrón</a:t>
            </a:r>
            <a:endParaRPr lang="es-CO"/>
          </a:p>
        </p:txBody>
      </p:sp>
      <p:sp>
        <p:nvSpPr>
          <p:cNvPr id="7" name="Marcador de texto 6">
            <a:extLst>
              <a:ext uri="{FF2B5EF4-FFF2-40B4-BE49-F238E27FC236}">
                <a16:creationId xmlns:a16="http://schemas.microsoft.com/office/drawing/2014/main" id="{9AD8B171-CBAB-A562-7824-5B120E87C557}"/>
              </a:ext>
            </a:extLst>
          </p:cNvPr>
          <p:cNvSpPr>
            <a:spLocks noGrp="1"/>
          </p:cNvSpPr>
          <p:nvPr>
            <p:ph type="body" sz="quarter" idx="15"/>
          </p:nvPr>
        </p:nvSpPr>
        <p:spPr>
          <a:xfrm>
            <a:off x="647700" y="4110038"/>
            <a:ext cx="5448300" cy="1476375"/>
          </a:xfrm>
          <a:prstGeom prst="rect">
            <a:avLst/>
          </a:prstGeom>
        </p:spPr>
        <p:txBody>
          <a:bodyPr/>
          <a:lstStyle>
            <a:lvl1pPr>
              <a:defRPr sz="2000"/>
            </a:lvl1pPr>
            <a:lvl2pPr>
              <a:defRPr sz="1800"/>
            </a:lvl2pPr>
            <a:lvl3pPr>
              <a:defRPr sz="16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Picture Placeholder 10">
            <a:extLst>
              <a:ext uri="{FF2B5EF4-FFF2-40B4-BE49-F238E27FC236}">
                <a16:creationId xmlns:a16="http://schemas.microsoft.com/office/drawing/2014/main" id="{489774DF-414A-E29F-2B89-98E954AD9054}"/>
              </a:ext>
            </a:extLst>
          </p:cNvPr>
          <p:cNvSpPr>
            <a:spLocks noGrp="1"/>
          </p:cNvSpPr>
          <p:nvPr>
            <p:ph type="pic" sz="quarter" idx="14"/>
          </p:nvPr>
        </p:nvSpPr>
        <p:spPr>
          <a:xfrm>
            <a:off x="6210581" y="1517284"/>
            <a:ext cx="5983405" cy="4185701"/>
          </a:xfrm>
          <a:custGeom>
            <a:avLst/>
            <a:gdLst>
              <a:gd name="connsiteX0" fmla="*/ 1270053 w 5983405"/>
              <a:gd name="connsiteY0" fmla="*/ 0 h 4185701"/>
              <a:gd name="connsiteX1" fmla="*/ 5983405 w 5983405"/>
              <a:gd name="connsiteY1" fmla="*/ 0 h 4185701"/>
              <a:gd name="connsiteX2" fmla="*/ 5983405 w 5983405"/>
              <a:gd name="connsiteY2" fmla="*/ 4185701 h 4185701"/>
              <a:gd name="connsiteX3" fmla="*/ 0 w 5983405"/>
              <a:gd name="connsiteY3" fmla="*/ 4185701 h 4185701"/>
            </a:gdLst>
            <a:ahLst/>
            <a:cxnLst>
              <a:cxn ang="0">
                <a:pos x="connsiteX0" y="connsiteY0"/>
              </a:cxn>
              <a:cxn ang="0">
                <a:pos x="connsiteX1" y="connsiteY1"/>
              </a:cxn>
              <a:cxn ang="0">
                <a:pos x="connsiteX2" y="connsiteY2"/>
              </a:cxn>
              <a:cxn ang="0">
                <a:pos x="connsiteX3" y="connsiteY3"/>
              </a:cxn>
            </a:cxnLst>
            <a:rect l="l" t="t" r="r" b="b"/>
            <a:pathLst>
              <a:path w="5983405" h="4185701">
                <a:moveTo>
                  <a:pt x="1270053" y="0"/>
                </a:moveTo>
                <a:lnTo>
                  <a:pt x="5983405" y="0"/>
                </a:lnTo>
                <a:lnTo>
                  <a:pt x="5983405" y="4185701"/>
                </a:lnTo>
                <a:lnTo>
                  <a:pt x="0" y="4185701"/>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101025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A5248DF-E834-4186-8327-1FE300A44F44}"/>
              </a:ext>
            </a:extLst>
          </p:cNvPr>
          <p:cNvSpPr>
            <a:spLocks noGrp="1"/>
          </p:cNvSpPr>
          <p:nvPr>
            <p:ph type="pic" sz="quarter" idx="13"/>
          </p:nvPr>
        </p:nvSpPr>
        <p:spPr>
          <a:xfrm>
            <a:off x="6298762" y="1792586"/>
            <a:ext cx="5457997" cy="33432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9" name="Título 8">
            <a:extLst>
              <a:ext uri="{FF2B5EF4-FFF2-40B4-BE49-F238E27FC236}">
                <a16:creationId xmlns:a16="http://schemas.microsoft.com/office/drawing/2014/main" id="{490EB6BF-836A-C3C0-F6E8-D8CE086C2A20}"/>
              </a:ext>
            </a:extLst>
          </p:cNvPr>
          <p:cNvSpPr>
            <a:spLocks noGrp="1"/>
          </p:cNvSpPr>
          <p:nvPr>
            <p:ph type="title"/>
          </p:nvPr>
        </p:nvSpPr>
        <p:spPr>
          <a:xfrm>
            <a:off x="838200" y="999856"/>
            <a:ext cx="5257800" cy="1046227"/>
          </a:xfrm>
          <a:prstGeom prst="rect">
            <a:avLst/>
          </a:prstGeom>
        </p:spPr>
        <p:txBody>
          <a:bodyPr/>
          <a:lstStyle>
            <a:lvl1pPr>
              <a:defRPr sz="3200"/>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B7B91479-8F98-3786-B0B4-9A5AF92320B6}"/>
              </a:ext>
            </a:extLst>
          </p:cNvPr>
          <p:cNvSpPr>
            <a:spLocks noGrp="1"/>
          </p:cNvSpPr>
          <p:nvPr>
            <p:ph type="body" sz="quarter" idx="14"/>
          </p:nvPr>
        </p:nvSpPr>
        <p:spPr>
          <a:xfrm>
            <a:off x="931862" y="2237984"/>
            <a:ext cx="4681537" cy="289789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2" name="Freeform 7">
            <a:extLst>
              <a:ext uri="{FF2B5EF4-FFF2-40B4-BE49-F238E27FC236}">
                <a16:creationId xmlns:a16="http://schemas.microsoft.com/office/drawing/2014/main" id="{C04D8093-0408-01D5-B03B-06789E13372E}"/>
              </a:ext>
              <a:ext uri="{C183D7F6-B498-43B3-948B-1728B52AA6E4}">
                <adec:decorative xmlns:adec="http://schemas.microsoft.com/office/drawing/2017/decorative" val="1"/>
              </a:ext>
            </a:extLst>
          </p:cNvPr>
          <p:cNvSpPr/>
          <p:nvPr userDrawn="1"/>
        </p:nvSpPr>
        <p:spPr>
          <a:xfrm flipV="1">
            <a:off x="8220130" y="5452027"/>
            <a:ext cx="2005707" cy="1405973"/>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pic>
        <p:nvPicPr>
          <p:cNvPr id="6" name="Picture 2" descr="Pantalla de computadora con fondo negro">
            <a:extLst>
              <a:ext uri="{FF2B5EF4-FFF2-40B4-BE49-F238E27FC236}">
                <a16:creationId xmlns:a16="http://schemas.microsoft.com/office/drawing/2014/main" id="{CBAD5D47-2F78-3499-63FA-6C3C41E0CF8A}"/>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5414846" y="1490988"/>
            <a:ext cx="7230390" cy="4367156"/>
          </a:xfrm>
          <a:prstGeom prst="rect">
            <a:avLst/>
          </a:prstGeom>
        </p:spPr>
      </p:pic>
      <p:sp>
        <p:nvSpPr>
          <p:cNvPr id="8" name="Freeform 6">
            <a:extLst>
              <a:ext uri="{FF2B5EF4-FFF2-40B4-BE49-F238E27FC236}">
                <a16:creationId xmlns:a16="http://schemas.microsoft.com/office/drawing/2014/main" id="{CB65C2AA-7DF7-3BE3-61BB-7F19E7AE5974}"/>
              </a:ext>
              <a:ext uri="{C183D7F6-B498-43B3-948B-1728B52AA6E4}">
                <adec:decorative xmlns:adec="http://schemas.microsoft.com/office/drawing/2017/decorative" val="1"/>
              </a:ext>
            </a:extLst>
          </p:cNvPr>
          <p:cNvSpPr/>
          <p:nvPr userDrawn="1"/>
        </p:nvSpPr>
        <p:spPr>
          <a:xfrm>
            <a:off x="6298762" y="-280291"/>
            <a:ext cx="2829990" cy="1983784"/>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spTree>
    <p:extLst>
      <p:ext uri="{BB962C8B-B14F-4D97-AF65-F5344CB8AC3E}">
        <p14:creationId xmlns:p14="http://schemas.microsoft.com/office/powerpoint/2010/main" val="114914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B99412D2-75D3-CD42-6BD6-B84F4BDA5699}"/>
              </a:ext>
            </a:extLst>
          </p:cNvPr>
          <p:cNvSpPr>
            <a:spLocks noGrp="1"/>
          </p:cNvSpPr>
          <p:nvPr>
            <p:ph sz="quarter" idx="17"/>
          </p:nvPr>
        </p:nvSpPr>
        <p:spPr>
          <a:xfrm>
            <a:off x="750888" y="171450"/>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6">
            <a:extLst>
              <a:ext uri="{FF2B5EF4-FFF2-40B4-BE49-F238E27FC236}">
                <a16:creationId xmlns:a16="http://schemas.microsoft.com/office/drawing/2014/main" id="{3F3E4450-5413-3011-B165-86F394227971}"/>
              </a:ext>
              <a:ext uri="{C183D7F6-B498-43B3-948B-1728B52AA6E4}">
                <adec:decorative xmlns:adec="http://schemas.microsoft.com/office/drawing/2017/decorative" val="1"/>
              </a:ext>
            </a:extLst>
          </p:cNvPr>
          <p:cNvSpPr>
            <a:spLocks noGrp="1"/>
          </p:cNvSpPr>
          <p:nvPr>
            <p:ph type="pic" sz="quarter" idx="16"/>
          </p:nvPr>
        </p:nvSpPr>
        <p:spPr>
          <a:xfrm>
            <a:off x="3950691" y="0"/>
            <a:ext cx="3464718" cy="6857999"/>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7" name="Freeform 16">
            <a:extLst>
              <a:ext uri="{FF2B5EF4-FFF2-40B4-BE49-F238E27FC236}">
                <a16:creationId xmlns:a16="http://schemas.microsoft.com/office/drawing/2014/main" id="{07CC5779-8732-F103-6754-FA9D7BEF09AE}"/>
              </a:ext>
              <a:ext uri="{C183D7F6-B498-43B3-948B-1728B52AA6E4}">
                <adec:decorative xmlns:adec="http://schemas.microsoft.com/office/drawing/2017/decorative" val="1"/>
              </a:ext>
            </a:extLst>
          </p:cNvPr>
          <p:cNvSpPr/>
          <p:nvPr userDrawn="1"/>
        </p:nvSpPr>
        <p:spPr>
          <a:xfrm rot="16200000">
            <a:off x="-104408" y="4707445"/>
            <a:ext cx="1642200" cy="1433384"/>
          </a:xfrm>
          <a:custGeom>
            <a:avLst/>
            <a:gdLst>
              <a:gd name="connsiteX0" fmla="*/ 1642200 w 1642200"/>
              <a:gd name="connsiteY0" fmla="*/ 1433384 h 1433384"/>
              <a:gd name="connsiteX1" fmla="*/ 947895 w 1642200"/>
              <a:gd name="connsiteY1" fmla="*/ 1433384 h 1433384"/>
              <a:gd name="connsiteX2" fmla="*/ 617687 w 1642200"/>
              <a:gd name="connsiteY2" fmla="*/ 1433384 h 1433384"/>
              <a:gd name="connsiteX3" fmla="*/ 0 w 1642200"/>
              <a:gd name="connsiteY3" fmla="*/ 0 h 1433384"/>
              <a:gd name="connsiteX4" fmla="*/ 330208 w 1642200"/>
              <a:gd name="connsiteY4" fmla="*/ 0 h 1433384"/>
              <a:gd name="connsiteX5" fmla="*/ 1096916 w 1642200"/>
              <a:gd name="connsiteY5" fmla="*/ 0 h 1433384"/>
              <a:gd name="connsiteX6" fmla="*/ 1427124 w 1642200"/>
              <a:gd name="connsiteY6" fmla="*/ 0 h 1433384"/>
              <a:gd name="connsiteX7" fmla="*/ 1427125 w 1642200"/>
              <a:gd name="connsiteY7" fmla="*/ 3 h 1433384"/>
              <a:gd name="connsiteX8" fmla="*/ 1414502 w 1642200"/>
              <a:gd name="connsiteY8" fmla="*/ 3 h 1433384"/>
              <a:gd name="connsiteX9" fmla="*/ 1024515 w 1642200"/>
              <a:gd name="connsiteY9" fmla="*/ 3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200" h="1433384">
                <a:moveTo>
                  <a:pt x="1642200" y="1433384"/>
                </a:moveTo>
                <a:lnTo>
                  <a:pt x="947895" y="1433384"/>
                </a:lnTo>
                <a:lnTo>
                  <a:pt x="617687" y="1433384"/>
                </a:lnTo>
                <a:lnTo>
                  <a:pt x="0" y="0"/>
                </a:lnTo>
                <a:lnTo>
                  <a:pt x="330208" y="0"/>
                </a:lnTo>
                <a:lnTo>
                  <a:pt x="1096916" y="0"/>
                </a:lnTo>
                <a:lnTo>
                  <a:pt x="1427124" y="0"/>
                </a:lnTo>
                <a:lnTo>
                  <a:pt x="1427125" y="3"/>
                </a:lnTo>
                <a:lnTo>
                  <a:pt x="1414502" y="3"/>
                </a:lnTo>
                <a:lnTo>
                  <a:pt x="1024515" y="3"/>
                </a:lnTo>
                <a:close/>
              </a:path>
            </a:pathLst>
          </a:custGeom>
          <a:solidFill>
            <a:schemeClr val="accent1"/>
          </a:solidFill>
          <a:ln w="6329" cap="flat">
            <a:noFill/>
            <a:prstDash val="solid"/>
            <a:miter/>
          </a:ln>
        </p:spPr>
        <p:txBody>
          <a:bodyPr rtlCol="0" anchor="ctr"/>
          <a:lstStyle/>
          <a:p>
            <a:endParaRPr lang="en-US"/>
          </a:p>
        </p:txBody>
      </p:sp>
      <p:sp>
        <p:nvSpPr>
          <p:cNvPr id="7" name="Marcador de contenido 5">
            <a:extLst>
              <a:ext uri="{FF2B5EF4-FFF2-40B4-BE49-F238E27FC236}">
                <a16:creationId xmlns:a16="http://schemas.microsoft.com/office/drawing/2014/main" id="{07FBF0EE-97D2-6A01-F2B5-EC4BEBCD70C5}"/>
              </a:ext>
            </a:extLst>
          </p:cNvPr>
          <p:cNvSpPr>
            <a:spLocks noGrp="1"/>
          </p:cNvSpPr>
          <p:nvPr>
            <p:ph sz="quarter" idx="18"/>
          </p:nvPr>
        </p:nvSpPr>
        <p:spPr>
          <a:xfrm>
            <a:off x="4185924" y="569269"/>
            <a:ext cx="2743200" cy="5632450"/>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5">
            <a:extLst>
              <a:ext uri="{FF2B5EF4-FFF2-40B4-BE49-F238E27FC236}">
                <a16:creationId xmlns:a16="http://schemas.microsoft.com/office/drawing/2014/main" id="{3CB6EE52-44E0-6124-939E-46C19511197B}"/>
              </a:ext>
            </a:extLst>
          </p:cNvPr>
          <p:cNvSpPr>
            <a:spLocks noGrp="1"/>
          </p:cNvSpPr>
          <p:nvPr>
            <p:ph sz="quarter" idx="19"/>
          </p:nvPr>
        </p:nvSpPr>
        <p:spPr>
          <a:xfrm>
            <a:off x="8023085" y="612787"/>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33069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13D32138-7D8D-E249-ABB3-E1EADA101D3D}"/>
              </a:ext>
              <a:ext uri="{C183D7F6-B498-43B3-948B-1728B52AA6E4}">
                <adec:decorative xmlns:adec="http://schemas.microsoft.com/office/drawing/2017/decorative" val="1"/>
              </a:ext>
            </a:extLst>
          </p:cNvPr>
          <p:cNvSpPr/>
          <p:nvPr userDrawn="1"/>
        </p:nvSpPr>
        <p:spPr>
          <a:xfrm>
            <a:off x="577287" y="580518"/>
            <a:ext cx="11077904" cy="5696966"/>
          </a:xfrm>
          <a:custGeom>
            <a:avLst/>
            <a:gdLst>
              <a:gd name="connsiteX0" fmla="*/ 2144554 w 7772400"/>
              <a:gd name="connsiteY0" fmla="*/ 382910 h 3997063"/>
              <a:gd name="connsiteX1" fmla="*/ 1761504 w 7772400"/>
              <a:gd name="connsiteY1" fmla="*/ 0 h 3997063"/>
              <a:gd name="connsiteX2" fmla="*/ 0 w 7772400"/>
              <a:gd name="connsiteY2" fmla="*/ 0 h 3997063"/>
              <a:gd name="connsiteX3" fmla="*/ 0 w 7772400"/>
              <a:gd name="connsiteY3" fmla="*/ 3997063 h 3997063"/>
              <a:gd name="connsiteX4" fmla="*/ 7772400 w 7772400"/>
              <a:gd name="connsiteY4" fmla="*/ 3997063 h 3997063"/>
              <a:gd name="connsiteX5" fmla="*/ 7772400 w 7772400"/>
              <a:gd name="connsiteY5" fmla="*/ 382910 h 3997063"/>
              <a:gd name="connsiteX6" fmla="*/ 2144554 w 7772400"/>
              <a:gd name="connsiteY6" fmla="*/ 382910 h 399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3997063">
                <a:moveTo>
                  <a:pt x="2144554" y="382910"/>
                </a:moveTo>
                <a:lnTo>
                  <a:pt x="1761504" y="0"/>
                </a:lnTo>
                <a:lnTo>
                  <a:pt x="0" y="0"/>
                </a:lnTo>
                <a:lnTo>
                  <a:pt x="0" y="3997063"/>
                </a:lnTo>
                <a:lnTo>
                  <a:pt x="7772400" y="3997063"/>
                </a:lnTo>
                <a:lnTo>
                  <a:pt x="7772400" y="382910"/>
                </a:lnTo>
                <a:lnTo>
                  <a:pt x="2144554" y="382910"/>
                </a:lnTo>
                <a:close/>
              </a:path>
            </a:pathLst>
          </a:custGeom>
          <a:solidFill>
            <a:schemeClr val="accent1"/>
          </a:solidFill>
          <a:ln w="4493"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E88B5E7E-16A0-BD37-1EA2-DC52FC79E961}"/>
              </a:ext>
            </a:extLst>
          </p:cNvPr>
          <p:cNvSpPr>
            <a:spLocks noGrp="1"/>
          </p:cNvSpPr>
          <p:nvPr>
            <p:ph type="title"/>
          </p:nvPr>
        </p:nvSpPr>
        <p:spPr>
          <a:xfrm>
            <a:off x="1099113" y="1732198"/>
            <a:ext cx="4523089" cy="4197822"/>
          </a:xfrm>
          <a:prstGeom prst="rect">
            <a:avLst/>
          </a:prstGeom>
        </p:spPr>
        <p:txBody>
          <a:bodyPr/>
          <a:lstStyle/>
          <a:p>
            <a:r>
              <a:rPr lang="es-ES"/>
              <a:t>Haga clic para modificar el estilo de título del patrón</a:t>
            </a:r>
            <a:endParaRPr lang="es-CO"/>
          </a:p>
        </p:txBody>
      </p:sp>
      <p:sp>
        <p:nvSpPr>
          <p:cNvPr id="8" name="Picture Placeholder 6">
            <a:extLst>
              <a:ext uri="{FF2B5EF4-FFF2-40B4-BE49-F238E27FC236}">
                <a16:creationId xmlns:a16="http://schemas.microsoft.com/office/drawing/2014/main" id="{61D56D6E-B476-D3FF-B00B-5475E7ABB76C}"/>
              </a:ext>
            </a:extLst>
          </p:cNvPr>
          <p:cNvSpPr>
            <a:spLocks noGrp="1"/>
          </p:cNvSpPr>
          <p:nvPr>
            <p:ph type="pic" sz="quarter" idx="16"/>
          </p:nvPr>
        </p:nvSpPr>
        <p:spPr>
          <a:xfrm>
            <a:off x="6878240" y="1143001"/>
            <a:ext cx="4776951" cy="5134483"/>
          </a:xfrm>
          <a:prstGeom prst="rect">
            <a:avLst/>
          </a:prstGeom>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249807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10BF0-59B0-E82C-078E-C94FDA3C3620}"/>
              </a:ext>
            </a:extLst>
          </p:cNvPr>
          <p:cNvSpPr/>
          <p:nvPr userDrawn="1"/>
        </p:nvSpPr>
        <p:spPr>
          <a:xfrm>
            <a:off x="0" y="-289711"/>
            <a:ext cx="12192000" cy="7147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D9323A5-6E3A-AFDE-49C3-7E7CA35C925B}"/>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6DE87018-B5C5-E753-ED2B-B8BCC8C362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9EC15E-6F92-52C6-6D54-EEF91FBE86A3}"/>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10" name="Picture Placeholder 6">
            <a:extLst>
              <a:ext uri="{FF2B5EF4-FFF2-40B4-BE49-F238E27FC236}">
                <a16:creationId xmlns:a16="http://schemas.microsoft.com/office/drawing/2014/main" id="{0355B048-F5E6-D36A-52A0-F8A599242530}"/>
              </a:ext>
            </a:extLst>
          </p:cNvPr>
          <p:cNvSpPr>
            <a:spLocks noGrp="1"/>
          </p:cNvSpPr>
          <p:nvPr>
            <p:ph type="pic" sz="quarter" idx="16"/>
          </p:nvPr>
        </p:nvSpPr>
        <p:spPr>
          <a:xfrm>
            <a:off x="1282011" y="518997"/>
            <a:ext cx="3330719" cy="33980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1" name="Picture Placeholder 6">
            <a:extLst>
              <a:ext uri="{FF2B5EF4-FFF2-40B4-BE49-F238E27FC236}">
                <a16:creationId xmlns:a16="http://schemas.microsoft.com/office/drawing/2014/main" id="{35534CC7-4689-FF78-CB26-89222133CAC8}"/>
              </a:ext>
            </a:extLst>
          </p:cNvPr>
          <p:cNvSpPr>
            <a:spLocks noGrp="1"/>
          </p:cNvSpPr>
          <p:nvPr>
            <p:ph type="pic" sz="quarter" idx="17"/>
          </p:nvPr>
        </p:nvSpPr>
        <p:spPr>
          <a:xfrm>
            <a:off x="1282011" y="4229066"/>
            <a:ext cx="3330719" cy="262893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Marcador de texto 6">
            <a:extLst>
              <a:ext uri="{FF2B5EF4-FFF2-40B4-BE49-F238E27FC236}">
                <a16:creationId xmlns:a16="http://schemas.microsoft.com/office/drawing/2014/main" id="{61B577DB-21BB-B8D2-1A5F-9F8B80022617}"/>
              </a:ext>
            </a:extLst>
          </p:cNvPr>
          <p:cNvSpPr>
            <a:spLocks noGrp="1"/>
          </p:cNvSpPr>
          <p:nvPr>
            <p:ph type="body" sz="quarter" idx="18"/>
          </p:nvPr>
        </p:nvSpPr>
        <p:spPr>
          <a:xfrm>
            <a:off x="5821363" y="2317687"/>
            <a:ext cx="5532437" cy="39021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Título 7">
            <a:extLst>
              <a:ext uri="{FF2B5EF4-FFF2-40B4-BE49-F238E27FC236}">
                <a16:creationId xmlns:a16="http://schemas.microsoft.com/office/drawing/2014/main" id="{FD3500FD-896E-58F8-8F52-8F62CD596A63}"/>
              </a:ext>
            </a:extLst>
          </p:cNvPr>
          <p:cNvSpPr>
            <a:spLocks noGrp="1"/>
          </p:cNvSpPr>
          <p:nvPr>
            <p:ph type="title" hasCustomPrompt="1"/>
          </p:nvPr>
        </p:nvSpPr>
        <p:spPr>
          <a:xfrm>
            <a:off x="5821363" y="518997"/>
            <a:ext cx="5532437" cy="1325563"/>
          </a:xfrm>
          <a:prstGeom prst="rect">
            <a:avLst/>
          </a:prstGeom>
        </p:spPr>
        <p:txBody>
          <a:bodyPr/>
          <a:lstStyle>
            <a:lvl1pPr algn="ctr">
              <a:defRPr sz="6000"/>
            </a:lvl1pPr>
          </a:lstStyle>
          <a:p>
            <a:r>
              <a:rPr lang="es-ES"/>
              <a:t>GRACIAS</a:t>
            </a:r>
            <a:endParaRPr lang="es-CO"/>
          </a:p>
        </p:txBody>
      </p:sp>
    </p:spTree>
    <p:extLst>
      <p:ext uri="{BB962C8B-B14F-4D97-AF65-F5344CB8AC3E}">
        <p14:creationId xmlns:p14="http://schemas.microsoft.com/office/powerpoint/2010/main" val="237102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7" name="Google Shape;138;p18">
            <a:extLst>
              <a:ext uri="{FF2B5EF4-FFF2-40B4-BE49-F238E27FC236}">
                <a16:creationId xmlns:a16="http://schemas.microsoft.com/office/drawing/2014/main" id="{8BA7773D-276C-75D4-8D80-23DC65749FB1}"/>
              </a:ext>
              <a:ext uri="{C183D7F6-B498-43B3-948B-1728B52AA6E4}">
                <adec:decorative xmlns:adec="http://schemas.microsoft.com/office/drawing/2017/decorative" val="1"/>
              </a:ext>
            </a:extLst>
          </p:cNvPr>
          <p:cNvPicPr preferRelativeResize="0"/>
          <p:nvPr userDrawn="1"/>
        </p:nvPicPr>
        <p:blipFill>
          <a:blip r:embed="rId2">
            <a:alphaModFix/>
          </a:blip>
          <a:stretch>
            <a:fillRect/>
          </a:stretch>
        </p:blipFill>
        <p:spPr>
          <a:xfrm>
            <a:off x="-6298" y="-357809"/>
            <a:ext cx="12321865" cy="7215809"/>
          </a:xfrm>
          <a:prstGeom prst="rect">
            <a:avLst/>
          </a:prstGeom>
          <a:noFill/>
          <a:ln>
            <a:noFill/>
          </a:ln>
        </p:spPr>
      </p:pic>
      <p:sp>
        <p:nvSpPr>
          <p:cNvPr id="2" name="Título 7">
            <a:extLst>
              <a:ext uri="{FF2B5EF4-FFF2-40B4-BE49-F238E27FC236}">
                <a16:creationId xmlns:a16="http://schemas.microsoft.com/office/drawing/2014/main" id="{750278D7-F9AB-7356-ED9E-DACD76D69D39}"/>
              </a:ext>
            </a:extLst>
          </p:cNvPr>
          <p:cNvSpPr>
            <a:spLocks noGrp="1"/>
          </p:cNvSpPr>
          <p:nvPr>
            <p:ph type="title" hasCustomPrompt="1"/>
          </p:nvPr>
        </p:nvSpPr>
        <p:spPr>
          <a:xfrm>
            <a:off x="3329781" y="4160121"/>
            <a:ext cx="5532437" cy="1325563"/>
          </a:xfrm>
          <a:prstGeom prst="rect">
            <a:avLst/>
          </a:prstGeom>
        </p:spPr>
        <p:txBody>
          <a:bodyPr/>
          <a:lstStyle>
            <a:lvl1pPr algn="ctr">
              <a:defRPr sz="6000"/>
            </a:lvl1pPr>
          </a:lstStyle>
          <a:p>
            <a:r>
              <a:rPr lang="es-ES"/>
              <a:t>GRACIAS</a:t>
            </a:r>
            <a:endParaRPr lang="es-CO"/>
          </a:p>
        </p:txBody>
      </p:sp>
      <p:pic>
        <p:nvPicPr>
          <p:cNvPr id="11" name="Gráfico 10" descr="Logo de La Secretaría Distrital de Hacienda de Bogotá">
            <a:extLst>
              <a:ext uri="{FF2B5EF4-FFF2-40B4-BE49-F238E27FC236}">
                <a16:creationId xmlns:a16="http://schemas.microsoft.com/office/drawing/2014/main" id="{151F36C4-143C-82CD-D63C-3BFE1D699194}"/>
              </a:ext>
              <a:ext uri="{C183D7F6-B498-43B3-948B-1728B52AA6E4}">
                <adec:decorative xmlns:adec="http://schemas.microsoft.com/office/drawing/2017/decorative" val="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2484" y="5192112"/>
            <a:ext cx="2567032" cy="533884"/>
          </a:xfrm>
          <a:prstGeom prst="rect">
            <a:avLst/>
          </a:prstGeom>
        </p:spPr>
      </p:pic>
    </p:spTree>
    <p:extLst>
      <p:ext uri="{BB962C8B-B14F-4D97-AF65-F5344CB8AC3E}">
        <p14:creationId xmlns:p14="http://schemas.microsoft.com/office/powerpoint/2010/main" val="249331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576F4-57D9-4E32-BA24-B865CE37E6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1E19FC9-5075-4B61-A7A7-913736F3B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CC7EFFA-C4B8-4B6C-B721-87D02F0578F2}"/>
              </a:ext>
            </a:extLst>
          </p:cNvPr>
          <p:cNvSpPr>
            <a:spLocks noGrp="1"/>
          </p:cNvSpPr>
          <p:nvPr>
            <p:ph type="dt" sz="half" idx="10"/>
          </p:nvPr>
        </p:nvSpPr>
        <p:spPr/>
        <p:txBody>
          <a:bodyPr/>
          <a:lstStyle/>
          <a:p>
            <a:fld id="{C407B5D0-BF43-4733-915F-45A54579A949}" type="datetimeFigureOut">
              <a:rPr lang="es-CO" smtClean="0"/>
              <a:t>6/12/2024</a:t>
            </a:fld>
            <a:endParaRPr lang="es-CO"/>
          </a:p>
        </p:txBody>
      </p:sp>
      <p:sp>
        <p:nvSpPr>
          <p:cNvPr id="5" name="Marcador de pie de página 4">
            <a:extLst>
              <a:ext uri="{FF2B5EF4-FFF2-40B4-BE49-F238E27FC236}">
                <a16:creationId xmlns:a16="http://schemas.microsoft.com/office/drawing/2014/main" id="{F1B60599-82D0-4055-AE06-5D08CB1927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5A9D5E-349E-4040-9831-AD460ACA2F7E}"/>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93769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2B670-0ACD-01D1-1038-5DF5FC14D3E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702ACD3-E84C-75D7-7C8A-73D4CFC17E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52633E5-4E46-74B1-11C5-BF17C237CD5E}"/>
              </a:ext>
            </a:extLst>
          </p:cNvPr>
          <p:cNvSpPr>
            <a:spLocks noGrp="1"/>
          </p:cNvSpPr>
          <p:nvPr>
            <p:ph type="dt" sz="half" idx="10"/>
          </p:nvPr>
        </p:nvSpPr>
        <p:spPr/>
        <p:txBody>
          <a:bodyPr/>
          <a:lstStyle/>
          <a:p>
            <a:fld id="{1F4C6C86-03BB-4D13-8889-1E491F107F50}" type="datetimeFigureOut">
              <a:rPr lang="es-CO" smtClean="0"/>
              <a:t>6/12/2024</a:t>
            </a:fld>
            <a:endParaRPr lang="es-CO"/>
          </a:p>
        </p:txBody>
      </p:sp>
      <p:sp>
        <p:nvSpPr>
          <p:cNvPr id="5" name="Marcador de pie de página 4">
            <a:extLst>
              <a:ext uri="{FF2B5EF4-FFF2-40B4-BE49-F238E27FC236}">
                <a16:creationId xmlns:a16="http://schemas.microsoft.com/office/drawing/2014/main" id="{AAB0B364-42D9-02EE-6FB5-649AC5B1C4D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5AFA655-FD9E-E78F-00D2-79BDE1EDD8BA}"/>
              </a:ext>
            </a:extLst>
          </p:cNvPr>
          <p:cNvSpPr>
            <a:spLocks noGrp="1"/>
          </p:cNvSpPr>
          <p:nvPr>
            <p:ph type="sldNum" sz="quarter" idx="12"/>
          </p:nvPr>
        </p:nvSpPr>
        <p:spPr/>
        <p:txBody>
          <a:bodyPr/>
          <a:lstStyle/>
          <a:p>
            <a:fld id="{743331EC-9BBF-4EF4-97FC-9A33FBF972A3}" type="slidenum">
              <a:rPr lang="es-CO" smtClean="0"/>
              <a:t>‹Nº›</a:t>
            </a:fld>
            <a:endParaRPr lang="es-CO"/>
          </a:p>
        </p:txBody>
      </p:sp>
    </p:spTree>
    <p:extLst>
      <p:ext uri="{BB962C8B-B14F-4D97-AF65-F5344CB8AC3E}">
        <p14:creationId xmlns:p14="http://schemas.microsoft.com/office/powerpoint/2010/main" val="168420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F25A987-6A88-7267-7BD9-9274AF32FFB2}"/>
              </a:ext>
            </a:extLst>
          </p:cNvPr>
          <p:cNvSpPr>
            <a:spLocks noGrp="1"/>
          </p:cNvSpPr>
          <p:nvPr>
            <p:ph type="dt" sz="half" idx="10"/>
          </p:nvPr>
        </p:nvSpPr>
        <p:spPr>
          <a:xfrm>
            <a:off x="838200" y="6356350"/>
            <a:ext cx="2743200" cy="365125"/>
          </a:xfrm>
          <a:prstGeom prst="rect">
            <a:avLst/>
          </a:prstGeom>
        </p:spPr>
        <p:txBody>
          <a:bodyPr/>
          <a:lstStyle/>
          <a:p>
            <a:fld id="{9417D664-B9CA-4B52-9F2A-AD5EEA98B7FA}" type="datetimeFigureOut">
              <a:rPr lang="es-CO" smtClean="0"/>
              <a:t>6/12/2024</a:t>
            </a:fld>
            <a:endParaRPr lang="es-CO"/>
          </a:p>
        </p:txBody>
      </p:sp>
      <p:sp>
        <p:nvSpPr>
          <p:cNvPr id="3" name="Marcador de pie de página 2">
            <a:extLst>
              <a:ext uri="{FF2B5EF4-FFF2-40B4-BE49-F238E27FC236}">
                <a16:creationId xmlns:a16="http://schemas.microsoft.com/office/drawing/2014/main" id="{311603DD-CA5F-2652-BCF1-35A99DD0E4BC}"/>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40499403-74AF-09F4-4EB5-AF8DD33618CA}"/>
              </a:ext>
            </a:extLst>
          </p:cNvPr>
          <p:cNvSpPr>
            <a:spLocks noGrp="1"/>
          </p:cNvSpPr>
          <p:nvPr>
            <p:ph type="sldNum" sz="quarter" idx="12"/>
          </p:nvPr>
        </p:nvSpPr>
        <p:spPr>
          <a:xfrm>
            <a:off x="8610600" y="6356350"/>
            <a:ext cx="2743200" cy="365125"/>
          </a:xfrm>
          <a:prstGeom prst="rect">
            <a:avLst/>
          </a:prstGeom>
        </p:spPr>
        <p:txBody>
          <a:bodyPr/>
          <a:lstStyle/>
          <a:p>
            <a:fld id="{3AA081EE-FBBD-4791-849B-809D13F89D81}" type="slidenum">
              <a:rPr lang="es-CO" smtClean="0"/>
              <a:t>‹Nº›</a:t>
            </a:fld>
            <a:endParaRPr lang="es-CO"/>
          </a:p>
        </p:txBody>
      </p:sp>
    </p:spTree>
    <p:extLst>
      <p:ext uri="{BB962C8B-B14F-4D97-AF65-F5344CB8AC3E}">
        <p14:creationId xmlns:p14="http://schemas.microsoft.com/office/powerpoint/2010/main" val="26041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7C793E-2894-9705-20D1-73DE6D557D93}"/>
              </a:ext>
            </a:extLst>
          </p:cNvPr>
          <p:cNvSpPr>
            <a:spLocks noGrp="1"/>
          </p:cNvSpPr>
          <p:nvPr>
            <p:ph type="pic" sz="quarter" idx="13"/>
          </p:nvPr>
        </p:nvSpPr>
        <p:spPr>
          <a:xfrm>
            <a:off x="1057836" y="797694"/>
            <a:ext cx="3767851" cy="5268346"/>
          </a:xfrm>
          <a:custGeom>
            <a:avLst/>
            <a:gdLst>
              <a:gd name="connsiteX0" fmla="*/ 3767851 w 3767851"/>
              <a:gd name="connsiteY0" fmla="*/ 0 h 5268346"/>
              <a:gd name="connsiteX1" fmla="*/ 3767851 w 3767851"/>
              <a:gd name="connsiteY1" fmla="*/ 4686409 h 5268346"/>
              <a:gd name="connsiteX2" fmla="*/ 0 w 3767851"/>
              <a:gd name="connsiteY2" fmla="*/ 5268346 h 5268346"/>
              <a:gd name="connsiteX3" fmla="*/ 0 w 3767851"/>
              <a:gd name="connsiteY3" fmla="*/ 582004 h 5268346"/>
            </a:gdLst>
            <a:ahLst/>
            <a:cxnLst>
              <a:cxn ang="0">
                <a:pos x="connsiteX0" y="connsiteY0"/>
              </a:cxn>
              <a:cxn ang="0">
                <a:pos x="connsiteX1" y="connsiteY1"/>
              </a:cxn>
              <a:cxn ang="0">
                <a:pos x="connsiteX2" y="connsiteY2"/>
              </a:cxn>
              <a:cxn ang="0">
                <a:pos x="connsiteX3" y="connsiteY3"/>
              </a:cxn>
            </a:cxnLst>
            <a:rect l="l" t="t" r="r" b="b"/>
            <a:pathLst>
              <a:path w="3767851" h="5268346">
                <a:moveTo>
                  <a:pt x="3767851" y="0"/>
                </a:moveTo>
                <a:lnTo>
                  <a:pt x="3767851" y="4686409"/>
                </a:lnTo>
                <a:lnTo>
                  <a:pt x="0" y="5268346"/>
                </a:lnTo>
                <a:lnTo>
                  <a:pt x="0" y="58200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7" name="Título 6">
            <a:extLst>
              <a:ext uri="{FF2B5EF4-FFF2-40B4-BE49-F238E27FC236}">
                <a16:creationId xmlns:a16="http://schemas.microsoft.com/office/drawing/2014/main" id="{948ED988-F301-EAA9-34BF-3654B648325C}"/>
              </a:ext>
            </a:extLst>
          </p:cNvPr>
          <p:cNvSpPr>
            <a:spLocks noGrp="1"/>
          </p:cNvSpPr>
          <p:nvPr>
            <p:ph type="title"/>
          </p:nvPr>
        </p:nvSpPr>
        <p:spPr>
          <a:xfrm>
            <a:off x="6096000" y="546196"/>
            <a:ext cx="4526498" cy="1065322"/>
          </a:xfrm>
          <a:prstGeom prst="rect">
            <a:avLst/>
          </a:prstGeom>
        </p:spPr>
        <p:txBody>
          <a:bodyPr/>
          <a:lstStyle>
            <a:lvl1pPr>
              <a:defRPr sz="3200"/>
            </a:lvl1pPr>
          </a:lstStyle>
          <a:p>
            <a:r>
              <a:rPr lang="es-ES"/>
              <a:t>Haga clic para modificar el estilo de título del patrón</a:t>
            </a:r>
            <a:endParaRPr lang="es-CO"/>
          </a:p>
        </p:txBody>
      </p:sp>
      <p:sp>
        <p:nvSpPr>
          <p:cNvPr id="6" name="Marcador de contenido 5">
            <a:extLst>
              <a:ext uri="{FF2B5EF4-FFF2-40B4-BE49-F238E27FC236}">
                <a16:creationId xmlns:a16="http://schemas.microsoft.com/office/drawing/2014/main" id="{841CD321-DF61-1530-390F-A6C17A11D3F2}"/>
              </a:ext>
            </a:extLst>
          </p:cNvPr>
          <p:cNvSpPr>
            <a:spLocks noGrp="1"/>
          </p:cNvSpPr>
          <p:nvPr>
            <p:ph sz="quarter" idx="14"/>
          </p:nvPr>
        </p:nvSpPr>
        <p:spPr>
          <a:xfrm>
            <a:off x="6096000" y="1919334"/>
            <a:ext cx="4414838" cy="4146705"/>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053953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022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B9FD50-EE30-DCD2-65E0-66F8F40AB563}"/>
              </a:ext>
            </a:extLst>
          </p:cNvPr>
          <p:cNvSpPr>
            <a:spLocks noGrp="1"/>
          </p:cNvSpPr>
          <p:nvPr>
            <p:ph type="pic" sz="quarter" idx="13"/>
          </p:nvPr>
        </p:nvSpPr>
        <p:spPr>
          <a:xfrm>
            <a:off x="0" y="2273108"/>
            <a:ext cx="4587558" cy="4584892"/>
          </a:xfrm>
          <a:custGeom>
            <a:avLst/>
            <a:gdLst>
              <a:gd name="connsiteX0" fmla="*/ 0 w 4587558"/>
              <a:gd name="connsiteY0" fmla="*/ 0 h 4584892"/>
              <a:gd name="connsiteX1" fmla="*/ 4587558 w 4587558"/>
              <a:gd name="connsiteY1" fmla="*/ 4584892 h 4584892"/>
              <a:gd name="connsiteX2" fmla="*/ 772718 w 4587558"/>
              <a:gd name="connsiteY2" fmla="*/ 4584892 h 4584892"/>
              <a:gd name="connsiteX3" fmla="*/ 0 w 4587558"/>
              <a:gd name="connsiteY3" fmla="*/ 3812623 h 4584892"/>
            </a:gdLst>
            <a:ahLst/>
            <a:cxnLst>
              <a:cxn ang="0">
                <a:pos x="connsiteX0" y="connsiteY0"/>
              </a:cxn>
              <a:cxn ang="0">
                <a:pos x="connsiteX1" y="connsiteY1"/>
              </a:cxn>
              <a:cxn ang="0">
                <a:pos x="connsiteX2" y="connsiteY2"/>
              </a:cxn>
              <a:cxn ang="0">
                <a:pos x="connsiteX3" y="connsiteY3"/>
              </a:cxn>
            </a:cxnLst>
            <a:rect l="l" t="t" r="r" b="b"/>
            <a:pathLst>
              <a:path w="4587558" h="4584892">
                <a:moveTo>
                  <a:pt x="0" y="0"/>
                </a:moveTo>
                <a:lnTo>
                  <a:pt x="4587558" y="4584892"/>
                </a:lnTo>
                <a:lnTo>
                  <a:pt x="772718" y="4584892"/>
                </a:lnTo>
                <a:lnTo>
                  <a:pt x="0" y="381262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13" name="Picture Placeholder 12">
            <a:extLst>
              <a:ext uri="{FF2B5EF4-FFF2-40B4-BE49-F238E27FC236}">
                <a16:creationId xmlns:a16="http://schemas.microsoft.com/office/drawing/2014/main" id="{FBCB2BC9-2894-4F7E-A51D-F9F5F5769352}"/>
              </a:ext>
            </a:extLst>
          </p:cNvPr>
          <p:cNvSpPr>
            <a:spLocks noGrp="1"/>
          </p:cNvSpPr>
          <p:nvPr>
            <p:ph type="pic" sz="quarter" idx="14"/>
          </p:nvPr>
        </p:nvSpPr>
        <p:spPr>
          <a:xfrm>
            <a:off x="5634629" y="7948"/>
            <a:ext cx="6574211" cy="6570390"/>
          </a:xfrm>
          <a:custGeom>
            <a:avLst/>
            <a:gdLst>
              <a:gd name="connsiteX0" fmla="*/ 0 w 6574211"/>
              <a:gd name="connsiteY0" fmla="*/ 0 h 6570390"/>
              <a:gd name="connsiteX1" fmla="*/ 4929560 w 6574211"/>
              <a:gd name="connsiteY1" fmla="*/ 0 h 6570390"/>
              <a:gd name="connsiteX2" fmla="*/ 6574211 w 6574211"/>
              <a:gd name="connsiteY2" fmla="*/ 1643694 h 6570390"/>
              <a:gd name="connsiteX3" fmla="*/ 6574211 w 6574211"/>
              <a:gd name="connsiteY3" fmla="*/ 6570390 h 6570390"/>
            </a:gdLst>
            <a:ahLst/>
            <a:cxnLst>
              <a:cxn ang="0">
                <a:pos x="connsiteX0" y="connsiteY0"/>
              </a:cxn>
              <a:cxn ang="0">
                <a:pos x="connsiteX1" y="connsiteY1"/>
              </a:cxn>
              <a:cxn ang="0">
                <a:pos x="connsiteX2" y="connsiteY2"/>
              </a:cxn>
              <a:cxn ang="0">
                <a:pos x="connsiteX3" y="connsiteY3"/>
              </a:cxn>
            </a:cxnLst>
            <a:rect l="l" t="t" r="r" b="b"/>
            <a:pathLst>
              <a:path w="6574211" h="6570390">
                <a:moveTo>
                  <a:pt x="0" y="0"/>
                </a:moveTo>
                <a:lnTo>
                  <a:pt x="4929560" y="0"/>
                </a:lnTo>
                <a:lnTo>
                  <a:pt x="6574211" y="1643694"/>
                </a:lnTo>
                <a:lnTo>
                  <a:pt x="6574211" y="657039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Freeform 22">
            <a:extLst>
              <a:ext uri="{FF2B5EF4-FFF2-40B4-BE49-F238E27FC236}">
                <a16:creationId xmlns:a16="http://schemas.microsoft.com/office/drawing/2014/main" id="{A1B5BF35-C2AE-B6A5-702E-DBEC0F2C94F6}"/>
              </a:ext>
            </a:extLst>
          </p:cNvPr>
          <p:cNvSpPr/>
          <p:nvPr userDrawn="1"/>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endParaRPr lang="en-US"/>
          </a:p>
        </p:txBody>
      </p:sp>
      <p:sp>
        <p:nvSpPr>
          <p:cNvPr id="3" name="Freeform 23">
            <a:extLst>
              <a:ext uri="{FF2B5EF4-FFF2-40B4-BE49-F238E27FC236}">
                <a16:creationId xmlns:a16="http://schemas.microsoft.com/office/drawing/2014/main" id="{950B67A3-D174-4703-BC36-F646214E53E8}"/>
              </a:ext>
            </a:extLst>
          </p:cNvPr>
          <p:cNvSpPr/>
          <p:nvPr userDrawn="1"/>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B89B5B4E-A895-D459-15A9-103B7A133B1B}"/>
              </a:ext>
            </a:extLst>
          </p:cNvPr>
          <p:cNvSpPr/>
          <p:nvPr userDrawn="1"/>
        </p:nvSpPr>
        <p:spPr>
          <a:xfrm>
            <a:off x="5298084" y="0"/>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8" name="Freeform 59">
            <a:extLst>
              <a:ext uri="{FF2B5EF4-FFF2-40B4-BE49-F238E27FC236}">
                <a16:creationId xmlns:a16="http://schemas.microsoft.com/office/drawing/2014/main" id="{D491E1DB-21AA-3C29-64F9-4F58A29D6706}"/>
              </a:ext>
            </a:extLst>
          </p:cNvPr>
          <p:cNvSpPr/>
          <p:nvPr userDrawn="1"/>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ítulo 15">
            <a:extLst>
              <a:ext uri="{FF2B5EF4-FFF2-40B4-BE49-F238E27FC236}">
                <a16:creationId xmlns:a16="http://schemas.microsoft.com/office/drawing/2014/main" id="{01C4E560-8E46-0ED2-F4B4-D9DD579D2055}"/>
              </a:ext>
            </a:extLst>
          </p:cNvPr>
          <p:cNvSpPr>
            <a:spLocks noGrp="1"/>
          </p:cNvSpPr>
          <p:nvPr>
            <p:ph type="title"/>
          </p:nvPr>
        </p:nvSpPr>
        <p:spPr>
          <a:xfrm>
            <a:off x="2198462" y="2684042"/>
            <a:ext cx="5125791" cy="1325563"/>
          </a:xfrm>
          <a:prstGeom prst="rect">
            <a:avLst/>
          </a:prstGeom>
        </p:spPr>
        <p:txBody>
          <a:bodyPr/>
          <a:lstStyle>
            <a:lvl1pPr>
              <a:defRPr sz="3200"/>
            </a:lvl1pPr>
          </a:lstStyle>
          <a:p>
            <a:r>
              <a:rPr lang="es-ES"/>
              <a:t>Haga clic para modificar el estilo de título del patrón</a:t>
            </a:r>
            <a:endParaRPr lang="es-CO"/>
          </a:p>
        </p:txBody>
      </p:sp>
      <p:sp>
        <p:nvSpPr>
          <p:cNvPr id="19" name="Marcador de fecha 18">
            <a:extLst>
              <a:ext uri="{FF2B5EF4-FFF2-40B4-BE49-F238E27FC236}">
                <a16:creationId xmlns:a16="http://schemas.microsoft.com/office/drawing/2014/main" id="{8F6D6CBD-70D2-EAEF-B6E6-1095438DD08C}"/>
              </a:ext>
            </a:extLst>
          </p:cNvPr>
          <p:cNvSpPr>
            <a:spLocks noGrp="1"/>
          </p:cNvSpPr>
          <p:nvPr>
            <p:ph type="dt" sz="half" idx="15"/>
          </p:nvPr>
        </p:nvSpPr>
        <p:spPr>
          <a:xfrm>
            <a:off x="8276710" y="5387082"/>
            <a:ext cx="2743200" cy="365125"/>
          </a:xfrm>
        </p:spPr>
        <p:txBody>
          <a:bodyPr/>
          <a:lstStyle>
            <a:lvl1pPr>
              <a:defRPr/>
            </a:lvl1pPr>
          </a:lstStyle>
          <a:p>
            <a:r>
              <a:rPr lang="en-US" err="1"/>
              <a:t>Decripción</a:t>
            </a:r>
            <a:endParaRPr lang="en-US"/>
          </a:p>
        </p:txBody>
      </p:sp>
      <p:sp>
        <p:nvSpPr>
          <p:cNvPr id="20" name="Marcador de pie de página 19">
            <a:extLst>
              <a:ext uri="{FF2B5EF4-FFF2-40B4-BE49-F238E27FC236}">
                <a16:creationId xmlns:a16="http://schemas.microsoft.com/office/drawing/2014/main" id="{8FAB5F5A-10B3-D864-2F5A-63396D3341E5}"/>
              </a:ext>
            </a:extLst>
          </p:cNvPr>
          <p:cNvSpPr>
            <a:spLocks noGrp="1"/>
          </p:cNvSpPr>
          <p:nvPr>
            <p:ph type="ftr" sz="quarter" idx="16"/>
          </p:nvPr>
        </p:nvSpPr>
        <p:spPr>
          <a:xfrm>
            <a:off x="3766996" y="4099677"/>
            <a:ext cx="4114800" cy="365125"/>
          </a:xfrm>
        </p:spPr>
        <p:txBody>
          <a:bodyPr/>
          <a:lstStyle/>
          <a:p>
            <a:r>
              <a:rPr lang="en-US" err="1"/>
              <a:t>Secretaría</a:t>
            </a:r>
            <a:r>
              <a:rPr lang="en-US"/>
              <a:t> </a:t>
            </a:r>
            <a:r>
              <a:rPr lang="es-CO" noProof="0"/>
              <a:t>Distrital</a:t>
            </a:r>
            <a:r>
              <a:rPr lang="en-US"/>
              <a:t> de Hacienda</a:t>
            </a:r>
          </a:p>
        </p:txBody>
      </p:sp>
    </p:spTree>
    <p:extLst>
      <p:ext uri="{BB962C8B-B14F-4D97-AF65-F5344CB8AC3E}">
        <p14:creationId xmlns:p14="http://schemas.microsoft.com/office/powerpoint/2010/main" val="1730353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7C793E-2894-9705-20D1-73DE6D557D93}"/>
              </a:ext>
            </a:extLst>
          </p:cNvPr>
          <p:cNvSpPr>
            <a:spLocks noGrp="1"/>
          </p:cNvSpPr>
          <p:nvPr>
            <p:ph type="pic" sz="quarter" idx="13"/>
          </p:nvPr>
        </p:nvSpPr>
        <p:spPr>
          <a:xfrm>
            <a:off x="1057836" y="797694"/>
            <a:ext cx="3767851" cy="5268346"/>
          </a:xfrm>
          <a:custGeom>
            <a:avLst/>
            <a:gdLst>
              <a:gd name="connsiteX0" fmla="*/ 3767851 w 3767851"/>
              <a:gd name="connsiteY0" fmla="*/ 0 h 5268346"/>
              <a:gd name="connsiteX1" fmla="*/ 3767851 w 3767851"/>
              <a:gd name="connsiteY1" fmla="*/ 4686409 h 5268346"/>
              <a:gd name="connsiteX2" fmla="*/ 0 w 3767851"/>
              <a:gd name="connsiteY2" fmla="*/ 5268346 h 5268346"/>
              <a:gd name="connsiteX3" fmla="*/ 0 w 3767851"/>
              <a:gd name="connsiteY3" fmla="*/ 582004 h 5268346"/>
            </a:gdLst>
            <a:ahLst/>
            <a:cxnLst>
              <a:cxn ang="0">
                <a:pos x="connsiteX0" y="connsiteY0"/>
              </a:cxn>
              <a:cxn ang="0">
                <a:pos x="connsiteX1" y="connsiteY1"/>
              </a:cxn>
              <a:cxn ang="0">
                <a:pos x="connsiteX2" y="connsiteY2"/>
              </a:cxn>
              <a:cxn ang="0">
                <a:pos x="connsiteX3" y="connsiteY3"/>
              </a:cxn>
            </a:cxnLst>
            <a:rect l="l" t="t" r="r" b="b"/>
            <a:pathLst>
              <a:path w="3767851" h="5268346">
                <a:moveTo>
                  <a:pt x="3767851" y="0"/>
                </a:moveTo>
                <a:lnTo>
                  <a:pt x="3767851" y="4686409"/>
                </a:lnTo>
                <a:lnTo>
                  <a:pt x="0" y="5268346"/>
                </a:lnTo>
                <a:lnTo>
                  <a:pt x="0" y="58200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Marcador de contenido 5">
            <a:extLst>
              <a:ext uri="{FF2B5EF4-FFF2-40B4-BE49-F238E27FC236}">
                <a16:creationId xmlns:a16="http://schemas.microsoft.com/office/drawing/2014/main" id="{841CD321-DF61-1530-390F-A6C17A11D3F2}"/>
              </a:ext>
            </a:extLst>
          </p:cNvPr>
          <p:cNvSpPr>
            <a:spLocks noGrp="1"/>
          </p:cNvSpPr>
          <p:nvPr>
            <p:ph sz="quarter" idx="14"/>
          </p:nvPr>
        </p:nvSpPr>
        <p:spPr>
          <a:xfrm>
            <a:off x="6096000" y="1919334"/>
            <a:ext cx="4414838" cy="4146705"/>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948ED988-F301-EAA9-34BF-3654B648325C}"/>
              </a:ext>
            </a:extLst>
          </p:cNvPr>
          <p:cNvSpPr>
            <a:spLocks noGrp="1"/>
          </p:cNvSpPr>
          <p:nvPr>
            <p:ph type="title"/>
          </p:nvPr>
        </p:nvSpPr>
        <p:spPr>
          <a:xfrm>
            <a:off x="6096000" y="546196"/>
            <a:ext cx="4526498" cy="1065322"/>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300852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AD3D1F7E-34F6-17E0-ED34-50335AAB38EE}"/>
              </a:ext>
            </a:extLst>
          </p:cNvPr>
          <p:cNvSpPr>
            <a:spLocks noGrp="1"/>
          </p:cNvSpPr>
          <p:nvPr>
            <p:ph type="pic" sz="quarter" idx="13"/>
          </p:nvPr>
        </p:nvSpPr>
        <p:spPr>
          <a:xfrm>
            <a:off x="4651375" y="1179513"/>
            <a:ext cx="2386013" cy="4221162"/>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0" name="Marcador de contenido 9">
            <a:extLst>
              <a:ext uri="{FF2B5EF4-FFF2-40B4-BE49-F238E27FC236}">
                <a16:creationId xmlns:a16="http://schemas.microsoft.com/office/drawing/2014/main" id="{40AAC6E9-6CFC-14BF-35AF-C266C8E2C37C}"/>
              </a:ext>
            </a:extLst>
          </p:cNvPr>
          <p:cNvSpPr>
            <a:spLocks noGrp="1"/>
          </p:cNvSpPr>
          <p:nvPr>
            <p:ph sz="quarter" idx="14"/>
          </p:nvPr>
        </p:nvSpPr>
        <p:spPr>
          <a:xfrm>
            <a:off x="561975" y="1249378"/>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9">
            <a:extLst>
              <a:ext uri="{FF2B5EF4-FFF2-40B4-BE49-F238E27FC236}">
                <a16:creationId xmlns:a16="http://schemas.microsoft.com/office/drawing/2014/main" id="{B43C5FD5-3E85-EB4A-D50F-6E255370309B}"/>
              </a:ext>
            </a:extLst>
          </p:cNvPr>
          <p:cNvSpPr>
            <a:spLocks noGrp="1"/>
          </p:cNvSpPr>
          <p:nvPr>
            <p:ph sz="quarter" idx="15"/>
          </p:nvPr>
        </p:nvSpPr>
        <p:spPr>
          <a:xfrm>
            <a:off x="7297738" y="1249377"/>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2" name="Título 11">
            <a:extLst>
              <a:ext uri="{FF2B5EF4-FFF2-40B4-BE49-F238E27FC236}">
                <a16:creationId xmlns:a16="http://schemas.microsoft.com/office/drawing/2014/main" id="{957639FF-7705-32C9-EF10-33051056A374}"/>
              </a:ext>
            </a:extLst>
          </p:cNvPr>
          <p:cNvSpPr>
            <a:spLocks noGrp="1"/>
          </p:cNvSpPr>
          <p:nvPr>
            <p:ph type="title"/>
          </p:nvPr>
        </p:nvSpPr>
        <p:spPr>
          <a:xfrm>
            <a:off x="561974" y="337965"/>
            <a:ext cx="10564813" cy="639809"/>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313038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65A980F-2F2C-FC74-8611-0E115307A6AC}"/>
              </a:ext>
            </a:extLst>
          </p:cNvPr>
          <p:cNvSpPr>
            <a:spLocks noGrp="1"/>
          </p:cNvSpPr>
          <p:nvPr>
            <p:ph type="pic" sz="quarter" idx="14"/>
          </p:nvPr>
        </p:nvSpPr>
        <p:spPr>
          <a:xfrm>
            <a:off x="8696739" y="1901810"/>
            <a:ext cx="2297928" cy="3041196"/>
          </a:xfrm>
          <a:custGeom>
            <a:avLst/>
            <a:gdLst>
              <a:gd name="connsiteX0" fmla="*/ 483240 w 2297928"/>
              <a:gd name="connsiteY0" fmla="*/ 0 h 3041196"/>
              <a:gd name="connsiteX1" fmla="*/ 2297928 w 2297928"/>
              <a:gd name="connsiteY1" fmla="*/ 0 h 3041196"/>
              <a:gd name="connsiteX2" fmla="*/ 1814621 w 2297928"/>
              <a:gd name="connsiteY2" fmla="*/ 3041196 h 3041196"/>
              <a:gd name="connsiteX3" fmla="*/ 0 w 2297928"/>
              <a:gd name="connsiteY3" fmla="*/ 3041196 h 3041196"/>
            </a:gdLst>
            <a:ahLst/>
            <a:cxnLst>
              <a:cxn ang="0">
                <a:pos x="connsiteX0" y="connsiteY0"/>
              </a:cxn>
              <a:cxn ang="0">
                <a:pos x="connsiteX1" y="connsiteY1"/>
              </a:cxn>
              <a:cxn ang="0">
                <a:pos x="connsiteX2" y="connsiteY2"/>
              </a:cxn>
              <a:cxn ang="0">
                <a:pos x="connsiteX3" y="connsiteY3"/>
              </a:cxn>
            </a:cxnLst>
            <a:rect l="l" t="t" r="r" b="b"/>
            <a:pathLst>
              <a:path w="2297928" h="3041196">
                <a:moveTo>
                  <a:pt x="483240" y="0"/>
                </a:moveTo>
                <a:lnTo>
                  <a:pt x="2297928" y="0"/>
                </a:lnTo>
                <a:lnTo>
                  <a:pt x="1814621" y="3041196"/>
                </a:lnTo>
                <a:lnTo>
                  <a:pt x="0" y="3041196"/>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8" name="Picture Placeholder 7">
            <a:extLst>
              <a:ext uri="{FF2B5EF4-FFF2-40B4-BE49-F238E27FC236}">
                <a16:creationId xmlns:a16="http://schemas.microsoft.com/office/drawing/2014/main" id="{A7CD6EC2-6ACA-2073-6D76-DA036D418869}"/>
              </a:ext>
            </a:extLst>
          </p:cNvPr>
          <p:cNvSpPr>
            <a:spLocks noGrp="1"/>
          </p:cNvSpPr>
          <p:nvPr>
            <p:ph type="pic" sz="quarter" idx="13"/>
          </p:nvPr>
        </p:nvSpPr>
        <p:spPr>
          <a:xfrm>
            <a:off x="5391317" y="1080656"/>
            <a:ext cx="3538739" cy="4683507"/>
          </a:xfrm>
          <a:custGeom>
            <a:avLst/>
            <a:gdLst>
              <a:gd name="connsiteX0" fmla="*/ 744191 w 3538739"/>
              <a:gd name="connsiteY0" fmla="*/ 0 h 4683507"/>
              <a:gd name="connsiteX1" fmla="*/ 3538739 w 3538739"/>
              <a:gd name="connsiteY1" fmla="*/ 0 h 4683507"/>
              <a:gd name="connsiteX2" fmla="*/ 2794548 w 3538739"/>
              <a:gd name="connsiteY2" fmla="*/ 4683507 h 4683507"/>
              <a:gd name="connsiteX3" fmla="*/ 0 w 3538739"/>
              <a:gd name="connsiteY3" fmla="*/ 4683507 h 4683507"/>
            </a:gdLst>
            <a:ahLst/>
            <a:cxnLst>
              <a:cxn ang="0">
                <a:pos x="connsiteX0" y="connsiteY0"/>
              </a:cxn>
              <a:cxn ang="0">
                <a:pos x="connsiteX1" y="connsiteY1"/>
              </a:cxn>
              <a:cxn ang="0">
                <a:pos x="connsiteX2" y="connsiteY2"/>
              </a:cxn>
              <a:cxn ang="0">
                <a:pos x="connsiteX3" y="connsiteY3"/>
              </a:cxn>
            </a:cxnLst>
            <a:rect l="l" t="t" r="r" b="b"/>
            <a:pathLst>
              <a:path w="3538739" h="4683507">
                <a:moveTo>
                  <a:pt x="744191" y="0"/>
                </a:moveTo>
                <a:lnTo>
                  <a:pt x="3538739" y="0"/>
                </a:lnTo>
                <a:lnTo>
                  <a:pt x="2794548" y="4683507"/>
                </a:lnTo>
                <a:lnTo>
                  <a:pt x="0" y="4683507"/>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F30DC984-0C32-2E63-56A0-D7D6B6935186}"/>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50BEC7DE-AF3A-3EDE-611D-611915259F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4A236-3F3A-7583-1C58-8ACBC71A1266}"/>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6" name="Marcador de contenido 5">
            <a:extLst>
              <a:ext uri="{FF2B5EF4-FFF2-40B4-BE49-F238E27FC236}">
                <a16:creationId xmlns:a16="http://schemas.microsoft.com/office/drawing/2014/main" id="{507546C6-4DCD-4A40-353C-C08D623C871C}"/>
              </a:ext>
            </a:extLst>
          </p:cNvPr>
          <p:cNvSpPr>
            <a:spLocks noGrp="1"/>
          </p:cNvSpPr>
          <p:nvPr>
            <p:ph sz="quarter" idx="15"/>
          </p:nvPr>
        </p:nvSpPr>
        <p:spPr>
          <a:xfrm>
            <a:off x="687388" y="1080656"/>
            <a:ext cx="4327525" cy="4683557"/>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25D2DDAA-AC89-FD5D-A523-D41D27B9E931}"/>
              </a:ext>
            </a:extLst>
          </p:cNvPr>
          <p:cNvSpPr>
            <a:spLocks noGrp="1"/>
          </p:cNvSpPr>
          <p:nvPr>
            <p:ph type="title"/>
          </p:nvPr>
        </p:nvSpPr>
        <p:spPr>
          <a:xfrm>
            <a:off x="687388" y="365126"/>
            <a:ext cx="10666412" cy="494954"/>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1606048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560C84-4F85-D824-4BFC-A80D1DCD9121}"/>
              </a:ext>
            </a:extLst>
          </p:cNvPr>
          <p:cNvSpPr>
            <a:spLocks noGrp="1"/>
          </p:cNvSpPr>
          <p:nvPr>
            <p:ph type="pic" sz="quarter" idx="13"/>
          </p:nvPr>
        </p:nvSpPr>
        <p:spPr>
          <a:xfrm>
            <a:off x="892553" y="0"/>
            <a:ext cx="5202495" cy="6858508"/>
          </a:xfrm>
          <a:custGeom>
            <a:avLst/>
            <a:gdLst>
              <a:gd name="connsiteX0" fmla="*/ 0 w 5202495"/>
              <a:gd name="connsiteY0" fmla="*/ 0 h 6858508"/>
              <a:gd name="connsiteX1" fmla="*/ 3869498 w 5202495"/>
              <a:gd name="connsiteY1" fmla="*/ 0 h 6858508"/>
              <a:gd name="connsiteX2" fmla="*/ 5202495 w 5202495"/>
              <a:gd name="connsiteY2" fmla="*/ 3429254 h 6858508"/>
              <a:gd name="connsiteX3" fmla="*/ 3869498 w 5202495"/>
              <a:gd name="connsiteY3" fmla="*/ 6858508 h 6858508"/>
              <a:gd name="connsiteX4" fmla="*/ 0 w 5202495"/>
              <a:gd name="connsiteY4" fmla="*/ 6858508 h 6858508"/>
              <a:gd name="connsiteX5" fmla="*/ 1332997 w 5202495"/>
              <a:gd name="connsiteY5" fmla="*/ 3425828 h 68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495" h="6858508">
                <a:moveTo>
                  <a:pt x="0" y="0"/>
                </a:moveTo>
                <a:lnTo>
                  <a:pt x="3869498" y="0"/>
                </a:lnTo>
                <a:lnTo>
                  <a:pt x="5202495" y="3429254"/>
                </a:lnTo>
                <a:lnTo>
                  <a:pt x="3869498" y="6858508"/>
                </a:lnTo>
                <a:lnTo>
                  <a:pt x="0" y="6858508"/>
                </a:lnTo>
                <a:lnTo>
                  <a:pt x="1332997" y="342582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62EAF76D-4FC4-53A8-4B2B-6B8E4D43BF24}"/>
              </a:ext>
            </a:extLst>
          </p:cNvPr>
          <p:cNvSpPr>
            <a:spLocks noGrp="1"/>
          </p:cNvSpPr>
          <p:nvPr>
            <p:ph type="title"/>
          </p:nvPr>
        </p:nvSpPr>
        <p:spPr>
          <a:xfrm>
            <a:off x="6343231" y="365125"/>
            <a:ext cx="4517680" cy="1325563"/>
          </a:xfrm>
          <a:prstGeom prst="rect">
            <a:avLst/>
          </a:prstGeom>
        </p:spPr>
        <p:txBody>
          <a:bodyPr/>
          <a:lstStyle>
            <a:lvl1pPr>
              <a:defRPr sz="3200"/>
            </a:lvl1pPr>
          </a:lstStyle>
          <a:p>
            <a:r>
              <a:rPr lang="es-ES"/>
              <a:t>Haga clic para modificar el estilo de título del patrón</a:t>
            </a:r>
            <a:endParaRPr lang="es-CO"/>
          </a:p>
        </p:txBody>
      </p:sp>
      <p:sp>
        <p:nvSpPr>
          <p:cNvPr id="8" name="Marcador de contenido 7">
            <a:extLst>
              <a:ext uri="{FF2B5EF4-FFF2-40B4-BE49-F238E27FC236}">
                <a16:creationId xmlns:a16="http://schemas.microsoft.com/office/drawing/2014/main" id="{5B30C747-9BB8-B37E-3107-F0E59234EAA4}"/>
              </a:ext>
            </a:extLst>
          </p:cNvPr>
          <p:cNvSpPr>
            <a:spLocks noGrp="1"/>
          </p:cNvSpPr>
          <p:nvPr>
            <p:ph sz="quarter" idx="14"/>
          </p:nvPr>
        </p:nvSpPr>
        <p:spPr>
          <a:xfrm>
            <a:off x="6343231" y="1865014"/>
            <a:ext cx="4517680" cy="4463358"/>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019127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CDB19C-ABDD-D6B3-3589-D7C129E9F1D5}"/>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88CC5144-AB2A-1D24-EEC9-35432CF8FB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C6C63B-78F1-73D1-E5CD-978492C709A5}"/>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2" name="Rectangle 15">
            <a:extLst>
              <a:ext uri="{FF2B5EF4-FFF2-40B4-BE49-F238E27FC236}">
                <a16:creationId xmlns:a16="http://schemas.microsoft.com/office/drawing/2014/main" id="{F3B164F8-D5A0-950E-0371-808C652DD685}"/>
              </a:ext>
            </a:extLst>
          </p:cNvPr>
          <p:cNvSpPr/>
          <p:nvPr userDrawn="1"/>
        </p:nvSpPr>
        <p:spPr>
          <a:xfrm>
            <a:off x="0" y="-325925"/>
            <a:ext cx="12213051" cy="71839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505AC274-E228-5B21-1156-C144CA941726}"/>
              </a:ext>
            </a:extLst>
          </p:cNvPr>
          <p:cNvSpPr/>
          <p:nvPr userDrawn="1"/>
        </p:nvSpPr>
        <p:spPr>
          <a:xfrm>
            <a:off x="1445307" y="3109911"/>
            <a:ext cx="5550870" cy="3748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C38D6199-9662-FA15-2CFB-61804507C1D1}"/>
              </a:ext>
            </a:extLst>
          </p:cNvPr>
          <p:cNvSpPr>
            <a:spLocks noGrp="1"/>
          </p:cNvSpPr>
          <p:nvPr>
            <p:ph type="title"/>
          </p:nvPr>
        </p:nvSpPr>
        <p:spPr>
          <a:xfrm>
            <a:off x="838200" y="365126"/>
            <a:ext cx="10515600" cy="504008"/>
          </a:xfrm>
          <a:prstGeom prst="rect">
            <a:avLst/>
          </a:prstGeom>
        </p:spPr>
        <p:txBody>
          <a:bodyPr/>
          <a:lstStyle>
            <a:lvl1pPr>
              <a:defRPr sz="3200">
                <a:solidFill>
                  <a:schemeClr val="bg1"/>
                </a:solidFill>
              </a:defRPr>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8CAD4EC7-A97E-FE83-909A-184886EF99E1}"/>
              </a:ext>
            </a:extLst>
          </p:cNvPr>
          <p:cNvSpPr>
            <a:spLocks noGrp="1"/>
          </p:cNvSpPr>
          <p:nvPr>
            <p:ph type="body" sz="quarter" idx="15"/>
          </p:nvPr>
        </p:nvSpPr>
        <p:spPr>
          <a:xfrm>
            <a:off x="1655612" y="3429000"/>
            <a:ext cx="4617911" cy="2897982"/>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texto 12">
            <a:extLst>
              <a:ext uri="{FF2B5EF4-FFF2-40B4-BE49-F238E27FC236}">
                <a16:creationId xmlns:a16="http://schemas.microsoft.com/office/drawing/2014/main" id="{1E643C8E-C0E0-43FD-AA31-2A37E74C46A9}"/>
              </a:ext>
            </a:extLst>
          </p:cNvPr>
          <p:cNvSpPr>
            <a:spLocks noGrp="1"/>
          </p:cNvSpPr>
          <p:nvPr>
            <p:ph type="body" sz="quarter" idx="16"/>
          </p:nvPr>
        </p:nvSpPr>
        <p:spPr>
          <a:xfrm>
            <a:off x="838200" y="1050925"/>
            <a:ext cx="10452100" cy="1739900"/>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6">
            <a:extLst>
              <a:ext uri="{FF2B5EF4-FFF2-40B4-BE49-F238E27FC236}">
                <a16:creationId xmlns:a16="http://schemas.microsoft.com/office/drawing/2014/main" id="{01D79175-BA19-5566-A917-20EF547A855E}"/>
              </a:ext>
            </a:extLst>
          </p:cNvPr>
          <p:cNvSpPr>
            <a:spLocks noGrp="1"/>
          </p:cNvSpPr>
          <p:nvPr>
            <p:ph type="pic" sz="quarter" idx="14"/>
          </p:nvPr>
        </p:nvSpPr>
        <p:spPr>
          <a:xfrm>
            <a:off x="6996177" y="3109913"/>
            <a:ext cx="3074221" cy="3748088"/>
          </a:xfrm>
          <a:prstGeom prst="rect">
            <a:avLst/>
          </a:prstGeom>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1740537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F9EFCF-380C-4B1B-5A1F-B771C48FAFC0}"/>
              </a:ext>
            </a:extLst>
          </p:cNvPr>
          <p:cNvSpPr>
            <a:spLocks noGrp="1"/>
          </p:cNvSpPr>
          <p:nvPr>
            <p:ph type="pic" sz="quarter" idx="13"/>
          </p:nvPr>
        </p:nvSpPr>
        <p:spPr>
          <a:xfrm>
            <a:off x="1404730" y="1020420"/>
            <a:ext cx="4187688" cy="4861298"/>
          </a:xfrm>
          <a:custGeom>
            <a:avLst/>
            <a:gdLst>
              <a:gd name="connsiteX0" fmla="*/ 0 w 4187688"/>
              <a:gd name="connsiteY0" fmla="*/ 0 h 4861298"/>
              <a:gd name="connsiteX1" fmla="*/ 4187688 w 4187688"/>
              <a:gd name="connsiteY1" fmla="*/ 0 h 4861298"/>
              <a:gd name="connsiteX2" fmla="*/ 4187688 w 4187688"/>
              <a:gd name="connsiteY2" fmla="*/ 4242249 h 4861298"/>
              <a:gd name="connsiteX3" fmla="*/ 0 w 4187688"/>
              <a:gd name="connsiteY3" fmla="*/ 4861298 h 4861298"/>
            </a:gdLst>
            <a:ahLst/>
            <a:cxnLst>
              <a:cxn ang="0">
                <a:pos x="connsiteX0" y="connsiteY0"/>
              </a:cxn>
              <a:cxn ang="0">
                <a:pos x="connsiteX1" y="connsiteY1"/>
              </a:cxn>
              <a:cxn ang="0">
                <a:pos x="connsiteX2" y="connsiteY2"/>
              </a:cxn>
              <a:cxn ang="0">
                <a:pos x="connsiteX3" y="connsiteY3"/>
              </a:cxn>
            </a:cxnLst>
            <a:rect l="l" t="t" r="r" b="b"/>
            <a:pathLst>
              <a:path w="4187688" h="4861298">
                <a:moveTo>
                  <a:pt x="0" y="0"/>
                </a:moveTo>
                <a:lnTo>
                  <a:pt x="4187688" y="0"/>
                </a:lnTo>
                <a:lnTo>
                  <a:pt x="4187688" y="4242249"/>
                </a:lnTo>
                <a:lnTo>
                  <a:pt x="0" y="486129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58488CBE-095F-BC1D-0B6D-FA55E6F30FED}"/>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89257C72-5E4D-2DC3-6110-300229A41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1100E-919E-C419-6180-B8F97515BD38}"/>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6" name="Marcador de contenido 5">
            <a:extLst>
              <a:ext uri="{FF2B5EF4-FFF2-40B4-BE49-F238E27FC236}">
                <a16:creationId xmlns:a16="http://schemas.microsoft.com/office/drawing/2014/main" id="{31B4F382-9580-E0F9-770D-2AC9BF52EA7B}"/>
              </a:ext>
            </a:extLst>
          </p:cNvPr>
          <p:cNvSpPr>
            <a:spLocks noGrp="1"/>
          </p:cNvSpPr>
          <p:nvPr>
            <p:ph sz="quarter" idx="14"/>
          </p:nvPr>
        </p:nvSpPr>
        <p:spPr>
          <a:xfrm>
            <a:off x="6096000" y="1020763"/>
            <a:ext cx="4913313" cy="443865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756215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E82B5-AB74-1298-36A2-F8796C0512B3}"/>
              </a:ext>
            </a:extLst>
          </p:cNvPr>
          <p:cNvSpPr/>
          <p:nvPr userDrawn="1"/>
        </p:nvSpPr>
        <p:spPr>
          <a:xfrm>
            <a:off x="0" y="-307818"/>
            <a:ext cx="12192000" cy="71641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19">
            <a:extLst>
              <a:ext uri="{FF2B5EF4-FFF2-40B4-BE49-F238E27FC236}">
                <a16:creationId xmlns:a16="http://schemas.microsoft.com/office/drawing/2014/main" id="{FCB27069-B8A5-8142-B1DA-068C15A2373E}"/>
              </a:ext>
            </a:extLst>
          </p:cNvPr>
          <p:cNvGrpSpPr/>
          <p:nvPr userDrawn="1"/>
        </p:nvGrpSpPr>
        <p:grpSpPr>
          <a:xfrm>
            <a:off x="5019057" y="-317439"/>
            <a:ext cx="3134343" cy="7175439"/>
            <a:chOff x="4633072" y="0"/>
            <a:chExt cx="2925411" cy="6856351"/>
          </a:xfrm>
          <a:solidFill>
            <a:schemeClr val="accent1"/>
          </a:solidFill>
        </p:grpSpPr>
        <p:sp>
          <p:nvSpPr>
            <p:cNvPr id="22" name="Freeform 21">
              <a:extLst>
                <a:ext uri="{FF2B5EF4-FFF2-40B4-BE49-F238E27FC236}">
                  <a16:creationId xmlns:a16="http://schemas.microsoft.com/office/drawing/2014/main" id="{5E3C7E65-8A90-4F3C-B651-6C348346EA2E}"/>
                </a:ext>
              </a:extLst>
            </p:cNvPr>
            <p:cNvSpPr/>
            <p:nvPr/>
          </p:nvSpPr>
          <p:spPr>
            <a:xfrm>
              <a:off x="5443318" y="0"/>
              <a:ext cx="2115165" cy="1768248"/>
            </a:xfrm>
            <a:custGeom>
              <a:avLst/>
              <a:gdLst>
                <a:gd name="connsiteX0" fmla="*/ 2115165 w 2115165"/>
                <a:gd name="connsiteY0" fmla="*/ 1768249 h 1768248"/>
                <a:gd name="connsiteX1" fmla="*/ 761989 w 2115165"/>
                <a:gd name="connsiteY1" fmla="*/ 1768249 h 1768248"/>
                <a:gd name="connsiteX2" fmla="*/ 0 w 2115165"/>
                <a:gd name="connsiteY2" fmla="*/ 0 h 1768248"/>
                <a:gd name="connsiteX3" fmla="*/ 1353176 w 2115165"/>
                <a:gd name="connsiteY3" fmla="*/ 0 h 1768248"/>
                <a:gd name="connsiteX4" fmla="*/ 2115165 w 2115165"/>
                <a:gd name="connsiteY4" fmla="*/ 1768249 h 1768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65" h="1768248">
                  <a:moveTo>
                    <a:pt x="2115165" y="1768249"/>
                  </a:moveTo>
                  <a:lnTo>
                    <a:pt x="761989" y="1768249"/>
                  </a:lnTo>
                  <a:lnTo>
                    <a:pt x="0" y="0"/>
                  </a:lnTo>
                  <a:lnTo>
                    <a:pt x="1353176" y="0"/>
                  </a:lnTo>
                  <a:lnTo>
                    <a:pt x="2115165" y="1768249"/>
                  </a:lnTo>
                  <a:close/>
                </a:path>
              </a:pathLst>
            </a:custGeom>
            <a:grpFill/>
            <a:ln w="632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AB543FE-0985-F631-E3D0-74DC24C009FD}"/>
                </a:ext>
              </a:extLst>
            </p:cNvPr>
            <p:cNvSpPr/>
            <p:nvPr/>
          </p:nvSpPr>
          <p:spPr>
            <a:xfrm>
              <a:off x="4633072" y="5842990"/>
              <a:ext cx="1430502" cy="1013361"/>
            </a:xfrm>
            <a:custGeom>
              <a:avLst/>
              <a:gdLst>
                <a:gd name="connsiteX0" fmla="*/ 1430503 w 1430502"/>
                <a:gd name="connsiteY0" fmla="*/ 0 h 1013361"/>
                <a:gd name="connsiteX1" fmla="*/ 436662 w 1430502"/>
                <a:gd name="connsiteY1" fmla="*/ 0 h 1013361"/>
                <a:gd name="connsiteX2" fmla="*/ 0 w 1430502"/>
                <a:gd name="connsiteY2" fmla="*/ 1013361 h 1013361"/>
                <a:gd name="connsiteX3" fmla="*/ 993841 w 1430502"/>
                <a:gd name="connsiteY3" fmla="*/ 1013361 h 1013361"/>
                <a:gd name="connsiteX4" fmla="*/ 1430503 w 1430502"/>
                <a:gd name="connsiteY4" fmla="*/ 0 h 101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502" h="1013361">
                  <a:moveTo>
                    <a:pt x="1430503" y="0"/>
                  </a:moveTo>
                  <a:lnTo>
                    <a:pt x="436662" y="0"/>
                  </a:lnTo>
                  <a:lnTo>
                    <a:pt x="0" y="1013361"/>
                  </a:lnTo>
                  <a:lnTo>
                    <a:pt x="993841" y="1013361"/>
                  </a:lnTo>
                  <a:lnTo>
                    <a:pt x="1430503" y="0"/>
                  </a:lnTo>
                  <a:close/>
                </a:path>
              </a:pathLst>
            </a:custGeom>
            <a:grpFill/>
            <a:ln w="6329"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1F76DFCF-F47F-856D-5D2C-CA17BA9E1BF0}"/>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8675D082-8DA5-E088-77C5-B80C7008BA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DD0EA-0AF3-6164-AA82-BA0C6FEFBC8E}"/>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9" name="Picture Placeholder 6">
            <a:extLst>
              <a:ext uri="{FF2B5EF4-FFF2-40B4-BE49-F238E27FC236}">
                <a16:creationId xmlns:a16="http://schemas.microsoft.com/office/drawing/2014/main" id="{6350708F-F0B4-1658-5AFE-16FD3EA99DB5}"/>
              </a:ext>
            </a:extLst>
          </p:cNvPr>
          <p:cNvSpPr>
            <a:spLocks noGrp="1"/>
          </p:cNvSpPr>
          <p:nvPr>
            <p:ph type="pic" sz="quarter" idx="14"/>
          </p:nvPr>
        </p:nvSpPr>
        <p:spPr>
          <a:xfrm>
            <a:off x="5856288" y="1533101"/>
            <a:ext cx="6335711" cy="4264377"/>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Título 6">
            <a:extLst>
              <a:ext uri="{FF2B5EF4-FFF2-40B4-BE49-F238E27FC236}">
                <a16:creationId xmlns:a16="http://schemas.microsoft.com/office/drawing/2014/main" id="{4CE94B21-8A46-E105-5B83-EEBDAC7B32E9}"/>
              </a:ext>
            </a:extLst>
          </p:cNvPr>
          <p:cNvSpPr>
            <a:spLocks noGrp="1"/>
          </p:cNvSpPr>
          <p:nvPr>
            <p:ph type="title"/>
          </p:nvPr>
        </p:nvSpPr>
        <p:spPr>
          <a:xfrm>
            <a:off x="534155" y="884124"/>
            <a:ext cx="5006566" cy="1325563"/>
          </a:xfrm>
          <a:prstGeom prst="rect">
            <a:avLst/>
          </a:prstGeom>
        </p:spPr>
        <p:txBody>
          <a:bodyPr/>
          <a:lstStyle>
            <a:lvl1pPr>
              <a:defRPr sz="3600">
                <a:solidFill>
                  <a:schemeClr val="bg1"/>
                </a:solidFill>
              </a:defRPr>
            </a:lvl1pPr>
          </a:lstStyle>
          <a:p>
            <a:r>
              <a:rPr lang="es-ES"/>
              <a:t>Haga clic para modificar el estilo de título del patrón</a:t>
            </a:r>
            <a:endParaRPr lang="es-CO"/>
          </a:p>
        </p:txBody>
      </p:sp>
      <p:sp>
        <p:nvSpPr>
          <p:cNvPr id="10" name="Marcador de texto 9">
            <a:extLst>
              <a:ext uri="{FF2B5EF4-FFF2-40B4-BE49-F238E27FC236}">
                <a16:creationId xmlns:a16="http://schemas.microsoft.com/office/drawing/2014/main" id="{06D74341-327B-4443-BB2C-D5406FE84926}"/>
              </a:ext>
            </a:extLst>
          </p:cNvPr>
          <p:cNvSpPr>
            <a:spLocks noGrp="1"/>
          </p:cNvSpPr>
          <p:nvPr>
            <p:ph type="body" sz="quarter" idx="15"/>
          </p:nvPr>
        </p:nvSpPr>
        <p:spPr>
          <a:xfrm>
            <a:off x="625476" y="2290763"/>
            <a:ext cx="4915246" cy="32051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942802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FF0F9-040F-F82A-5272-7C41E31A934B}"/>
              </a:ext>
            </a:extLst>
          </p:cNvPr>
          <p:cNvSpPr/>
          <p:nvPr userDrawn="1"/>
        </p:nvSpPr>
        <p:spPr>
          <a:xfrm>
            <a:off x="0" y="-289711"/>
            <a:ext cx="12192000" cy="6089374"/>
          </a:xfrm>
          <a:custGeom>
            <a:avLst/>
            <a:gdLst>
              <a:gd name="connsiteX0" fmla="*/ 0 w 12192000"/>
              <a:gd name="connsiteY0" fmla="*/ 0 h 4724400"/>
              <a:gd name="connsiteX1" fmla="*/ 12192000 w 12192000"/>
              <a:gd name="connsiteY1" fmla="*/ 0 h 4724400"/>
              <a:gd name="connsiteX2" fmla="*/ 12192000 w 12192000"/>
              <a:gd name="connsiteY2" fmla="*/ 4724400 h 4724400"/>
              <a:gd name="connsiteX3" fmla="*/ 0 w 12192000"/>
              <a:gd name="connsiteY3" fmla="*/ 4724400 h 4724400"/>
              <a:gd name="connsiteX4" fmla="*/ 0 w 12192000"/>
              <a:gd name="connsiteY4" fmla="*/ 0 h 4724400"/>
              <a:gd name="connsiteX0" fmla="*/ 0 w 12192000"/>
              <a:gd name="connsiteY0" fmla="*/ 0 h 6089374"/>
              <a:gd name="connsiteX1" fmla="*/ 12192000 w 12192000"/>
              <a:gd name="connsiteY1" fmla="*/ 0 h 6089374"/>
              <a:gd name="connsiteX2" fmla="*/ 12192000 w 12192000"/>
              <a:gd name="connsiteY2" fmla="*/ 4724400 h 6089374"/>
              <a:gd name="connsiteX3" fmla="*/ 0 w 12192000"/>
              <a:gd name="connsiteY3" fmla="*/ 6089374 h 6089374"/>
              <a:gd name="connsiteX4" fmla="*/ 0 w 12192000"/>
              <a:gd name="connsiteY4" fmla="*/ 0 h 6089374"/>
              <a:gd name="connsiteX0" fmla="*/ 0 w 12192000"/>
              <a:gd name="connsiteY0" fmla="*/ 0 h 6089374"/>
              <a:gd name="connsiteX1" fmla="*/ 12192000 w 12192000"/>
              <a:gd name="connsiteY1" fmla="*/ 0 h 6089374"/>
              <a:gd name="connsiteX2" fmla="*/ 12192000 w 12192000"/>
              <a:gd name="connsiteY2" fmla="*/ 4287078 h 6089374"/>
              <a:gd name="connsiteX3" fmla="*/ 0 w 12192000"/>
              <a:gd name="connsiteY3" fmla="*/ 6089374 h 6089374"/>
              <a:gd name="connsiteX4" fmla="*/ 0 w 12192000"/>
              <a:gd name="connsiteY4" fmla="*/ 0 h 608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9374">
                <a:moveTo>
                  <a:pt x="0" y="0"/>
                </a:moveTo>
                <a:lnTo>
                  <a:pt x="12192000" y="0"/>
                </a:lnTo>
                <a:lnTo>
                  <a:pt x="12192000" y="4287078"/>
                </a:lnTo>
                <a:lnTo>
                  <a:pt x="0" y="608937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1E144A32-BCEF-3E52-956D-D7D0DEEAEE2F}"/>
              </a:ext>
            </a:extLst>
          </p:cNvPr>
          <p:cNvSpPr>
            <a:spLocks noGrp="1"/>
          </p:cNvSpPr>
          <p:nvPr>
            <p:ph type="pic" sz="quarter" idx="13"/>
          </p:nvPr>
        </p:nvSpPr>
        <p:spPr>
          <a:xfrm>
            <a:off x="1069495" y="1170052"/>
            <a:ext cx="4008670" cy="4517896"/>
          </a:xfrm>
          <a:custGeom>
            <a:avLst/>
            <a:gdLst>
              <a:gd name="connsiteX0" fmla="*/ 633916 w 4008670"/>
              <a:gd name="connsiteY0" fmla="*/ 0 h 4517896"/>
              <a:gd name="connsiteX1" fmla="*/ 4008670 w 4008670"/>
              <a:gd name="connsiteY1" fmla="*/ 0 h 4517896"/>
              <a:gd name="connsiteX2" fmla="*/ 4008670 w 4008670"/>
              <a:gd name="connsiteY2" fmla="*/ 4517896 h 4517896"/>
              <a:gd name="connsiteX3" fmla="*/ 0 w 4008670"/>
              <a:gd name="connsiteY3" fmla="*/ 4517896 h 4517896"/>
              <a:gd name="connsiteX4" fmla="*/ 0 w 4008670"/>
              <a:gd name="connsiteY4" fmla="*/ 633370 h 4517896"/>
              <a:gd name="connsiteX5" fmla="*/ 633916 w 4008670"/>
              <a:gd name="connsiteY5" fmla="*/ 633370 h 451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670" h="4517896">
                <a:moveTo>
                  <a:pt x="633916" y="0"/>
                </a:moveTo>
                <a:lnTo>
                  <a:pt x="4008670" y="0"/>
                </a:lnTo>
                <a:lnTo>
                  <a:pt x="4008670" y="4517896"/>
                </a:lnTo>
                <a:lnTo>
                  <a:pt x="0" y="4517896"/>
                </a:lnTo>
                <a:lnTo>
                  <a:pt x="0" y="633370"/>
                </a:lnTo>
                <a:lnTo>
                  <a:pt x="633916" y="63337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Título 5">
            <a:extLst>
              <a:ext uri="{FF2B5EF4-FFF2-40B4-BE49-F238E27FC236}">
                <a16:creationId xmlns:a16="http://schemas.microsoft.com/office/drawing/2014/main" id="{55281729-CB7F-2B32-D2D7-5FB2392C0F10}"/>
              </a:ext>
            </a:extLst>
          </p:cNvPr>
          <p:cNvSpPr>
            <a:spLocks noGrp="1"/>
          </p:cNvSpPr>
          <p:nvPr>
            <p:ph type="title"/>
          </p:nvPr>
        </p:nvSpPr>
        <p:spPr>
          <a:xfrm>
            <a:off x="6096000" y="1170052"/>
            <a:ext cx="52578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92037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957639FF-7705-32C9-EF10-33051056A374}"/>
              </a:ext>
            </a:extLst>
          </p:cNvPr>
          <p:cNvSpPr>
            <a:spLocks noGrp="1"/>
          </p:cNvSpPr>
          <p:nvPr>
            <p:ph type="title"/>
          </p:nvPr>
        </p:nvSpPr>
        <p:spPr>
          <a:xfrm>
            <a:off x="561974" y="337965"/>
            <a:ext cx="10564813" cy="639809"/>
          </a:xfrm>
          <a:prstGeom prst="rect">
            <a:avLst/>
          </a:prstGeom>
        </p:spPr>
        <p:txBody>
          <a:bodyPr/>
          <a:lstStyle>
            <a:lvl1pPr>
              <a:defRPr sz="3200"/>
            </a:lvl1pPr>
          </a:lstStyle>
          <a:p>
            <a:r>
              <a:rPr lang="es-ES"/>
              <a:t>Haga clic para modificar el estilo de título del patrón</a:t>
            </a:r>
            <a:endParaRPr lang="es-CO"/>
          </a:p>
        </p:txBody>
      </p:sp>
      <p:sp>
        <p:nvSpPr>
          <p:cNvPr id="10" name="Marcador de contenido 9">
            <a:extLst>
              <a:ext uri="{FF2B5EF4-FFF2-40B4-BE49-F238E27FC236}">
                <a16:creationId xmlns:a16="http://schemas.microsoft.com/office/drawing/2014/main" id="{40AAC6E9-6CFC-14BF-35AF-C266C8E2C37C}"/>
              </a:ext>
            </a:extLst>
          </p:cNvPr>
          <p:cNvSpPr>
            <a:spLocks noGrp="1"/>
          </p:cNvSpPr>
          <p:nvPr>
            <p:ph sz="quarter" idx="14"/>
          </p:nvPr>
        </p:nvSpPr>
        <p:spPr>
          <a:xfrm>
            <a:off x="561975" y="1249378"/>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6">
            <a:extLst>
              <a:ext uri="{FF2B5EF4-FFF2-40B4-BE49-F238E27FC236}">
                <a16:creationId xmlns:a16="http://schemas.microsoft.com/office/drawing/2014/main" id="{AD3D1F7E-34F6-17E0-ED34-50335AAB38EE}"/>
              </a:ext>
            </a:extLst>
          </p:cNvPr>
          <p:cNvSpPr>
            <a:spLocks noGrp="1"/>
          </p:cNvSpPr>
          <p:nvPr>
            <p:ph type="pic" sz="quarter" idx="13"/>
          </p:nvPr>
        </p:nvSpPr>
        <p:spPr>
          <a:xfrm>
            <a:off x="4651375" y="1179513"/>
            <a:ext cx="2386013" cy="4221162"/>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1" name="Marcador de contenido 9">
            <a:extLst>
              <a:ext uri="{FF2B5EF4-FFF2-40B4-BE49-F238E27FC236}">
                <a16:creationId xmlns:a16="http://schemas.microsoft.com/office/drawing/2014/main" id="{B43C5FD5-3E85-EB4A-D50F-6E255370309B}"/>
              </a:ext>
            </a:extLst>
          </p:cNvPr>
          <p:cNvSpPr>
            <a:spLocks noGrp="1"/>
          </p:cNvSpPr>
          <p:nvPr>
            <p:ph sz="quarter" idx="15"/>
          </p:nvPr>
        </p:nvSpPr>
        <p:spPr>
          <a:xfrm>
            <a:off x="7297738" y="1249377"/>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402712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A8E906-7762-23FD-75A3-DDC680FD56F3}"/>
              </a:ext>
            </a:extLst>
          </p:cNvPr>
          <p:cNvSpPr>
            <a:spLocks noGrp="1"/>
          </p:cNvSpPr>
          <p:nvPr>
            <p:ph type="pic" sz="quarter" idx="14"/>
          </p:nvPr>
        </p:nvSpPr>
        <p:spPr>
          <a:xfrm>
            <a:off x="5054450" y="4221068"/>
            <a:ext cx="1831106" cy="2636932"/>
          </a:xfrm>
          <a:custGeom>
            <a:avLst/>
            <a:gdLst>
              <a:gd name="connsiteX0" fmla="*/ 1831106 w 1831106"/>
              <a:gd name="connsiteY0" fmla="*/ 0 h 2636932"/>
              <a:gd name="connsiteX1" fmla="*/ 1831106 w 1831106"/>
              <a:gd name="connsiteY1" fmla="*/ 2636932 h 2636932"/>
              <a:gd name="connsiteX2" fmla="*/ 0 w 1831106"/>
              <a:gd name="connsiteY2" fmla="*/ 2636932 h 2636932"/>
              <a:gd name="connsiteX3" fmla="*/ 0 w 1831106"/>
              <a:gd name="connsiteY3" fmla="*/ 282843 h 2636932"/>
            </a:gdLst>
            <a:ahLst/>
            <a:cxnLst>
              <a:cxn ang="0">
                <a:pos x="connsiteX0" y="connsiteY0"/>
              </a:cxn>
              <a:cxn ang="0">
                <a:pos x="connsiteX1" y="connsiteY1"/>
              </a:cxn>
              <a:cxn ang="0">
                <a:pos x="connsiteX2" y="connsiteY2"/>
              </a:cxn>
              <a:cxn ang="0">
                <a:pos x="connsiteX3" y="connsiteY3"/>
              </a:cxn>
            </a:cxnLst>
            <a:rect l="l" t="t" r="r" b="b"/>
            <a:pathLst>
              <a:path w="1831106" h="2636932">
                <a:moveTo>
                  <a:pt x="1831106" y="0"/>
                </a:moveTo>
                <a:lnTo>
                  <a:pt x="1831106" y="2636932"/>
                </a:lnTo>
                <a:lnTo>
                  <a:pt x="0" y="26369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052EAE3B-401D-8898-1F35-D3BE951E6A0A}"/>
              </a:ext>
            </a:extLst>
          </p:cNvPr>
          <p:cNvSpPr>
            <a:spLocks noGrp="1"/>
          </p:cNvSpPr>
          <p:nvPr>
            <p:ph type="pic" sz="quarter" idx="13"/>
          </p:nvPr>
        </p:nvSpPr>
        <p:spPr>
          <a:xfrm>
            <a:off x="5054450" y="436309"/>
            <a:ext cx="1831106" cy="3902232"/>
          </a:xfrm>
          <a:custGeom>
            <a:avLst/>
            <a:gdLst>
              <a:gd name="connsiteX0" fmla="*/ 1831106 w 1831106"/>
              <a:gd name="connsiteY0" fmla="*/ 0 h 3902232"/>
              <a:gd name="connsiteX1" fmla="*/ 1831106 w 1831106"/>
              <a:gd name="connsiteY1" fmla="*/ 3619422 h 3902232"/>
              <a:gd name="connsiteX2" fmla="*/ 0 w 1831106"/>
              <a:gd name="connsiteY2" fmla="*/ 3902232 h 3902232"/>
              <a:gd name="connsiteX3" fmla="*/ 0 w 1831106"/>
              <a:gd name="connsiteY3" fmla="*/ 282843 h 3902232"/>
            </a:gdLst>
            <a:ahLst/>
            <a:cxnLst>
              <a:cxn ang="0">
                <a:pos x="connsiteX0" y="connsiteY0"/>
              </a:cxn>
              <a:cxn ang="0">
                <a:pos x="connsiteX1" y="connsiteY1"/>
              </a:cxn>
              <a:cxn ang="0">
                <a:pos x="connsiteX2" y="connsiteY2"/>
              </a:cxn>
              <a:cxn ang="0">
                <a:pos x="connsiteX3" y="connsiteY3"/>
              </a:cxn>
            </a:cxnLst>
            <a:rect l="l" t="t" r="r" b="b"/>
            <a:pathLst>
              <a:path w="1831106" h="3902232">
                <a:moveTo>
                  <a:pt x="1831106" y="0"/>
                </a:moveTo>
                <a:lnTo>
                  <a:pt x="1831106" y="3619422"/>
                </a:lnTo>
                <a:lnTo>
                  <a:pt x="0" y="39022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64C4DC2F-2E80-A909-4F48-EF649FC24C0E}"/>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98BF414D-90C1-631C-9918-A235D7A67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5273B3-C5F3-BF71-FABD-E76979E69803}"/>
              </a:ext>
            </a:extLst>
          </p:cNvPr>
          <p:cNvSpPr>
            <a:spLocks noGrp="1"/>
          </p:cNvSpPr>
          <p:nvPr>
            <p:ph type="sldNum" sz="quarter" idx="12"/>
          </p:nvPr>
        </p:nvSpPr>
        <p:spPr/>
        <p:txBody>
          <a:bodyPr/>
          <a:lstStyle/>
          <a:p>
            <a:fld id="{36DDCBD3-5874-3B44-A01E-6B695B606E1D}" type="slidenum">
              <a:rPr lang="en-US" smtClean="0"/>
              <a:t>‹Nº›</a:t>
            </a:fld>
            <a:endParaRPr lang="en-US"/>
          </a:p>
        </p:txBody>
      </p:sp>
    </p:spTree>
    <p:extLst>
      <p:ext uri="{BB962C8B-B14F-4D97-AF65-F5344CB8AC3E}">
        <p14:creationId xmlns:p14="http://schemas.microsoft.com/office/powerpoint/2010/main" val="556410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89774DF-414A-E29F-2B89-98E954AD9054}"/>
              </a:ext>
            </a:extLst>
          </p:cNvPr>
          <p:cNvSpPr>
            <a:spLocks noGrp="1"/>
          </p:cNvSpPr>
          <p:nvPr>
            <p:ph type="pic" sz="quarter" idx="14"/>
          </p:nvPr>
        </p:nvSpPr>
        <p:spPr>
          <a:xfrm>
            <a:off x="6210581" y="1517284"/>
            <a:ext cx="5983405" cy="4185701"/>
          </a:xfrm>
          <a:custGeom>
            <a:avLst/>
            <a:gdLst>
              <a:gd name="connsiteX0" fmla="*/ 1270053 w 5983405"/>
              <a:gd name="connsiteY0" fmla="*/ 0 h 4185701"/>
              <a:gd name="connsiteX1" fmla="*/ 5983405 w 5983405"/>
              <a:gd name="connsiteY1" fmla="*/ 0 h 4185701"/>
              <a:gd name="connsiteX2" fmla="*/ 5983405 w 5983405"/>
              <a:gd name="connsiteY2" fmla="*/ 4185701 h 4185701"/>
              <a:gd name="connsiteX3" fmla="*/ 0 w 5983405"/>
              <a:gd name="connsiteY3" fmla="*/ 4185701 h 4185701"/>
            </a:gdLst>
            <a:ahLst/>
            <a:cxnLst>
              <a:cxn ang="0">
                <a:pos x="connsiteX0" y="connsiteY0"/>
              </a:cxn>
              <a:cxn ang="0">
                <a:pos x="connsiteX1" y="connsiteY1"/>
              </a:cxn>
              <a:cxn ang="0">
                <a:pos x="connsiteX2" y="connsiteY2"/>
              </a:cxn>
              <a:cxn ang="0">
                <a:pos x="connsiteX3" y="connsiteY3"/>
              </a:cxn>
            </a:cxnLst>
            <a:rect l="l" t="t" r="r" b="b"/>
            <a:pathLst>
              <a:path w="5983405" h="4185701">
                <a:moveTo>
                  <a:pt x="1270053" y="0"/>
                </a:moveTo>
                <a:lnTo>
                  <a:pt x="5983405" y="0"/>
                </a:lnTo>
                <a:lnTo>
                  <a:pt x="5983405" y="4185701"/>
                </a:lnTo>
                <a:lnTo>
                  <a:pt x="0" y="4185701"/>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EC771241-C266-F215-1381-0CCA71150845}"/>
              </a:ext>
            </a:extLst>
          </p:cNvPr>
          <p:cNvSpPr>
            <a:spLocks noGrp="1"/>
          </p:cNvSpPr>
          <p:nvPr>
            <p:ph type="pic" sz="quarter" idx="13"/>
          </p:nvPr>
        </p:nvSpPr>
        <p:spPr>
          <a:xfrm>
            <a:off x="648394" y="0"/>
            <a:ext cx="5112417" cy="2493984"/>
          </a:xfrm>
          <a:custGeom>
            <a:avLst/>
            <a:gdLst>
              <a:gd name="connsiteX0" fmla="*/ 756705 w 5112417"/>
              <a:gd name="connsiteY0" fmla="*/ 0 h 2493984"/>
              <a:gd name="connsiteX1" fmla="*/ 5112417 w 5112417"/>
              <a:gd name="connsiteY1" fmla="*/ 0 h 2493984"/>
              <a:gd name="connsiteX2" fmla="*/ 4355712 w 5112417"/>
              <a:gd name="connsiteY2" fmla="*/ 2493984 h 2493984"/>
              <a:gd name="connsiteX3" fmla="*/ 0 w 5112417"/>
              <a:gd name="connsiteY3" fmla="*/ 2493984 h 2493984"/>
            </a:gdLst>
            <a:ahLst/>
            <a:cxnLst>
              <a:cxn ang="0">
                <a:pos x="connsiteX0" y="connsiteY0"/>
              </a:cxn>
              <a:cxn ang="0">
                <a:pos x="connsiteX1" y="connsiteY1"/>
              </a:cxn>
              <a:cxn ang="0">
                <a:pos x="connsiteX2" y="connsiteY2"/>
              </a:cxn>
              <a:cxn ang="0">
                <a:pos x="connsiteX3" y="connsiteY3"/>
              </a:cxn>
            </a:cxnLst>
            <a:rect l="l" t="t" r="r" b="b"/>
            <a:pathLst>
              <a:path w="5112417" h="2493984">
                <a:moveTo>
                  <a:pt x="756705" y="0"/>
                </a:moveTo>
                <a:lnTo>
                  <a:pt x="5112417" y="0"/>
                </a:lnTo>
                <a:lnTo>
                  <a:pt x="4355712" y="2493984"/>
                </a:lnTo>
                <a:lnTo>
                  <a:pt x="0" y="249398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2E221C74-5E2F-162D-6ED7-5BDCB21A253B}"/>
              </a:ext>
            </a:extLst>
          </p:cNvPr>
          <p:cNvSpPr>
            <a:spLocks noGrp="1"/>
          </p:cNvSpPr>
          <p:nvPr>
            <p:ph type="title"/>
          </p:nvPr>
        </p:nvSpPr>
        <p:spPr>
          <a:xfrm>
            <a:off x="614881" y="2655652"/>
            <a:ext cx="5481119" cy="1325563"/>
          </a:xfrm>
          <a:prstGeom prst="rect">
            <a:avLst/>
          </a:prstGeom>
        </p:spPr>
        <p:txBody>
          <a:bodyPr/>
          <a:lstStyle>
            <a:lvl1pPr>
              <a:defRPr sz="3600"/>
            </a:lvl1pPr>
          </a:lstStyle>
          <a:p>
            <a:r>
              <a:rPr lang="es-ES"/>
              <a:t>Haga clic para modificar el estilo de título del patrón</a:t>
            </a:r>
            <a:endParaRPr lang="es-CO"/>
          </a:p>
        </p:txBody>
      </p:sp>
      <p:sp>
        <p:nvSpPr>
          <p:cNvPr id="7" name="Marcador de texto 6">
            <a:extLst>
              <a:ext uri="{FF2B5EF4-FFF2-40B4-BE49-F238E27FC236}">
                <a16:creationId xmlns:a16="http://schemas.microsoft.com/office/drawing/2014/main" id="{9AD8B171-CBAB-A562-7824-5B120E87C557}"/>
              </a:ext>
            </a:extLst>
          </p:cNvPr>
          <p:cNvSpPr>
            <a:spLocks noGrp="1"/>
          </p:cNvSpPr>
          <p:nvPr>
            <p:ph type="body" sz="quarter" idx="15"/>
          </p:nvPr>
        </p:nvSpPr>
        <p:spPr>
          <a:xfrm>
            <a:off x="647700" y="4110038"/>
            <a:ext cx="5448300" cy="1476375"/>
          </a:xfrm>
          <a:prstGeom prst="rect">
            <a:avLst/>
          </a:prstGeom>
        </p:spPr>
        <p:txBody>
          <a:bodyPr/>
          <a:lstStyle>
            <a:lvl1pPr>
              <a:defRPr sz="2000"/>
            </a:lvl1pPr>
            <a:lvl2pPr>
              <a:defRPr sz="1800"/>
            </a:lvl2pPr>
            <a:lvl3pPr>
              <a:defRPr sz="16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100915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A5248DF-E834-4186-8327-1FE300A44F44}"/>
              </a:ext>
            </a:extLst>
          </p:cNvPr>
          <p:cNvSpPr>
            <a:spLocks noGrp="1"/>
          </p:cNvSpPr>
          <p:nvPr>
            <p:ph type="pic" sz="quarter" idx="13"/>
          </p:nvPr>
        </p:nvSpPr>
        <p:spPr>
          <a:xfrm>
            <a:off x="6298762" y="1792586"/>
            <a:ext cx="5457997" cy="33432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Freeform 7">
            <a:extLst>
              <a:ext uri="{FF2B5EF4-FFF2-40B4-BE49-F238E27FC236}">
                <a16:creationId xmlns:a16="http://schemas.microsoft.com/office/drawing/2014/main" id="{C04D8093-0408-01D5-B03B-06789E13372E}"/>
              </a:ext>
            </a:extLst>
          </p:cNvPr>
          <p:cNvSpPr/>
          <p:nvPr userDrawn="1"/>
        </p:nvSpPr>
        <p:spPr>
          <a:xfrm flipV="1">
            <a:off x="8220130" y="5452027"/>
            <a:ext cx="2005707" cy="1405973"/>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pic>
        <p:nvPicPr>
          <p:cNvPr id="6" name="Picture 2" descr="A picture containing text, monitor, electronics, computer&#10;&#10;Description automatically generated">
            <a:extLst>
              <a:ext uri="{FF2B5EF4-FFF2-40B4-BE49-F238E27FC236}">
                <a16:creationId xmlns:a16="http://schemas.microsoft.com/office/drawing/2014/main" id="{CBAD5D47-2F78-3499-63FA-6C3C41E0CF8A}"/>
              </a:ext>
            </a:extLst>
          </p:cNvPr>
          <p:cNvPicPr>
            <a:picLocks noChangeAspect="1"/>
          </p:cNvPicPr>
          <p:nvPr userDrawn="1"/>
        </p:nvPicPr>
        <p:blipFill>
          <a:blip r:embed="rId2"/>
          <a:stretch>
            <a:fillRect/>
          </a:stretch>
        </p:blipFill>
        <p:spPr>
          <a:xfrm>
            <a:off x="5414846" y="1490988"/>
            <a:ext cx="7230390" cy="4367156"/>
          </a:xfrm>
          <a:prstGeom prst="rect">
            <a:avLst/>
          </a:prstGeom>
        </p:spPr>
      </p:pic>
      <p:sp>
        <p:nvSpPr>
          <p:cNvPr id="8" name="Freeform 6">
            <a:extLst>
              <a:ext uri="{FF2B5EF4-FFF2-40B4-BE49-F238E27FC236}">
                <a16:creationId xmlns:a16="http://schemas.microsoft.com/office/drawing/2014/main" id="{CB65C2AA-7DF7-3BE3-61BB-7F19E7AE5974}"/>
              </a:ext>
            </a:extLst>
          </p:cNvPr>
          <p:cNvSpPr/>
          <p:nvPr userDrawn="1"/>
        </p:nvSpPr>
        <p:spPr>
          <a:xfrm>
            <a:off x="6298762" y="-280291"/>
            <a:ext cx="2829990" cy="1983784"/>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sp>
        <p:nvSpPr>
          <p:cNvPr id="9" name="Título 8">
            <a:extLst>
              <a:ext uri="{FF2B5EF4-FFF2-40B4-BE49-F238E27FC236}">
                <a16:creationId xmlns:a16="http://schemas.microsoft.com/office/drawing/2014/main" id="{490EB6BF-836A-C3C0-F6E8-D8CE086C2A20}"/>
              </a:ext>
            </a:extLst>
          </p:cNvPr>
          <p:cNvSpPr>
            <a:spLocks noGrp="1"/>
          </p:cNvSpPr>
          <p:nvPr>
            <p:ph type="title"/>
          </p:nvPr>
        </p:nvSpPr>
        <p:spPr>
          <a:xfrm>
            <a:off x="838200" y="999856"/>
            <a:ext cx="5257800" cy="1046227"/>
          </a:xfrm>
          <a:prstGeom prst="rect">
            <a:avLst/>
          </a:prstGeom>
        </p:spPr>
        <p:txBody>
          <a:bodyPr/>
          <a:lstStyle>
            <a:lvl1pPr>
              <a:defRPr sz="3200"/>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B7B91479-8F98-3786-B0B4-9A5AF92320B6}"/>
              </a:ext>
            </a:extLst>
          </p:cNvPr>
          <p:cNvSpPr>
            <a:spLocks noGrp="1"/>
          </p:cNvSpPr>
          <p:nvPr>
            <p:ph type="body" sz="quarter" idx="14"/>
          </p:nvPr>
        </p:nvSpPr>
        <p:spPr>
          <a:xfrm>
            <a:off x="931862" y="2237984"/>
            <a:ext cx="4681537" cy="289789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83329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879760-85C3-EE44-213C-DCDE36BB508C}"/>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1F8822DF-8136-9625-502B-56C0D11449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21A9BF-906C-E445-337D-C91EC51954B3}"/>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8" name="Picture Placeholder 6">
            <a:extLst>
              <a:ext uri="{FF2B5EF4-FFF2-40B4-BE49-F238E27FC236}">
                <a16:creationId xmlns:a16="http://schemas.microsoft.com/office/drawing/2014/main" id="{3F3E4450-5413-3011-B165-86F394227971}"/>
              </a:ext>
            </a:extLst>
          </p:cNvPr>
          <p:cNvSpPr>
            <a:spLocks noGrp="1"/>
          </p:cNvSpPr>
          <p:nvPr>
            <p:ph type="pic" sz="quarter" idx="16"/>
          </p:nvPr>
        </p:nvSpPr>
        <p:spPr>
          <a:xfrm>
            <a:off x="3950691" y="0"/>
            <a:ext cx="3464718" cy="6857999"/>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7" name="Freeform 16">
            <a:extLst>
              <a:ext uri="{FF2B5EF4-FFF2-40B4-BE49-F238E27FC236}">
                <a16:creationId xmlns:a16="http://schemas.microsoft.com/office/drawing/2014/main" id="{07CC5779-8732-F103-6754-FA9D7BEF09AE}"/>
              </a:ext>
            </a:extLst>
          </p:cNvPr>
          <p:cNvSpPr/>
          <p:nvPr userDrawn="1"/>
        </p:nvSpPr>
        <p:spPr>
          <a:xfrm rot="16200000">
            <a:off x="-104408" y="4707445"/>
            <a:ext cx="1642200" cy="1433384"/>
          </a:xfrm>
          <a:custGeom>
            <a:avLst/>
            <a:gdLst>
              <a:gd name="connsiteX0" fmla="*/ 1642200 w 1642200"/>
              <a:gd name="connsiteY0" fmla="*/ 1433384 h 1433384"/>
              <a:gd name="connsiteX1" fmla="*/ 947895 w 1642200"/>
              <a:gd name="connsiteY1" fmla="*/ 1433384 h 1433384"/>
              <a:gd name="connsiteX2" fmla="*/ 617687 w 1642200"/>
              <a:gd name="connsiteY2" fmla="*/ 1433384 h 1433384"/>
              <a:gd name="connsiteX3" fmla="*/ 0 w 1642200"/>
              <a:gd name="connsiteY3" fmla="*/ 0 h 1433384"/>
              <a:gd name="connsiteX4" fmla="*/ 330208 w 1642200"/>
              <a:gd name="connsiteY4" fmla="*/ 0 h 1433384"/>
              <a:gd name="connsiteX5" fmla="*/ 1096916 w 1642200"/>
              <a:gd name="connsiteY5" fmla="*/ 0 h 1433384"/>
              <a:gd name="connsiteX6" fmla="*/ 1427124 w 1642200"/>
              <a:gd name="connsiteY6" fmla="*/ 0 h 1433384"/>
              <a:gd name="connsiteX7" fmla="*/ 1427125 w 1642200"/>
              <a:gd name="connsiteY7" fmla="*/ 3 h 1433384"/>
              <a:gd name="connsiteX8" fmla="*/ 1414502 w 1642200"/>
              <a:gd name="connsiteY8" fmla="*/ 3 h 1433384"/>
              <a:gd name="connsiteX9" fmla="*/ 1024515 w 1642200"/>
              <a:gd name="connsiteY9" fmla="*/ 3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200" h="1433384">
                <a:moveTo>
                  <a:pt x="1642200" y="1433384"/>
                </a:moveTo>
                <a:lnTo>
                  <a:pt x="947895" y="1433384"/>
                </a:lnTo>
                <a:lnTo>
                  <a:pt x="617687" y="1433384"/>
                </a:lnTo>
                <a:lnTo>
                  <a:pt x="0" y="0"/>
                </a:lnTo>
                <a:lnTo>
                  <a:pt x="330208" y="0"/>
                </a:lnTo>
                <a:lnTo>
                  <a:pt x="1096916" y="0"/>
                </a:lnTo>
                <a:lnTo>
                  <a:pt x="1427124" y="0"/>
                </a:lnTo>
                <a:lnTo>
                  <a:pt x="1427125" y="3"/>
                </a:lnTo>
                <a:lnTo>
                  <a:pt x="1414502" y="3"/>
                </a:lnTo>
                <a:lnTo>
                  <a:pt x="1024515" y="3"/>
                </a:lnTo>
                <a:close/>
              </a:path>
            </a:pathLst>
          </a:custGeom>
          <a:solidFill>
            <a:schemeClr val="accent1"/>
          </a:solidFill>
          <a:ln w="6329" cap="flat">
            <a:noFill/>
            <a:prstDash val="solid"/>
            <a:miter/>
          </a:ln>
        </p:spPr>
        <p:txBody>
          <a:bodyPr rtlCol="0" anchor="ctr"/>
          <a:lstStyle/>
          <a:p>
            <a:endParaRPr lang="en-US"/>
          </a:p>
        </p:txBody>
      </p:sp>
      <p:sp>
        <p:nvSpPr>
          <p:cNvPr id="6" name="Marcador de contenido 5">
            <a:extLst>
              <a:ext uri="{FF2B5EF4-FFF2-40B4-BE49-F238E27FC236}">
                <a16:creationId xmlns:a16="http://schemas.microsoft.com/office/drawing/2014/main" id="{B99412D2-75D3-CD42-6BD6-B84F4BDA5699}"/>
              </a:ext>
            </a:extLst>
          </p:cNvPr>
          <p:cNvSpPr>
            <a:spLocks noGrp="1"/>
          </p:cNvSpPr>
          <p:nvPr>
            <p:ph sz="quarter" idx="17"/>
          </p:nvPr>
        </p:nvSpPr>
        <p:spPr>
          <a:xfrm>
            <a:off x="750888" y="171450"/>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5">
            <a:extLst>
              <a:ext uri="{FF2B5EF4-FFF2-40B4-BE49-F238E27FC236}">
                <a16:creationId xmlns:a16="http://schemas.microsoft.com/office/drawing/2014/main" id="{07FBF0EE-97D2-6A01-F2B5-EC4BEBCD70C5}"/>
              </a:ext>
            </a:extLst>
          </p:cNvPr>
          <p:cNvSpPr>
            <a:spLocks noGrp="1"/>
          </p:cNvSpPr>
          <p:nvPr>
            <p:ph sz="quarter" idx="18"/>
          </p:nvPr>
        </p:nvSpPr>
        <p:spPr>
          <a:xfrm>
            <a:off x="4185924" y="569269"/>
            <a:ext cx="2743200" cy="5632450"/>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5">
            <a:extLst>
              <a:ext uri="{FF2B5EF4-FFF2-40B4-BE49-F238E27FC236}">
                <a16:creationId xmlns:a16="http://schemas.microsoft.com/office/drawing/2014/main" id="{3CB6EE52-44E0-6124-939E-46C19511197B}"/>
              </a:ext>
            </a:extLst>
          </p:cNvPr>
          <p:cNvSpPr>
            <a:spLocks noGrp="1"/>
          </p:cNvSpPr>
          <p:nvPr>
            <p:ph sz="quarter" idx="19"/>
          </p:nvPr>
        </p:nvSpPr>
        <p:spPr>
          <a:xfrm>
            <a:off x="8023085" y="612787"/>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734614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13D32138-7D8D-E249-ABB3-E1EADA101D3D}"/>
              </a:ext>
            </a:extLst>
          </p:cNvPr>
          <p:cNvSpPr/>
          <p:nvPr userDrawn="1"/>
        </p:nvSpPr>
        <p:spPr>
          <a:xfrm>
            <a:off x="577287" y="580518"/>
            <a:ext cx="11077904" cy="5696966"/>
          </a:xfrm>
          <a:custGeom>
            <a:avLst/>
            <a:gdLst>
              <a:gd name="connsiteX0" fmla="*/ 2144554 w 7772400"/>
              <a:gd name="connsiteY0" fmla="*/ 382910 h 3997063"/>
              <a:gd name="connsiteX1" fmla="*/ 1761504 w 7772400"/>
              <a:gd name="connsiteY1" fmla="*/ 0 h 3997063"/>
              <a:gd name="connsiteX2" fmla="*/ 0 w 7772400"/>
              <a:gd name="connsiteY2" fmla="*/ 0 h 3997063"/>
              <a:gd name="connsiteX3" fmla="*/ 0 w 7772400"/>
              <a:gd name="connsiteY3" fmla="*/ 3997063 h 3997063"/>
              <a:gd name="connsiteX4" fmla="*/ 7772400 w 7772400"/>
              <a:gd name="connsiteY4" fmla="*/ 3997063 h 3997063"/>
              <a:gd name="connsiteX5" fmla="*/ 7772400 w 7772400"/>
              <a:gd name="connsiteY5" fmla="*/ 382910 h 3997063"/>
              <a:gd name="connsiteX6" fmla="*/ 2144554 w 7772400"/>
              <a:gd name="connsiteY6" fmla="*/ 382910 h 399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3997063">
                <a:moveTo>
                  <a:pt x="2144554" y="382910"/>
                </a:moveTo>
                <a:lnTo>
                  <a:pt x="1761504" y="0"/>
                </a:lnTo>
                <a:lnTo>
                  <a:pt x="0" y="0"/>
                </a:lnTo>
                <a:lnTo>
                  <a:pt x="0" y="3997063"/>
                </a:lnTo>
                <a:lnTo>
                  <a:pt x="7772400" y="3997063"/>
                </a:lnTo>
                <a:lnTo>
                  <a:pt x="7772400" y="382910"/>
                </a:lnTo>
                <a:lnTo>
                  <a:pt x="2144554" y="382910"/>
                </a:lnTo>
                <a:close/>
              </a:path>
            </a:pathLst>
          </a:custGeom>
          <a:solidFill>
            <a:schemeClr val="accent1"/>
          </a:solidFill>
          <a:ln w="4493"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3EE6F7A6-BE6C-F17A-842F-EA84F7BEE45E}"/>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1A284B67-7F13-1C33-500C-BDB764D6DC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D091C-DABF-07B2-1471-50CBA6033F6A}"/>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8" name="Picture Placeholder 6">
            <a:extLst>
              <a:ext uri="{FF2B5EF4-FFF2-40B4-BE49-F238E27FC236}">
                <a16:creationId xmlns:a16="http://schemas.microsoft.com/office/drawing/2014/main" id="{61D56D6E-B476-D3FF-B00B-5475E7ABB76C}"/>
              </a:ext>
            </a:extLst>
          </p:cNvPr>
          <p:cNvSpPr>
            <a:spLocks noGrp="1"/>
          </p:cNvSpPr>
          <p:nvPr>
            <p:ph type="pic" sz="quarter" idx="16"/>
          </p:nvPr>
        </p:nvSpPr>
        <p:spPr>
          <a:xfrm>
            <a:off x="6878240" y="1143001"/>
            <a:ext cx="4776951" cy="5134483"/>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E88B5E7E-16A0-BD37-1EA2-DC52FC79E961}"/>
              </a:ext>
            </a:extLst>
          </p:cNvPr>
          <p:cNvSpPr>
            <a:spLocks noGrp="1"/>
          </p:cNvSpPr>
          <p:nvPr>
            <p:ph type="title"/>
          </p:nvPr>
        </p:nvSpPr>
        <p:spPr>
          <a:xfrm>
            <a:off x="1099113" y="1732198"/>
            <a:ext cx="4523089" cy="4197822"/>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27270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10BF0-59B0-E82C-078E-C94FDA3C3620}"/>
              </a:ext>
            </a:extLst>
          </p:cNvPr>
          <p:cNvSpPr/>
          <p:nvPr userDrawn="1"/>
        </p:nvSpPr>
        <p:spPr>
          <a:xfrm>
            <a:off x="0" y="-289711"/>
            <a:ext cx="12192000" cy="7147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D9323A5-6E3A-AFDE-49C3-7E7CA35C925B}"/>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6DE87018-B5C5-E753-ED2B-B8BCC8C362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9EC15E-6F92-52C6-6D54-EEF91FBE86A3}"/>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10" name="Picture Placeholder 6">
            <a:extLst>
              <a:ext uri="{FF2B5EF4-FFF2-40B4-BE49-F238E27FC236}">
                <a16:creationId xmlns:a16="http://schemas.microsoft.com/office/drawing/2014/main" id="{0355B048-F5E6-D36A-52A0-F8A599242530}"/>
              </a:ext>
            </a:extLst>
          </p:cNvPr>
          <p:cNvSpPr>
            <a:spLocks noGrp="1"/>
          </p:cNvSpPr>
          <p:nvPr>
            <p:ph type="pic" sz="quarter" idx="16"/>
          </p:nvPr>
        </p:nvSpPr>
        <p:spPr>
          <a:xfrm>
            <a:off x="1282011" y="518997"/>
            <a:ext cx="3330719" cy="33980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1" name="Picture Placeholder 6">
            <a:extLst>
              <a:ext uri="{FF2B5EF4-FFF2-40B4-BE49-F238E27FC236}">
                <a16:creationId xmlns:a16="http://schemas.microsoft.com/office/drawing/2014/main" id="{35534CC7-4689-FF78-CB26-89222133CAC8}"/>
              </a:ext>
            </a:extLst>
          </p:cNvPr>
          <p:cNvSpPr>
            <a:spLocks noGrp="1"/>
          </p:cNvSpPr>
          <p:nvPr>
            <p:ph type="pic" sz="quarter" idx="17"/>
          </p:nvPr>
        </p:nvSpPr>
        <p:spPr>
          <a:xfrm>
            <a:off x="1282011" y="4229066"/>
            <a:ext cx="3330719" cy="262893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Marcador de texto 6">
            <a:extLst>
              <a:ext uri="{FF2B5EF4-FFF2-40B4-BE49-F238E27FC236}">
                <a16:creationId xmlns:a16="http://schemas.microsoft.com/office/drawing/2014/main" id="{61B577DB-21BB-B8D2-1A5F-9F8B80022617}"/>
              </a:ext>
            </a:extLst>
          </p:cNvPr>
          <p:cNvSpPr>
            <a:spLocks noGrp="1"/>
          </p:cNvSpPr>
          <p:nvPr>
            <p:ph type="body" sz="quarter" idx="18"/>
          </p:nvPr>
        </p:nvSpPr>
        <p:spPr>
          <a:xfrm>
            <a:off x="5821363" y="2317687"/>
            <a:ext cx="5532437" cy="39021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Título 7">
            <a:extLst>
              <a:ext uri="{FF2B5EF4-FFF2-40B4-BE49-F238E27FC236}">
                <a16:creationId xmlns:a16="http://schemas.microsoft.com/office/drawing/2014/main" id="{FD3500FD-896E-58F8-8F52-8F62CD596A63}"/>
              </a:ext>
            </a:extLst>
          </p:cNvPr>
          <p:cNvSpPr>
            <a:spLocks noGrp="1"/>
          </p:cNvSpPr>
          <p:nvPr>
            <p:ph type="title" hasCustomPrompt="1"/>
          </p:nvPr>
        </p:nvSpPr>
        <p:spPr>
          <a:xfrm>
            <a:off x="5821363" y="518997"/>
            <a:ext cx="5532437" cy="1325563"/>
          </a:xfrm>
          <a:prstGeom prst="rect">
            <a:avLst/>
          </a:prstGeom>
        </p:spPr>
        <p:txBody>
          <a:bodyPr/>
          <a:lstStyle>
            <a:lvl1pPr algn="ctr">
              <a:defRPr sz="6000"/>
            </a:lvl1pPr>
          </a:lstStyle>
          <a:p>
            <a:r>
              <a:rPr lang="es-ES"/>
              <a:t>GRACIAS</a:t>
            </a:r>
            <a:endParaRPr lang="es-CO"/>
          </a:p>
        </p:txBody>
      </p:sp>
    </p:spTree>
    <p:extLst>
      <p:ext uri="{BB962C8B-B14F-4D97-AF65-F5344CB8AC3E}">
        <p14:creationId xmlns:p14="http://schemas.microsoft.com/office/powerpoint/2010/main" val="3438082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7" name="Google Shape;138;p18">
            <a:extLst>
              <a:ext uri="{FF2B5EF4-FFF2-40B4-BE49-F238E27FC236}">
                <a16:creationId xmlns:a16="http://schemas.microsoft.com/office/drawing/2014/main" id="{8BA7773D-276C-75D4-8D80-23DC65749FB1}"/>
              </a:ext>
            </a:extLst>
          </p:cNvPr>
          <p:cNvPicPr preferRelativeResize="0"/>
          <p:nvPr userDrawn="1"/>
        </p:nvPicPr>
        <p:blipFill>
          <a:blip r:embed="rId2">
            <a:alphaModFix/>
          </a:blip>
          <a:stretch>
            <a:fillRect/>
          </a:stretch>
        </p:blipFill>
        <p:spPr>
          <a:xfrm>
            <a:off x="123567" y="-281759"/>
            <a:ext cx="12192000" cy="7139759"/>
          </a:xfrm>
          <a:prstGeom prst="rect">
            <a:avLst/>
          </a:prstGeom>
          <a:noFill/>
          <a:ln>
            <a:noFill/>
          </a:ln>
        </p:spPr>
      </p:pic>
      <p:sp>
        <p:nvSpPr>
          <p:cNvPr id="3" name="Date Placeholder 2">
            <a:extLst>
              <a:ext uri="{FF2B5EF4-FFF2-40B4-BE49-F238E27FC236}">
                <a16:creationId xmlns:a16="http://schemas.microsoft.com/office/drawing/2014/main" id="{CADF924A-C95F-E861-E861-05BBF1E1F515}"/>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20AEBAAA-6CB3-BC7F-01A4-79C8F43B4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157074-E515-9D5F-7133-972533EA1F88}"/>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2" name="Título 7">
            <a:extLst>
              <a:ext uri="{FF2B5EF4-FFF2-40B4-BE49-F238E27FC236}">
                <a16:creationId xmlns:a16="http://schemas.microsoft.com/office/drawing/2014/main" id="{750278D7-F9AB-7356-ED9E-DACD76D69D39}"/>
              </a:ext>
            </a:extLst>
          </p:cNvPr>
          <p:cNvSpPr>
            <a:spLocks noGrp="1"/>
          </p:cNvSpPr>
          <p:nvPr>
            <p:ph type="title" hasCustomPrompt="1"/>
          </p:nvPr>
        </p:nvSpPr>
        <p:spPr>
          <a:xfrm>
            <a:off x="3329781" y="4160121"/>
            <a:ext cx="5532437" cy="1325563"/>
          </a:xfrm>
          <a:prstGeom prst="rect">
            <a:avLst/>
          </a:prstGeom>
        </p:spPr>
        <p:txBody>
          <a:bodyPr/>
          <a:lstStyle>
            <a:lvl1pPr algn="ctr">
              <a:defRPr sz="6000"/>
            </a:lvl1pPr>
          </a:lstStyle>
          <a:p>
            <a:r>
              <a:rPr lang="es-ES"/>
              <a:t>GRACIAS</a:t>
            </a:r>
            <a:endParaRPr lang="es-CO"/>
          </a:p>
        </p:txBody>
      </p:sp>
      <p:pic>
        <p:nvPicPr>
          <p:cNvPr id="11" name="Gráfico 10">
            <a:extLst>
              <a:ext uri="{FF2B5EF4-FFF2-40B4-BE49-F238E27FC236}">
                <a16:creationId xmlns:a16="http://schemas.microsoft.com/office/drawing/2014/main" id="{151F36C4-143C-82CD-D63C-3BFE1D6991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2484" y="5192112"/>
            <a:ext cx="2567032" cy="533884"/>
          </a:xfrm>
          <a:prstGeom prst="rect">
            <a:avLst/>
          </a:prstGeom>
        </p:spPr>
      </p:pic>
    </p:spTree>
    <p:extLst>
      <p:ext uri="{BB962C8B-B14F-4D97-AF65-F5344CB8AC3E}">
        <p14:creationId xmlns:p14="http://schemas.microsoft.com/office/powerpoint/2010/main" val="106855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5D2DDAA-AC89-FD5D-A523-D41D27B9E931}"/>
              </a:ext>
            </a:extLst>
          </p:cNvPr>
          <p:cNvSpPr>
            <a:spLocks noGrp="1"/>
          </p:cNvSpPr>
          <p:nvPr>
            <p:ph type="title"/>
          </p:nvPr>
        </p:nvSpPr>
        <p:spPr>
          <a:xfrm>
            <a:off x="687388" y="365126"/>
            <a:ext cx="10666412" cy="494954"/>
          </a:xfrm>
          <a:prstGeom prst="rect">
            <a:avLst/>
          </a:prstGeom>
        </p:spPr>
        <p:txBody>
          <a:bodyPr/>
          <a:lstStyle>
            <a:lvl1pPr>
              <a:defRPr sz="3200"/>
            </a:lvl1pPr>
          </a:lstStyle>
          <a:p>
            <a:r>
              <a:rPr lang="es-ES"/>
              <a:t>Haga clic para modificar el estilo de título del patrón</a:t>
            </a:r>
            <a:endParaRPr lang="es-CO"/>
          </a:p>
        </p:txBody>
      </p:sp>
      <p:sp>
        <p:nvSpPr>
          <p:cNvPr id="6" name="Marcador de contenido 5">
            <a:extLst>
              <a:ext uri="{FF2B5EF4-FFF2-40B4-BE49-F238E27FC236}">
                <a16:creationId xmlns:a16="http://schemas.microsoft.com/office/drawing/2014/main" id="{507546C6-4DCD-4A40-353C-C08D623C871C}"/>
              </a:ext>
            </a:extLst>
          </p:cNvPr>
          <p:cNvSpPr>
            <a:spLocks noGrp="1"/>
          </p:cNvSpPr>
          <p:nvPr>
            <p:ph sz="quarter" idx="15"/>
          </p:nvPr>
        </p:nvSpPr>
        <p:spPr>
          <a:xfrm>
            <a:off x="687388" y="1080656"/>
            <a:ext cx="4327525" cy="4683557"/>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7">
            <a:extLst>
              <a:ext uri="{FF2B5EF4-FFF2-40B4-BE49-F238E27FC236}">
                <a16:creationId xmlns:a16="http://schemas.microsoft.com/office/drawing/2014/main" id="{A7CD6EC2-6ACA-2073-6D76-DA036D418869}"/>
              </a:ext>
            </a:extLst>
          </p:cNvPr>
          <p:cNvSpPr>
            <a:spLocks noGrp="1"/>
          </p:cNvSpPr>
          <p:nvPr>
            <p:ph type="pic" sz="quarter" idx="13"/>
          </p:nvPr>
        </p:nvSpPr>
        <p:spPr>
          <a:xfrm>
            <a:off x="5391317" y="1080656"/>
            <a:ext cx="3538739" cy="4683507"/>
          </a:xfrm>
          <a:custGeom>
            <a:avLst/>
            <a:gdLst>
              <a:gd name="connsiteX0" fmla="*/ 744191 w 3538739"/>
              <a:gd name="connsiteY0" fmla="*/ 0 h 4683507"/>
              <a:gd name="connsiteX1" fmla="*/ 3538739 w 3538739"/>
              <a:gd name="connsiteY1" fmla="*/ 0 h 4683507"/>
              <a:gd name="connsiteX2" fmla="*/ 2794548 w 3538739"/>
              <a:gd name="connsiteY2" fmla="*/ 4683507 h 4683507"/>
              <a:gd name="connsiteX3" fmla="*/ 0 w 3538739"/>
              <a:gd name="connsiteY3" fmla="*/ 4683507 h 4683507"/>
            </a:gdLst>
            <a:ahLst/>
            <a:cxnLst>
              <a:cxn ang="0">
                <a:pos x="connsiteX0" y="connsiteY0"/>
              </a:cxn>
              <a:cxn ang="0">
                <a:pos x="connsiteX1" y="connsiteY1"/>
              </a:cxn>
              <a:cxn ang="0">
                <a:pos x="connsiteX2" y="connsiteY2"/>
              </a:cxn>
              <a:cxn ang="0">
                <a:pos x="connsiteX3" y="connsiteY3"/>
              </a:cxn>
            </a:cxnLst>
            <a:rect l="l" t="t" r="r" b="b"/>
            <a:pathLst>
              <a:path w="3538739" h="4683507">
                <a:moveTo>
                  <a:pt x="744191" y="0"/>
                </a:moveTo>
                <a:lnTo>
                  <a:pt x="3538739" y="0"/>
                </a:lnTo>
                <a:lnTo>
                  <a:pt x="2794548" y="4683507"/>
                </a:lnTo>
                <a:lnTo>
                  <a:pt x="0" y="4683507"/>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10" name="Picture Placeholder 9">
            <a:extLst>
              <a:ext uri="{FF2B5EF4-FFF2-40B4-BE49-F238E27FC236}">
                <a16:creationId xmlns:a16="http://schemas.microsoft.com/office/drawing/2014/main" id="{665A980F-2F2C-FC74-8611-0E115307A6AC}"/>
              </a:ext>
            </a:extLst>
          </p:cNvPr>
          <p:cNvSpPr>
            <a:spLocks noGrp="1"/>
          </p:cNvSpPr>
          <p:nvPr>
            <p:ph type="pic" sz="quarter" idx="14"/>
          </p:nvPr>
        </p:nvSpPr>
        <p:spPr>
          <a:xfrm>
            <a:off x="8696739" y="1901810"/>
            <a:ext cx="2297928" cy="3041196"/>
          </a:xfrm>
          <a:custGeom>
            <a:avLst/>
            <a:gdLst>
              <a:gd name="connsiteX0" fmla="*/ 483240 w 2297928"/>
              <a:gd name="connsiteY0" fmla="*/ 0 h 3041196"/>
              <a:gd name="connsiteX1" fmla="*/ 2297928 w 2297928"/>
              <a:gd name="connsiteY1" fmla="*/ 0 h 3041196"/>
              <a:gd name="connsiteX2" fmla="*/ 1814621 w 2297928"/>
              <a:gd name="connsiteY2" fmla="*/ 3041196 h 3041196"/>
              <a:gd name="connsiteX3" fmla="*/ 0 w 2297928"/>
              <a:gd name="connsiteY3" fmla="*/ 3041196 h 3041196"/>
            </a:gdLst>
            <a:ahLst/>
            <a:cxnLst>
              <a:cxn ang="0">
                <a:pos x="connsiteX0" y="connsiteY0"/>
              </a:cxn>
              <a:cxn ang="0">
                <a:pos x="connsiteX1" y="connsiteY1"/>
              </a:cxn>
              <a:cxn ang="0">
                <a:pos x="connsiteX2" y="connsiteY2"/>
              </a:cxn>
              <a:cxn ang="0">
                <a:pos x="connsiteX3" y="connsiteY3"/>
              </a:cxn>
            </a:cxnLst>
            <a:rect l="l" t="t" r="r" b="b"/>
            <a:pathLst>
              <a:path w="2297928" h="3041196">
                <a:moveTo>
                  <a:pt x="483240" y="0"/>
                </a:moveTo>
                <a:lnTo>
                  <a:pt x="2297928" y="0"/>
                </a:lnTo>
                <a:lnTo>
                  <a:pt x="1814621" y="3041196"/>
                </a:lnTo>
                <a:lnTo>
                  <a:pt x="0" y="3041196"/>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F30DC984-0C32-2E63-56A0-D7D6B6935186}"/>
              </a:ext>
            </a:extLst>
          </p:cNvPr>
          <p:cNvSpPr>
            <a:spLocks noGrp="1"/>
          </p:cNvSpPr>
          <p:nvPr>
            <p:ph type="dt" sz="half" idx="10"/>
          </p:nvPr>
        </p:nvSpPr>
        <p:spPr/>
        <p:txBody>
          <a:bodyPr/>
          <a:lstStyle/>
          <a:p>
            <a:fld id="{AE4737B1-F250-BB44-A787-B38E086CCEE1}" type="datetimeFigureOut">
              <a:rPr lang="en-US" smtClean="0"/>
              <a:t>12/6/2024</a:t>
            </a:fld>
            <a:endParaRPr lang="en-US"/>
          </a:p>
        </p:txBody>
      </p:sp>
      <p:sp>
        <p:nvSpPr>
          <p:cNvPr id="4" name="Footer Placeholder 3">
            <a:extLst>
              <a:ext uri="{FF2B5EF4-FFF2-40B4-BE49-F238E27FC236}">
                <a16:creationId xmlns:a16="http://schemas.microsoft.com/office/drawing/2014/main" id="{50BEC7DE-AF3A-3EDE-611D-611915259F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4A236-3F3A-7583-1C58-8ACBC71A1266}"/>
              </a:ext>
            </a:extLst>
          </p:cNvPr>
          <p:cNvSpPr>
            <a:spLocks noGrp="1"/>
          </p:cNvSpPr>
          <p:nvPr>
            <p:ph type="sldNum" sz="quarter" idx="12"/>
          </p:nvPr>
        </p:nvSpPr>
        <p:spPr/>
        <p:txBody>
          <a:bodyPr/>
          <a:lstStyle/>
          <a:p>
            <a:fld id="{36DDCBD3-5874-3B44-A01E-6B695B606E1D}" type="slidenum">
              <a:rPr lang="en-US" smtClean="0"/>
              <a:t>‹Nº›</a:t>
            </a:fld>
            <a:endParaRPr lang="en-US"/>
          </a:p>
        </p:txBody>
      </p:sp>
    </p:spTree>
    <p:extLst>
      <p:ext uri="{BB962C8B-B14F-4D97-AF65-F5344CB8AC3E}">
        <p14:creationId xmlns:p14="http://schemas.microsoft.com/office/powerpoint/2010/main" val="163504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560C84-4F85-D824-4BFC-A80D1DCD9121}"/>
              </a:ext>
            </a:extLst>
          </p:cNvPr>
          <p:cNvSpPr>
            <a:spLocks noGrp="1"/>
          </p:cNvSpPr>
          <p:nvPr>
            <p:ph type="pic" sz="quarter" idx="13"/>
          </p:nvPr>
        </p:nvSpPr>
        <p:spPr>
          <a:xfrm>
            <a:off x="892553" y="0"/>
            <a:ext cx="5202495" cy="6858508"/>
          </a:xfrm>
          <a:custGeom>
            <a:avLst/>
            <a:gdLst>
              <a:gd name="connsiteX0" fmla="*/ 0 w 5202495"/>
              <a:gd name="connsiteY0" fmla="*/ 0 h 6858508"/>
              <a:gd name="connsiteX1" fmla="*/ 3869498 w 5202495"/>
              <a:gd name="connsiteY1" fmla="*/ 0 h 6858508"/>
              <a:gd name="connsiteX2" fmla="*/ 5202495 w 5202495"/>
              <a:gd name="connsiteY2" fmla="*/ 3429254 h 6858508"/>
              <a:gd name="connsiteX3" fmla="*/ 3869498 w 5202495"/>
              <a:gd name="connsiteY3" fmla="*/ 6858508 h 6858508"/>
              <a:gd name="connsiteX4" fmla="*/ 0 w 5202495"/>
              <a:gd name="connsiteY4" fmla="*/ 6858508 h 6858508"/>
              <a:gd name="connsiteX5" fmla="*/ 1332997 w 5202495"/>
              <a:gd name="connsiteY5" fmla="*/ 3425828 h 68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495" h="6858508">
                <a:moveTo>
                  <a:pt x="0" y="0"/>
                </a:moveTo>
                <a:lnTo>
                  <a:pt x="3869498" y="0"/>
                </a:lnTo>
                <a:lnTo>
                  <a:pt x="5202495" y="3429254"/>
                </a:lnTo>
                <a:lnTo>
                  <a:pt x="3869498" y="6858508"/>
                </a:lnTo>
                <a:lnTo>
                  <a:pt x="0" y="6858508"/>
                </a:lnTo>
                <a:lnTo>
                  <a:pt x="1332997" y="342582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62EAF76D-4FC4-53A8-4B2B-6B8E4D43BF24}"/>
              </a:ext>
            </a:extLst>
          </p:cNvPr>
          <p:cNvSpPr>
            <a:spLocks noGrp="1"/>
          </p:cNvSpPr>
          <p:nvPr>
            <p:ph type="title"/>
          </p:nvPr>
        </p:nvSpPr>
        <p:spPr>
          <a:xfrm>
            <a:off x="6343231" y="365125"/>
            <a:ext cx="4517680" cy="1325563"/>
          </a:xfrm>
          <a:prstGeom prst="rect">
            <a:avLst/>
          </a:prstGeom>
        </p:spPr>
        <p:txBody>
          <a:bodyPr/>
          <a:lstStyle>
            <a:lvl1pPr>
              <a:defRPr sz="3200"/>
            </a:lvl1pPr>
          </a:lstStyle>
          <a:p>
            <a:r>
              <a:rPr lang="es-ES"/>
              <a:t>Haga clic para modificar el estilo de título del patrón</a:t>
            </a:r>
            <a:endParaRPr lang="es-CO"/>
          </a:p>
        </p:txBody>
      </p:sp>
      <p:sp>
        <p:nvSpPr>
          <p:cNvPr id="8" name="Marcador de contenido 7">
            <a:extLst>
              <a:ext uri="{FF2B5EF4-FFF2-40B4-BE49-F238E27FC236}">
                <a16:creationId xmlns:a16="http://schemas.microsoft.com/office/drawing/2014/main" id="{5B30C747-9BB8-B37E-3107-F0E59234EAA4}"/>
              </a:ext>
            </a:extLst>
          </p:cNvPr>
          <p:cNvSpPr>
            <a:spLocks noGrp="1"/>
          </p:cNvSpPr>
          <p:nvPr>
            <p:ph sz="quarter" idx="14"/>
          </p:nvPr>
        </p:nvSpPr>
        <p:spPr>
          <a:xfrm>
            <a:off x="6343231" y="1865014"/>
            <a:ext cx="4517680" cy="4463358"/>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55180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F3B164F8-D5A0-950E-0371-808C652DD685}"/>
              </a:ext>
              <a:ext uri="{C183D7F6-B498-43B3-948B-1728B52AA6E4}">
                <adec:decorative xmlns:adec="http://schemas.microsoft.com/office/drawing/2017/decorative" val="1"/>
              </a:ext>
            </a:extLst>
          </p:cNvPr>
          <p:cNvSpPr/>
          <p:nvPr userDrawn="1"/>
        </p:nvSpPr>
        <p:spPr>
          <a:xfrm>
            <a:off x="0" y="-325925"/>
            <a:ext cx="12213051" cy="71839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505AC274-E228-5B21-1156-C144CA941726}"/>
              </a:ext>
              <a:ext uri="{C183D7F6-B498-43B3-948B-1728B52AA6E4}">
                <adec:decorative xmlns:adec="http://schemas.microsoft.com/office/drawing/2017/decorative" val="1"/>
              </a:ext>
            </a:extLst>
          </p:cNvPr>
          <p:cNvSpPr/>
          <p:nvPr userDrawn="1"/>
        </p:nvSpPr>
        <p:spPr>
          <a:xfrm>
            <a:off x="1445307" y="3109911"/>
            <a:ext cx="5550870" cy="3748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C38D6199-9662-FA15-2CFB-61804507C1D1}"/>
              </a:ext>
            </a:extLst>
          </p:cNvPr>
          <p:cNvSpPr>
            <a:spLocks noGrp="1"/>
          </p:cNvSpPr>
          <p:nvPr>
            <p:ph type="title"/>
          </p:nvPr>
        </p:nvSpPr>
        <p:spPr>
          <a:xfrm>
            <a:off x="838200" y="365126"/>
            <a:ext cx="10515600" cy="504008"/>
          </a:xfrm>
          <a:prstGeom prst="rect">
            <a:avLst/>
          </a:prstGeom>
        </p:spPr>
        <p:txBody>
          <a:bodyPr/>
          <a:lstStyle>
            <a:lvl1pPr>
              <a:defRPr sz="3200">
                <a:solidFill>
                  <a:schemeClr val="bg1"/>
                </a:solidFill>
              </a:defRPr>
            </a:lvl1pPr>
          </a:lstStyle>
          <a:p>
            <a:r>
              <a:rPr lang="es-ES"/>
              <a:t>Haga clic para modificar el estilo de título del patrón</a:t>
            </a:r>
            <a:endParaRPr lang="es-CO"/>
          </a:p>
        </p:txBody>
      </p:sp>
      <p:sp>
        <p:nvSpPr>
          <p:cNvPr id="13" name="Marcador de texto 12">
            <a:extLst>
              <a:ext uri="{FF2B5EF4-FFF2-40B4-BE49-F238E27FC236}">
                <a16:creationId xmlns:a16="http://schemas.microsoft.com/office/drawing/2014/main" id="{1E643C8E-C0E0-43FD-AA31-2A37E74C46A9}"/>
              </a:ext>
            </a:extLst>
          </p:cNvPr>
          <p:cNvSpPr>
            <a:spLocks noGrp="1"/>
          </p:cNvSpPr>
          <p:nvPr>
            <p:ph type="body" sz="quarter" idx="16"/>
          </p:nvPr>
        </p:nvSpPr>
        <p:spPr>
          <a:xfrm>
            <a:off x="838200" y="1050925"/>
            <a:ext cx="10452100" cy="1739900"/>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a:extLst>
              <a:ext uri="{FF2B5EF4-FFF2-40B4-BE49-F238E27FC236}">
                <a16:creationId xmlns:a16="http://schemas.microsoft.com/office/drawing/2014/main" id="{8CAD4EC7-A97E-FE83-909A-184886EF99E1}"/>
              </a:ext>
            </a:extLst>
          </p:cNvPr>
          <p:cNvSpPr>
            <a:spLocks noGrp="1"/>
          </p:cNvSpPr>
          <p:nvPr>
            <p:ph type="body" sz="quarter" idx="15"/>
          </p:nvPr>
        </p:nvSpPr>
        <p:spPr>
          <a:xfrm>
            <a:off x="1655612" y="3429000"/>
            <a:ext cx="4617911" cy="2897982"/>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6">
            <a:extLst>
              <a:ext uri="{FF2B5EF4-FFF2-40B4-BE49-F238E27FC236}">
                <a16:creationId xmlns:a16="http://schemas.microsoft.com/office/drawing/2014/main" id="{01D79175-BA19-5566-A917-20EF547A855E}"/>
              </a:ext>
            </a:extLst>
          </p:cNvPr>
          <p:cNvSpPr>
            <a:spLocks noGrp="1"/>
          </p:cNvSpPr>
          <p:nvPr>
            <p:ph type="pic" sz="quarter" idx="14"/>
          </p:nvPr>
        </p:nvSpPr>
        <p:spPr>
          <a:xfrm>
            <a:off x="6996177" y="3109913"/>
            <a:ext cx="3074221" cy="3748088"/>
          </a:xfrm>
          <a:prstGeom prst="rect">
            <a:avLst/>
          </a:prstGeom>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244586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F9EFCF-380C-4B1B-5A1F-B771C48FAFC0}"/>
              </a:ext>
            </a:extLst>
          </p:cNvPr>
          <p:cNvSpPr>
            <a:spLocks noGrp="1"/>
          </p:cNvSpPr>
          <p:nvPr>
            <p:ph type="pic" sz="quarter" idx="13"/>
          </p:nvPr>
        </p:nvSpPr>
        <p:spPr>
          <a:xfrm>
            <a:off x="1404730" y="1020420"/>
            <a:ext cx="4187688" cy="4861298"/>
          </a:xfrm>
          <a:custGeom>
            <a:avLst/>
            <a:gdLst>
              <a:gd name="connsiteX0" fmla="*/ 0 w 4187688"/>
              <a:gd name="connsiteY0" fmla="*/ 0 h 4861298"/>
              <a:gd name="connsiteX1" fmla="*/ 4187688 w 4187688"/>
              <a:gd name="connsiteY1" fmla="*/ 0 h 4861298"/>
              <a:gd name="connsiteX2" fmla="*/ 4187688 w 4187688"/>
              <a:gd name="connsiteY2" fmla="*/ 4242249 h 4861298"/>
              <a:gd name="connsiteX3" fmla="*/ 0 w 4187688"/>
              <a:gd name="connsiteY3" fmla="*/ 4861298 h 4861298"/>
            </a:gdLst>
            <a:ahLst/>
            <a:cxnLst>
              <a:cxn ang="0">
                <a:pos x="connsiteX0" y="connsiteY0"/>
              </a:cxn>
              <a:cxn ang="0">
                <a:pos x="connsiteX1" y="connsiteY1"/>
              </a:cxn>
              <a:cxn ang="0">
                <a:pos x="connsiteX2" y="connsiteY2"/>
              </a:cxn>
              <a:cxn ang="0">
                <a:pos x="connsiteX3" y="connsiteY3"/>
              </a:cxn>
            </a:cxnLst>
            <a:rect l="l" t="t" r="r" b="b"/>
            <a:pathLst>
              <a:path w="4187688" h="4861298">
                <a:moveTo>
                  <a:pt x="0" y="0"/>
                </a:moveTo>
                <a:lnTo>
                  <a:pt x="4187688" y="0"/>
                </a:lnTo>
                <a:lnTo>
                  <a:pt x="4187688" y="4242249"/>
                </a:lnTo>
                <a:lnTo>
                  <a:pt x="0" y="486129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Marcador de contenido 5">
            <a:extLst>
              <a:ext uri="{FF2B5EF4-FFF2-40B4-BE49-F238E27FC236}">
                <a16:creationId xmlns:a16="http://schemas.microsoft.com/office/drawing/2014/main" id="{31B4F382-9580-E0F9-770D-2AC9BF52EA7B}"/>
              </a:ext>
            </a:extLst>
          </p:cNvPr>
          <p:cNvSpPr>
            <a:spLocks noGrp="1"/>
          </p:cNvSpPr>
          <p:nvPr>
            <p:ph sz="quarter" idx="14"/>
          </p:nvPr>
        </p:nvSpPr>
        <p:spPr>
          <a:xfrm>
            <a:off x="6096000" y="1020763"/>
            <a:ext cx="4913313" cy="443865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04374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E82B5-AB74-1298-36A2-F8796C0512B3}"/>
              </a:ext>
              <a:ext uri="{C183D7F6-B498-43B3-948B-1728B52AA6E4}">
                <adec:decorative xmlns:adec="http://schemas.microsoft.com/office/drawing/2017/decorative" val="1"/>
              </a:ext>
            </a:extLst>
          </p:cNvPr>
          <p:cNvSpPr/>
          <p:nvPr userDrawn="1"/>
        </p:nvSpPr>
        <p:spPr>
          <a:xfrm>
            <a:off x="0" y="-307818"/>
            <a:ext cx="12192000" cy="71641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19">
            <a:extLst>
              <a:ext uri="{FF2B5EF4-FFF2-40B4-BE49-F238E27FC236}">
                <a16:creationId xmlns:a16="http://schemas.microsoft.com/office/drawing/2014/main" id="{FCB27069-B8A5-8142-B1DA-068C15A2373E}"/>
              </a:ext>
              <a:ext uri="{C183D7F6-B498-43B3-948B-1728B52AA6E4}">
                <adec:decorative xmlns:adec="http://schemas.microsoft.com/office/drawing/2017/decorative" val="1"/>
              </a:ext>
            </a:extLst>
          </p:cNvPr>
          <p:cNvGrpSpPr/>
          <p:nvPr userDrawn="1"/>
        </p:nvGrpSpPr>
        <p:grpSpPr>
          <a:xfrm>
            <a:off x="5019057" y="-317439"/>
            <a:ext cx="3134343" cy="7175439"/>
            <a:chOff x="4633072" y="0"/>
            <a:chExt cx="2925411" cy="6856351"/>
          </a:xfrm>
          <a:solidFill>
            <a:schemeClr val="accent1"/>
          </a:solidFill>
        </p:grpSpPr>
        <p:sp>
          <p:nvSpPr>
            <p:cNvPr id="22" name="Freeform 21">
              <a:extLst>
                <a:ext uri="{FF2B5EF4-FFF2-40B4-BE49-F238E27FC236}">
                  <a16:creationId xmlns:a16="http://schemas.microsoft.com/office/drawing/2014/main" id="{5E3C7E65-8A90-4F3C-B651-6C348346EA2E}"/>
                </a:ext>
              </a:extLst>
            </p:cNvPr>
            <p:cNvSpPr/>
            <p:nvPr/>
          </p:nvSpPr>
          <p:spPr>
            <a:xfrm>
              <a:off x="5443318" y="0"/>
              <a:ext cx="2115165" cy="1768248"/>
            </a:xfrm>
            <a:custGeom>
              <a:avLst/>
              <a:gdLst>
                <a:gd name="connsiteX0" fmla="*/ 2115165 w 2115165"/>
                <a:gd name="connsiteY0" fmla="*/ 1768249 h 1768248"/>
                <a:gd name="connsiteX1" fmla="*/ 761989 w 2115165"/>
                <a:gd name="connsiteY1" fmla="*/ 1768249 h 1768248"/>
                <a:gd name="connsiteX2" fmla="*/ 0 w 2115165"/>
                <a:gd name="connsiteY2" fmla="*/ 0 h 1768248"/>
                <a:gd name="connsiteX3" fmla="*/ 1353176 w 2115165"/>
                <a:gd name="connsiteY3" fmla="*/ 0 h 1768248"/>
                <a:gd name="connsiteX4" fmla="*/ 2115165 w 2115165"/>
                <a:gd name="connsiteY4" fmla="*/ 1768249 h 1768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65" h="1768248">
                  <a:moveTo>
                    <a:pt x="2115165" y="1768249"/>
                  </a:moveTo>
                  <a:lnTo>
                    <a:pt x="761989" y="1768249"/>
                  </a:lnTo>
                  <a:lnTo>
                    <a:pt x="0" y="0"/>
                  </a:lnTo>
                  <a:lnTo>
                    <a:pt x="1353176" y="0"/>
                  </a:lnTo>
                  <a:lnTo>
                    <a:pt x="2115165" y="1768249"/>
                  </a:lnTo>
                  <a:close/>
                </a:path>
              </a:pathLst>
            </a:custGeom>
            <a:grpFill/>
            <a:ln w="632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AB543FE-0985-F631-E3D0-74DC24C009FD}"/>
                </a:ext>
              </a:extLst>
            </p:cNvPr>
            <p:cNvSpPr/>
            <p:nvPr/>
          </p:nvSpPr>
          <p:spPr>
            <a:xfrm>
              <a:off x="4633072" y="5842990"/>
              <a:ext cx="1430502" cy="1013361"/>
            </a:xfrm>
            <a:custGeom>
              <a:avLst/>
              <a:gdLst>
                <a:gd name="connsiteX0" fmla="*/ 1430503 w 1430502"/>
                <a:gd name="connsiteY0" fmla="*/ 0 h 1013361"/>
                <a:gd name="connsiteX1" fmla="*/ 436662 w 1430502"/>
                <a:gd name="connsiteY1" fmla="*/ 0 h 1013361"/>
                <a:gd name="connsiteX2" fmla="*/ 0 w 1430502"/>
                <a:gd name="connsiteY2" fmla="*/ 1013361 h 1013361"/>
                <a:gd name="connsiteX3" fmla="*/ 993841 w 1430502"/>
                <a:gd name="connsiteY3" fmla="*/ 1013361 h 1013361"/>
                <a:gd name="connsiteX4" fmla="*/ 1430503 w 1430502"/>
                <a:gd name="connsiteY4" fmla="*/ 0 h 101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502" h="1013361">
                  <a:moveTo>
                    <a:pt x="1430503" y="0"/>
                  </a:moveTo>
                  <a:lnTo>
                    <a:pt x="436662" y="0"/>
                  </a:lnTo>
                  <a:lnTo>
                    <a:pt x="0" y="1013361"/>
                  </a:lnTo>
                  <a:lnTo>
                    <a:pt x="993841" y="1013361"/>
                  </a:lnTo>
                  <a:lnTo>
                    <a:pt x="1430503" y="0"/>
                  </a:lnTo>
                  <a:close/>
                </a:path>
              </a:pathLst>
            </a:custGeom>
            <a:grpFill/>
            <a:ln w="6329" cap="flat">
              <a:noFill/>
              <a:prstDash val="solid"/>
              <a:miter/>
            </a:ln>
          </p:spPr>
          <p:txBody>
            <a:bodyPr rtlCol="0" anchor="ctr"/>
            <a:lstStyle/>
            <a:p>
              <a:endParaRPr lang="en-US"/>
            </a:p>
          </p:txBody>
        </p:sp>
      </p:grpSp>
      <p:sp>
        <p:nvSpPr>
          <p:cNvPr id="7" name="Título 6">
            <a:extLst>
              <a:ext uri="{FF2B5EF4-FFF2-40B4-BE49-F238E27FC236}">
                <a16:creationId xmlns:a16="http://schemas.microsoft.com/office/drawing/2014/main" id="{4CE94B21-8A46-E105-5B83-EEBDAC7B32E9}"/>
              </a:ext>
            </a:extLst>
          </p:cNvPr>
          <p:cNvSpPr>
            <a:spLocks noGrp="1"/>
          </p:cNvSpPr>
          <p:nvPr>
            <p:ph type="title"/>
          </p:nvPr>
        </p:nvSpPr>
        <p:spPr>
          <a:xfrm>
            <a:off x="534155" y="884124"/>
            <a:ext cx="5006566" cy="1325563"/>
          </a:xfrm>
          <a:prstGeom prst="rect">
            <a:avLst/>
          </a:prstGeom>
        </p:spPr>
        <p:txBody>
          <a:bodyPr/>
          <a:lstStyle>
            <a:lvl1pPr>
              <a:defRPr sz="3600">
                <a:solidFill>
                  <a:schemeClr val="bg1"/>
                </a:solidFill>
              </a:defRPr>
            </a:lvl1pPr>
          </a:lstStyle>
          <a:p>
            <a:r>
              <a:rPr lang="es-ES"/>
              <a:t>Haga clic para modificar el estilo de título del patrón</a:t>
            </a:r>
            <a:endParaRPr lang="es-CO"/>
          </a:p>
        </p:txBody>
      </p:sp>
      <p:sp>
        <p:nvSpPr>
          <p:cNvPr id="10" name="Marcador de texto 9">
            <a:extLst>
              <a:ext uri="{FF2B5EF4-FFF2-40B4-BE49-F238E27FC236}">
                <a16:creationId xmlns:a16="http://schemas.microsoft.com/office/drawing/2014/main" id="{06D74341-327B-4443-BB2C-D5406FE84926}"/>
              </a:ext>
            </a:extLst>
          </p:cNvPr>
          <p:cNvSpPr>
            <a:spLocks noGrp="1"/>
          </p:cNvSpPr>
          <p:nvPr>
            <p:ph type="body" sz="quarter" idx="15"/>
          </p:nvPr>
        </p:nvSpPr>
        <p:spPr>
          <a:xfrm>
            <a:off x="625476" y="2290763"/>
            <a:ext cx="4915246" cy="32051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Picture Placeholder 6">
            <a:extLst>
              <a:ext uri="{FF2B5EF4-FFF2-40B4-BE49-F238E27FC236}">
                <a16:creationId xmlns:a16="http://schemas.microsoft.com/office/drawing/2014/main" id="{6350708F-F0B4-1658-5AFE-16FD3EA99DB5}"/>
              </a:ext>
            </a:extLst>
          </p:cNvPr>
          <p:cNvSpPr>
            <a:spLocks noGrp="1"/>
          </p:cNvSpPr>
          <p:nvPr>
            <p:ph type="pic" sz="quarter" idx="14"/>
          </p:nvPr>
        </p:nvSpPr>
        <p:spPr>
          <a:xfrm>
            <a:off x="5856288" y="1533101"/>
            <a:ext cx="6335711" cy="4264377"/>
          </a:xfrm>
          <a:prstGeom prst="rect">
            <a:avLst/>
          </a:prstGeom>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130062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FF0F9-040F-F82A-5272-7C41E31A934B}"/>
              </a:ext>
              <a:ext uri="{C183D7F6-B498-43B3-948B-1728B52AA6E4}">
                <adec:decorative xmlns:adec="http://schemas.microsoft.com/office/drawing/2017/decorative" val="1"/>
              </a:ext>
            </a:extLst>
          </p:cNvPr>
          <p:cNvSpPr/>
          <p:nvPr userDrawn="1"/>
        </p:nvSpPr>
        <p:spPr>
          <a:xfrm>
            <a:off x="0" y="-289711"/>
            <a:ext cx="12192000" cy="6089374"/>
          </a:xfrm>
          <a:custGeom>
            <a:avLst/>
            <a:gdLst>
              <a:gd name="connsiteX0" fmla="*/ 0 w 12192000"/>
              <a:gd name="connsiteY0" fmla="*/ 0 h 4724400"/>
              <a:gd name="connsiteX1" fmla="*/ 12192000 w 12192000"/>
              <a:gd name="connsiteY1" fmla="*/ 0 h 4724400"/>
              <a:gd name="connsiteX2" fmla="*/ 12192000 w 12192000"/>
              <a:gd name="connsiteY2" fmla="*/ 4724400 h 4724400"/>
              <a:gd name="connsiteX3" fmla="*/ 0 w 12192000"/>
              <a:gd name="connsiteY3" fmla="*/ 4724400 h 4724400"/>
              <a:gd name="connsiteX4" fmla="*/ 0 w 12192000"/>
              <a:gd name="connsiteY4" fmla="*/ 0 h 4724400"/>
              <a:gd name="connsiteX0" fmla="*/ 0 w 12192000"/>
              <a:gd name="connsiteY0" fmla="*/ 0 h 6089374"/>
              <a:gd name="connsiteX1" fmla="*/ 12192000 w 12192000"/>
              <a:gd name="connsiteY1" fmla="*/ 0 h 6089374"/>
              <a:gd name="connsiteX2" fmla="*/ 12192000 w 12192000"/>
              <a:gd name="connsiteY2" fmla="*/ 4724400 h 6089374"/>
              <a:gd name="connsiteX3" fmla="*/ 0 w 12192000"/>
              <a:gd name="connsiteY3" fmla="*/ 6089374 h 6089374"/>
              <a:gd name="connsiteX4" fmla="*/ 0 w 12192000"/>
              <a:gd name="connsiteY4" fmla="*/ 0 h 6089374"/>
              <a:gd name="connsiteX0" fmla="*/ 0 w 12192000"/>
              <a:gd name="connsiteY0" fmla="*/ 0 h 6089374"/>
              <a:gd name="connsiteX1" fmla="*/ 12192000 w 12192000"/>
              <a:gd name="connsiteY1" fmla="*/ 0 h 6089374"/>
              <a:gd name="connsiteX2" fmla="*/ 12192000 w 12192000"/>
              <a:gd name="connsiteY2" fmla="*/ 4287078 h 6089374"/>
              <a:gd name="connsiteX3" fmla="*/ 0 w 12192000"/>
              <a:gd name="connsiteY3" fmla="*/ 6089374 h 6089374"/>
              <a:gd name="connsiteX4" fmla="*/ 0 w 12192000"/>
              <a:gd name="connsiteY4" fmla="*/ 0 h 608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9374">
                <a:moveTo>
                  <a:pt x="0" y="0"/>
                </a:moveTo>
                <a:lnTo>
                  <a:pt x="12192000" y="0"/>
                </a:lnTo>
                <a:lnTo>
                  <a:pt x="12192000" y="4287078"/>
                </a:lnTo>
                <a:lnTo>
                  <a:pt x="0" y="608937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1E144A32-BCEF-3E52-956D-D7D0DEEAEE2F}"/>
              </a:ext>
            </a:extLst>
          </p:cNvPr>
          <p:cNvSpPr>
            <a:spLocks noGrp="1"/>
          </p:cNvSpPr>
          <p:nvPr>
            <p:ph type="pic" sz="quarter" idx="13"/>
          </p:nvPr>
        </p:nvSpPr>
        <p:spPr>
          <a:xfrm>
            <a:off x="1069495" y="1170052"/>
            <a:ext cx="4008670" cy="4517896"/>
          </a:xfrm>
          <a:custGeom>
            <a:avLst/>
            <a:gdLst>
              <a:gd name="connsiteX0" fmla="*/ 633916 w 4008670"/>
              <a:gd name="connsiteY0" fmla="*/ 0 h 4517896"/>
              <a:gd name="connsiteX1" fmla="*/ 4008670 w 4008670"/>
              <a:gd name="connsiteY1" fmla="*/ 0 h 4517896"/>
              <a:gd name="connsiteX2" fmla="*/ 4008670 w 4008670"/>
              <a:gd name="connsiteY2" fmla="*/ 4517896 h 4517896"/>
              <a:gd name="connsiteX3" fmla="*/ 0 w 4008670"/>
              <a:gd name="connsiteY3" fmla="*/ 4517896 h 4517896"/>
              <a:gd name="connsiteX4" fmla="*/ 0 w 4008670"/>
              <a:gd name="connsiteY4" fmla="*/ 633370 h 4517896"/>
              <a:gd name="connsiteX5" fmla="*/ 633916 w 4008670"/>
              <a:gd name="connsiteY5" fmla="*/ 633370 h 451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670" h="4517896">
                <a:moveTo>
                  <a:pt x="633916" y="0"/>
                </a:moveTo>
                <a:lnTo>
                  <a:pt x="4008670" y="0"/>
                </a:lnTo>
                <a:lnTo>
                  <a:pt x="4008670" y="4517896"/>
                </a:lnTo>
                <a:lnTo>
                  <a:pt x="0" y="4517896"/>
                </a:lnTo>
                <a:lnTo>
                  <a:pt x="0" y="633370"/>
                </a:lnTo>
                <a:lnTo>
                  <a:pt x="633916" y="63337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Título 5">
            <a:extLst>
              <a:ext uri="{FF2B5EF4-FFF2-40B4-BE49-F238E27FC236}">
                <a16:creationId xmlns:a16="http://schemas.microsoft.com/office/drawing/2014/main" id="{55281729-CB7F-2B32-D2D7-5FB2392C0F10}"/>
              </a:ext>
            </a:extLst>
          </p:cNvPr>
          <p:cNvSpPr>
            <a:spLocks noGrp="1"/>
          </p:cNvSpPr>
          <p:nvPr>
            <p:ph type="title"/>
          </p:nvPr>
        </p:nvSpPr>
        <p:spPr>
          <a:xfrm>
            <a:off x="6096000" y="1170052"/>
            <a:ext cx="52578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403558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3.sv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Google Shape;138;p18">
            <a:extLst>
              <a:ext uri="{FF2B5EF4-FFF2-40B4-BE49-F238E27FC236}">
                <a16:creationId xmlns:a16="http://schemas.microsoft.com/office/drawing/2014/main" id="{49D4B73B-BB1E-6C47-7C47-82DA76D73832}"/>
              </a:ext>
              <a:ext uri="{C183D7F6-B498-43B3-948B-1728B52AA6E4}">
                <adec:decorative xmlns:adec="http://schemas.microsoft.com/office/drawing/2017/decorative" val="1"/>
              </a:ext>
            </a:extLst>
          </p:cNvPr>
          <p:cNvPicPr preferRelativeResize="0"/>
          <p:nvPr userDrawn="1"/>
        </p:nvPicPr>
        <p:blipFill>
          <a:blip r:embed="rId22">
            <a:alphaModFix/>
          </a:blip>
          <a:stretch>
            <a:fillRect/>
          </a:stretch>
        </p:blipFill>
        <p:spPr>
          <a:xfrm>
            <a:off x="0" y="0"/>
            <a:ext cx="12192000" cy="6858000"/>
          </a:xfrm>
          <a:prstGeom prst="rect">
            <a:avLst/>
          </a:prstGeom>
          <a:noFill/>
          <a:ln>
            <a:noFill/>
          </a:ln>
        </p:spPr>
      </p:pic>
      <p:sp>
        <p:nvSpPr>
          <p:cNvPr id="11" name="Freeform 10">
            <a:extLst>
              <a:ext uri="{FF2B5EF4-FFF2-40B4-BE49-F238E27FC236}">
                <a16:creationId xmlns:a16="http://schemas.microsoft.com/office/drawing/2014/main" id="{D747B86F-740A-FA1B-71D5-331CA188905E}"/>
              </a:ext>
              <a:ext uri="{C183D7F6-B498-43B3-948B-1728B52AA6E4}">
                <adec:decorative xmlns:adec="http://schemas.microsoft.com/office/drawing/2017/decorative" val="1"/>
              </a:ext>
            </a:extLst>
          </p:cNvPr>
          <p:cNvSpPr/>
          <p:nvPr userDrawn="1"/>
        </p:nvSpPr>
        <p:spPr>
          <a:xfrm>
            <a:off x="11270026" y="615016"/>
            <a:ext cx="363282" cy="361542"/>
          </a:xfrm>
          <a:custGeom>
            <a:avLst/>
            <a:gdLst>
              <a:gd name="connsiteX0" fmla="*/ 221192 w 442385"/>
              <a:gd name="connsiteY0" fmla="*/ 0 h 440268"/>
              <a:gd name="connsiteX1" fmla="*/ 222251 w 442385"/>
              <a:gd name="connsiteY1" fmla="*/ 0 h 440268"/>
              <a:gd name="connsiteX2" fmla="*/ 442384 w 442385"/>
              <a:gd name="connsiteY2" fmla="*/ 0 h 440268"/>
              <a:gd name="connsiteX3" fmla="*/ 442384 w 442385"/>
              <a:gd name="connsiteY3" fmla="*/ 220124 h 440268"/>
              <a:gd name="connsiteX4" fmla="*/ 442385 w 442385"/>
              <a:gd name="connsiteY4" fmla="*/ 220134 h 440268"/>
              <a:gd name="connsiteX5" fmla="*/ 442384 w 442385"/>
              <a:gd name="connsiteY5" fmla="*/ 220134 h 440268"/>
              <a:gd name="connsiteX6" fmla="*/ 442384 w 442385"/>
              <a:gd name="connsiteY6" fmla="*/ 440267 h 440268"/>
              <a:gd name="connsiteX7" fmla="*/ 222260 w 442385"/>
              <a:gd name="connsiteY7" fmla="*/ 440267 h 440268"/>
              <a:gd name="connsiteX8" fmla="*/ 222250 w 442385"/>
              <a:gd name="connsiteY8" fmla="*/ 440268 h 440268"/>
              <a:gd name="connsiteX9" fmla="*/ 222251 w 442385"/>
              <a:gd name="connsiteY9" fmla="*/ 440267 h 440268"/>
              <a:gd name="connsiteX10" fmla="*/ 221192 w 442385"/>
              <a:gd name="connsiteY10" fmla="*/ 440267 h 440268"/>
              <a:gd name="connsiteX11" fmla="*/ 0 w 442385"/>
              <a:gd name="connsiteY11" fmla="*/ 440267 h 440268"/>
              <a:gd name="connsiteX12" fmla="*/ 0 w 442385"/>
              <a:gd name="connsiteY12" fmla="*/ 221544 h 440268"/>
              <a:gd name="connsiteX13" fmla="*/ 2259 w 442385"/>
              <a:gd name="connsiteY13" fmla="*/ 221544 h 440268"/>
              <a:gd name="connsiteX14" fmla="*/ 2117 w 442385"/>
              <a:gd name="connsiteY14" fmla="*/ 220133 h 440268"/>
              <a:gd name="connsiteX15" fmla="*/ 6590 w 442385"/>
              <a:gd name="connsiteY15" fmla="*/ 175769 h 440268"/>
              <a:gd name="connsiteX16" fmla="*/ 146562 w 442385"/>
              <a:gd name="connsiteY16" fmla="*/ 13358 h 440268"/>
              <a:gd name="connsiteX17" fmla="*/ 221192 w 442385"/>
              <a:gd name="connsiteY17" fmla="*/ 187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385" h="440268">
                <a:moveTo>
                  <a:pt x="221192" y="0"/>
                </a:moveTo>
                <a:lnTo>
                  <a:pt x="222251" y="0"/>
                </a:lnTo>
                <a:lnTo>
                  <a:pt x="442384" y="0"/>
                </a:lnTo>
                <a:lnTo>
                  <a:pt x="442384" y="220124"/>
                </a:lnTo>
                <a:lnTo>
                  <a:pt x="442385" y="220134"/>
                </a:lnTo>
                <a:lnTo>
                  <a:pt x="442384" y="220134"/>
                </a:lnTo>
                <a:lnTo>
                  <a:pt x="442384" y="440267"/>
                </a:lnTo>
                <a:lnTo>
                  <a:pt x="222260" y="440267"/>
                </a:lnTo>
                <a:lnTo>
                  <a:pt x="222250" y="440268"/>
                </a:lnTo>
                <a:lnTo>
                  <a:pt x="222251" y="440267"/>
                </a:lnTo>
                <a:lnTo>
                  <a:pt x="221192" y="440267"/>
                </a:lnTo>
                <a:lnTo>
                  <a:pt x="0" y="440267"/>
                </a:lnTo>
                <a:lnTo>
                  <a:pt x="0" y="221544"/>
                </a:lnTo>
                <a:lnTo>
                  <a:pt x="2259" y="221544"/>
                </a:lnTo>
                <a:lnTo>
                  <a:pt x="2117" y="220133"/>
                </a:lnTo>
                <a:lnTo>
                  <a:pt x="6590" y="175769"/>
                </a:lnTo>
                <a:cubicBezTo>
                  <a:pt x="21985" y="100536"/>
                  <a:pt x="75758" y="39282"/>
                  <a:pt x="146562" y="13358"/>
                </a:cubicBezTo>
                <a:lnTo>
                  <a:pt x="221192" y="1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a:p>
        </p:txBody>
      </p:sp>
      <p:sp>
        <p:nvSpPr>
          <p:cNvPr id="4" name="Date Placeholder 3">
            <a:extLst>
              <a:ext uri="{FF2B5EF4-FFF2-40B4-BE49-F238E27FC236}">
                <a16:creationId xmlns:a16="http://schemas.microsoft.com/office/drawing/2014/main" id="{42893DF9-86FC-46E2-465A-BF00D5B14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737B1-F250-BB44-A787-B38E086CCEE1}" type="datetimeFigureOut">
              <a:rPr lang="en-US" smtClean="0"/>
              <a:t>12/6/2024</a:t>
            </a:fld>
            <a:endParaRPr lang="en-US"/>
          </a:p>
        </p:txBody>
      </p:sp>
      <p:sp>
        <p:nvSpPr>
          <p:cNvPr id="5" name="Footer Placeholder 4">
            <a:extLst>
              <a:ext uri="{FF2B5EF4-FFF2-40B4-BE49-F238E27FC236}">
                <a16:creationId xmlns:a16="http://schemas.microsoft.com/office/drawing/2014/main" id="{ECCC9AE6-CA5C-6C8C-7912-B5ADD2D07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90DF1-70A6-E1C4-8C88-2622C80A6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CBD3-5874-3B44-A01E-6B695B606E1D}" type="slidenum">
              <a:rPr lang="en-US" smtClean="0"/>
              <a:t>‹Nº›</a:t>
            </a:fld>
            <a:endParaRPr lang="en-US"/>
          </a:p>
        </p:txBody>
      </p:sp>
      <p:sp>
        <p:nvSpPr>
          <p:cNvPr id="8" name="Slide Number Placeholder 5">
            <a:extLst>
              <a:ext uri="{FF2B5EF4-FFF2-40B4-BE49-F238E27FC236}">
                <a16:creationId xmlns:a16="http://schemas.microsoft.com/office/drawing/2014/main" id="{37FC2119-906C-A4AC-EA61-59D567E827EE}"/>
              </a:ext>
              <a:ext uri="{C183D7F6-B498-43B3-948B-1728B52AA6E4}">
                <adec:decorative xmlns:adec="http://schemas.microsoft.com/office/drawing/2017/decorative" val="1"/>
              </a:ext>
            </a:extLst>
          </p:cNvPr>
          <p:cNvSpPr txBox="1">
            <a:spLocks/>
          </p:cNvSpPr>
          <p:nvPr userDrawn="1"/>
        </p:nvSpPr>
        <p:spPr>
          <a:xfrm flipH="1">
            <a:off x="11270028" y="615071"/>
            <a:ext cx="3796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solidFill>
                <a:schemeClr val="tx2"/>
              </a:solidFill>
            </a:endParaRPr>
          </a:p>
        </p:txBody>
      </p:sp>
      <p:cxnSp>
        <p:nvCxnSpPr>
          <p:cNvPr id="13" name="Straight Connector 12">
            <a:extLst>
              <a:ext uri="{FF2B5EF4-FFF2-40B4-BE49-F238E27FC236}">
                <a16:creationId xmlns:a16="http://schemas.microsoft.com/office/drawing/2014/main" id="{3D7EAD67-0D4B-24C7-6339-87F4C4F4B284}"/>
              </a:ext>
              <a:ext uri="{C183D7F6-B498-43B3-948B-1728B52AA6E4}">
                <adec:decorative xmlns:adec="http://schemas.microsoft.com/office/drawing/2017/decorative" val="1"/>
              </a:ext>
            </a:extLst>
          </p:cNvPr>
          <p:cNvCxnSpPr>
            <a:cxnSpLocks/>
          </p:cNvCxnSpPr>
          <p:nvPr userDrawn="1"/>
        </p:nvCxnSpPr>
        <p:spPr>
          <a:xfrm>
            <a:off x="11460125" y="1246909"/>
            <a:ext cx="0" cy="5022086"/>
          </a:xfrm>
          <a:prstGeom prst="line">
            <a:avLst/>
          </a:prstGeom>
          <a:ln w="19050">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pic>
        <p:nvPicPr>
          <p:cNvPr id="9" name="Gráfico 8" descr="Logo Secretaría Distrital de Hacienda de Bogotá">
            <a:extLst>
              <a:ext uri="{FF2B5EF4-FFF2-40B4-BE49-F238E27FC236}">
                <a16:creationId xmlns:a16="http://schemas.microsoft.com/office/drawing/2014/main" id="{8F092DE6-6792-C3AB-EC0C-E6E0740ECFA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848675" y="6355441"/>
            <a:ext cx="1760229" cy="366088"/>
          </a:xfrm>
          <a:prstGeom prst="rect">
            <a:avLst/>
          </a:prstGeom>
        </p:spPr>
      </p:pic>
    </p:spTree>
    <p:extLst>
      <p:ext uri="{BB962C8B-B14F-4D97-AF65-F5344CB8AC3E}">
        <p14:creationId xmlns:p14="http://schemas.microsoft.com/office/powerpoint/2010/main" val="870531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96"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Google Shape;138;p18">
            <a:extLst>
              <a:ext uri="{FF2B5EF4-FFF2-40B4-BE49-F238E27FC236}">
                <a16:creationId xmlns:a16="http://schemas.microsoft.com/office/drawing/2014/main" id="{49D4B73B-BB1E-6C47-7C47-82DA76D73832}"/>
              </a:ext>
            </a:extLst>
          </p:cNvPr>
          <p:cNvPicPr preferRelativeResize="0"/>
          <p:nvPr userDrawn="1"/>
        </p:nvPicPr>
        <p:blipFill>
          <a:blip r:embed="rId18">
            <a:alphaModFix/>
          </a:blip>
          <a:stretch>
            <a:fillRect/>
          </a:stretch>
        </p:blipFill>
        <p:spPr>
          <a:xfrm>
            <a:off x="0" y="-281759"/>
            <a:ext cx="12192000" cy="7139759"/>
          </a:xfrm>
          <a:prstGeom prst="rect">
            <a:avLst/>
          </a:prstGeom>
          <a:noFill/>
          <a:ln>
            <a:noFill/>
          </a:ln>
        </p:spPr>
      </p:pic>
      <p:sp>
        <p:nvSpPr>
          <p:cNvPr id="11" name="Freeform 10">
            <a:extLst>
              <a:ext uri="{FF2B5EF4-FFF2-40B4-BE49-F238E27FC236}">
                <a16:creationId xmlns:a16="http://schemas.microsoft.com/office/drawing/2014/main" id="{D747B86F-740A-FA1B-71D5-331CA188905E}"/>
              </a:ext>
            </a:extLst>
          </p:cNvPr>
          <p:cNvSpPr/>
          <p:nvPr userDrawn="1"/>
        </p:nvSpPr>
        <p:spPr>
          <a:xfrm>
            <a:off x="11270026" y="615016"/>
            <a:ext cx="363282" cy="361542"/>
          </a:xfrm>
          <a:custGeom>
            <a:avLst/>
            <a:gdLst>
              <a:gd name="connsiteX0" fmla="*/ 221192 w 442385"/>
              <a:gd name="connsiteY0" fmla="*/ 0 h 440268"/>
              <a:gd name="connsiteX1" fmla="*/ 222251 w 442385"/>
              <a:gd name="connsiteY1" fmla="*/ 0 h 440268"/>
              <a:gd name="connsiteX2" fmla="*/ 442384 w 442385"/>
              <a:gd name="connsiteY2" fmla="*/ 0 h 440268"/>
              <a:gd name="connsiteX3" fmla="*/ 442384 w 442385"/>
              <a:gd name="connsiteY3" fmla="*/ 220124 h 440268"/>
              <a:gd name="connsiteX4" fmla="*/ 442385 w 442385"/>
              <a:gd name="connsiteY4" fmla="*/ 220134 h 440268"/>
              <a:gd name="connsiteX5" fmla="*/ 442384 w 442385"/>
              <a:gd name="connsiteY5" fmla="*/ 220134 h 440268"/>
              <a:gd name="connsiteX6" fmla="*/ 442384 w 442385"/>
              <a:gd name="connsiteY6" fmla="*/ 440267 h 440268"/>
              <a:gd name="connsiteX7" fmla="*/ 222260 w 442385"/>
              <a:gd name="connsiteY7" fmla="*/ 440267 h 440268"/>
              <a:gd name="connsiteX8" fmla="*/ 222250 w 442385"/>
              <a:gd name="connsiteY8" fmla="*/ 440268 h 440268"/>
              <a:gd name="connsiteX9" fmla="*/ 222251 w 442385"/>
              <a:gd name="connsiteY9" fmla="*/ 440267 h 440268"/>
              <a:gd name="connsiteX10" fmla="*/ 221192 w 442385"/>
              <a:gd name="connsiteY10" fmla="*/ 440267 h 440268"/>
              <a:gd name="connsiteX11" fmla="*/ 0 w 442385"/>
              <a:gd name="connsiteY11" fmla="*/ 440267 h 440268"/>
              <a:gd name="connsiteX12" fmla="*/ 0 w 442385"/>
              <a:gd name="connsiteY12" fmla="*/ 221544 h 440268"/>
              <a:gd name="connsiteX13" fmla="*/ 2259 w 442385"/>
              <a:gd name="connsiteY13" fmla="*/ 221544 h 440268"/>
              <a:gd name="connsiteX14" fmla="*/ 2117 w 442385"/>
              <a:gd name="connsiteY14" fmla="*/ 220133 h 440268"/>
              <a:gd name="connsiteX15" fmla="*/ 6590 w 442385"/>
              <a:gd name="connsiteY15" fmla="*/ 175769 h 440268"/>
              <a:gd name="connsiteX16" fmla="*/ 146562 w 442385"/>
              <a:gd name="connsiteY16" fmla="*/ 13358 h 440268"/>
              <a:gd name="connsiteX17" fmla="*/ 221192 w 442385"/>
              <a:gd name="connsiteY17" fmla="*/ 187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385" h="440268">
                <a:moveTo>
                  <a:pt x="221192" y="0"/>
                </a:moveTo>
                <a:lnTo>
                  <a:pt x="222251" y="0"/>
                </a:lnTo>
                <a:lnTo>
                  <a:pt x="442384" y="0"/>
                </a:lnTo>
                <a:lnTo>
                  <a:pt x="442384" y="220124"/>
                </a:lnTo>
                <a:lnTo>
                  <a:pt x="442385" y="220134"/>
                </a:lnTo>
                <a:lnTo>
                  <a:pt x="442384" y="220134"/>
                </a:lnTo>
                <a:lnTo>
                  <a:pt x="442384" y="440267"/>
                </a:lnTo>
                <a:lnTo>
                  <a:pt x="222260" y="440267"/>
                </a:lnTo>
                <a:lnTo>
                  <a:pt x="222250" y="440268"/>
                </a:lnTo>
                <a:lnTo>
                  <a:pt x="222251" y="440267"/>
                </a:lnTo>
                <a:lnTo>
                  <a:pt x="221192" y="440267"/>
                </a:lnTo>
                <a:lnTo>
                  <a:pt x="0" y="440267"/>
                </a:lnTo>
                <a:lnTo>
                  <a:pt x="0" y="221544"/>
                </a:lnTo>
                <a:lnTo>
                  <a:pt x="2259" y="221544"/>
                </a:lnTo>
                <a:lnTo>
                  <a:pt x="2117" y="220133"/>
                </a:lnTo>
                <a:lnTo>
                  <a:pt x="6590" y="175769"/>
                </a:lnTo>
                <a:cubicBezTo>
                  <a:pt x="21985" y="100536"/>
                  <a:pt x="75758" y="39282"/>
                  <a:pt x="146562" y="13358"/>
                </a:cubicBezTo>
                <a:lnTo>
                  <a:pt x="221192" y="1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a:p>
        </p:txBody>
      </p:sp>
      <p:sp>
        <p:nvSpPr>
          <p:cNvPr id="4" name="Date Placeholder 3">
            <a:extLst>
              <a:ext uri="{FF2B5EF4-FFF2-40B4-BE49-F238E27FC236}">
                <a16:creationId xmlns:a16="http://schemas.microsoft.com/office/drawing/2014/main" id="{42893DF9-86FC-46E2-465A-BF00D5B14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737B1-F250-BB44-A787-B38E086CCEE1}" type="datetimeFigureOut">
              <a:rPr lang="en-US" smtClean="0"/>
              <a:t>12/6/2024</a:t>
            </a:fld>
            <a:endParaRPr lang="en-US"/>
          </a:p>
        </p:txBody>
      </p:sp>
      <p:sp>
        <p:nvSpPr>
          <p:cNvPr id="5" name="Footer Placeholder 4">
            <a:extLst>
              <a:ext uri="{FF2B5EF4-FFF2-40B4-BE49-F238E27FC236}">
                <a16:creationId xmlns:a16="http://schemas.microsoft.com/office/drawing/2014/main" id="{ECCC9AE6-CA5C-6C8C-7912-B5ADD2D07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90DF1-70A6-E1C4-8C88-2622C80A6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CBD3-5874-3B44-A01E-6B695B606E1D}" type="slidenum">
              <a:rPr lang="en-US" smtClean="0"/>
              <a:t>‹Nº›</a:t>
            </a:fld>
            <a:endParaRPr lang="en-US"/>
          </a:p>
        </p:txBody>
      </p:sp>
      <p:sp>
        <p:nvSpPr>
          <p:cNvPr id="8" name="Slide Number Placeholder 5">
            <a:extLst>
              <a:ext uri="{FF2B5EF4-FFF2-40B4-BE49-F238E27FC236}">
                <a16:creationId xmlns:a16="http://schemas.microsoft.com/office/drawing/2014/main" id="{37FC2119-906C-A4AC-EA61-59D567E827EE}"/>
              </a:ext>
            </a:extLst>
          </p:cNvPr>
          <p:cNvSpPr txBox="1">
            <a:spLocks/>
          </p:cNvSpPr>
          <p:nvPr userDrawn="1"/>
        </p:nvSpPr>
        <p:spPr>
          <a:xfrm flipH="1">
            <a:off x="11270028" y="615071"/>
            <a:ext cx="3796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solidFill>
                <a:schemeClr val="tx2"/>
              </a:solidFill>
            </a:endParaRPr>
          </a:p>
        </p:txBody>
      </p:sp>
      <p:cxnSp>
        <p:nvCxnSpPr>
          <p:cNvPr id="13" name="Straight Connector 12">
            <a:extLst>
              <a:ext uri="{FF2B5EF4-FFF2-40B4-BE49-F238E27FC236}">
                <a16:creationId xmlns:a16="http://schemas.microsoft.com/office/drawing/2014/main" id="{3D7EAD67-0D4B-24C7-6339-87F4C4F4B284}"/>
              </a:ext>
            </a:extLst>
          </p:cNvPr>
          <p:cNvCxnSpPr>
            <a:cxnSpLocks/>
          </p:cNvCxnSpPr>
          <p:nvPr userDrawn="1"/>
        </p:nvCxnSpPr>
        <p:spPr>
          <a:xfrm>
            <a:off x="11460125" y="1246909"/>
            <a:ext cx="0" cy="5022086"/>
          </a:xfrm>
          <a:prstGeom prst="line">
            <a:avLst/>
          </a:prstGeom>
          <a:ln w="19050">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pic>
        <p:nvPicPr>
          <p:cNvPr id="9" name="Gráfico 8">
            <a:extLst>
              <a:ext uri="{FF2B5EF4-FFF2-40B4-BE49-F238E27FC236}">
                <a16:creationId xmlns:a16="http://schemas.microsoft.com/office/drawing/2014/main" id="{8F092DE6-6792-C3AB-EC0C-E6E0740ECFA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848675" y="6355441"/>
            <a:ext cx="1760229" cy="366088"/>
          </a:xfrm>
          <a:prstGeom prst="rect">
            <a:avLst/>
          </a:prstGeom>
        </p:spPr>
      </p:pic>
    </p:spTree>
    <p:extLst>
      <p:ext uri="{BB962C8B-B14F-4D97-AF65-F5344CB8AC3E}">
        <p14:creationId xmlns:p14="http://schemas.microsoft.com/office/powerpoint/2010/main" val="2375094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7.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2.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9EC4AB1E-617B-3633-7634-4737717DB8F3}"/>
              </a:ext>
            </a:extLst>
          </p:cNvPr>
          <p:cNvPicPr>
            <a:picLocks noGrp="1" noChangeAspect="1"/>
          </p:cNvPicPr>
          <p:nvPr>
            <p:ph type="pic" sz="quarter" idx="13"/>
          </p:nvPr>
        </p:nvPicPr>
        <p:blipFill>
          <a:blip r:embed="rId2"/>
          <a:srcRect l="21888" r="21888"/>
          <a:stretch/>
        </p:blipFill>
        <p:spPr/>
      </p:pic>
      <p:pic>
        <p:nvPicPr>
          <p:cNvPr id="12" name="Marcador de posición de imagen 11" descr="Ciudad con edificios altos&#10;&#10;Descripción generada automáticamente">
            <a:extLst>
              <a:ext uri="{FF2B5EF4-FFF2-40B4-BE49-F238E27FC236}">
                <a16:creationId xmlns:a16="http://schemas.microsoft.com/office/drawing/2014/main" id="{6BACE8B3-BC33-08A2-1D2B-EC74A021FA87}"/>
              </a:ext>
            </a:extLst>
          </p:cNvPr>
          <p:cNvPicPr>
            <a:picLocks noGrp="1" noChangeAspect="1"/>
          </p:cNvPicPr>
          <p:nvPr>
            <p:ph type="pic" sz="quarter" idx="14"/>
          </p:nvPr>
        </p:nvPicPr>
        <p:blipFill>
          <a:blip r:embed="rId2"/>
          <a:srcRect l="21887" r="21887"/>
          <a:stretch/>
        </p:blipFill>
        <p:spPr/>
      </p:pic>
      <p:sp>
        <p:nvSpPr>
          <p:cNvPr id="13" name="Título 12">
            <a:extLst>
              <a:ext uri="{FF2B5EF4-FFF2-40B4-BE49-F238E27FC236}">
                <a16:creationId xmlns:a16="http://schemas.microsoft.com/office/drawing/2014/main" id="{7C93EA49-EEC7-F53D-8C81-80B57DB9085C}"/>
              </a:ext>
            </a:extLst>
          </p:cNvPr>
          <p:cNvSpPr>
            <a:spLocks noGrp="1"/>
          </p:cNvSpPr>
          <p:nvPr>
            <p:ph type="title"/>
          </p:nvPr>
        </p:nvSpPr>
        <p:spPr>
          <a:xfrm>
            <a:off x="2522850" y="2462857"/>
            <a:ext cx="6574211" cy="2213474"/>
          </a:xfrm>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a:ln>
                  <a:noFill/>
                </a:ln>
                <a:solidFill>
                  <a:srgbClr val="000000"/>
                </a:solidFill>
                <a:effectLst/>
                <a:uLnTx/>
                <a:uFillTx/>
                <a:ea typeface="+mn-ea"/>
                <a:cs typeface="Arial"/>
              </a:rPr>
              <a:t>Presupuesto 2025 </a:t>
            </a:r>
            <a:br>
              <a:rPr lang="es-MX" sz="4400" b="1" i="0" u="none" strike="noStrike" kern="1200" cap="none" spc="0" normalizeH="0" baseline="0" noProof="0">
                <a:ln>
                  <a:noFill/>
                </a:ln>
                <a:effectLst/>
                <a:uLnTx/>
                <a:uFillTx/>
                <a:ea typeface="+mn-ea"/>
                <a:cs typeface="Arial" panose="020B0604020202020204" pitchFamily="34" charset="0"/>
              </a:rPr>
            </a:br>
            <a:r>
              <a:rPr kumimoji="0" lang="es-MX" b="1" i="0" u="none" strike="noStrike" kern="1200" cap="none" spc="0" normalizeH="0" baseline="0" noProof="0">
                <a:ln>
                  <a:noFill/>
                </a:ln>
                <a:solidFill>
                  <a:srgbClr val="000000"/>
                </a:solidFill>
                <a:effectLst/>
                <a:uLnTx/>
                <a:uFillTx/>
                <a:ea typeface="+mn-ea"/>
                <a:cs typeface="Arial"/>
              </a:rPr>
              <a:t>PDD Bogotá Camina Segura</a:t>
            </a:r>
            <a:br>
              <a:rPr kumimoji="0" lang="es-MX" b="1" i="0" u="none" strike="noStrike" kern="1200" cap="none" spc="0" normalizeH="0" baseline="0" noProof="0">
                <a:ln>
                  <a:noFill/>
                </a:ln>
                <a:solidFill>
                  <a:srgbClr val="000000"/>
                </a:solidFill>
                <a:effectLst/>
                <a:uLnTx/>
                <a:uFillTx/>
                <a:ea typeface="+mn-ea"/>
                <a:cs typeface="Arial"/>
              </a:rPr>
            </a:br>
            <a:r>
              <a:rPr kumimoji="0" lang="es-MX" b="1" i="0" u="none" strike="noStrike" kern="1200" cap="none" spc="0" normalizeH="0" baseline="0" noProof="0">
                <a:ln>
                  <a:noFill/>
                </a:ln>
                <a:solidFill>
                  <a:srgbClr val="000000"/>
                </a:solidFill>
                <a:effectLst/>
                <a:uLnTx/>
                <a:uFillTx/>
                <a:ea typeface="+mn-ea"/>
                <a:cs typeface="Arial"/>
              </a:rPr>
              <a:t>Segundo Debate</a:t>
            </a:r>
            <a:endParaRPr kumimoji="0" lang="es-CO" sz="4400" b="1" i="0" u="none" strike="noStrike" kern="1200" cap="none" spc="0" normalizeH="0" baseline="0" noProof="0">
              <a:ln>
                <a:noFill/>
              </a:ln>
              <a:solidFill>
                <a:srgbClr val="000000"/>
              </a:solidFill>
              <a:effectLst/>
              <a:uLnTx/>
              <a:uFillTx/>
              <a:ea typeface="+mn-ea"/>
              <a:cs typeface="Arial"/>
            </a:endParaRPr>
          </a:p>
        </p:txBody>
      </p:sp>
      <p:sp>
        <p:nvSpPr>
          <p:cNvPr id="23" name="Freeform 22">
            <a:extLst>
              <a:ext uri="{FF2B5EF4-FFF2-40B4-BE49-F238E27FC236}">
                <a16:creationId xmlns:a16="http://schemas.microsoft.com/office/drawing/2014/main" id="{5805DF79-ED81-58BC-EDE6-DCA10FB700FE}"/>
              </a:ext>
            </a:extLst>
          </p:cNvPr>
          <p:cNvSpPr/>
          <p:nvPr/>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24" name="Freeform 23">
            <a:extLst>
              <a:ext uri="{FF2B5EF4-FFF2-40B4-BE49-F238E27FC236}">
                <a16:creationId xmlns:a16="http://schemas.microsoft.com/office/drawing/2014/main" id="{C6251F79-76C7-5F6B-95B9-5A7BF5455C09}"/>
              </a:ext>
            </a:extLst>
          </p:cNvPr>
          <p:cNvSpPr/>
          <p:nvPr/>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33" name="Freeform 32">
            <a:extLst>
              <a:ext uri="{FF2B5EF4-FFF2-40B4-BE49-F238E27FC236}">
                <a16:creationId xmlns:a16="http://schemas.microsoft.com/office/drawing/2014/main" id="{690BB1BD-6FBC-3ED7-6262-ED28FEBC522D}"/>
              </a:ext>
            </a:extLst>
          </p:cNvPr>
          <p:cNvSpPr/>
          <p:nvPr/>
        </p:nvSpPr>
        <p:spPr>
          <a:xfrm>
            <a:off x="6608439" y="993684"/>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60" name="Freeform 59">
            <a:extLst>
              <a:ext uri="{FF2B5EF4-FFF2-40B4-BE49-F238E27FC236}">
                <a16:creationId xmlns:a16="http://schemas.microsoft.com/office/drawing/2014/main" id="{9B628B5E-B0AE-EC9E-C5D8-D712FC33D51B}"/>
              </a:ext>
            </a:extLst>
          </p:cNvPr>
          <p:cNvSpPr/>
          <p:nvPr/>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exend Deca"/>
              <a:ea typeface="+mn-ea"/>
              <a:cs typeface="+mn-cs"/>
            </a:endParaRPr>
          </a:p>
        </p:txBody>
      </p:sp>
    </p:spTree>
    <p:extLst>
      <p:ext uri="{BB962C8B-B14F-4D97-AF65-F5344CB8AC3E}">
        <p14:creationId xmlns:p14="http://schemas.microsoft.com/office/powerpoint/2010/main" val="377473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a:off x="3536608" y="1635331"/>
            <a:ext cx="2299739" cy="3227979"/>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chemeClr val="accent1">
              <a:lumMod val="40000"/>
              <a:lumOff val="60000"/>
            </a:schemeClr>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Oval 6"/>
          <p:cNvSpPr>
            <a:spLocks noChangeArrowheads="1"/>
          </p:cNvSpPr>
          <p:nvPr/>
        </p:nvSpPr>
        <p:spPr bwMode="auto">
          <a:xfrm>
            <a:off x="4016939" y="1729203"/>
            <a:ext cx="1396233" cy="143278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ctr" rtl="0">
              <a:spcBef>
                <a:spcPts val="0"/>
              </a:spcBef>
              <a:spcAft>
                <a:spcPts val="0"/>
              </a:spcAft>
              <a:buNone/>
            </a:pPr>
            <a:endParaRPr lang="es-CO" sz="1400" b="1">
              <a:solidFill>
                <a:schemeClr val="accent6"/>
              </a:solidFill>
              <a:sym typeface="Arial"/>
            </a:endParaRPr>
          </a:p>
        </p:txBody>
      </p:sp>
      <p:sp>
        <p:nvSpPr>
          <p:cNvPr id="12" name="Freeform 5"/>
          <p:cNvSpPr>
            <a:spLocks/>
          </p:cNvSpPr>
          <p:nvPr/>
        </p:nvSpPr>
        <p:spPr bwMode="auto">
          <a:xfrm>
            <a:off x="6173215" y="1660045"/>
            <a:ext cx="2299739" cy="3227979"/>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chemeClr val="accent2">
              <a:lumMod val="40000"/>
              <a:lumOff val="60000"/>
            </a:schemeClr>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Oval 6"/>
          <p:cNvSpPr>
            <a:spLocks noChangeArrowheads="1"/>
          </p:cNvSpPr>
          <p:nvPr/>
        </p:nvSpPr>
        <p:spPr bwMode="auto">
          <a:xfrm>
            <a:off x="6649132" y="1719673"/>
            <a:ext cx="1396233" cy="143278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6" name="Freeform 5"/>
          <p:cNvSpPr>
            <a:spLocks/>
          </p:cNvSpPr>
          <p:nvPr/>
        </p:nvSpPr>
        <p:spPr bwMode="auto">
          <a:xfrm>
            <a:off x="8882923" y="1651094"/>
            <a:ext cx="2299739" cy="3227979"/>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rgbClr val="BAD4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Oval 6"/>
          <p:cNvSpPr>
            <a:spLocks noChangeArrowheads="1"/>
          </p:cNvSpPr>
          <p:nvPr/>
        </p:nvSpPr>
        <p:spPr bwMode="auto">
          <a:xfrm>
            <a:off x="9334675" y="1705611"/>
            <a:ext cx="1396233" cy="1432783"/>
          </a:xfrm>
          <a:prstGeom prst="ellipse">
            <a:avLst/>
          </a:prstGeom>
          <a:solidFill>
            <a:srgbClr val="37A7D9"/>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3" name="CuadroTexto 2">
            <a:extLst>
              <a:ext uri="{FF2B5EF4-FFF2-40B4-BE49-F238E27FC236}">
                <a16:creationId xmlns:a16="http://schemas.microsoft.com/office/drawing/2014/main" id="{2E868F7C-A5CD-3970-2369-DC01BCCA105C}"/>
              </a:ext>
            </a:extLst>
          </p:cNvPr>
          <p:cNvSpPr txBox="1"/>
          <p:nvPr/>
        </p:nvSpPr>
        <p:spPr>
          <a:xfrm>
            <a:off x="3999104" y="1995238"/>
            <a:ext cx="1373502" cy="615553"/>
          </a:xfrm>
          <a:prstGeom prst="rect">
            <a:avLst/>
          </a:prstGeom>
          <a:noFill/>
        </p:spPr>
        <p:txBody>
          <a:bodyPr wrap="square" lIns="91440" tIns="45720" rIns="91440" bIns="45720" anchor="t">
            <a:spAutoFit/>
          </a:bodyPr>
          <a:lstStyle/>
          <a:p>
            <a:pPr algn="ctr"/>
            <a:r>
              <a:rPr lang="es-CO" sz="2000" b="1">
                <a:latin typeface="Aptos"/>
                <a:ea typeface="Arial"/>
                <a:cs typeface="Arial"/>
                <a:sym typeface="Arial"/>
              </a:rPr>
              <a:t>$31</a:t>
            </a:r>
            <a:r>
              <a:rPr lang="es-CO" sz="2000" b="1">
                <a:latin typeface="Aptos"/>
              </a:rPr>
              <a:t>.283</a:t>
            </a:r>
          </a:p>
          <a:p>
            <a:pPr algn="ctr"/>
            <a:r>
              <a:rPr lang="es-CO" sz="1400" b="1">
                <a:latin typeface="Aptos"/>
                <a:cs typeface="Arial"/>
                <a:sym typeface="Arial"/>
              </a:rPr>
              <a:t>(81,4 %)</a:t>
            </a:r>
            <a:endParaRPr lang="es-ES" sz="1400" b="1">
              <a:latin typeface="Aptos"/>
            </a:endParaRPr>
          </a:p>
        </p:txBody>
      </p:sp>
      <p:sp>
        <p:nvSpPr>
          <p:cNvPr id="6" name="CuadroTexto 5">
            <a:extLst>
              <a:ext uri="{FF2B5EF4-FFF2-40B4-BE49-F238E27FC236}">
                <a16:creationId xmlns:a16="http://schemas.microsoft.com/office/drawing/2014/main" id="{FC4DB110-E62B-3F51-DAA5-C91904A35C77}"/>
              </a:ext>
            </a:extLst>
          </p:cNvPr>
          <p:cNvSpPr txBox="1"/>
          <p:nvPr/>
        </p:nvSpPr>
        <p:spPr>
          <a:xfrm>
            <a:off x="5664062" y="3406739"/>
            <a:ext cx="507040" cy="769441"/>
          </a:xfrm>
          <a:prstGeom prst="rect">
            <a:avLst/>
          </a:prstGeom>
          <a:noFill/>
        </p:spPr>
        <p:txBody>
          <a:bodyPr wrap="square" lIns="91440" tIns="45720" rIns="91440" bIns="45720" rtlCol="0" anchor="t">
            <a:spAutoFit/>
          </a:bodyPr>
          <a:lstStyle/>
          <a:p>
            <a:r>
              <a:rPr lang="es-MX" sz="4400" b="1"/>
              <a:t>+</a:t>
            </a:r>
            <a:endParaRPr lang="es-CO" sz="4400" b="1"/>
          </a:p>
        </p:txBody>
      </p:sp>
      <p:sp>
        <p:nvSpPr>
          <p:cNvPr id="2" name="CuadroTexto 1">
            <a:extLst>
              <a:ext uri="{FF2B5EF4-FFF2-40B4-BE49-F238E27FC236}">
                <a16:creationId xmlns:a16="http://schemas.microsoft.com/office/drawing/2014/main" id="{54B0ABE6-BB9B-AC91-EEDC-105B39C1E62D}"/>
              </a:ext>
            </a:extLst>
          </p:cNvPr>
          <p:cNvSpPr txBox="1"/>
          <p:nvPr/>
        </p:nvSpPr>
        <p:spPr>
          <a:xfrm>
            <a:off x="3516656" y="3062317"/>
            <a:ext cx="247009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1400" b="1">
                <a:solidFill>
                  <a:schemeClr val="accent1">
                    <a:lumMod val="75000"/>
                  </a:schemeClr>
                </a:solidFill>
                <a:latin typeface="Arial"/>
                <a:cs typeface="Arial"/>
              </a:rPr>
              <a:t>Inversión</a:t>
            </a:r>
            <a:endParaRPr lang="es-ES" sz="1600">
              <a:solidFill>
                <a:schemeClr val="accent1">
                  <a:lumMod val="75000"/>
                </a:schemeClr>
              </a:solidFill>
              <a:latin typeface="Arial"/>
              <a:cs typeface="Arial"/>
            </a:endParaRPr>
          </a:p>
        </p:txBody>
      </p:sp>
      <p:sp>
        <p:nvSpPr>
          <p:cNvPr id="7" name="CuadroTexto 6">
            <a:extLst>
              <a:ext uri="{FF2B5EF4-FFF2-40B4-BE49-F238E27FC236}">
                <a16:creationId xmlns:a16="http://schemas.microsoft.com/office/drawing/2014/main" id="{461D5CFD-E0BC-82F9-6761-046A86849634}"/>
              </a:ext>
            </a:extLst>
          </p:cNvPr>
          <p:cNvSpPr txBox="1"/>
          <p:nvPr/>
        </p:nvSpPr>
        <p:spPr>
          <a:xfrm>
            <a:off x="8271227" y="3448303"/>
            <a:ext cx="507040" cy="769441"/>
          </a:xfrm>
          <a:prstGeom prst="rect">
            <a:avLst/>
          </a:prstGeom>
          <a:noFill/>
        </p:spPr>
        <p:txBody>
          <a:bodyPr wrap="square" lIns="91440" tIns="45720" rIns="91440" bIns="45720" rtlCol="0" anchor="t">
            <a:spAutoFit/>
          </a:bodyPr>
          <a:lstStyle/>
          <a:p>
            <a:r>
              <a:rPr lang="es-MX" sz="4400" b="1"/>
              <a:t>+</a:t>
            </a:r>
            <a:endParaRPr lang="es-CO" sz="4400" b="1"/>
          </a:p>
        </p:txBody>
      </p:sp>
      <p:sp>
        <p:nvSpPr>
          <p:cNvPr id="11" name="Google Shape;248;g14e7ccd7459_1_0">
            <a:extLst>
              <a:ext uri="{FF2B5EF4-FFF2-40B4-BE49-F238E27FC236}">
                <a16:creationId xmlns:a16="http://schemas.microsoft.com/office/drawing/2014/main" id="{874F7EE9-2D9F-0F21-7850-5606568CA2E5}"/>
              </a:ext>
            </a:extLst>
          </p:cNvPr>
          <p:cNvSpPr txBox="1"/>
          <p:nvPr/>
        </p:nvSpPr>
        <p:spPr>
          <a:xfrm>
            <a:off x="6429871" y="2022918"/>
            <a:ext cx="170872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000" b="1">
                <a:solidFill>
                  <a:schemeClr val="dk1"/>
                </a:solidFill>
                <a:latin typeface="Aptos"/>
                <a:ea typeface="Arial"/>
                <a:cs typeface="Arial"/>
                <a:sym typeface="Arial"/>
              </a:rPr>
              <a:t>$5</a:t>
            </a:r>
            <a:r>
              <a:rPr lang="es-CO" sz="2000" b="1">
                <a:solidFill>
                  <a:schemeClr val="dk1"/>
                </a:solidFill>
                <a:latin typeface="Aptos"/>
              </a:rPr>
              <a:t>.121</a:t>
            </a:r>
            <a:endParaRPr lang="es-CO" sz="2000">
              <a:solidFill>
                <a:schemeClr val="dk1"/>
              </a:solidFill>
              <a:latin typeface="Aptos"/>
            </a:endParaRPr>
          </a:p>
        </p:txBody>
      </p:sp>
      <p:sp>
        <p:nvSpPr>
          <p:cNvPr id="14" name="CuadroTexto 13">
            <a:extLst>
              <a:ext uri="{FF2B5EF4-FFF2-40B4-BE49-F238E27FC236}">
                <a16:creationId xmlns:a16="http://schemas.microsoft.com/office/drawing/2014/main" id="{BF889527-1FA4-BC91-2E71-7A21FE29B466}"/>
              </a:ext>
            </a:extLst>
          </p:cNvPr>
          <p:cNvSpPr txBox="1"/>
          <p:nvPr/>
        </p:nvSpPr>
        <p:spPr>
          <a:xfrm>
            <a:off x="6741876" y="2386054"/>
            <a:ext cx="9902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1400" b="1">
                <a:latin typeface="Arial"/>
                <a:cs typeface="Arial"/>
              </a:rPr>
              <a:t>(13,3%)</a:t>
            </a:r>
            <a:r>
              <a:rPr lang="es-ES" sz="1400">
                <a:latin typeface="Arial"/>
                <a:cs typeface="Arial"/>
              </a:rPr>
              <a:t>​</a:t>
            </a:r>
            <a:endParaRPr lang="es-ES" sz="1400"/>
          </a:p>
        </p:txBody>
      </p:sp>
      <p:sp>
        <p:nvSpPr>
          <p:cNvPr id="15" name="Google Shape;248;g14e7ccd7459_1_0">
            <a:extLst>
              <a:ext uri="{FF2B5EF4-FFF2-40B4-BE49-F238E27FC236}">
                <a16:creationId xmlns:a16="http://schemas.microsoft.com/office/drawing/2014/main" id="{EACC5331-E607-CC1F-7729-942DE5283D86}"/>
              </a:ext>
            </a:extLst>
          </p:cNvPr>
          <p:cNvSpPr txBox="1"/>
          <p:nvPr/>
        </p:nvSpPr>
        <p:spPr>
          <a:xfrm>
            <a:off x="9139579" y="2002705"/>
            <a:ext cx="170872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000" b="1">
                <a:solidFill>
                  <a:schemeClr val="bg1"/>
                </a:solidFill>
                <a:latin typeface="Aptos"/>
                <a:ea typeface="Arial"/>
                <a:cs typeface="Arial"/>
                <a:sym typeface="Arial"/>
              </a:rPr>
              <a:t>$</a:t>
            </a:r>
            <a:r>
              <a:rPr lang="es-CO" sz="2000" b="1">
                <a:solidFill>
                  <a:schemeClr val="bg1"/>
                </a:solidFill>
                <a:latin typeface="Aptos"/>
                <a:cs typeface="Arial"/>
              </a:rPr>
              <a:t>2</a:t>
            </a:r>
            <a:r>
              <a:rPr lang="es-CO" sz="2000" b="1">
                <a:solidFill>
                  <a:schemeClr val="bg1"/>
                </a:solidFill>
                <a:latin typeface="Aptos"/>
              </a:rPr>
              <a:t>.029</a:t>
            </a:r>
            <a:endParaRPr lang="es-CO" sz="2000">
              <a:solidFill>
                <a:schemeClr val="bg1"/>
              </a:solidFill>
              <a:latin typeface="Aptos"/>
            </a:endParaRPr>
          </a:p>
        </p:txBody>
      </p:sp>
      <p:sp>
        <p:nvSpPr>
          <p:cNvPr id="18" name="CuadroTexto 17">
            <a:extLst>
              <a:ext uri="{FF2B5EF4-FFF2-40B4-BE49-F238E27FC236}">
                <a16:creationId xmlns:a16="http://schemas.microsoft.com/office/drawing/2014/main" id="{DEB18E3B-10C0-8796-D3AA-D68E45EF15AD}"/>
              </a:ext>
            </a:extLst>
          </p:cNvPr>
          <p:cNvSpPr txBox="1"/>
          <p:nvPr/>
        </p:nvSpPr>
        <p:spPr>
          <a:xfrm>
            <a:off x="9451584" y="2450260"/>
            <a:ext cx="9902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1400" b="1">
                <a:solidFill>
                  <a:schemeClr val="bg1"/>
                </a:solidFill>
                <a:latin typeface="Arial"/>
                <a:cs typeface="Arial"/>
              </a:rPr>
              <a:t>(5,3%)</a:t>
            </a:r>
            <a:r>
              <a:rPr lang="es-ES" sz="1400">
                <a:solidFill>
                  <a:schemeClr val="bg1"/>
                </a:solidFill>
                <a:latin typeface="Arial"/>
                <a:cs typeface="Arial"/>
              </a:rPr>
              <a:t>​</a:t>
            </a:r>
            <a:endParaRPr lang="es-ES" sz="1400">
              <a:solidFill>
                <a:schemeClr val="bg1"/>
              </a:solidFill>
            </a:endParaRPr>
          </a:p>
        </p:txBody>
      </p:sp>
      <p:sp>
        <p:nvSpPr>
          <p:cNvPr id="24" name="Google Shape;253;g14e7ccd7459_1_0">
            <a:extLst>
              <a:ext uri="{FF2B5EF4-FFF2-40B4-BE49-F238E27FC236}">
                <a16:creationId xmlns:a16="http://schemas.microsoft.com/office/drawing/2014/main" id="{55F02D54-07EC-1743-C9DE-C54D6EBC1F03}"/>
              </a:ext>
            </a:extLst>
          </p:cNvPr>
          <p:cNvSpPr txBox="1"/>
          <p:nvPr/>
        </p:nvSpPr>
        <p:spPr>
          <a:xfrm>
            <a:off x="6085432" y="3054183"/>
            <a:ext cx="2501882"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600" b="1">
                <a:solidFill>
                  <a:schemeClr val="tx2"/>
                </a:solidFill>
                <a:latin typeface="Arial"/>
                <a:ea typeface="Arial"/>
                <a:cs typeface="Arial"/>
                <a:sym typeface="Arial"/>
              </a:rPr>
              <a:t>Funcionamiento</a:t>
            </a:r>
          </a:p>
        </p:txBody>
      </p:sp>
      <p:sp>
        <p:nvSpPr>
          <p:cNvPr id="26" name="Google Shape;254;g14e7ccd7459_1_0">
            <a:extLst>
              <a:ext uri="{FF2B5EF4-FFF2-40B4-BE49-F238E27FC236}">
                <a16:creationId xmlns:a16="http://schemas.microsoft.com/office/drawing/2014/main" id="{1EEAAF2C-7290-992C-72DB-0A85D59E23A5}"/>
              </a:ext>
            </a:extLst>
          </p:cNvPr>
          <p:cNvSpPr txBox="1"/>
          <p:nvPr/>
        </p:nvSpPr>
        <p:spPr>
          <a:xfrm>
            <a:off x="8788818" y="3053728"/>
            <a:ext cx="251644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400" b="1">
                <a:solidFill>
                  <a:srgbClr val="2591C1"/>
                </a:solidFill>
                <a:latin typeface="Arial"/>
                <a:ea typeface="Arial"/>
                <a:cs typeface="Arial"/>
                <a:sym typeface="Arial"/>
              </a:rPr>
              <a:t>Servicio de la deuda</a:t>
            </a:r>
          </a:p>
        </p:txBody>
      </p:sp>
      <p:sp>
        <p:nvSpPr>
          <p:cNvPr id="54" name="Freeform 5">
            <a:extLst>
              <a:ext uri="{FF2B5EF4-FFF2-40B4-BE49-F238E27FC236}">
                <a16:creationId xmlns:a16="http://schemas.microsoft.com/office/drawing/2014/main" id="{8DDBBF16-8B4F-D548-73CE-045964E7AB80}"/>
              </a:ext>
            </a:extLst>
          </p:cNvPr>
          <p:cNvSpPr>
            <a:spLocks/>
          </p:cNvSpPr>
          <p:nvPr/>
        </p:nvSpPr>
        <p:spPr bwMode="auto">
          <a:xfrm>
            <a:off x="3539993" y="3795752"/>
            <a:ext cx="2291944" cy="1634711"/>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chemeClr val="accent1">
              <a:lumMod val="40000"/>
              <a:lumOff val="60000"/>
            </a:schemeClr>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Freeform 5">
            <a:extLst>
              <a:ext uri="{FF2B5EF4-FFF2-40B4-BE49-F238E27FC236}">
                <a16:creationId xmlns:a16="http://schemas.microsoft.com/office/drawing/2014/main" id="{40E85B08-F44F-DD60-4AED-A0FBF579A604}"/>
              </a:ext>
            </a:extLst>
          </p:cNvPr>
          <p:cNvSpPr>
            <a:spLocks/>
          </p:cNvSpPr>
          <p:nvPr/>
        </p:nvSpPr>
        <p:spPr bwMode="auto">
          <a:xfrm>
            <a:off x="6176600" y="3793216"/>
            <a:ext cx="2291944" cy="1617872"/>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chemeClr val="accent2">
              <a:lumMod val="40000"/>
              <a:lumOff val="60000"/>
            </a:schemeClr>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Freeform 5">
            <a:extLst>
              <a:ext uri="{FF2B5EF4-FFF2-40B4-BE49-F238E27FC236}">
                <a16:creationId xmlns:a16="http://schemas.microsoft.com/office/drawing/2014/main" id="{68514443-EB07-3887-BE9D-AC806DCE029E}"/>
              </a:ext>
            </a:extLst>
          </p:cNvPr>
          <p:cNvSpPr>
            <a:spLocks/>
          </p:cNvSpPr>
          <p:nvPr/>
        </p:nvSpPr>
        <p:spPr bwMode="auto">
          <a:xfrm>
            <a:off x="8882923" y="3853538"/>
            <a:ext cx="2299739" cy="1617872"/>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rgbClr val="BAD4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1" name="Oval 6">
            <a:extLst>
              <a:ext uri="{FF2B5EF4-FFF2-40B4-BE49-F238E27FC236}">
                <a16:creationId xmlns:a16="http://schemas.microsoft.com/office/drawing/2014/main" id="{FA8EAFE0-7D8A-DE9C-E50E-0BD1BD43B336}"/>
              </a:ext>
            </a:extLst>
          </p:cNvPr>
          <p:cNvSpPr>
            <a:spLocks noChangeArrowheads="1"/>
          </p:cNvSpPr>
          <p:nvPr/>
        </p:nvSpPr>
        <p:spPr bwMode="auto">
          <a:xfrm>
            <a:off x="6565572" y="3844398"/>
            <a:ext cx="1475972" cy="148245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62" name="Google Shape;248;g14e7ccd7459_1_0">
            <a:extLst>
              <a:ext uri="{FF2B5EF4-FFF2-40B4-BE49-F238E27FC236}">
                <a16:creationId xmlns:a16="http://schemas.microsoft.com/office/drawing/2014/main" id="{839A4672-0C0B-B634-4F1B-6B73466E421A}"/>
              </a:ext>
            </a:extLst>
          </p:cNvPr>
          <p:cNvSpPr txBox="1"/>
          <p:nvPr/>
        </p:nvSpPr>
        <p:spPr>
          <a:xfrm>
            <a:off x="6429871" y="3334131"/>
            <a:ext cx="1708720" cy="400069"/>
          </a:xfrm>
          <a:prstGeom prst="rect">
            <a:avLst/>
          </a:prstGeom>
          <a:noFill/>
          <a:ln>
            <a:noFill/>
          </a:ln>
        </p:spPr>
        <p:txBody>
          <a:bodyPr spcFirstLastPara="1" wrap="square" lIns="91425" tIns="45700" rIns="91425" bIns="45700" anchor="t" anchorCtr="0">
            <a:spAutoFit/>
          </a:bodyPr>
          <a:lstStyle/>
          <a:p>
            <a:pPr algn="ctr"/>
            <a:r>
              <a:rPr lang="es-CO" sz="2000" b="1">
                <a:solidFill>
                  <a:schemeClr val="dk1"/>
                </a:solidFill>
                <a:latin typeface="Aptos"/>
                <a:ea typeface="Arial"/>
                <a:cs typeface="Arial"/>
                <a:sym typeface="Arial"/>
              </a:rPr>
              <a:t>$+20</a:t>
            </a:r>
            <a:endParaRPr lang="es-ES" sz="1400">
              <a:solidFill>
                <a:schemeClr val="dk1"/>
              </a:solidFill>
              <a:sym typeface="Arial"/>
            </a:endParaRPr>
          </a:p>
        </p:txBody>
      </p:sp>
      <p:sp>
        <p:nvSpPr>
          <p:cNvPr id="5" name="Oval 6">
            <a:extLst>
              <a:ext uri="{FF2B5EF4-FFF2-40B4-BE49-F238E27FC236}">
                <a16:creationId xmlns:a16="http://schemas.microsoft.com/office/drawing/2014/main" id="{DCA8A318-5E23-0A3E-CA43-F92C03D01294}"/>
              </a:ext>
            </a:extLst>
          </p:cNvPr>
          <p:cNvSpPr>
            <a:spLocks noChangeArrowheads="1"/>
          </p:cNvSpPr>
          <p:nvPr/>
        </p:nvSpPr>
        <p:spPr bwMode="auto">
          <a:xfrm>
            <a:off x="9275280" y="3913209"/>
            <a:ext cx="1396233" cy="1432783"/>
          </a:xfrm>
          <a:prstGeom prst="ellipse">
            <a:avLst/>
          </a:prstGeom>
          <a:solidFill>
            <a:srgbClr val="37A7D9"/>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8" name="Google Shape;248;g14e7ccd7459_1_0">
            <a:extLst>
              <a:ext uri="{FF2B5EF4-FFF2-40B4-BE49-F238E27FC236}">
                <a16:creationId xmlns:a16="http://schemas.microsoft.com/office/drawing/2014/main" id="{88426AC4-A3CC-DD41-8657-D957FC735F52}"/>
              </a:ext>
            </a:extLst>
          </p:cNvPr>
          <p:cNvSpPr txBox="1"/>
          <p:nvPr/>
        </p:nvSpPr>
        <p:spPr>
          <a:xfrm>
            <a:off x="9139579" y="3309891"/>
            <a:ext cx="1708720" cy="400069"/>
          </a:xfrm>
          <a:prstGeom prst="rect">
            <a:avLst/>
          </a:prstGeom>
          <a:noFill/>
          <a:ln>
            <a:noFill/>
          </a:ln>
        </p:spPr>
        <p:txBody>
          <a:bodyPr spcFirstLastPara="1" wrap="square" lIns="91425" tIns="45700" rIns="91425" bIns="45700" anchor="t" anchorCtr="0">
            <a:spAutoFit/>
          </a:bodyPr>
          <a:lstStyle/>
          <a:p>
            <a:pPr algn="ctr"/>
            <a:r>
              <a:rPr lang="es-CO" sz="2000" b="1">
                <a:latin typeface="Aptos"/>
                <a:ea typeface="Arial"/>
                <a:cs typeface="Arial"/>
                <a:sym typeface="Arial"/>
              </a:rPr>
              <a:t>$-16 </a:t>
            </a:r>
          </a:p>
        </p:txBody>
      </p:sp>
      <p:sp>
        <p:nvSpPr>
          <p:cNvPr id="20" name="Oval 6">
            <a:extLst>
              <a:ext uri="{FF2B5EF4-FFF2-40B4-BE49-F238E27FC236}">
                <a16:creationId xmlns:a16="http://schemas.microsoft.com/office/drawing/2014/main" id="{FDD235F7-0652-5275-481E-9840FA2D2243}"/>
              </a:ext>
            </a:extLst>
          </p:cNvPr>
          <p:cNvSpPr>
            <a:spLocks noChangeArrowheads="1"/>
          </p:cNvSpPr>
          <p:nvPr/>
        </p:nvSpPr>
        <p:spPr bwMode="auto">
          <a:xfrm>
            <a:off x="3976373" y="3880278"/>
            <a:ext cx="1396233" cy="144657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en-US" sz="1400" b="1">
              <a:solidFill>
                <a:schemeClr val="accent6"/>
              </a:solidFill>
            </a:endParaRPr>
          </a:p>
        </p:txBody>
      </p:sp>
      <p:sp>
        <p:nvSpPr>
          <p:cNvPr id="34" name="CuadroTexto 33">
            <a:extLst>
              <a:ext uri="{FF2B5EF4-FFF2-40B4-BE49-F238E27FC236}">
                <a16:creationId xmlns:a16="http://schemas.microsoft.com/office/drawing/2014/main" id="{2C22F301-4AC6-E333-07A9-15C8CFE4F3DC}"/>
              </a:ext>
            </a:extLst>
          </p:cNvPr>
          <p:cNvSpPr txBox="1"/>
          <p:nvPr/>
        </p:nvSpPr>
        <p:spPr>
          <a:xfrm>
            <a:off x="2992485" y="3444825"/>
            <a:ext cx="393432" cy="769441"/>
          </a:xfrm>
          <a:prstGeom prst="rect">
            <a:avLst/>
          </a:prstGeom>
          <a:noFill/>
        </p:spPr>
        <p:txBody>
          <a:bodyPr wrap="square" lIns="91440" tIns="45720" rIns="91440" bIns="45720" rtlCol="0" anchor="t">
            <a:spAutoFit/>
          </a:bodyPr>
          <a:lstStyle>
            <a:defPPr>
              <a:defRPr lang="en-US"/>
            </a:defPPr>
            <a:lvl1pPr>
              <a:defRPr sz="5400" b="1"/>
            </a:lvl1pPr>
          </a:lstStyle>
          <a:p>
            <a:r>
              <a:rPr lang="es-MX" sz="4400"/>
              <a:t>=</a:t>
            </a:r>
            <a:endParaRPr lang="es-CO" sz="4400"/>
          </a:p>
        </p:txBody>
      </p:sp>
      <p:sp>
        <p:nvSpPr>
          <p:cNvPr id="23" name="CuadroTexto 22">
            <a:extLst>
              <a:ext uri="{FF2B5EF4-FFF2-40B4-BE49-F238E27FC236}">
                <a16:creationId xmlns:a16="http://schemas.microsoft.com/office/drawing/2014/main" id="{17C98E7A-B1A1-EAB0-70DE-A8DCC0063E2F}"/>
              </a:ext>
            </a:extLst>
          </p:cNvPr>
          <p:cNvSpPr txBox="1"/>
          <p:nvPr/>
        </p:nvSpPr>
        <p:spPr>
          <a:xfrm>
            <a:off x="3863578" y="4135686"/>
            <a:ext cx="1568468" cy="615553"/>
          </a:xfrm>
          <a:prstGeom prst="rect">
            <a:avLst/>
          </a:prstGeom>
          <a:noFill/>
        </p:spPr>
        <p:txBody>
          <a:bodyPr wrap="square" lIns="91440" tIns="45720" rIns="91440" bIns="45720" anchor="t">
            <a:spAutoFit/>
          </a:bodyPr>
          <a:lstStyle/>
          <a:p>
            <a:pPr algn="ctr"/>
            <a:r>
              <a:rPr lang="es-CO" sz="2000" b="1">
                <a:latin typeface="Aptos"/>
                <a:ea typeface="Arial"/>
                <a:cs typeface="Arial"/>
                <a:sym typeface="Arial"/>
              </a:rPr>
              <a:t>$31.279</a:t>
            </a:r>
            <a:endParaRPr lang="es-CO" sz="2000" b="1">
              <a:latin typeface="Aptos"/>
            </a:endParaRPr>
          </a:p>
          <a:p>
            <a:pPr algn="ctr"/>
            <a:r>
              <a:rPr lang="es-CO" sz="1400" b="1">
                <a:latin typeface="Aptos"/>
                <a:ea typeface="Arial"/>
                <a:cs typeface="Arial"/>
                <a:sym typeface="Arial"/>
              </a:rPr>
              <a:t>(81</a:t>
            </a:r>
            <a:r>
              <a:rPr lang="es-CO" sz="1400" b="1">
                <a:latin typeface="Aptos"/>
                <a:cs typeface="Arial"/>
                <a:sym typeface="Arial"/>
              </a:rPr>
              <a:t>,4</a:t>
            </a:r>
            <a:r>
              <a:rPr lang="es-CO" sz="1400" b="1">
                <a:latin typeface="Aptos"/>
                <a:sym typeface="Arial"/>
              </a:rPr>
              <a:t>%)</a:t>
            </a:r>
            <a:endParaRPr lang="es-ES" sz="1400" b="1">
              <a:latin typeface="Aptos"/>
            </a:endParaRPr>
          </a:p>
        </p:txBody>
      </p:sp>
      <p:sp>
        <p:nvSpPr>
          <p:cNvPr id="31" name="CuadroTexto 30">
            <a:extLst>
              <a:ext uri="{FF2B5EF4-FFF2-40B4-BE49-F238E27FC236}">
                <a16:creationId xmlns:a16="http://schemas.microsoft.com/office/drawing/2014/main" id="{16DEC35E-56F8-0707-BE37-7F5AFCE7C8D0}"/>
              </a:ext>
            </a:extLst>
          </p:cNvPr>
          <p:cNvSpPr txBox="1"/>
          <p:nvPr/>
        </p:nvSpPr>
        <p:spPr>
          <a:xfrm>
            <a:off x="3932974" y="3377414"/>
            <a:ext cx="1387000" cy="400110"/>
          </a:xfrm>
          <a:prstGeom prst="rect">
            <a:avLst/>
          </a:prstGeom>
          <a:noFill/>
        </p:spPr>
        <p:txBody>
          <a:bodyPr wrap="square" lIns="91440" tIns="45720" rIns="91440" bIns="45720" anchor="t">
            <a:spAutoFit/>
          </a:bodyPr>
          <a:lstStyle/>
          <a:p>
            <a:pPr algn="ctr"/>
            <a:r>
              <a:rPr lang="es-CO" sz="2000" b="1">
                <a:latin typeface="Aptos"/>
                <a:ea typeface="Arial"/>
                <a:cs typeface="Arial"/>
                <a:sym typeface="Arial"/>
              </a:rPr>
              <a:t>$-4</a:t>
            </a:r>
            <a:endParaRPr lang="es-ES"/>
          </a:p>
        </p:txBody>
      </p:sp>
      <p:sp>
        <p:nvSpPr>
          <p:cNvPr id="47" name="Google Shape;248;g14e7ccd7459_1_0">
            <a:extLst>
              <a:ext uri="{FF2B5EF4-FFF2-40B4-BE49-F238E27FC236}">
                <a16:creationId xmlns:a16="http://schemas.microsoft.com/office/drawing/2014/main" id="{8E07F0D4-01A2-0055-5C78-7079C07C3C06}"/>
              </a:ext>
            </a:extLst>
          </p:cNvPr>
          <p:cNvSpPr txBox="1"/>
          <p:nvPr/>
        </p:nvSpPr>
        <p:spPr>
          <a:xfrm>
            <a:off x="9139579" y="4196623"/>
            <a:ext cx="170872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000" b="1">
                <a:solidFill>
                  <a:schemeClr val="bg1"/>
                </a:solidFill>
                <a:latin typeface="Aptos"/>
                <a:ea typeface="Arial"/>
                <a:cs typeface="Arial"/>
                <a:sym typeface="Arial"/>
              </a:rPr>
              <a:t>$2.013</a:t>
            </a:r>
            <a:endParaRPr lang="es-CO" sz="2000" b="1">
              <a:solidFill>
                <a:schemeClr val="bg1"/>
              </a:solidFill>
              <a:latin typeface="Aptos"/>
              <a:cs typeface="Arial"/>
            </a:endParaRPr>
          </a:p>
        </p:txBody>
      </p:sp>
      <p:sp>
        <p:nvSpPr>
          <p:cNvPr id="48" name="CuadroTexto 47">
            <a:extLst>
              <a:ext uri="{FF2B5EF4-FFF2-40B4-BE49-F238E27FC236}">
                <a16:creationId xmlns:a16="http://schemas.microsoft.com/office/drawing/2014/main" id="{1570BDE6-50AE-8E3C-B97E-432D7CC22AF5}"/>
              </a:ext>
            </a:extLst>
          </p:cNvPr>
          <p:cNvSpPr txBox="1"/>
          <p:nvPr/>
        </p:nvSpPr>
        <p:spPr>
          <a:xfrm>
            <a:off x="9451584" y="4543649"/>
            <a:ext cx="9902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1400" b="1">
                <a:solidFill>
                  <a:schemeClr val="bg1"/>
                </a:solidFill>
                <a:latin typeface="Arial"/>
                <a:cs typeface="Arial"/>
              </a:rPr>
              <a:t>(5,2%)</a:t>
            </a:r>
            <a:r>
              <a:rPr lang="es-ES" sz="1400">
                <a:solidFill>
                  <a:schemeClr val="bg1"/>
                </a:solidFill>
                <a:latin typeface="Arial"/>
                <a:cs typeface="Arial"/>
              </a:rPr>
              <a:t>​</a:t>
            </a:r>
            <a:endParaRPr lang="es-ES" sz="1400">
              <a:solidFill>
                <a:schemeClr val="bg1"/>
              </a:solidFill>
            </a:endParaRPr>
          </a:p>
        </p:txBody>
      </p:sp>
      <p:sp>
        <p:nvSpPr>
          <p:cNvPr id="49" name="Google Shape;248;g14e7ccd7459_1_0">
            <a:extLst>
              <a:ext uri="{FF2B5EF4-FFF2-40B4-BE49-F238E27FC236}">
                <a16:creationId xmlns:a16="http://schemas.microsoft.com/office/drawing/2014/main" id="{3274D306-5C8C-1D9D-AE82-ED8283207B96}"/>
              </a:ext>
            </a:extLst>
          </p:cNvPr>
          <p:cNvSpPr txBox="1"/>
          <p:nvPr/>
        </p:nvSpPr>
        <p:spPr>
          <a:xfrm>
            <a:off x="6429871" y="4206549"/>
            <a:ext cx="170872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000" b="1">
                <a:solidFill>
                  <a:schemeClr val="dk1"/>
                </a:solidFill>
                <a:latin typeface="Aptos"/>
                <a:ea typeface="Arial"/>
                <a:cs typeface="Arial"/>
                <a:sym typeface="Arial"/>
              </a:rPr>
              <a:t>$5.141</a:t>
            </a:r>
            <a:endParaRPr lang="es-CO" sz="2000" b="1">
              <a:solidFill>
                <a:schemeClr val="dk1"/>
              </a:solidFill>
              <a:latin typeface="Aptos"/>
              <a:cs typeface="Arial"/>
            </a:endParaRPr>
          </a:p>
        </p:txBody>
      </p:sp>
      <p:sp>
        <p:nvSpPr>
          <p:cNvPr id="50" name="CuadroTexto 49">
            <a:extLst>
              <a:ext uri="{FF2B5EF4-FFF2-40B4-BE49-F238E27FC236}">
                <a16:creationId xmlns:a16="http://schemas.microsoft.com/office/drawing/2014/main" id="{63CD1987-7922-6988-BFD7-111FE4503139}"/>
              </a:ext>
            </a:extLst>
          </p:cNvPr>
          <p:cNvSpPr txBox="1"/>
          <p:nvPr/>
        </p:nvSpPr>
        <p:spPr>
          <a:xfrm>
            <a:off x="6741876" y="4513319"/>
            <a:ext cx="9902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1400" b="1">
                <a:latin typeface="Arial"/>
                <a:cs typeface="Arial"/>
              </a:rPr>
              <a:t>(13,4)</a:t>
            </a:r>
            <a:r>
              <a:rPr lang="es-ES" sz="1400">
                <a:latin typeface="Arial"/>
                <a:cs typeface="Arial"/>
              </a:rPr>
              <a:t>​</a:t>
            </a:r>
            <a:endParaRPr lang="es-ES" sz="1400"/>
          </a:p>
        </p:txBody>
      </p:sp>
      <p:sp>
        <p:nvSpPr>
          <p:cNvPr id="33" name="Freeform 5">
            <a:extLst>
              <a:ext uri="{FF2B5EF4-FFF2-40B4-BE49-F238E27FC236}">
                <a16:creationId xmlns:a16="http://schemas.microsoft.com/office/drawing/2014/main" id="{802162CB-98AA-357B-E1F1-2FAD419EDAFC}"/>
              </a:ext>
            </a:extLst>
          </p:cNvPr>
          <p:cNvSpPr>
            <a:spLocks/>
          </p:cNvSpPr>
          <p:nvPr/>
        </p:nvSpPr>
        <p:spPr bwMode="auto">
          <a:xfrm>
            <a:off x="1024412" y="1612253"/>
            <a:ext cx="2299739" cy="3227979"/>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chemeClr val="accent3">
              <a:lumMod val="20000"/>
              <a:lumOff val="80000"/>
            </a:schemeClr>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5" name="Oval 6">
            <a:extLst>
              <a:ext uri="{FF2B5EF4-FFF2-40B4-BE49-F238E27FC236}">
                <a16:creationId xmlns:a16="http://schemas.microsoft.com/office/drawing/2014/main" id="{7EBB283B-43B9-6F05-C412-8E97D9A2A1A5}"/>
              </a:ext>
            </a:extLst>
          </p:cNvPr>
          <p:cNvSpPr>
            <a:spLocks noChangeArrowheads="1"/>
          </p:cNvSpPr>
          <p:nvPr/>
        </p:nvSpPr>
        <p:spPr bwMode="auto">
          <a:xfrm>
            <a:off x="1491692" y="1694107"/>
            <a:ext cx="1396233" cy="1432783"/>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ctr" rtl="0">
              <a:spcBef>
                <a:spcPts val="0"/>
              </a:spcBef>
              <a:spcAft>
                <a:spcPts val="0"/>
              </a:spcAft>
              <a:buNone/>
            </a:pPr>
            <a:endParaRPr lang="es-CO" sz="1400" b="1">
              <a:solidFill>
                <a:schemeClr val="bg1"/>
              </a:solidFill>
              <a:sym typeface="Arial"/>
            </a:endParaRPr>
          </a:p>
        </p:txBody>
      </p:sp>
      <p:sp>
        <p:nvSpPr>
          <p:cNvPr id="37" name="CuadroTexto 36">
            <a:extLst>
              <a:ext uri="{FF2B5EF4-FFF2-40B4-BE49-F238E27FC236}">
                <a16:creationId xmlns:a16="http://schemas.microsoft.com/office/drawing/2014/main" id="{8CE4E208-58AD-6E7C-7669-3F604CAD3EF7}"/>
              </a:ext>
            </a:extLst>
          </p:cNvPr>
          <p:cNvSpPr txBox="1"/>
          <p:nvPr/>
        </p:nvSpPr>
        <p:spPr>
          <a:xfrm>
            <a:off x="1491692" y="1927040"/>
            <a:ext cx="1373502" cy="830997"/>
          </a:xfrm>
          <a:prstGeom prst="rect">
            <a:avLst/>
          </a:prstGeom>
          <a:noFill/>
        </p:spPr>
        <p:txBody>
          <a:bodyPr wrap="square" lIns="91440" tIns="45720" rIns="91440" bIns="45720" anchor="t">
            <a:spAutoFit/>
          </a:bodyPr>
          <a:lstStyle/>
          <a:p>
            <a:pPr algn="ctr"/>
            <a:r>
              <a:rPr lang="es-CO" sz="2000" b="1">
                <a:solidFill>
                  <a:schemeClr val="bg1"/>
                </a:solidFill>
                <a:latin typeface="Aptos"/>
                <a:cs typeface="Arial"/>
                <a:sym typeface="Arial"/>
              </a:rPr>
              <a:t>$</a:t>
            </a:r>
            <a:r>
              <a:rPr lang="es-CO" sz="2000" b="1">
                <a:solidFill>
                  <a:schemeClr val="bg1"/>
                </a:solidFill>
                <a:latin typeface="Aptos"/>
                <a:cs typeface="Arial"/>
              </a:rPr>
              <a:t>38.433</a:t>
            </a:r>
            <a:r>
              <a:rPr lang="es-ES" sz="1400">
                <a:solidFill>
                  <a:schemeClr val="bg1"/>
                </a:solidFill>
                <a:latin typeface="Lexend Deca"/>
                <a:cs typeface="Arial"/>
              </a:rPr>
              <a:t> </a:t>
            </a:r>
            <a:r>
              <a:rPr lang="es-MX" sz="1400" b="1">
                <a:solidFill>
                  <a:schemeClr val="bg1"/>
                </a:solidFill>
                <a:latin typeface="Arial"/>
                <a:cs typeface="Arial"/>
                <a:sym typeface="Arial"/>
              </a:rPr>
              <a:t>Presupuesto </a:t>
            </a:r>
            <a:r>
              <a:rPr lang="es-ES" sz="1400" b="1">
                <a:solidFill>
                  <a:schemeClr val="bg1"/>
                </a:solidFill>
                <a:latin typeface="Arial"/>
                <a:cs typeface="Arial"/>
                <a:sym typeface="Arial"/>
              </a:rPr>
              <a:t> Radicado </a:t>
            </a:r>
            <a:endParaRPr lang="es-CO" sz="1400">
              <a:solidFill>
                <a:schemeClr val="bg1"/>
              </a:solidFill>
              <a:latin typeface="Arial"/>
              <a:cs typeface="Arial"/>
              <a:sym typeface="Arial"/>
            </a:endParaRPr>
          </a:p>
        </p:txBody>
      </p:sp>
      <p:sp>
        <p:nvSpPr>
          <p:cNvPr id="51" name="Freeform 5">
            <a:extLst>
              <a:ext uri="{FF2B5EF4-FFF2-40B4-BE49-F238E27FC236}">
                <a16:creationId xmlns:a16="http://schemas.microsoft.com/office/drawing/2014/main" id="{81A13BC8-1DD5-FD62-A83D-43B4A2C9A7CD}"/>
              </a:ext>
            </a:extLst>
          </p:cNvPr>
          <p:cNvSpPr>
            <a:spLocks/>
          </p:cNvSpPr>
          <p:nvPr/>
        </p:nvSpPr>
        <p:spPr bwMode="auto">
          <a:xfrm>
            <a:off x="1027797" y="3731110"/>
            <a:ext cx="2291944" cy="1634711"/>
          </a:xfrm>
          <a:custGeom>
            <a:avLst/>
            <a:gdLst>
              <a:gd name="T0" fmla="*/ 514 w 598"/>
              <a:gd name="T1" fmla="*/ 215 h 683"/>
              <a:gd name="T2" fmla="*/ 299 w 598"/>
              <a:gd name="T3" fmla="*/ 0 h 683"/>
              <a:gd name="T4" fmla="*/ 84 w 598"/>
              <a:gd name="T5" fmla="*/ 215 h 683"/>
              <a:gd name="T6" fmla="*/ 0 w 598"/>
              <a:gd name="T7" fmla="*/ 215 h 683"/>
              <a:gd name="T8" fmla="*/ 0 w 598"/>
              <a:gd name="T9" fmla="*/ 683 h 683"/>
              <a:gd name="T10" fmla="*/ 598 w 598"/>
              <a:gd name="T11" fmla="*/ 683 h 683"/>
              <a:gd name="T12" fmla="*/ 598 w 598"/>
              <a:gd name="T13" fmla="*/ 215 h 683"/>
              <a:gd name="T14" fmla="*/ 514 w 598"/>
              <a:gd name="T15" fmla="*/ 215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683">
                <a:moveTo>
                  <a:pt x="514" y="215"/>
                </a:moveTo>
                <a:cubicBezTo>
                  <a:pt x="514" y="96"/>
                  <a:pt x="418" y="0"/>
                  <a:pt x="299" y="0"/>
                </a:cubicBezTo>
                <a:cubicBezTo>
                  <a:pt x="180" y="0"/>
                  <a:pt x="84" y="96"/>
                  <a:pt x="84" y="215"/>
                </a:cubicBezTo>
                <a:cubicBezTo>
                  <a:pt x="0" y="215"/>
                  <a:pt x="0" y="215"/>
                  <a:pt x="0" y="215"/>
                </a:cubicBezTo>
                <a:cubicBezTo>
                  <a:pt x="0" y="683"/>
                  <a:pt x="0" y="683"/>
                  <a:pt x="0" y="683"/>
                </a:cubicBezTo>
                <a:cubicBezTo>
                  <a:pt x="598" y="683"/>
                  <a:pt x="598" y="683"/>
                  <a:pt x="598" y="683"/>
                </a:cubicBezTo>
                <a:cubicBezTo>
                  <a:pt x="598" y="215"/>
                  <a:pt x="598" y="215"/>
                  <a:pt x="598" y="215"/>
                </a:cubicBezTo>
                <a:lnTo>
                  <a:pt x="514" y="215"/>
                </a:lnTo>
                <a:close/>
              </a:path>
            </a:pathLst>
          </a:custGeom>
          <a:solidFill>
            <a:schemeClr val="accent3">
              <a:lumMod val="20000"/>
              <a:lumOff val="80000"/>
            </a:schemeClr>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Oval 6">
            <a:extLst>
              <a:ext uri="{FF2B5EF4-FFF2-40B4-BE49-F238E27FC236}">
                <a16:creationId xmlns:a16="http://schemas.microsoft.com/office/drawing/2014/main" id="{B73823C4-A0B0-4F1C-D528-D6110CFAB1F1}"/>
              </a:ext>
            </a:extLst>
          </p:cNvPr>
          <p:cNvSpPr>
            <a:spLocks noChangeArrowheads="1"/>
          </p:cNvSpPr>
          <p:nvPr/>
        </p:nvSpPr>
        <p:spPr bwMode="auto">
          <a:xfrm>
            <a:off x="1416769" y="3880278"/>
            <a:ext cx="1523267" cy="1465714"/>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en-US" sz="1400" b="1">
              <a:solidFill>
                <a:schemeClr val="bg1"/>
              </a:solidFill>
            </a:endParaRPr>
          </a:p>
        </p:txBody>
      </p:sp>
      <p:sp>
        <p:nvSpPr>
          <p:cNvPr id="53" name="CuadroTexto 52">
            <a:extLst>
              <a:ext uri="{FF2B5EF4-FFF2-40B4-BE49-F238E27FC236}">
                <a16:creationId xmlns:a16="http://schemas.microsoft.com/office/drawing/2014/main" id="{30BE881F-A0BB-0937-90A1-5DB762D8EDCE}"/>
              </a:ext>
            </a:extLst>
          </p:cNvPr>
          <p:cNvSpPr txBox="1"/>
          <p:nvPr/>
        </p:nvSpPr>
        <p:spPr>
          <a:xfrm>
            <a:off x="1426640" y="4130937"/>
            <a:ext cx="1373502" cy="615553"/>
          </a:xfrm>
          <a:prstGeom prst="rect">
            <a:avLst/>
          </a:prstGeom>
          <a:noFill/>
        </p:spPr>
        <p:txBody>
          <a:bodyPr wrap="square" lIns="91440" tIns="45720" rIns="91440" bIns="45720" anchor="t">
            <a:spAutoFit/>
          </a:bodyPr>
          <a:lstStyle/>
          <a:p>
            <a:pPr algn="ctr"/>
            <a:r>
              <a:rPr lang="es-MX" sz="2000" b="1">
                <a:solidFill>
                  <a:schemeClr val="bg1"/>
                </a:solidFill>
                <a:latin typeface="Arial"/>
                <a:ea typeface="Arial"/>
                <a:cs typeface="Arial"/>
                <a:sym typeface="Arial"/>
              </a:rPr>
              <a:t>$38.433 </a:t>
            </a:r>
            <a:endParaRPr lang="es-ES" sz="2000">
              <a:solidFill>
                <a:schemeClr val="bg1"/>
              </a:solidFill>
            </a:endParaRPr>
          </a:p>
          <a:p>
            <a:pPr algn="ctr"/>
            <a:endParaRPr lang="es-CO" sz="1400" b="1">
              <a:solidFill>
                <a:schemeClr val="bg1"/>
              </a:solidFill>
              <a:latin typeface="Aptos"/>
            </a:endParaRPr>
          </a:p>
        </p:txBody>
      </p:sp>
      <p:sp>
        <p:nvSpPr>
          <p:cNvPr id="59" name="CuadroTexto 58">
            <a:extLst>
              <a:ext uri="{FF2B5EF4-FFF2-40B4-BE49-F238E27FC236}">
                <a16:creationId xmlns:a16="http://schemas.microsoft.com/office/drawing/2014/main" id="{53B35934-E108-1A7E-8C98-5FD98CD1ED13}"/>
              </a:ext>
            </a:extLst>
          </p:cNvPr>
          <p:cNvSpPr txBox="1"/>
          <p:nvPr/>
        </p:nvSpPr>
        <p:spPr>
          <a:xfrm>
            <a:off x="1307715" y="4403447"/>
            <a:ext cx="161236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1400" b="1">
                <a:solidFill>
                  <a:schemeClr val="bg1"/>
                </a:solidFill>
                <a:latin typeface="Arial"/>
              </a:rPr>
              <a:t>Presupuesto Aprobado</a:t>
            </a:r>
          </a:p>
          <a:p>
            <a:pPr algn="ctr"/>
            <a:r>
              <a:rPr lang="es-MX" sz="1400" b="1">
                <a:solidFill>
                  <a:schemeClr val="bg1"/>
                </a:solidFill>
                <a:latin typeface="Arial"/>
              </a:rPr>
              <a:t> Primer Debate</a:t>
            </a:r>
            <a:endParaRPr lang="es-ES" sz="1400">
              <a:solidFill>
                <a:schemeClr val="bg1"/>
              </a:solidFill>
            </a:endParaRPr>
          </a:p>
        </p:txBody>
      </p:sp>
      <p:sp>
        <p:nvSpPr>
          <p:cNvPr id="43" name="Título 12">
            <a:extLst>
              <a:ext uri="{FF2B5EF4-FFF2-40B4-BE49-F238E27FC236}">
                <a16:creationId xmlns:a16="http://schemas.microsoft.com/office/drawing/2014/main" id="{6CAE9A5D-0920-D8EA-98F3-D6D673C083F8}"/>
              </a:ext>
            </a:extLst>
          </p:cNvPr>
          <p:cNvSpPr txBox="1">
            <a:spLocks/>
          </p:cNvSpPr>
          <p:nvPr/>
        </p:nvSpPr>
        <p:spPr>
          <a:xfrm>
            <a:off x="294253" y="1"/>
            <a:ext cx="11345992" cy="790203"/>
          </a:xfrm>
        </p:spPr>
        <p:txBody>
          <a:bodyPr lIns="91440" tIns="45720" rIns="91440" bIns="4572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s-ES" sz="2800" b="1"/>
              <a:t>Presupuesto 2025</a:t>
            </a:r>
          </a:p>
        </p:txBody>
      </p:sp>
      <p:cxnSp>
        <p:nvCxnSpPr>
          <p:cNvPr id="44" name="Conector recto de flecha 43">
            <a:extLst>
              <a:ext uri="{FF2B5EF4-FFF2-40B4-BE49-F238E27FC236}">
                <a16:creationId xmlns:a16="http://schemas.microsoft.com/office/drawing/2014/main" id="{54DB0BF7-EA39-5F04-8E08-F48E0AD0C2D3}"/>
              </a:ext>
            </a:extLst>
          </p:cNvPr>
          <p:cNvCxnSpPr>
            <a:cxnSpLocks/>
          </p:cNvCxnSpPr>
          <p:nvPr/>
        </p:nvCxnSpPr>
        <p:spPr>
          <a:xfrm>
            <a:off x="294253" y="792121"/>
            <a:ext cx="5801747" cy="0"/>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45" name="CuadroTexto 44">
            <a:extLst>
              <a:ext uri="{FF2B5EF4-FFF2-40B4-BE49-F238E27FC236}">
                <a16:creationId xmlns:a16="http://schemas.microsoft.com/office/drawing/2014/main" id="{DD386A01-065A-2946-A910-FCFB818D1ED4}"/>
              </a:ext>
            </a:extLst>
          </p:cNvPr>
          <p:cNvSpPr txBox="1"/>
          <p:nvPr/>
        </p:nvSpPr>
        <p:spPr>
          <a:xfrm>
            <a:off x="9756798" y="262039"/>
            <a:ext cx="24352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200" b="1">
                <a:latin typeface="Aptos"/>
              </a:rPr>
              <a:t>Miles de millones de pesos</a:t>
            </a:r>
          </a:p>
        </p:txBody>
      </p:sp>
    </p:spTree>
    <p:extLst>
      <p:ext uri="{BB962C8B-B14F-4D97-AF65-F5344CB8AC3E}">
        <p14:creationId xmlns:p14="http://schemas.microsoft.com/office/powerpoint/2010/main" val="195670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FE88DEE-4FEE-FF0C-CA63-5C5E0BAF0C21}"/>
              </a:ext>
            </a:extLst>
          </p:cNvPr>
          <p:cNvSpPr txBox="1"/>
          <p:nvPr/>
        </p:nvSpPr>
        <p:spPr>
          <a:xfrm>
            <a:off x="83608" y="6550715"/>
            <a:ext cx="349398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latin typeface="Aptos" panose="020B0004020202020204" pitchFamily="34" charset="0"/>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Fuente: SHD-DDP - SFD - Octubre 31 2024</a:t>
            </a:r>
            <a:endParaRPr kumimoji="0" lang="es-CO"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AEFEFEC5-6F06-22DD-61A5-BF4AE111CA4D}"/>
              </a:ext>
            </a:extLst>
          </p:cNvPr>
          <p:cNvSpPr txBox="1"/>
          <p:nvPr/>
        </p:nvSpPr>
        <p:spPr>
          <a:xfrm>
            <a:off x="1631105" y="842066"/>
            <a:ext cx="60983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Administración Central y Establecimientos Públicos</a:t>
            </a:r>
          </a:p>
        </p:txBody>
      </p:sp>
      <p:sp>
        <p:nvSpPr>
          <p:cNvPr id="6" name="TextBox 5">
            <a:extLst>
              <a:ext uri="{FF2B5EF4-FFF2-40B4-BE49-F238E27FC236}">
                <a16:creationId xmlns:a16="http://schemas.microsoft.com/office/drawing/2014/main" id="{953AAE49-980B-F17E-CE43-B1FCAC860FCC}"/>
              </a:ext>
            </a:extLst>
          </p:cNvPr>
          <p:cNvSpPr txBox="1"/>
          <p:nvPr/>
        </p:nvSpPr>
        <p:spPr>
          <a:xfrm>
            <a:off x="8742697" y="1243639"/>
            <a:ext cx="272231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Cifras</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en</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millones</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de pesos </a:t>
            </a: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corrientes</a:t>
            </a:r>
          </a:p>
        </p:txBody>
      </p:sp>
      <p:graphicFrame>
        <p:nvGraphicFramePr>
          <p:cNvPr id="10" name="Tabla 9">
            <a:extLst>
              <a:ext uri="{FF2B5EF4-FFF2-40B4-BE49-F238E27FC236}">
                <a16:creationId xmlns:a16="http://schemas.microsoft.com/office/drawing/2014/main" id="{11077B7F-EC71-470A-B155-A22329241694}"/>
              </a:ext>
            </a:extLst>
          </p:cNvPr>
          <p:cNvGraphicFramePr>
            <a:graphicFrameLocks noGrp="1"/>
          </p:cNvGraphicFramePr>
          <p:nvPr>
            <p:extLst>
              <p:ext uri="{D42A27DB-BD31-4B8C-83A1-F6EECF244321}">
                <p14:modId xmlns:p14="http://schemas.microsoft.com/office/powerpoint/2010/main" val="47241762"/>
              </p:ext>
            </p:extLst>
          </p:nvPr>
        </p:nvGraphicFramePr>
        <p:xfrm>
          <a:off x="436604" y="1582905"/>
          <a:ext cx="10917196" cy="3797505"/>
        </p:xfrm>
        <a:graphic>
          <a:graphicData uri="http://schemas.openxmlformats.org/drawingml/2006/table">
            <a:tbl>
              <a:tblPr/>
              <a:tblGrid>
                <a:gridCol w="3904734">
                  <a:extLst>
                    <a:ext uri="{9D8B030D-6E8A-4147-A177-3AD203B41FA5}">
                      <a16:colId xmlns:a16="http://schemas.microsoft.com/office/drawing/2014/main" val="3772260377"/>
                    </a:ext>
                  </a:extLst>
                </a:gridCol>
                <a:gridCol w="2174597">
                  <a:extLst>
                    <a:ext uri="{9D8B030D-6E8A-4147-A177-3AD203B41FA5}">
                      <a16:colId xmlns:a16="http://schemas.microsoft.com/office/drawing/2014/main" val="1745402221"/>
                    </a:ext>
                  </a:extLst>
                </a:gridCol>
                <a:gridCol w="1931491">
                  <a:extLst>
                    <a:ext uri="{9D8B030D-6E8A-4147-A177-3AD203B41FA5}">
                      <a16:colId xmlns:a16="http://schemas.microsoft.com/office/drawing/2014/main" val="1478022059"/>
                    </a:ext>
                  </a:extLst>
                </a:gridCol>
                <a:gridCol w="1375856">
                  <a:extLst>
                    <a:ext uri="{9D8B030D-6E8A-4147-A177-3AD203B41FA5}">
                      <a16:colId xmlns:a16="http://schemas.microsoft.com/office/drawing/2014/main" val="1985652541"/>
                    </a:ext>
                  </a:extLst>
                </a:gridCol>
                <a:gridCol w="1530518">
                  <a:extLst>
                    <a:ext uri="{9D8B030D-6E8A-4147-A177-3AD203B41FA5}">
                      <a16:colId xmlns:a16="http://schemas.microsoft.com/office/drawing/2014/main" val="4198494895"/>
                    </a:ext>
                  </a:extLst>
                </a:gridCol>
              </a:tblGrid>
              <a:tr h="650625">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Concepto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i="0" u="none" strike="noStrike">
                          <a:solidFill>
                            <a:srgbClr val="00296C"/>
                          </a:solidFill>
                          <a:effectLst/>
                          <a:latin typeface="Arial" panose="020B0604020202020204" pitchFamily="34" charset="0"/>
                          <a:cs typeface="Arial" panose="020B0604020202020204" pitchFamily="34" charset="0"/>
                        </a:rPr>
                        <a:t>Presupuesto 2024   </a:t>
                      </a:r>
                      <a:r>
                        <a:rPr lang="es-CO" sz="1600" b="1" i="0" u="none" strike="noStrike">
                          <a:solidFill>
                            <a:srgbClr val="000000"/>
                          </a:solidFill>
                          <a:effectLst/>
                          <a:latin typeface="Arial" panose="020B0604020202020204" pitchFamily="34" charset="0"/>
                          <a:cs typeface="Arial" panose="020B0604020202020204" pitchFamily="34" charset="0"/>
                        </a:rPr>
                        <a:t>(31 de oct.)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 Programado </a:t>
                      </a:r>
                    </a:p>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2025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Variación  %</a:t>
                      </a:r>
                    </a:p>
                    <a:p>
                      <a:pPr algn="ctr" rtl="0" fontAlgn="ctr"/>
                      <a:r>
                        <a:rPr lang="es-CO" sz="1400" b="1" i="0" u="none" strike="noStrike">
                          <a:solidFill>
                            <a:srgbClr val="00296C"/>
                          </a:solidFill>
                          <a:effectLst/>
                          <a:latin typeface="Arial" panose="020B0604020202020204" pitchFamily="34" charset="0"/>
                          <a:cs typeface="Arial" panose="020B0604020202020204" pitchFamily="34" charset="0"/>
                        </a:rPr>
                        <a:t>2025/2024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Participación % 2025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5336328"/>
                  </a:ext>
                </a:extLst>
              </a:tr>
              <a:tr h="280049">
                <a:tc>
                  <a:txBody>
                    <a:bodyPr/>
                    <a:lstStyle/>
                    <a:p>
                      <a:pPr algn="l" rtl="0" fontAlgn="b"/>
                      <a:r>
                        <a:rPr lang="es-CO" sz="1400" b="1" i="0" u="none" strike="noStrike">
                          <a:solidFill>
                            <a:srgbClr val="000000"/>
                          </a:solidFill>
                          <a:effectLst/>
                          <a:latin typeface="Arial" panose="020B0604020202020204" pitchFamily="34" charset="0"/>
                          <a:cs typeface="Arial" panose="020B0604020202020204" pitchFamily="34" charset="0"/>
                        </a:rPr>
                        <a:t>TOTAL RENTAS E INGRESOS</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34.000.808</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38.432.743</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13%</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l"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742202326"/>
                  </a:ext>
                </a:extLst>
              </a:tr>
              <a:tr h="280049">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   Ingresos Corrientes</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24.557.185</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26.606.837</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8%</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69%</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extLst>
                  <a:ext uri="{0D108BD9-81ED-4DB2-BD59-A6C34878D82A}">
                    <a16:rowId xmlns:a16="http://schemas.microsoft.com/office/drawing/2014/main" val="1183384913"/>
                  </a:ext>
                </a:extLst>
              </a:tr>
              <a:tr h="280049">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   Recursos de Capital</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9.443.624</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11.825.906</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25%</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31%</a:t>
                      </a:r>
                    </a:p>
                  </a:txBody>
                  <a:tcPr marL="180000" marR="324000" marT="108000" marB="72000" anchor="b">
                    <a:lnL>
                      <a:noFill/>
                    </a:lnL>
                    <a:lnR>
                      <a:noFill/>
                    </a:lnR>
                    <a:lnT>
                      <a:noFill/>
                    </a:lnT>
                    <a:lnB>
                      <a:noFill/>
                    </a:lnB>
                    <a:noFill/>
                  </a:tcPr>
                </a:tc>
                <a:extLst>
                  <a:ext uri="{0D108BD9-81ED-4DB2-BD59-A6C34878D82A}">
                    <a16:rowId xmlns:a16="http://schemas.microsoft.com/office/drawing/2014/main" val="150303005"/>
                  </a:ext>
                </a:extLst>
              </a:tr>
              <a:tr h="280049">
                <a:tc>
                  <a:txBody>
                    <a:bodyPr/>
                    <a:lstStyle/>
                    <a:p>
                      <a:pPr algn="l"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r"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r"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l"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l"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a:noFill/>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67535137"/>
                  </a:ext>
                </a:extLst>
              </a:tr>
              <a:tr h="280049">
                <a:tc>
                  <a:txBody>
                    <a:bodyPr/>
                    <a:lstStyle/>
                    <a:p>
                      <a:pPr algn="l" rtl="0" fontAlgn="b"/>
                      <a:r>
                        <a:rPr lang="es-CO" sz="1400" b="1" i="0" u="none" strike="noStrike">
                          <a:solidFill>
                            <a:srgbClr val="000000"/>
                          </a:solidFill>
                          <a:effectLst/>
                          <a:latin typeface="Arial" panose="020B0604020202020204" pitchFamily="34" charset="0"/>
                          <a:cs typeface="Arial" panose="020B0604020202020204" pitchFamily="34" charset="0"/>
                        </a:rPr>
                        <a:t>TOTAL GASTOS E INVERSIONES</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34.000.808</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38.432.743</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13%</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l"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685489932"/>
                  </a:ext>
                </a:extLst>
              </a:tr>
              <a:tr h="280049">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   Gastos de Funcionamiento</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marL="0" algn="ctr" defTabSz="914400" rtl="0" eaLnBrk="1" fontAlgn="b" latinLnBrk="0" hangingPunct="1"/>
                      <a:r>
                        <a:rPr lang="es-419" sz="1400" b="0" i="0" u="none" strike="noStrike" kern="1200">
                          <a:solidFill>
                            <a:srgbClr val="000000"/>
                          </a:solidFill>
                          <a:effectLst/>
                          <a:latin typeface="Arial" panose="020B0604020202020204" pitchFamily="34" charset="0"/>
                          <a:ea typeface="+mn-ea"/>
                          <a:cs typeface="Arial" panose="020B0604020202020204" pitchFamily="34" charset="0"/>
                        </a:rPr>
                        <a:t>              4.623.388</a:t>
                      </a:r>
                    </a:p>
                  </a:txBody>
                  <a:tcPr marL="6350" marR="6350" marT="6350" marB="0" anchor="ctr">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ctr" rtl="0" fontAlgn="b"/>
                      <a:r>
                        <a:rPr lang="es-CO" sz="1400" b="0" i="0" u="none" strike="noStrike">
                          <a:solidFill>
                            <a:srgbClr val="000000"/>
                          </a:solidFill>
                          <a:effectLst/>
                          <a:latin typeface="Arial" panose="020B0604020202020204" pitchFamily="34" charset="0"/>
                        </a:rPr>
                        <a:t>          5.140.995</a:t>
                      </a:r>
                    </a:p>
                  </a:txBody>
                  <a:tcPr marL="0" marR="0" marT="0" marB="0" anchor="ctr">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ctr" rtl="0" fontAlgn="b"/>
                      <a:r>
                        <a:rPr lang="es-CO" sz="1400" b="0" i="0" u="none" strike="noStrike">
                          <a:solidFill>
                            <a:srgbClr val="000000"/>
                          </a:solidFill>
                          <a:effectLst/>
                          <a:latin typeface="Arial" panose="020B0604020202020204" pitchFamily="34" charset="0"/>
                        </a:rPr>
                        <a:t>     11%</a:t>
                      </a:r>
                    </a:p>
                  </a:txBody>
                  <a:tcPr marL="0" marR="0" marT="0" marB="0" anchor="ctr">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ctr" rtl="0" fontAlgn="b"/>
                      <a:r>
                        <a:rPr lang="es-CO" sz="1400" b="0" i="0" u="none" strike="noStrike">
                          <a:solidFill>
                            <a:srgbClr val="000000"/>
                          </a:solidFill>
                          <a:effectLst/>
                          <a:latin typeface="Arial" panose="020B0604020202020204" pitchFamily="34" charset="0"/>
                        </a:rPr>
                        <a:t>         13%</a:t>
                      </a:r>
                    </a:p>
                  </a:txBody>
                  <a:tcPr marL="0" marR="0" marT="0" marB="0" anchor="ctr">
                    <a:lnL>
                      <a:noFill/>
                    </a:lnL>
                    <a:lnR>
                      <a:noFill/>
                    </a:lnR>
                    <a:lnT w="6350" cap="flat" cmpd="sng" algn="ctr">
                      <a:solidFill>
                        <a:srgbClr val="000000"/>
                      </a:solidFill>
                      <a:prstDash val="dot"/>
                      <a:round/>
                      <a:headEnd type="none" w="med" len="med"/>
                      <a:tailEnd type="none" w="med" len="med"/>
                    </a:lnT>
                    <a:lnB>
                      <a:noFill/>
                    </a:lnB>
                    <a:noFill/>
                  </a:tcPr>
                </a:tc>
                <a:extLst>
                  <a:ext uri="{0D108BD9-81ED-4DB2-BD59-A6C34878D82A}">
                    <a16:rowId xmlns:a16="http://schemas.microsoft.com/office/drawing/2014/main" val="3243782881"/>
                  </a:ext>
                </a:extLst>
              </a:tr>
              <a:tr h="28004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1400" b="0" i="0" u="none" strike="noStrike">
                          <a:solidFill>
                            <a:srgbClr val="000000"/>
                          </a:solidFill>
                          <a:effectLst/>
                          <a:latin typeface="Arial" panose="020B0604020202020204" pitchFamily="34" charset="0"/>
                          <a:cs typeface="Arial" panose="020B0604020202020204" pitchFamily="34" charset="0"/>
                        </a:rPr>
                        <a:t>   Servicio de la Deuda </a:t>
                      </a:r>
                      <a:r>
                        <a:rPr lang="es-CO" sz="1100" b="0" i="0" u="none" strike="noStrike">
                          <a:solidFill>
                            <a:srgbClr val="000000"/>
                          </a:solidFill>
                          <a:effectLst/>
                          <a:latin typeface="Arial" panose="020B0604020202020204" pitchFamily="34" charset="0"/>
                          <a:cs typeface="Arial" panose="020B0604020202020204" pitchFamily="34" charset="0"/>
                        </a:rPr>
                        <a:t>(Incluye FONCEP)</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a:noFill/>
                    </a:lnT>
                    <a:lnB>
                      <a:noFill/>
                    </a:lnB>
                    <a:noFill/>
                  </a:tcPr>
                </a:tc>
                <a:tc>
                  <a:txBody>
                    <a:bodyPr/>
                    <a:lstStyle/>
                    <a:p>
                      <a:pPr marL="0" algn="ctr" defTabSz="914400" rtl="0" eaLnBrk="1" fontAlgn="b" latinLnBrk="0" hangingPunct="1"/>
                      <a:r>
                        <a:rPr lang="es-419" sz="1400" b="0" i="0" u="none" strike="noStrike" kern="1200">
                          <a:solidFill>
                            <a:srgbClr val="000000"/>
                          </a:solidFill>
                          <a:effectLst/>
                          <a:latin typeface="Arial" panose="020B0604020202020204" pitchFamily="34" charset="0"/>
                          <a:ea typeface="+mn-ea"/>
                          <a:cs typeface="Arial" panose="020B0604020202020204" pitchFamily="34" charset="0"/>
                        </a:rPr>
                        <a:t>              2.082.599</a:t>
                      </a:r>
                    </a:p>
                  </a:txBody>
                  <a:tcPr marL="6350" marR="6350" marT="6350" marB="0" anchor="ctr">
                    <a:lnL>
                      <a:noFill/>
                    </a:lnL>
                    <a:lnR>
                      <a:noFill/>
                    </a:lnR>
                    <a:lnT>
                      <a:noFill/>
                    </a:lnT>
                    <a:lnB>
                      <a:noFill/>
                    </a:lnB>
                    <a:noFill/>
                  </a:tcPr>
                </a:tc>
                <a:tc>
                  <a:txBody>
                    <a:bodyPr/>
                    <a:lstStyle/>
                    <a:p>
                      <a:pPr algn="ctr" rtl="0" fontAlgn="b"/>
                      <a:r>
                        <a:rPr lang="es-CO" sz="1400" b="0" i="0" u="none" strike="noStrike">
                          <a:solidFill>
                            <a:srgbClr val="000000"/>
                          </a:solidFill>
                          <a:effectLst/>
                          <a:latin typeface="Arial" panose="020B0604020202020204" pitchFamily="34" charset="0"/>
                        </a:rPr>
                        <a:t>          2.013.135</a:t>
                      </a:r>
                    </a:p>
                  </a:txBody>
                  <a:tcPr marL="0" marR="0" marT="0" marB="0" anchor="ctr">
                    <a:lnL>
                      <a:noFill/>
                    </a:lnL>
                    <a:lnR>
                      <a:noFill/>
                    </a:lnR>
                    <a:lnT>
                      <a:noFill/>
                    </a:lnT>
                    <a:lnB>
                      <a:noFill/>
                    </a:lnB>
                    <a:noFill/>
                  </a:tcPr>
                </a:tc>
                <a:tc>
                  <a:txBody>
                    <a:bodyPr/>
                    <a:lstStyle/>
                    <a:p>
                      <a:pPr algn="ctr" rtl="0" fontAlgn="b"/>
                      <a:r>
                        <a:rPr lang="es-CO" sz="1400" b="0" i="0" u="none" strike="noStrike">
                          <a:solidFill>
                            <a:srgbClr val="000000"/>
                          </a:solidFill>
                          <a:effectLst/>
                          <a:latin typeface="Arial" panose="020B0604020202020204" pitchFamily="34" charset="0"/>
                        </a:rPr>
                        <a:t>     -3%</a:t>
                      </a:r>
                    </a:p>
                  </a:txBody>
                  <a:tcPr marL="0" marR="0" marT="0" marB="0" anchor="ctr">
                    <a:lnL>
                      <a:noFill/>
                    </a:lnL>
                    <a:lnR>
                      <a:noFill/>
                    </a:lnR>
                    <a:lnT>
                      <a:noFill/>
                    </a:lnT>
                    <a:lnB>
                      <a:noFill/>
                    </a:lnB>
                    <a:noFill/>
                  </a:tcPr>
                </a:tc>
                <a:tc>
                  <a:txBody>
                    <a:bodyPr/>
                    <a:lstStyle/>
                    <a:p>
                      <a:pPr algn="ctr" rtl="0" fontAlgn="b"/>
                      <a:r>
                        <a:rPr lang="es-CO" sz="1400" b="0" i="0" u="none" strike="noStrike">
                          <a:solidFill>
                            <a:srgbClr val="000000"/>
                          </a:solidFill>
                          <a:effectLst/>
                          <a:latin typeface="Arial" panose="020B0604020202020204" pitchFamily="34" charset="0"/>
                        </a:rPr>
                        <a:t>          5%</a:t>
                      </a:r>
                    </a:p>
                  </a:txBody>
                  <a:tcPr marL="0" marR="0" marT="0" marB="0" anchor="ctr">
                    <a:lnL>
                      <a:noFill/>
                    </a:lnL>
                    <a:lnR>
                      <a:noFill/>
                    </a:lnR>
                    <a:lnT>
                      <a:noFill/>
                    </a:lnT>
                    <a:lnB>
                      <a:noFill/>
                    </a:lnB>
                    <a:noFill/>
                  </a:tcPr>
                </a:tc>
                <a:extLst>
                  <a:ext uri="{0D108BD9-81ED-4DB2-BD59-A6C34878D82A}">
                    <a16:rowId xmlns:a16="http://schemas.microsoft.com/office/drawing/2014/main" val="4118748371"/>
                  </a:ext>
                </a:extLst>
              </a:tr>
              <a:tr h="280049">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   Inversión</a:t>
                      </a:r>
                    </a:p>
                  </a:txBody>
                  <a:tcPr marL="180000" marR="324000" marT="108000" marB="7200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s-419" sz="1400" b="0" i="0" u="none" strike="noStrike" kern="1200">
                          <a:solidFill>
                            <a:srgbClr val="000000"/>
                          </a:solidFill>
                          <a:effectLst/>
                          <a:latin typeface="Arial" panose="020B0604020202020204" pitchFamily="34" charset="0"/>
                          <a:ea typeface="+mn-ea"/>
                          <a:cs typeface="Arial" panose="020B0604020202020204" pitchFamily="34" charset="0"/>
                        </a:rPr>
                        <a:t>            27.294.822</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CO" sz="1400" b="0" i="0" u="none" strike="noStrike">
                          <a:solidFill>
                            <a:srgbClr val="000000"/>
                          </a:solidFill>
                          <a:effectLst/>
                          <a:latin typeface="Arial" panose="020B0604020202020204" pitchFamily="34" charset="0"/>
                        </a:rPr>
                        <a:t>        31.278.614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CO" sz="1400" b="0" i="0" u="none" strike="noStrike">
                          <a:solidFill>
                            <a:srgbClr val="000000"/>
                          </a:solidFill>
                          <a:effectLst/>
                          <a:latin typeface="Arial" panose="020B0604020202020204" pitchFamily="34" charset="0"/>
                        </a:rPr>
                        <a:t>     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CO" sz="1400" b="0" i="0" u="none" strike="noStrike">
                          <a:solidFill>
                            <a:srgbClr val="000000"/>
                          </a:solidFill>
                          <a:effectLst/>
                          <a:latin typeface="Arial" panose="020B0604020202020204" pitchFamily="34" charset="0"/>
                        </a:rPr>
                        <a:t>          81%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7529495"/>
                  </a:ext>
                </a:extLst>
              </a:tr>
            </a:tbl>
          </a:graphicData>
        </a:graphic>
      </p:graphicFrame>
      <p:sp>
        <p:nvSpPr>
          <p:cNvPr id="2" name="Título 3">
            <a:extLst>
              <a:ext uri="{FF2B5EF4-FFF2-40B4-BE49-F238E27FC236}">
                <a16:creationId xmlns:a16="http://schemas.microsoft.com/office/drawing/2014/main" id="{5874828B-BF5A-4E92-E8A4-5021EA323852}"/>
              </a:ext>
            </a:extLst>
          </p:cNvPr>
          <p:cNvSpPr txBox="1">
            <a:spLocks/>
          </p:cNvSpPr>
          <p:nvPr/>
        </p:nvSpPr>
        <p:spPr>
          <a:xfrm>
            <a:off x="838200" y="248358"/>
            <a:ext cx="10515600" cy="56146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100" b="0" i="0" u="none" strike="noStrike" kern="1200" cap="none" spc="0" normalizeH="0" baseline="0" noProof="0">
                <a:ln>
                  <a:noFill/>
                </a:ln>
                <a:solidFill>
                  <a:srgbClr val="002060"/>
                </a:solidFill>
                <a:effectLst/>
                <a:uLnTx/>
                <a:uFillTx/>
                <a:latin typeface="Oswald Medium"/>
                <a:ea typeface="+mj-ea"/>
                <a:cs typeface="+mj-cs"/>
              </a:rPr>
              <a:t>Ingresos  y Gastos 2025 Presupuesto Anual </a:t>
            </a:r>
          </a:p>
        </p:txBody>
      </p:sp>
      <p:sp>
        <p:nvSpPr>
          <p:cNvPr id="3" name="Elipse 2">
            <a:extLst>
              <a:ext uri="{FF2B5EF4-FFF2-40B4-BE49-F238E27FC236}">
                <a16:creationId xmlns:a16="http://schemas.microsoft.com/office/drawing/2014/main" id="{55909841-A0E9-7DE0-94EE-BD0927C49F75}"/>
              </a:ext>
            </a:extLst>
          </p:cNvPr>
          <p:cNvSpPr/>
          <p:nvPr/>
        </p:nvSpPr>
        <p:spPr>
          <a:xfrm>
            <a:off x="8742697" y="3782636"/>
            <a:ext cx="1006903" cy="168312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Tree>
    <p:extLst>
      <p:ext uri="{BB962C8B-B14F-4D97-AF65-F5344CB8AC3E}">
        <p14:creationId xmlns:p14="http://schemas.microsoft.com/office/powerpoint/2010/main" val="29916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CF02-8527-0358-EA57-260FF2E10F06}"/>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D907C2CE-E39F-9F4B-4AFF-7DBB67C77557}"/>
              </a:ext>
            </a:extLst>
          </p:cNvPr>
          <p:cNvSpPr txBox="1"/>
          <p:nvPr/>
        </p:nvSpPr>
        <p:spPr>
          <a:xfrm>
            <a:off x="1564153" y="364504"/>
            <a:ext cx="9063693" cy="338142"/>
          </a:xfrm>
          <a:prstGeom prst="rect">
            <a:avLst/>
          </a:prstGeom>
        </p:spPr>
        <p:txBody>
          <a:bodyPr anchor="b">
            <a:noAutofit/>
          </a:bodyPr>
          <a:lstStyle>
            <a:defPPr>
              <a:defRPr lang="es-CO"/>
            </a:defPPr>
            <a:lvl1pPr algn="ctr">
              <a:lnSpc>
                <a:spcPct val="90000"/>
              </a:lnSpc>
              <a:spcBef>
                <a:spcPct val="0"/>
              </a:spcBef>
              <a:buNone/>
              <a:defRPr sz="60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2600" b="0" i="0" u="none" strike="noStrike" kern="1200" cap="none" spc="0" normalizeH="0" baseline="0" noProof="0">
                <a:ln>
                  <a:noFill/>
                </a:ln>
                <a:solidFill>
                  <a:srgbClr val="002060"/>
                </a:solidFill>
                <a:effectLst/>
                <a:uLnTx/>
                <a:uFillTx/>
                <a:latin typeface="Oswald Medium"/>
                <a:ea typeface="+mj-ea"/>
                <a:cs typeface="+mj-cs"/>
              </a:rPr>
              <a:t>Funcionamiento por concepto de gasto – Presupuesto Anual</a:t>
            </a:r>
            <a:endParaRPr kumimoji="0" lang="en-US" sz="2600" b="0" i="0" u="none" strike="noStrike" kern="1200" cap="none" spc="0" normalizeH="0" baseline="0" noProof="0">
              <a:ln>
                <a:noFill/>
              </a:ln>
              <a:solidFill>
                <a:srgbClr val="002060"/>
              </a:solidFill>
              <a:effectLst/>
              <a:uLnTx/>
              <a:uFillTx/>
              <a:latin typeface="Oswald Medium"/>
              <a:ea typeface="+mj-ea"/>
              <a:cs typeface="+mj-cs"/>
            </a:endParaRPr>
          </a:p>
        </p:txBody>
      </p:sp>
      <p:sp>
        <p:nvSpPr>
          <p:cNvPr id="12" name="TextBox 5">
            <a:extLst>
              <a:ext uri="{FF2B5EF4-FFF2-40B4-BE49-F238E27FC236}">
                <a16:creationId xmlns:a16="http://schemas.microsoft.com/office/drawing/2014/main" id="{E35ED352-D3A4-44A3-2D8A-BD24DA3054DF}"/>
              </a:ext>
            </a:extLst>
          </p:cNvPr>
          <p:cNvSpPr txBox="1"/>
          <p:nvPr/>
        </p:nvSpPr>
        <p:spPr>
          <a:xfrm>
            <a:off x="7512918" y="826541"/>
            <a:ext cx="251979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Cifras</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en</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millones </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de pesos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corrientes</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mn-cs"/>
            </a:endParaRPr>
          </a:p>
        </p:txBody>
      </p:sp>
      <p:sp>
        <p:nvSpPr>
          <p:cNvPr id="15" name="CuadroTexto 14">
            <a:extLst>
              <a:ext uri="{FF2B5EF4-FFF2-40B4-BE49-F238E27FC236}">
                <a16:creationId xmlns:a16="http://schemas.microsoft.com/office/drawing/2014/main" id="{B532E6A1-7C3E-8407-3BF0-DECA11349C84}"/>
              </a:ext>
            </a:extLst>
          </p:cNvPr>
          <p:cNvSpPr txBox="1"/>
          <p:nvPr/>
        </p:nvSpPr>
        <p:spPr>
          <a:xfrm>
            <a:off x="1500034" y="6467093"/>
            <a:ext cx="16102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latin typeface="Aptos" panose="020B0004020202020204" pitchFamily="34" charset="0"/>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Fuente: SHD-DDP - SFD</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endParaRPr>
          </a:p>
        </p:txBody>
      </p:sp>
      <p:graphicFrame>
        <p:nvGraphicFramePr>
          <p:cNvPr id="8" name="Marcador de contenido 7">
            <a:extLst>
              <a:ext uri="{FF2B5EF4-FFF2-40B4-BE49-F238E27FC236}">
                <a16:creationId xmlns:a16="http://schemas.microsoft.com/office/drawing/2014/main" id="{D7A6AB57-EB7A-A0B7-975E-D22B3E6D2B1F}"/>
              </a:ext>
            </a:extLst>
          </p:cNvPr>
          <p:cNvGraphicFramePr>
            <a:graphicFrameLocks noGrp="1"/>
          </p:cNvGraphicFramePr>
          <p:nvPr>
            <p:ph idx="1"/>
            <p:extLst>
              <p:ext uri="{D42A27DB-BD31-4B8C-83A1-F6EECF244321}">
                <p14:modId xmlns:p14="http://schemas.microsoft.com/office/powerpoint/2010/main" val="907645049"/>
              </p:ext>
            </p:extLst>
          </p:nvPr>
        </p:nvGraphicFramePr>
        <p:xfrm>
          <a:off x="1500034" y="1072762"/>
          <a:ext cx="8367866" cy="4983480"/>
        </p:xfrm>
        <a:graphic>
          <a:graphicData uri="http://schemas.openxmlformats.org/drawingml/2006/table">
            <a:tbl>
              <a:tblPr/>
              <a:tblGrid>
                <a:gridCol w="4329266">
                  <a:extLst>
                    <a:ext uri="{9D8B030D-6E8A-4147-A177-3AD203B41FA5}">
                      <a16:colId xmlns:a16="http://schemas.microsoft.com/office/drawing/2014/main" val="67147778"/>
                    </a:ext>
                  </a:extLst>
                </a:gridCol>
                <a:gridCol w="1621818">
                  <a:extLst>
                    <a:ext uri="{9D8B030D-6E8A-4147-A177-3AD203B41FA5}">
                      <a16:colId xmlns:a16="http://schemas.microsoft.com/office/drawing/2014/main" val="3258057453"/>
                    </a:ext>
                  </a:extLst>
                </a:gridCol>
                <a:gridCol w="1378550">
                  <a:extLst>
                    <a:ext uri="{9D8B030D-6E8A-4147-A177-3AD203B41FA5}">
                      <a16:colId xmlns:a16="http://schemas.microsoft.com/office/drawing/2014/main" val="2947904977"/>
                    </a:ext>
                  </a:extLst>
                </a:gridCol>
                <a:gridCol w="1038232">
                  <a:extLst>
                    <a:ext uri="{9D8B030D-6E8A-4147-A177-3AD203B41FA5}">
                      <a16:colId xmlns:a16="http://schemas.microsoft.com/office/drawing/2014/main" val="1810042849"/>
                    </a:ext>
                  </a:extLst>
                </a:gridCol>
              </a:tblGrid>
              <a:tr h="513264">
                <a:tc>
                  <a:txBody>
                    <a:bodyPr/>
                    <a:lstStyle/>
                    <a:p>
                      <a:pPr algn="ctr" rtl="0" fontAlgn="ctr"/>
                      <a:r>
                        <a:rPr lang="es-CO" sz="1600" b="1" i="0" u="none" strike="noStrike">
                          <a:solidFill>
                            <a:srgbClr val="000000"/>
                          </a:solidFill>
                          <a:effectLst/>
                          <a:latin typeface="Aptos Narrow"/>
                        </a:rPr>
                        <a:t>Concepto</a:t>
                      </a:r>
                    </a:p>
                  </a:txBody>
                  <a:tcPr marL="45720" marR="45720" anchor="ctr">
                    <a:lnL>
                      <a:noFill/>
                    </a:lnL>
                    <a:lnR>
                      <a:noFill/>
                    </a:lnR>
                    <a:lnT>
                      <a:noFill/>
                    </a:lnT>
                    <a:lnB>
                      <a:noFill/>
                    </a:lnB>
                    <a:solidFill>
                      <a:schemeClr val="accent1"/>
                    </a:solidFill>
                  </a:tcPr>
                </a:tc>
                <a:tc>
                  <a:txBody>
                    <a:bodyPr/>
                    <a:lstStyle/>
                    <a:p>
                      <a:pPr algn="ctr" rtl="0" fontAlgn="ctr"/>
                      <a:r>
                        <a:rPr lang="es-CO" sz="1600" b="1" i="0" u="none" strike="noStrike">
                          <a:solidFill>
                            <a:srgbClr val="000000"/>
                          </a:solidFill>
                          <a:effectLst/>
                          <a:latin typeface="Aptos Narrow"/>
                        </a:rPr>
                        <a:t> Apropiación </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i="0" u="none" strike="noStrike">
                          <a:solidFill>
                            <a:srgbClr val="000000"/>
                          </a:solidFill>
                          <a:effectLst/>
                          <a:latin typeface="Aptos Narrow"/>
                        </a:rPr>
                        <a:t>2024 </a:t>
                      </a:r>
                      <a:r>
                        <a:rPr lang="es-CO" sz="1600" b="1" i="0" u="none" strike="noStrike">
                          <a:solidFill>
                            <a:srgbClr val="000000"/>
                          </a:solidFill>
                          <a:effectLst/>
                          <a:latin typeface="Arial" panose="020B0604020202020204" pitchFamily="34" charset="0"/>
                          <a:cs typeface="Arial" panose="020B0604020202020204" pitchFamily="34" charset="0"/>
                        </a:rPr>
                        <a:t>(31 de oct.)</a:t>
                      </a:r>
                    </a:p>
                  </a:txBody>
                  <a:tcPr marL="45720" marR="45720" anchor="ctr">
                    <a:lnL>
                      <a:noFill/>
                    </a:lnL>
                    <a:lnR>
                      <a:noFill/>
                    </a:lnR>
                    <a:lnT>
                      <a:noFill/>
                    </a:lnT>
                    <a:lnB>
                      <a:noFill/>
                    </a:lnB>
                    <a:solidFill>
                      <a:schemeClr val="accent1"/>
                    </a:solidFill>
                  </a:tcPr>
                </a:tc>
                <a:tc>
                  <a:txBody>
                    <a:bodyPr/>
                    <a:lstStyle/>
                    <a:p>
                      <a:pPr algn="ctr" rtl="0" fontAlgn="ctr"/>
                      <a:r>
                        <a:rPr lang="es-CO" sz="1600" b="1" i="0" u="none" strike="noStrike">
                          <a:solidFill>
                            <a:srgbClr val="000000"/>
                          </a:solidFill>
                          <a:effectLst/>
                          <a:latin typeface="Aptos Narrow"/>
                        </a:rPr>
                        <a:t> Programado 2025 </a:t>
                      </a:r>
                    </a:p>
                  </a:txBody>
                  <a:tcPr marL="45720" marR="45720" anchor="ctr">
                    <a:lnL>
                      <a:noFill/>
                    </a:lnL>
                    <a:lnR>
                      <a:noFill/>
                    </a:lnR>
                    <a:lnT>
                      <a:noFill/>
                    </a:lnT>
                    <a:lnB>
                      <a:noFill/>
                    </a:lnB>
                    <a:solidFill>
                      <a:schemeClr val="accent1"/>
                    </a:solidFill>
                  </a:tcPr>
                </a:tc>
                <a:tc>
                  <a:txBody>
                    <a:bodyPr/>
                    <a:lstStyle/>
                    <a:p>
                      <a:pPr algn="ctr" rtl="0" fontAlgn="ctr"/>
                      <a:r>
                        <a:rPr lang="es-CO" sz="1600" b="1" i="0" u="none" strike="noStrike">
                          <a:solidFill>
                            <a:srgbClr val="000000"/>
                          </a:solidFill>
                          <a:effectLst/>
                          <a:latin typeface="Aptos Narrow"/>
                        </a:rPr>
                        <a:t> Variación % </a:t>
                      </a:r>
                    </a:p>
                  </a:txBody>
                  <a:tcPr marL="45720" marR="45720" anchor="ctr">
                    <a:lnL>
                      <a:noFill/>
                    </a:lnL>
                    <a:lnR>
                      <a:noFill/>
                    </a:lnR>
                    <a:lnT>
                      <a:noFill/>
                    </a:lnT>
                    <a:lnB>
                      <a:noFill/>
                    </a:lnB>
                    <a:solidFill>
                      <a:schemeClr val="accent1"/>
                    </a:solidFill>
                  </a:tcPr>
                </a:tc>
                <a:extLst>
                  <a:ext uri="{0D108BD9-81ED-4DB2-BD59-A6C34878D82A}">
                    <a16:rowId xmlns:a16="http://schemas.microsoft.com/office/drawing/2014/main" val="481949457"/>
                  </a:ext>
                </a:extLst>
              </a:tr>
              <a:tr h="256633">
                <a:tc>
                  <a:txBody>
                    <a:bodyPr/>
                    <a:lstStyle/>
                    <a:p>
                      <a:pPr algn="l" rtl="0" fontAlgn="ctr"/>
                      <a:r>
                        <a:rPr lang="es-CO" sz="1500" b="1" i="0" u="none" strike="noStrike">
                          <a:solidFill>
                            <a:srgbClr val="000000"/>
                          </a:solidFill>
                          <a:effectLst/>
                          <a:latin typeface="Aptos Narrow"/>
                        </a:rPr>
                        <a:t>Gastos de Funcionamiento</a:t>
                      </a:r>
                    </a:p>
                  </a:txBody>
                  <a:tcPr marL="45720" marR="45720" anchor="ctr">
                    <a:lnL>
                      <a:noFill/>
                    </a:lnL>
                    <a:lnR>
                      <a:noFill/>
                    </a:lnR>
                    <a:lnT>
                      <a:noFill/>
                    </a:lnT>
                    <a:lnB>
                      <a:noFill/>
                    </a:lnB>
                    <a:solidFill>
                      <a:schemeClr val="bg2">
                        <a:lumMod val="85000"/>
                      </a:schemeClr>
                    </a:solidFill>
                  </a:tcPr>
                </a:tc>
                <a:tc>
                  <a:txBody>
                    <a:bodyPr/>
                    <a:lstStyle/>
                    <a:p>
                      <a:pPr algn="r" fontAlgn="ctr"/>
                      <a:r>
                        <a:rPr lang="es-419" sz="1600" b="1" i="0" u="none" strike="noStrike">
                          <a:solidFill>
                            <a:srgbClr val="000000"/>
                          </a:solidFill>
                          <a:effectLst/>
                          <a:latin typeface="Aptos Narrow"/>
                        </a:rPr>
                        <a:t>4.623.388</a:t>
                      </a:r>
                    </a:p>
                  </a:txBody>
                  <a:tcPr marL="0" marR="0" marT="0" marB="0" anchor="ctr">
                    <a:lnL>
                      <a:noFill/>
                    </a:lnL>
                    <a:lnR>
                      <a:noFill/>
                    </a:lnR>
                    <a:lnT>
                      <a:noFill/>
                    </a:lnT>
                    <a:lnB>
                      <a:noFill/>
                    </a:lnB>
                    <a:solidFill>
                      <a:schemeClr val="bg2">
                        <a:lumMod val="85000"/>
                      </a:schemeClr>
                    </a:solidFill>
                  </a:tcPr>
                </a:tc>
                <a:tc>
                  <a:txBody>
                    <a:bodyPr/>
                    <a:lstStyle/>
                    <a:p>
                      <a:pPr marL="0" algn="r" defTabSz="914400" rtl="0" eaLnBrk="1" fontAlgn="ctr" latinLnBrk="0" hangingPunct="1"/>
                      <a:r>
                        <a:rPr lang="es-CO" sz="1600" b="1" i="0" u="none" strike="noStrike" kern="1200">
                          <a:solidFill>
                            <a:srgbClr val="000000"/>
                          </a:solidFill>
                          <a:effectLst/>
                          <a:latin typeface="Aptos Narrow"/>
                          <a:ea typeface="+mn-ea"/>
                          <a:cs typeface="+mn-cs"/>
                        </a:rPr>
                        <a:t>5.140.995</a:t>
                      </a:r>
                    </a:p>
                  </a:txBody>
                  <a:tcPr marL="0" marR="0" marT="0" marB="0" anchor="ctr">
                    <a:lnL>
                      <a:noFill/>
                    </a:lnL>
                    <a:lnR>
                      <a:noFill/>
                    </a:lnR>
                    <a:lnT>
                      <a:noFill/>
                    </a:lnT>
                    <a:lnB>
                      <a:noFill/>
                    </a:lnB>
                    <a:solidFill>
                      <a:schemeClr val="bg2">
                        <a:lumMod val="85000"/>
                      </a:schemeClr>
                    </a:solidFill>
                  </a:tcPr>
                </a:tc>
                <a:tc>
                  <a:txBody>
                    <a:bodyPr/>
                    <a:lstStyle/>
                    <a:p>
                      <a:pPr algn="ctr" rtl="0" fontAlgn="ctr"/>
                      <a:r>
                        <a:rPr lang="es-CO" sz="1500" b="1" i="0" u="none" strike="noStrike">
                          <a:solidFill>
                            <a:srgbClr val="000000"/>
                          </a:solidFill>
                          <a:effectLst/>
                          <a:latin typeface="Aptos Narrow"/>
                        </a:rPr>
                        <a:t>11%</a:t>
                      </a:r>
                    </a:p>
                  </a:txBody>
                  <a:tcPr marL="45720" marR="45720" anchor="ctr">
                    <a:lnL>
                      <a:noFill/>
                    </a:lnL>
                    <a:lnR>
                      <a:noFill/>
                    </a:lnR>
                    <a:lnT>
                      <a:noFill/>
                    </a:lnT>
                    <a:lnB>
                      <a:noFill/>
                    </a:lnB>
                    <a:solidFill>
                      <a:schemeClr val="bg2">
                        <a:lumMod val="85000"/>
                      </a:schemeClr>
                    </a:solidFill>
                  </a:tcPr>
                </a:tc>
                <a:extLst>
                  <a:ext uri="{0D108BD9-81ED-4DB2-BD59-A6C34878D82A}">
                    <a16:rowId xmlns:a16="http://schemas.microsoft.com/office/drawing/2014/main" val="3162860444"/>
                  </a:ext>
                </a:extLst>
              </a:tr>
              <a:tr h="256633">
                <a:tc>
                  <a:txBody>
                    <a:bodyPr/>
                    <a:lstStyle/>
                    <a:p>
                      <a:pPr algn="l" rtl="0" fontAlgn="ctr"/>
                      <a:r>
                        <a:rPr lang="es-CO" sz="1500" b="0" i="0" u="none" strike="noStrike">
                          <a:solidFill>
                            <a:srgbClr val="000000"/>
                          </a:solidFill>
                          <a:effectLst/>
                          <a:latin typeface="Aptos Narrow"/>
                        </a:rPr>
                        <a:t>    Gastos de personal</a:t>
                      </a:r>
                    </a:p>
                  </a:txBody>
                  <a:tcPr marL="45720" marR="45720" anchor="ctr">
                    <a:lnL>
                      <a:noFill/>
                    </a:lnL>
                    <a:lnR>
                      <a:noFill/>
                    </a:lnR>
                    <a:lnT>
                      <a:noFill/>
                    </a:lnT>
                    <a:lnB>
                      <a:noFill/>
                    </a:lnB>
                    <a:noFill/>
                  </a:tcPr>
                </a:tc>
                <a:tc>
                  <a:txBody>
                    <a:bodyPr/>
                    <a:lstStyle/>
                    <a:p>
                      <a:pPr algn="r" fontAlgn="ctr"/>
                      <a:r>
                        <a:rPr lang="es-419" sz="1600" b="0" i="0" u="none" strike="noStrike">
                          <a:solidFill>
                            <a:srgbClr val="000000"/>
                          </a:solidFill>
                          <a:effectLst/>
                          <a:latin typeface="Aptos Narrow"/>
                        </a:rPr>
                        <a:t>2.386.404</a:t>
                      </a:r>
                    </a:p>
                  </a:txBody>
                  <a:tcPr marL="0" marR="0" marT="0" marB="0" anchor="ctr">
                    <a:lnL>
                      <a:noFill/>
                    </a:lnL>
                    <a:lnR>
                      <a:noFill/>
                    </a:lnR>
                    <a:lnT>
                      <a:noFill/>
                    </a:lnT>
                    <a:lnB>
                      <a:noFill/>
                    </a:lnB>
                    <a:noFill/>
                  </a:tcPr>
                </a:tc>
                <a:tc>
                  <a:txBody>
                    <a:bodyPr/>
                    <a:lstStyle/>
                    <a:p>
                      <a:pPr marL="0" algn="r" defTabSz="914400" rtl="0" eaLnBrk="1" fontAlgn="ctr" latinLnBrk="0" hangingPunct="1"/>
                      <a:r>
                        <a:rPr lang="es-CO" sz="1600" b="0" i="0" u="none" strike="noStrike" kern="1200">
                          <a:solidFill>
                            <a:srgbClr val="000000"/>
                          </a:solidFill>
                          <a:effectLst/>
                          <a:latin typeface="Aptos Narrow"/>
                          <a:ea typeface="+mn-ea"/>
                          <a:cs typeface="+mn-cs"/>
                        </a:rPr>
                        <a:t>2.633.595</a:t>
                      </a:r>
                    </a:p>
                  </a:txBody>
                  <a:tcPr marL="0" marR="0" marT="0" marB="0" anchor="ctr">
                    <a:lnL>
                      <a:noFill/>
                    </a:lnL>
                    <a:lnR>
                      <a:noFill/>
                    </a:lnR>
                    <a:lnT>
                      <a:noFill/>
                    </a:lnT>
                    <a:lnB>
                      <a:noFill/>
                    </a:lnB>
                    <a:noFill/>
                  </a:tcPr>
                </a:tc>
                <a:tc>
                  <a:txBody>
                    <a:bodyPr/>
                    <a:lstStyle/>
                    <a:p>
                      <a:pPr algn="ctr" rtl="0" fontAlgn="ctr"/>
                      <a:r>
                        <a:rPr lang="es-CO" sz="1500" b="0" i="0" u="none" strike="noStrike">
                          <a:solidFill>
                            <a:srgbClr val="000000"/>
                          </a:solidFill>
                          <a:effectLst/>
                          <a:latin typeface="Aptos Narrow"/>
                        </a:rPr>
                        <a:t>10%</a:t>
                      </a:r>
                    </a:p>
                  </a:txBody>
                  <a:tcPr marL="45720" marR="45720" anchor="ctr">
                    <a:lnL>
                      <a:noFill/>
                    </a:lnL>
                    <a:lnR>
                      <a:noFill/>
                    </a:lnR>
                    <a:lnT>
                      <a:noFill/>
                    </a:lnT>
                    <a:lnB>
                      <a:noFill/>
                    </a:lnB>
                    <a:noFill/>
                  </a:tcPr>
                </a:tc>
                <a:extLst>
                  <a:ext uri="{0D108BD9-81ED-4DB2-BD59-A6C34878D82A}">
                    <a16:rowId xmlns:a16="http://schemas.microsoft.com/office/drawing/2014/main" val="1286162196"/>
                  </a:ext>
                </a:extLst>
              </a:tr>
              <a:tr h="256633">
                <a:tc>
                  <a:txBody>
                    <a:bodyPr/>
                    <a:lstStyle/>
                    <a:p>
                      <a:pPr algn="l" rtl="0" fontAlgn="ctr"/>
                      <a:r>
                        <a:rPr lang="es-ES" sz="1500" b="0" i="0" u="none" strike="noStrike">
                          <a:solidFill>
                            <a:srgbClr val="000000"/>
                          </a:solidFill>
                          <a:effectLst/>
                          <a:latin typeface="Aptos Narrow"/>
                        </a:rPr>
                        <a:t>    Adquisición de bienes y servicios</a:t>
                      </a:r>
                    </a:p>
                  </a:txBody>
                  <a:tcPr marL="45720" marR="45720" anchor="ctr">
                    <a:lnL>
                      <a:noFill/>
                    </a:lnL>
                    <a:lnR>
                      <a:noFill/>
                    </a:lnR>
                    <a:lnT>
                      <a:noFill/>
                    </a:lnT>
                    <a:lnB>
                      <a:noFill/>
                    </a:lnB>
                    <a:noFill/>
                  </a:tcPr>
                </a:tc>
                <a:tc>
                  <a:txBody>
                    <a:bodyPr/>
                    <a:lstStyle/>
                    <a:p>
                      <a:pPr algn="r" fontAlgn="ctr"/>
                      <a:r>
                        <a:rPr lang="es-419" sz="1600" b="0" i="0" u="none" strike="noStrike">
                          <a:solidFill>
                            <a:srgbClr val="000000"/>
                          </a:solidFill>
                          <a:effectLst/>
                          <a:latin typeface="Aptos Narrow"/>
                        </a:rPr>
                        <a:t>716.457</a:t>
                      </a:r>
                    </a:p>
                  </a:txBody>
                  <a:tcPr marL="0" marR="0" marT="0" marB="0" anchor="ctr">
                    <a:lnL>
                      <a:noFill/>
                    </a:lnL>
                    <a:lnR>
                      <a:noFill/>
                    </a:lnR>
                    <a:lnT>
                      <a:noFill/>
                    </a:lnT>
                    <a:lnB>
                      <a:noFill/>
                    </a:lnB>
                    <a:noFill/>
                  </a:tcPr>
                </a:tc>
                <a:tc>
                  <a:txBody>
                    <a:bodyPr/>
                    <a:lstStyle/>
                    <a:p>
                      <a:pPr marL="0" algn="r" defTabSz="914400" rtl="0" eaLnBrk="1" fontAlgn="ctr" latinLnBrk="0" hangingPunct="1"/>
                      <a:r>
                        <a:rPr lang="es-CO" sz="1600" b="0" i="0" u="none" strike="noStrike" kern="1200">
                          <a:solidFill>
                            <a:srgbClr val="000000"/>
                          </a:solidFill>
                          <a:effectLst/>
                          <a:latin typeface="Aptos Narrow"/>
                          <a:ea typeface="+mn-ea"/>
                          <a:cs typeface="+mn-cs"/>
                        </a:rPr>
                        <a:t>708.673</a:t>
                      </a:r>
                    </a:p>
                  </a:txBody>
                  <a:tcPr marL="0" marR="0" marT="0" marB="0" anchor="ctr">
                    <a:lnL>
                      <a:noFill/>
                    </a:lnL>
                    <a:lnR>
                      <a:noFill/>
                    </a:lnR>
                    <a:lnT>
                      <a:noFill/>
                    </a:lnT>
                    <a:lnB>
                      <a:noFill/>
                    </a:lnB>
                    <a:noFill/>
                  </a:tcPr>
                </a:tc>
                <a:tc>
                  <a:txBody>
                    <a:bodyPr/>
                    <a:lstStyle/>
                    <a:p>
                      <a:pPr algn="ctr" rtl="0" fontAlgn="ctr"/>
                      <a:r>
                        <a:rPr lang="es-CO" sz="1500" b="0" i="0" u="none" strike="noStrike">
                          <a:solidFill>
                            <a:srgbClr val="000000"/>
                          </a:solidFill>
                          <a:effectLst/>
                          <a:latin typeface="Aptos Narrow"/>
                        </a:rPr>
                        <a:t>-1%</a:t>
                      </a:r>
                    </a:p>
                  </a:txBody>
                  <a:tcPr marL="45720" marR="45720" anchor="ctr">
                    <a:lnL>
                      <a:noFill/>
                    </a:lnL>
                    <a:lnR>
                      <a:noFill/>
                    </a:lnR>
                    <a:lnT>
                      <a:noFill/>
                    </a:lnT>
                    <a:lnB>
                      <a:noFill/>
                    </a:lnB>
                    <a:noFill/>
                  </a:tcPr>
                </a:tc>
                <a:extLst>
                  <a:ext uri="{0D108BD9-81ED-4DB2-BD59-A6C34878D82A}">
                    <a16:rowId xmlns:a16="http://schemas.microsoft.com/office/drawing/2014/main" val="1790215670"/>
                  </a:ext>
                </a:extLst>
              </a:tr>
              <a:tr h="256633">
                <a:tc>
                  <a:txBody>
                    <a:bodyPr/>
                    <a:lstStyle/>
                    <a:p>
                      <a:pPr algn="l" rtl="0" fontAlgn="ctr"/>
                      <a:r>
                        <a:rPr lang="es-CO" sz="1500" b="0" i="0" u="none" strike="noStrike">
                          <a:solidFill>
                            <a:srgbClr val="000000"/>
                          </a:solidFill>
                          <a:effectLst/>
                          <a:latin typeface="Aptos Narrow"/>
                        </a:rPr>
                        <a:t>    Transferencias corrientes</a:t>
                      </a:r>
                    </a:p>
                  </a:txBody>
                  <a:tcPr marL="45720" marR="45720" anchor="ctr">
                    <a:lnL>
                      <a:noFill/>
                    </a:lnL>
                    <a:lnR>
                      <a:noFill/>
                    </a:lnR>
                    <a:lnT>
                      <a:noFill/>
                    </a:lnT>
                    <a:lnB>
                      <a:noFill/>
                    </a:lnB>
                    <a:noFill/>
                  </a:tcPr>
                </a:tc>
                <a:tc>
                  <a:txBody>
                    <a:bodyPr/>
                    <a:lstStyle/>
                    <a:p>
                      <a:pPr algn="r" fontAlgn="ctr"/>
                      <a:r>
                        <a:rPr lang="es-419" sz="1600" b="0" i="0" u="none" strike="noStrike">
                          <a:solidFill>
                            <a:srgbClr val="000000"/>
                          </a:solidFill>
                          <a:effectLst/>
                          <a:latin typeface="Aptos Narrow"/>
                        </a:rPr>
                        <a:t>562.176</a:t>
                      </a:r>
                    </a:p>
                  </a:txBody>
                  <a:tcPr marL="0" marR="0" marT="0" marB="0" anchor="ctr">
                    <a:lnL>
                      <a:noFill/>
                    </a:lnL>
                    <a:lnR>
                      <a:noFill/>
                    </a:lnR>
                    <a:lnT>
                      <a:noFill/>
                    </a:lnT>
                    <a:lnB>
                      <a:noFill/>
                    </a:lnB>
                    <a:noFill/>
                  </a:tcPr>
                </a:tc>
                <a:tc>
                  <a:txBody>
                    <a:bodyPr/>
                    <a:lstStyle/>
                    <a:p>
                      <a:pPr marL="0" algn="r" defTabSz="914400" rtl="0" eaLnBrk="1" fontAlgn="ctr" latinLnBrk="0" hangingPunct="1"/>
                      <a:r>
                        <a:rPr lang="es-CO" sz="1600" b="0" i="0" u="none" strike="noStrike" kern="1200">
                          <a:solidFill>
                            <a:srgbClr val="000000"/>
                          </a:solidFill>
                          <a:effectLst/>
                          <a:latin typeface="Aptos Narrow"/>
                          <a:ea typeface="+mn-ea"/>
                          <a:cs typeface="+mn-cs"/>
                        </a:rPr>
                        <a:t>562.375</a:t>
                      </a:r>
                    </a:p>
                  </a:txBody>
                  <a:tcPr marL="0" marR="0" marT="0" marB="0" anchor="ctr">
                    <a:lnL>
                      <a:noFill/>
                    </a:lnL>
                    <a:lnR>
                      <a:noFill/>
                    </a:lnR>
                    <a:lnT>
                      <a:noFill/>
                    </a:lnT>
                    <a:lnB>
                      <a:noFill/>
                    </a:lnB>
                    <a:noFill/>
                  </a:tcPr>
                </a:tc>
                <a:tc>
                  <a:txBody>
                    <a:bodyPr/>
                    <a:lstStyle/>
                    <a:p>
                      <a:pPr algn="ctr" rtl="0" fontAlgn="ctr"/>
                      <a:r>
                        <a:rPr lang="es-CO" sz="1500" b="0" i="0" u="none" strike="noStrike">
                          <a:solidFill>
                            <a:srgbClr val="000000"/>
                          </a:solidFill>
                          <a:effectLst/>
                          <a:latin typeface="Aptos Narrow"/>
                        </a:rPr>
                        <a:t>0%</a:t>
                      </a:r>
                    </a:p>
                  </a:txBody>
                  <a:tcPr marL="45720" marR="45720" anchor="ctr">
                    <a:lnL>
                      <a:noFill/>
                    </a:lnL>
                    <a:lnR>
                      <a:noFill/>
                    </a:lnR>
                    <a:lnT>
                      <a:noFill/>
                    </a:lnT>
                    <a:lnB>
                      <a:noFill/>
                    </a:lnB>
                    <a:noFill/>
                  </a:tcPr>
                </a:tc>
                <a:extLst>
                  <a:ext uri="{0D108BD9-81ED-4DB2-BD59-A6C34878D82A}">
                    <a16:rowId xmlns:a16="http://schemas.microsoft.com/office/drawing/2014/main" val="1669037312"/>
                  </a:ext>
                </a:extLst>
              </a:tr>
              <a:tr h="256633">
                <a:tc>
                  <a:txBody>
                    <a:bodyPr/>
                    <a:lstStyle/>
                    <a:p>
                      <a:pPr algn="l" rtl="0" fontAlgn="ctr"/>
                      <a:r>
                        <a:rPr lang="es-CO" sz="1500" b="0" i="0" u="none" strike="noStrike">
                          <a:solidFill>
                            <a:srgbClr val="000000"/>
                          </a:solidFill>
                          <a:effectLst/>
                          <a:latin typeface="Aptos Narrow"/>
                        </a:rPr>
                        <a:t>    Transferencia FOMAG</a:t>
                      </a:r>
                    </a:p>
                  </a:txBody>
                  <a:tcPr marL="45720" marR="45720" anchor="ctr">
                    <a:lnL>
                      <a:noFill/>
                    </a:lnL>
                    <a:lnR>
                      <a:noFill/>
                    </a:lnR>
                    <a:lnT>
                      <a:noFill/>
                    </a:lnT>
                    <a:lnB>
                      <a:noFill/>
                    </a:lnB>
                    <a:noFill/>
                  </a:tcPr>
                </a:tc>
                <a:tc>
                  <a:txBody>
                    <a:bodyPr/>
                    <a:lstStyle/>
                    <a:p>
                      <a:pPr algn="r" fontAlgn="ctr"/>
                      <a:r>
                        <a:rPr lang="es-419" sz="1600" b="0" i="0" u="none" strike="noStrike">
                          <a:solidFill>
                            <a:srgbClr val="000000"/>
                          </a:solidFill>
                          <a:effectLst/>
                          <a:latin typeface="Aptos Narrow"/>
                        </a:rPr>
                        <a:t>0</a:t>
                      </a:r>
                    </a:p>
                  </a:txBody>
                  <a:tcPr marL="0" marR="0" marT="0" marB="0" anchor="ctr">
                    <a:lnL>
                      <a:noFill/>
                    </a:lnL>
                    <a:lnR>
                      <a:noFill/>
                    </a:lnR>
                    <a:lnT>
                      <a:noFill/>
                    </a:lnT>
                    <a:lnB>
                      <a:noFill/>
                    </a:lnB>
                    <a:noFill/>
                  </a:tcPr>
                </a:tc>
                <a:tc>
                  <a:txBody>
                    <a:bodyPr/>
                    <a:lstStyle/>
                    <a:p>
                      <a:pPr marL="0" algn="r" defTabSz="914400" rtl="0" eaLnBrk="1" fontAlgn="ctr" latinLnBrk="0" hangingPunct="1"/>
                      <a:r>
                        <a:rPr lang="es-CO" sz="1600" b="0" i="0" u="none" strike="noStrike" kern="1200">
                          <a:solidFill>
                            <a:srgbClr val="000000"/>
                          </a:solidFill>
                          <a:effectLst/>
                          <a:latin typeface="Aptos Narrow"/>
                          <a:ea typeface="+mn-ea"/>
                          <a:cs typeface="+mn-cs"/>
                        </a:rPr>
                        <a:t>114.709</a:t>
                      </a:r>
                    </a:p>
                  </a:txBody>
                  <a:tcPr marL="0" marR="0" marT="0" marB="0" anchor="ctr">
                    <a:lnL>
                      <a:noFill/>
                    </a:lnL>
                    <a:lnR>
                      <a:noFill/>
                    </a:lnR>
                    <a:lnT>
                      <a:noFill/>
                    </a:lnT>
                    <a:lnB>
                      <a:noFill/>
                    </a:lnB>
                    <a:noFill/>
                  </a:tcPr>
                </a:tc>
                <a:tc>
                  <a:txBody>
                    <a:bodyPr/>
                    <a:lstStyle/>
                    <a:p>
                      <a:pPr algn="ctr" rtl="0" fontAlgn="ctr"/>
                      <a:r>
                        <a:rPr lang="es-CO" sz="1500" b="0" i="0" u="none" strike="noStrike">
                          <a:solidFill>
                            <a:srgbClr val="000000"/>
                          </a:solidFill>
                          <a:effectLst/>
                          <a:latin typeface="Aptos Narrow"/>
                        </a:rPr>
                        <a:t>100%</a:t>
                      </a:r>
                    </a:p>
                  </a:txBody>
                  <a:tcPr marL="45720" marR="45720" anchor="ctr">
                    <a:lnL>
                      <a:noFill/>
                    </a:lnL>
                    <a:lnR>
                      <a:noFill/>
                    </a:lnR>
                    <a:lnT>
                      <a:noFill/>
                    </a:lnT>
                    <a:lnB>
                      <a:noFill/>
                    </a:lnB>
                    <a:noFill/>
                  </a:tcPr>
                </a:tc>
                <a:extLst>
                  <a:ext uri="{0D108BD9-81ED-4DB2-BD59-A6C34878D82A}">
                    <a16:rowId xmlns:a16="http://schemas.microsoft.com/office/drawing/2014/main" val="1919465754"/>
                  </a:ext>
                </a:extLst>
              </a:tr>
              <a:tr h="256633">
                <a:tc>
                  <a:txBody>
                    <a:bodyPr/>
                    <a:lstStyle/>
                    <a:p>
                      <a:pPr algn="l" rtl="0" fontAlgn="ctr"/>
                      <a:r>
                        <a:rPr lang="es-CO" sz="1500" b="0" i="0" u="none" strike="noStrike">
                          <a:solidFill>
                            <a:srgbClr val="000000"/>
                          </a:solidFill>
                          <a:effectLst/>
                          <a:latin typeface="Aptos Narrow"/>
                        </a:rPr>
                        <a:t>    Disminución de pasivos</a:t>
                      </a:r>
                    </a:p>
                  </a:txBody>
                  <a:tcPr marL="45720" marR="45720" anchor="ctr">
                    <a:lnL>
                      <a:noFill/>
                    </a:lnL>
                    <a:lnR>
                      <a:noFill/>
                    </a:lnR>
                    <a:lnT>
                      <a:noFill/>
                    </a:lnT>
                    <a:lnB>
                      <a:noFill/>
                    </a:lnB>
                    <a:noFill/>
                  </a:tcPr>
                </a:tc>
                <a:tc>
                  <a:txBody>
                    <a:bodyPr/>
                    <a:lstStyle/>
                    <a:p>
                      <a:pPr algn="r" fontAlgn="ctr"/>
                      <a:r>
                        <a:rPr lang="es-419" sz="1600" b="0" i="0" u="none" strike="noStrike">
                          <a:solidFill>
                            <a:srgbClr val="000000"/>
                          </a:solidFill>
                          <a:effectLst/>
                          <a:latin typeface="Aptos Narrow"/>
                        </a:rPr>
                        <a:t>33.250</a:t>
                      </a:r>
                    </a:p>
                  </a:txBody>
                  <a:tcPr marL="0" marR="0" marT="0" marB="0" anchor="ctr">
                    <a:lnL>
                      <a:noFill/>
                    </a:lnL>
                    <a:lnR>
                      <a:noFill/>
                    </a:lnR>
                    <a:lnT>
                      <a:noFill/>
                    </a:lnT>
                    <a:lnB>
                      <a:noFill/>
                    </a:lnB>
                    <a:noFill/>
                  </a:tcPr>
                </a:tc>
                <a:tc>
                  <a:txBody>
                    <a:bodyPr/>
                    <a:lstStyle/>
                    <a:p>
                      <a:pPr marL="0" algn="r" defTabSz="914400" rtl="0" eaLnBrk="1" fontAlgn="ctr" latinLnBrk="0" hangingPunct="1"/>
                      <a:r>
                        <a:rPr lang="es-CO" sz="1600" b="0" i="0" u="none" strike="noStrike" kern="1200">
                          <a:solidFill>
                            <a:srgbClr val="000000"/>
                          </a:solidFill>
                          <a:effectLst/>
                          <a:latin typeface="Aptos Narrow"/>
                          <a:ea typeface="+mn-ea"/>
                          <a:cs typeface="+mn-cs"/>
                        </a:rPr>
                        <a:t>26.338</a:t>
                      </a:r>
                    </a:p>
                  </a:txBody>
                  <a:tcPr marL="0" marR="0" marT="0" marB="0" anchor="ctr">
                    <a:lnL>
                      <a:noFill/>
                    </a:lnL>
                    <a:lnR>
                      <a:noFill/>
                    </a:lnR>
                    <a:lnT>
                      <a:noFill/>
                    </a:lnT>
                    <a:lnB>
                      <a:noFill/>
                    </a:lnB>
                    <a:noFill/>
                  </a:tcPr>
                </a:tc>
                <a:tc>
                  <a:txBody>
                    <a:bodyPr/>
                    <a:lstStyle/>
                    <a:p>
                      <a:pPr algn="ctr" rtl="0" fontAlgn="ctr"/>
                      <a:r>
                        <a:rPr lang="es-CO" sz="1500" b="0" i="0" u="none" strike="noStrike">
                          <a:solidFill>
                            <a:srgbClr val="000000"/>
                          </a:solidFill>
                          <a:effectLst/>
                          <a:latin typeface="Aptos Narrow"/>
                        </a:rPr>
                        <a:t>-21%</a:t>
                      </a:r>
                    </a:p>
                  </a:txBody>
                  <a:tcPr marL="45720" marR="45720" anchor="ctr">
                    <a:lnL>
                      <a:noFill/>
                    </a:lnL>
                    <a:lnR>
                      <a:noFill/>
                    </a:lnR>
                    <a:lnT>
                      <a:noFill/>
                    </a:lnT>
                    <a:lnB>
                      <a:noFill/>
                    </a:lnB>
                    <a:noFill/>
                  </a:tcPr>
                </a:tc>
                <a:extLst>
                  <a:ext uri="{0D108BD9-81ED-4DB2-BD59-A6C34878D82A}">
                    <a16:rowId xmlns:a16="http://schemas.microsoft.com/office/drawing/2014/main" val="2735137831"/>
                  </a:ext>
                </a:extLst>
              </a:tr>
              <a:tr h="308778">
                <a:tc>
                  <a:txBody>
                    <a:bodyPr/>
                    <a:lstStyle/>
                    <a:p>
                      <a:pPr algn="l" rtl="0" fontAlgn="ctr"/>
                      <a:r>
                        <a:rPr lang="es-CO" sz="1500" b="0" i="0" u="none" strike="noStrike">
                          <a:solidFill>
                            <a:srgbClr val="000000"/>
                          </a:solidFill>
                          <a:effectLst/>
                          <a:latin typeface="Aptos Narrow"/>
                        </a:rPr>
                        <a:t>    Gastos por tributos, tasas, contribuciones, multas,   </a:t>
                      </a:r>
                    </a:p>
                  </a:txBody>
                  <a:tcPr marL="45720" marR="45720" anchor="ctr">
                    <a:lnL>
                      <a:noFill/>
                    </a:lnL>
                    <a:lnR>
                      <a:noFill/>
                    </a:lnR>
                    <a:lnT>
                      <a:noFill/>
                    </a:lnT>
                    <a:lnB>
                      <a:noFill/>
                    </a:lnB>
                    <a:noFill/>
                  </a:tcPr>
                </a:tc>
                <a:tc>
                  <a:txBody>
                    <a:bodyPr/>
                    <a:lstStyle/>
                    <a:p>
                      <a:pPr algn="r" fontAlgn="ctr"/>
                      <a:r>
                        <a:rPr lang="es-419" sz="1600" b="0" i="0" u="none" strike="noStrike">
                          <a:solidFill>
                            <a:srgbClr val="000000"/>
                          </a:solidFill>
                          <a:effectLst/>
                          <a:latin typeface="Aptos Narrow"/>
                        </a:rPr>
                        <a:t>1.117</a:t>
                      </a:r>
                    </a:p>
                  </a:txBody>
                  <a:tcPr marL="0" marR="0" marT="0" marB="0" anchor="ctr">
                    <a:lnL>
                      <a:noFill/>
                    </a:lnL>
                    <a:lnR>
                      <a:noFill/>
                    </a:lnR>
                    <a:lnT>
                      <a:noFill/>
                    </a:lnT>
                    <a:lnB>
                      <a:noFill/>
                    </a:lnB>
                    <a:noFill/>
                  </a:tcPr>
                </a:tc>
                <a:tc>
                  <a:txBody>
                    <a:bodyPr/>
                    <a:lstStyle/>
                    <a:p>
                      <a:pPr marL="0" algn="r" defTabSz="914400" rtl="0" eaLnBrk="1" fontAlgn="ctr" latinLnBrk="0" hangingPunct="1"/>
                      <a:r>
                        <a:rPr lang="es-CO" sz="1600" b="0" i="0" u="none" strike="noStrike" kern="1200">
                          <a:solidFill>
                            <a:srgbClr val="000000"/>
                          </a:solidFill>
                          <a:effectLst/>
                          <a:latin typeface="Aptos Narrow"/>
                          <a:ea typeface="+mn-ea"/>
                          <a:cs typeface="+mn-cs"/>
                        </a:rPr>
                        <a:t>364</a:t>
                      </a:r>
                    </a:p>
                  </a:txBody>
                  <a:tcPr marL="0" marR="0" marT="0" marB="0" anchor="ctr">
                    <a:lnL>
                      <a:noFill/>
                    </a:lnL>
                    <a:lnR>
                      <a:noFill/>
                    </a:lnR>
                    <a:lnT>
                      <a:noFill/>
                    </a:lnT>
                    <a:lnB>
                      <a:noFill/>
                    </a:lnB>
                    <a:noFill/>
                  </a:tcPr>
                </a:tc>
                <a:tc>
                  <a:txBody>
                    <a:bodyPr/>
                    <a:lstStyle/>
                    <a:p>
                      <a:pPr algn="ctr" rtl="0" fontAlgn="ctr"/>
                      <a:r>
                        <a:rPr lang="es-CO" sz="1500" b="0" i="0" u="none" strike="noStrike">
                          <a:solidFill>
                            <a:srgbClr val="000000"/>
                          </a:solidFill>
                          <a:effectLst/>
                          <a:latin typeface="Aptos Narrow"/>
                        </a:rPr>
                        <a:t>-67%</a:t>
                      </a:r>
                    </a:p>
                  </a:txBody>
                  <a:tcPr marL="45720" marR="45720" anchor="ctr">
                    <a:lnL>
                      <a:noFill/>
                    </a:lnL>
                    <a:lnR>
                      <a:noFill/>
                    </a:lnR>
                    <a:lnT>
                      <a:noFill/>
                    </a:lnT>
                    <a:lnB>
                      <a:noFill/>
                    </a:lnB>
                    <a:noFill/>
                  </a:tcPr>
                </a:tc>
                <a:extLst>
                  <a:ext uri="{0D108BD9-81ED-4DB2-BD59-A6C34878D82A}">
                    <a16:rowId xmlns:a16="http://schemas.microsoft.com/office/drawing/2014/main" val="2614899536"/>
                  </a:ext>
                </a:extLst>
              </a:tr>
              <a:tr h="256633">
                <a:tc>
                  <a:txBody>
                    <a:bodyPr/>
                    <a:lstStyle/>
                    <a:p>
                      <a:pPr algn="l" rtl="0" fontAlgn="ctr"/>
                      <a:r>
                        <a:rPr lang="es-CO" sz="1500" b="0" i="0" u="none" strike="noStrike">
                          <a:solidFill>
                            <a:srgbClr val="000000"/>
                          </a:solidFill>
                          <a:effectLst/>
                          <a:latin typeface="Aptos Narrow"/>
                        </a:rPr>
                        <a:t>    Transferencias para Funcionamiento</a:t>
                      </a:r>
                    </a:p>
                  </a:txBody>
                  <a:tcPr marL="45720" marR="45720" anchor="ctr">
                    <a:lnL>
                      <a:noFill/>
                    </a:lnL>
                    <a:lnR>
                      <a:noFill/>
                    </a:lnR>
                    <a:lnT>
                      <a:noFill/>
                    </a:lnT>
                    <a:lnB>
                      <a:noFill/>
                    </a:lnB>
                    <a:noFill/>
                  </a:tcPr>
                </a:tc>
                <a:tc>
                  <a:txBody>
                    <a:bodyPr/>
                    <a:lstStyle/>
                    <a:p>
                      <a:pPr algn="r" fontAlgn="ctr"/>
                      <a:r>
                        <a:rPr lang="es-CO" sz="1600" b="0" i="0" u="none" strike="noStrike">
                          <a:solidFill>
                            <a:srgbClr val="000000"/>
                          </a:solidFill>
                          <a:effectLst/>
                          <a:latin typeface="Aptos Narrow"/>
                        </a:rPr>
                        <a:t>923.983</a:t>
                      </a:r>
                      <a:endParaRPr lang="es-CO" sz="1600" b="0" i="0" u="none" strike="noStrike">
                        <a:solidFill>
                          <a:srgbClr val="000000"/>
                        </a:solidFill>
                        <a:effectLst/>
                        <a:latin typeface="Aptos Narrow" panose="020B0004020202020204" pitchFamily="34" charset="0"/>
                      </a:endParaRPr>
                    </a:p>
                  </a:txBody>
                  <a:tcPr marL="45720" marR="45720" anchor="ctr">
                    <a:lnL>
                      <a:noFill/>
                    </a:lnL>
                    <a:lnR>
                      <a:noFill/>
                    </a:lnR>
                    <a:lnT>
                      <a:noFill/>
                    </a:lnT>
                    <a:lnB>
                      <a:noFill/>
                    </a:lnB>
                    <a:noFill/>
                  </a:tcPr>
                </a:tc>
                <a:tc>
                  <a:txBody>
                    <a:bodyPr/>
                    <a:lstStyle/>
                    <a:p>
                      <a:pPr algn="r" rtl="0" fontAlgn="ctr"/>
                      <a:r>
                        <a:rPr lang="es-CO" sz="1600" b="0" i="0" u="none" strike="noStrike">
                          <a:solidFill>
                            <a:srgbClr val="000000"/>
                          </a:solidFill>
                          <a:effectLst/>
                          <a:latin typeface="Aptos Narrow"/>
                        </a:rPr>
                        <a:t>1.094.941</a:t>
                      </a:r>
                    </a:p>
                  </a:txBody>
                  <a:tcPr marL="45720" marR="45720" anchor="ctr">
                    <a:lnL>
                      <a:noFill/>
                    </a:lnL>
                    <a:lnR>
                      <a:noFill/>
                    </a:lnR>
                    <a:lnT>
                      <a:noFill/>
                    </a:lnT>
                    <a:lnB>
                      <a:noFill/>
                    </a:lnB>
                    <a:noFill/>
                  </a:tcPr>
                </a:tc>
                <a:tc>
                  <a:txBody>
                    <a:bodyPr/>
                    <a:lstStyle/>
                    <a:p>
                      <a:pPr algn="ctr" rtl="0" fontAlgn="ctr"/>
                      <a:r>
                        <a:rPr lang="es-CO" sz="1500" b="0" i="0" u="none" strike="noStrike">
                          <a:solidFill>
                            <a:srgbClr val="000000"/>
                          </a:solidFill>
                          <a:effectLst/>
                          <a:latin typeface="Aptos Narrow"/>
                        </a:rPr>
                        <a:t>19%</a:t>
                      </a:r>
                    </a:p>
                  </a:txBody>
                  <a:tcPr marL="45720" marR="45720" anchor="ctr">
                    <a:lnL>
                      <a:noFill/>
                    </a:lnL>
                    <a:lnR>
                      <a:noFill/>
                    </a:lnR>
                    <a:lnT>
                      <a:noFill/>
                    </a:lnT>
                    <a:lnB>
                      <a:noFill/>
                    </a:lnB>
                    <a:noFill/>
                  </a:tcPr>
                </a:tc>
                <a:extLst>
                  <a:ext uri="{0D108BD9-81ED-4DB2-BD59-A6C34878D82A}">
                    <a16:rowId xmlns:a16="http://schemas.microsoft.com/office/drawing/2014/main" val="1321333878"/>
                  </a:ext>
                </a:extLst>
              </a:tr>
              <a:tr h="286723">
                <a:tc>
                  <a:txBody>
                    <a:bodyPr/>
                    <a:lstStyle/>
                    <a:p>
                      <a:pPr marL="176213" lvl="0" indent="273050" algn="l" rtl="0" fontAlgn="ctr"/>
                      <a:r>
                        <a:rPr lang="es-CO" sz="1400" b="0" i="0" u="none" strike="noStrike">
                          <a:solidFill>
                            <a:srgbClr val="000000"/>
                          </a:solidFill>
                          <a:effectLst/>
                          <a:latin typeface="Aptos Narrow"/>
                        </a:rPr>
                        <a:t>Universidad Distrital Francisco José de Caldas</a:t>
                      </a:r>
                    </a:p>
                  </a:txBody>
                  <a:tcPr marL="45720" marR="45720" anchor="ctr">
                    <a:lnL>
                      <a:noFill/>
                    </a:lnL>
                    <a:lnR>
                      <a:noFill/>
                    </a:lnR>
                    <a:lnT>
                      <a:noFill/>
                    </a:lnT>
                    <a:lnB>
                      <a:noFill/>
                    </a:lnB>
                    <a:noFill/>
                  </a:tcPr>
                </a:tc>
                <a:tc>
                  <a:txBody>
                    <a:bodyPr/>
                    <a:lstStyle/>
                    <a:p>
                      <a:pPr algn="r" fontAlgn="ctr"/>
                      <a:r>
                        <a:rPr lang="es-CO" sz="1400" b="0" i="0" u="none" strike="noStrike">
                          <a:solidFill>
                            <a:srgbClr val="000000"/>
                          </a:solidFill>
                          <a:effectLst/>
                          <a:latin typeface="Aptos Narrow"/>
                        </a:rPr>
                        <a:t>373.767</a:t>
                      </a:r>
                      <a:endParaRPr lang="es-CO" sz="1400" b="0" i="0" u="none" strike="noStrike">
                        <a:solidFill>
                          <a:srgbClr val="000000"/>
                        </a:solidFill>
                        <a:effectLst/>
                        <a:latin typeface="Aptos Narrow" panose="020B0004020202020204" pitchFamily="34" charset="0"/>
                      </a:endParaRPr>
                    </a:p>
                  </a:txBody>
                  <a:tcPr marL="45720" marR="45720" anchor="ctr">
                    <a:lnL>
                      <a:noFill/>
                    </a:lnL>
                    <a:lnR>
                      <a:noFill/>
                    </a:lnR>
                    <a:lnT>
                      <a:noFill/>
                    </a:lnT>
                    <a:lnB>
                      <a:noFill/>
                    </a:lnB>
                    <a:noFill/>
                  </a:tcPr>
                </a:tc>
                <a:tc>
                  <a:txBody>
                    <a:bodyPr/>
                    <a:lstStyle/>
                    <a:p>
                      <a:pPr algn="r" rtl="0" fontAlgn="ctr"/>
                      <a:r>
                        <a:rPr lang="es-CO" sz="1400" b="0" i="0" u="none" strike="noStrike">
                          <a:solidFill>
                            <a:srgbClr val="000000"/>
                          </a:solidFill>
                          <a:effectLst/>
                          <a:latin typeface="Aptos Narrow"/>
                        </a:rPr>
                        <a:t>378.417</a:t>
                      </a:r>
                    </a:p>
                  </a:txBody>
                  <a:tcPr marL="45720" marR="45720" anchor="ctr">
                    <a:lnL>
                      <a:noFill/>
                    </a:lnL>
                    <a:lnR>
                      <a:noFill/>
                    </a:lnR>
                    <a:lnT>
                      <a:noFill/>
                    </a:lnT>
                    <a:lnB>
                      <a:noFill/>
                    </a:lnB>
                    <a:noFill/>
                  </a:tcPr>
                </a:tc>
                <a:tc>
                  <a:txBody>
                    <a:bodyPr/>
                    <a:lstStyle/>
                    <a:p>
                      <a:pPr algn="ctr" fontAlgn="b"/>
                      <a:r>
                        <a:rPr lang="es-CO" sz="1400" b="0" i="0" u="none" strike="noStrike">
                          <a:solidFill>
                            <a:srgbClr val="000000"/>
                          </a:solidFill>
                          <a:effectLst/>
                          <a:latin typeface="Aptos Narrow"/>
                        </a:rPr>
                        <a:t>1%</a:t>
                      </a:r>
                    </a:p>
                  </a:txBody>
                  <a:tcPr marL="9525" marR="9525" marT="9525" marB="0" anchor="ctr">
                    <a:lnL>
                      <a:noFill/>
                    </a:lnL>
                    <a:lnR>
                      <a:noFill/>
                    </a:lnR>
                    <a:lnT>
                      <a:noFill/>
                    </a:lnT>
                    <a:lnB>
                      <a:noFill/>
                    </a:lnB>
                    <a:noFill/>
                  </a:tcPr>
                </a:tc>
                <a:extLst>
                  <a:ext uri="{0D108BD9-81ED-4DB2-BD59-A6C34878D82A}">
                    <a16:rowId xmlns:a16="http://schemas.microsoft.com/office/drawing/2014/main" val="2190747597"/>
                  </a:ext>
                </a:extLst>
              </a:tr>
              <a:tr h="256633">
                <a:tc>
                  <a:txBody>
                    <a:bodyPr/>
                    <a:lstStyle/>
                    <a:p>
                      <a:pPr marL="0" lvl="0" indent="449263" algn="l" rtl="0" fontAlgn="ctr"/>
                      <a:r>
                        <a:rPr lang="es-CO" sz="1400" b="0" i="0" u="none" strike="noStrike">
                          <a:solidFill>
                            <a:srgbClr val="000000"/>
                          </a:solidFill>
                          <a:effectLst/>
                          <a:latin typeface="Aptos Narrow"/>
                        </a:rPr>
                        <a:t>Alumbrado público – UAESP</a:t>
                      </a:r>
                    </a:p>
                  </a:txBody>
                  <a:tcPr marL="45720" marR="45720" anchor="ctr">
                    <a:lnL>
                      <a:noFill/>
                    </a:lnL>
                    <a:lnR>
                      <a:noFill/>
                    </a:lnR>
                    <a:lnT>
                      <a:noFill/>
                    </a:lnT>
                    <a:lnB>
                      <a:noFill/>
                    </a:lnB>
                    <a:noFill/>
                  </a:tcPr>
                </a:tc>
                <a:tc>
                  <a:txBody>
                    <a:bodyPr/>
                    <a:lstStyle/>
                    <a:p>
                      <a:pPr algn="r" fontAlgn="b"/>
                      <a:r>
                        <a:rPr lang="es-CO" sz="1400" b="0" i="0" u="none" strike="noStrike">
                          <a:solidFill>
                            <a:srgbClr val="000000"/>
                          </a:solidFill>
                          <a:effectLst/>
                          <a:latin typeface="Aptos Narrow"/>
                        </a:rPr>
                        <a:t>313.000</a:t>
                      </a:r>
                    </a:p>
                  </a:txBody>
                  <a:tcPr marL="45720" marR="45720" anchor="ctr">
                    <a:lnL>
                      <a:noFill/>
                    </a:lnL>
                    <a:lnR>
                      <a:noFill/>
                    </a:lnR>
                    <a:lnT>
                      <a:noFill/>
                    </a:lnT>
                    <a:lnB>
                      <a:noFill/>
                    </a:lnB>
                    <a:noFill/>
                  </a:tcPr>
                </a:tc>
                <a:tc>
                  <a:txBody>
                    <a:bodyPr/>
                    <a:lstStyle/>
                    <a:p>
                      <a:pPr algn="r" rtl="0" fontAlgn="b"/>
                      <a:r>
                        <a:rPr lang="es-CO" sz="1400" b="0" i="0" u="none" strike="noStrike">
                          <a:solidFill>
                            <a:srgbClr val="000000"/>
                          </a:solidFill>
                          <a:effectLst/>
                          <a:latin typeface="Aptos Narrow"/>
                        </a:rPr>
                        <a:t>316.830</a:t>
                      </a:r>
                    </a:p>
                  </a:txBody>
                  <a:tcPr marL="45720" marR="45720" anchor="ctr">
                    <a:lnL>
                      <a:noFill/>
                    </a:lnL>
                    <a:lnR>
                      <a:noFill/>
                    </a:lnR>
                    <a:lnT>
                      <a:noFill/>
                    </a:lnT>
                    <a:lnB>
                      <a:noFill/>
                    </a:lnB>
                    <a:noFill/>
                  </a:tcPr>
                </a:tc>
                <a:tc>
                  <a:txBody>
                    <a:bodyPr/>
                    <a:lstStyle/>
                    <a:p>
                      <a:pPr algn="ctr" fontAlgn="b"/>
                      <a:r>
                        <a:rPr lang="es-CO" sz="1400" b="0" i="0" u="none" strike="noStrike">
                          <a:solidFill>
                            <a:srgbClr val="000000"/>
                          </a:solidFill>
                          <a:effectLst/>
                          <a:latin typeface="Aptos Narrow"/>
                        </a:rPr>
                        <a:t>1%</a:t>
                      </a:r>
                    </a:p>
                  </a:txBody>
                  <a:tcPr marL="9525" marR="9525" marT="9525" marB="0" anchor="ctr">
                    <a:lnL>
                      <a:noFill/>
                    </a:lnL>
                    <a:lnR>
                      <a:noFill/>
                    </a:lnR>
                    <a:lnT>
                      <a:noFill/>
                    </a:lnT>
                    <a:lnB>
                      <a:noFill/>
                    </a:lnB>
                    <a:noFill/>
                  </a:tcPr>
                </a:tc>
                <a:extLst>
                  <a:ext uri="{0D108BD9-81ED-4DB2-BD59-A6C34878D82A}">
                    <a16:rowId xmlns:a16="http://schemas.microsoft.com/office/drawing/2014/main" val="1334285661"/>
                  </a:ext>
                </a:extLst>
              </a:tr>
              <a:tr h="256633">
                <a:tc>
                  <a:txBody>
                    <a:bodyPr/>
                    <a:lstStyle/>
                    <a:p>
                      <a:pPr marL="0" lvl="0" indent="449263" algn="l" rtl="0" fontAlgn="ctr"/>
                      <a:r>
                        <a:rPr lang="es-CO" sz="1400" b="0" i="0" u="none" strike="noStrike">
                          <a:solidFill>
                            <a:srgbClr val="000000"/>
                          </a:solidFill>
                          <a:effectLst/>
                          <a:latin typeface="Aptos Narrow"/>
                        </a:rPr>
                        <a:t>Fondo de Compensación Distrital</a:t>
                      </a:r>
                    </a:p>
                  </a:txBody>
                  <a:tcPr marL="45720" marR="45720" anchor="ctr">
                    <a:lnL>
                      <a:noFill/>
                    </a:lnL>
                    <a:lnR>
                      <a:noFill/>
                    </a:lnR>
                    <a:lnT>
                      <a:noFill/>
                    </a:lnT>
                    <a:lnB>
                      <a:noFill/>
                    </a:lnB>
                    <a:noFill/>
                  </a:tcPr>
                </a:tc>
                <a:tc>
                  <a:txBody>
                    <a:bodyPr/>
                    <a:lstStyle/>
                    <a:p>
                      <a:pPr algn="r" fontAlgn="b"/>
                      <a:r>
                        <a:rPr lang="es-CO" sz="1400" b="0" i="0" u="none" strike="noStrike">
                          <a:solidFill>
                            <a:srgbClr val="000000"/>
                          </a:solidFill>
                          <a:effectLst/>
                          <a:latin typeface="Aptos Narrow"/>
                        </a:rPr>
                        <a:t>85.529</a:t>
                      </a:r>
                    </a:p>
                  </a:txBody>
                  <a:tcPr marL="45720" marR="45720" anchor="ctr">
                    <a:lnL>
                      <a:noFill/>
                    </a:lnL>
                    <a:lnR>
                      <a:noFill/>
                    </a:lnR>
                    <a:lnT>
                      <a:noFill/>
                    </a:lnT>
                    <a:lnB>
                      <a:noFill/>
                    </a:lnB>
                    <a:noFill/>
                  </a:tcPr>
                </a:tc>
                <a:tc>
                  <a:txBody>
                    <a:bodyPr/>
                    <a:lstStyle/>
                    <a:p>
                      <a:pPr algn="r" rtl="0" fontAlgn="b"/>
                      <a:r>
                        <a:rPr lang="es-CO" sz="1400" b="0" i="0" u="none" strike="noStrike">
                          <a:solidFill>
                            <a:srgbClr val="000000"/>
                          </a:solidFill>
                          <a:effectLst/>
                          <a:latin typeface="Aptos Narrow"/>
                        </a:rPr>
                        <a:t>206.295</a:t>
                      </a:r>
                    </a:p>
                  </a:txBody>
                  <a:tcPr marL="45720" marR="45720" anchor="ctr">
                    <a:lnL>
                      <a:noFill/>
                    </a:lnL>
                    <a:lnR>
                      <a:noFill/>
                    </a:lnR>
                    <a:lnT>
                      <a:noFill/>
                    </a:lnT>
                    <a:lnB>
                      <a:noFill/>
                    </a:lnB>
                    <a:noFill/>
                  </a:tcPr>
                </a:tc>
                <a:tc>
                  <a:txBody>
                    <a:bodyPr/>
                    <a:lstStyle/>
                    <a:p>
                      <a:pPr algn="ctr" fontAlgn="b"/>
                      <a:r>
                        <a:rPr lang="es-CO" sz="1400" b="0" i="0" u="none" strike="noStrike">
                          <a:solidFill>
                            <a:srgbClr val="000000"/>
                          </a:solidFill>
                          <a:effectLst/>
                          <a:latin typeface="Aptos Narrow"/>
                        </a:rPr>
                        <a:t>141%</a:t>
                      </a:r>
                    </a:p>
                  </a:txBody>
                  <a:tcPr marL="9525" marR="9525" marT="9525" marB="0" anchor="ctr">
                    <a:lnL>
                      <a:noFill/>
                    </a:lnL>
                    <a:lnR>
                      <a:noFill/>
                    </a:lnR>
                    <a:lnT>
                      <a:noFill/>
                    </a:lnT>
                    <a:lnB>
                      <a:noFill/>
                    </a:lnB>
                    <a:noFill/>
                  </a:tcPr>
                </a:tc>
                <a:extLst>
                  <a:ext uri="{0D108BD9-81ED-4DB2-BD59-A6C34878D82A}">
                    <a16:rowId xmlns:a16="http://schemas.microsoft.com/office/drawing/2014/main" val="675398918"/>
                  </a:ext>
                </a:extLst>
              </a:tr>
              <a:tr h="256633">
                <a:tc>
                  <a:txBody>
                    <a:bodyPr/>
                    <a:lstStyle/>
                    <a:p>
                      <a:pPr marL="0" lvl="0" indent="449263" algn="l" rtl="0" fontAlgn="ctr"/>
                      <a:r>
                        <a:rPr lang="es-CO" sz="1400" b="0" i="0" u="none" strike="noStrike">
                          <a:solidFill>
                            <a:srgbClr val="000000"/>
                          </a:solidFill>
                          <a:effectLst/>
                          <a:latin typeface="Aptos Narrow"/>
                        </a:rPr>
                        <a:t>Fondos de Desarrollo Local</a:t>
                      </a:r>
                    </a:p>
                  </a:txBody>
                  <a:tcPr marL="45720" marR="45720" anchor="ctr">
                    <a:lnL>
                      <a:noFill/>
                    </a:lnL>
                    <a:lnR>
                      <a:noFill/>
                    </a:lnR>
                    <a:lnT>
                      <a:noFill/>
                    </a:lnT>
                    <a:lnB>
                      <a:noFill/>
                    </a:lnB>
                    <a:noFill/>
                  </a:tcPr>
                </a:tc>
                <a:tc>
                  <a:txBody>
                    <a:bodyPr/>
                    <a:lstStyle/>
                    <a:p>
                      <a:pPr algn="r" fontAlgn="b"/>
                      <a:r>
                        <a:rPr lang="es-CO" sz="1400" b="0" i="0" u="none" strike="noStrike">
                          <a:solidFill>
                            <a:srgbClr val="000000"/>
                          </a:solidFill>
                          <a:effectLst/>
                          <a:latin typeface="Aptos Narrow"/>
                        </a:rPr>
                        <a:t>70.617</a:t>
                      </a:r>
                    </a:p>
                  </a:txBody>
                  <a:tcPr marL="45720" marR="45720" anchor="ctr">
                    <a:lnL>
                      <a:noFill/>
                    </a:lnL>
                    <a:lnR>
                      <a:noFill/>
                    </a:lnR>
                    <a:lnT>
                      <a:noFill/>
                    </a:lnT>
                    <a:lnB>
                      <a:noFill/>
                    </a:lnB>
                    <a:noFill/>
                  </a:tcPr>
                </a:tc>
                <a:tc>
                  <a:txBody>
                    <a:bodyPr/>
                    <a:lstStyle/>
                    <a:p>
                      <a:pPr algn="r" rtl="0" fontAlgn="b"/>
                      <a:r>
                        <a:rPr lang="es-CO" sz="1400" b="0" i="0" u="none" strike="noStrike">
                          <a:solidFill>
                            <a:srgbClr val="000000"/>
                          </a:solidFill>
                          <a:effectLst/>
                          <a:latin typeface="Aptos Narrow"/>
                        </a:rPr>
                        <a:t>78.631</a:t>
                      </a:r>
                    </a:p>
                  </a:txBody>
                  <a:tcPr marL="45720" marR="45720" anchor="ctr">
                    <a:lnL>
                      <a:noFill/>
                    </a:lnL>
                    <a:lnR>
                      <a:noFill/>
                    </a:lnR>
                    <a:lnT>
                      <a:noFill/>
                    </a:lnT>
                    <a:lnB>
                      <a:noFill/>
                    </a:lnB>
                    <a:noFill/>
                  </a:tcPr>
                </a:tc>
                <a:tc>
                  <a:txBody>
                    <a:bodyPr/>
                    <a:lstStyle/>
                    <a:p>
                      <a:pPr algn="ctr" fontAlgn="b"/>
                      <a:r>
                        <a:rPr lang="es-CO" sz="1400" b="0" i="0" u="none" strike="noStrike">
                          <a:solidFill>
                            <a:srgbClr val="000000"/>
                          </a:solidFill>
                          <a:effectLst/>
                          <a:latin typeface="Aptos Narrow"/>
                        </a:rPr>
                        <a:t>11%</a:t>
                      </a:r>
                    </a:p>
                  </a:txBody>
                  <a:tcPr marL="9525" marR="9525" marT="9525" marB="0" anchor="ctr">
                    <a:lnL>
                      <a:noFill/>
                    </a:lnL>
                    <a:lnR>
                      <a:noFill/>
                    </a:lnR>
                    <a:lnT>
                      <a:noFill/>
                    </a:lnT>
                    <a:lnB>
                      <a:noFill/>
                    </a:lnB>
                    <a:noFill/>
                  </a:tcPr>
                </a:tc>
                <a:extLst>
                  <a:ext uri="{0D108BD9-81ED-4DB2-BD59-A6C34878D82A}">
                    <a16:rowId xmlns:a16="http://schemas.microsoft.com/office/drawing/2014/main" val="2435600068"/>
                  </a:ext>
                </a:extLst>
              </a:tr>
              <a:tr h="286723">
                <a:tc>
                  <a:txBody>
                    <a:bodyPr/>
                    <a:lstStyle/>
                    <a:p>
                      <a:pPr marL="0" lvl="0" indent="449263" algn="l" rtl="0" fontAlgn="ctr"/>
                      <a:r>
                        <a:rPr lang="es-CO" sz="1400" b="0" i="0" u="none" strike="noStrike">
                          <a:solidFill>
                            <a:srgbClr val="000000"/>
                          </a:solidFill>
                          <a:effectLst/>
                          <a:latin typeface="Aptos Narrow"/>
                        </a:rPr>
                        <a:t>Región Metropolitana Bogotá-Cundinamarca </a:t>
                      </a:r>
                    </a:p>
                  </a:txBody>
                  <a:tcPr marL="45720" marR="45720" anchor="ctr">
                    <a:lnL>
                      <a:noFill/>
                    </a:lnL>
                    <a:lnR>
                      <a:noFill/>
                    </a:lnR>
                    <a:lnT>
                      <a:noFill/>
                    </a:lnT>
                    <a:lnB>
                      <a:noFill/>
                    </a:lnB>
                    <a:noFill/>
                  </a:tcPr>
                </a:tc>
                <a:tc>
                  <a:txBody>
                    <a:bodyPr/>
                    <a:lstStyle/>
                    <a:p>
                      <a:pPr algn="r" fontAlgn="ctr"/>
                      <a:r>
                        <a:rPr lang="es-CO" sz="1400" b="0" i="0" u="none" strike="noStrike">
                          <a:solidFill>
                            <a:srgbClr val="000000"/>
                          </a:solidFill>
                          <a:effectLst/>
                          <a:latin typeface="Aptos Narrow"/>
                        </a:rPr>
                        <a:t>22.961</a:t>
                      </a:r>
                    </a:p>
                  </a:txBody>
                  <a:tcPr marL="45720" marR="45720" anchor="ctr">
                    <a:lnL>
                      <a:noFill/>
                    </a:lnL>
                    <a:lnR>
                      <a:noFill/>
                    </a:lnR>
                    <a:lnT>
                      <a:noFill/>
                    </a:lnT>
                    <a:lnB>
                      <a:noFill/>
                    </a:lnB>
                    <a:noFill/>
                  </a:tcPr>
                </a:tc>
                <a:tc>
                  <a:txBody>
                    <a:bodyPr/>
                    <a:lstStyle/>
                    <a:p>
                      <a:pPr algn="r" rtl="0" fontAlgn="b"/>
                      <a:r>
                        <a:rPr lang="es-CO" sz="1400" b="0" i="0" u="none" strike="noStrike">
                          <a:solidFill>
                            <a:srgbClr val="000000"/>
                          </a:solidFill>
                          <a:effectLst/>
                          <a:latin typeface="Aptos Narrow"/>
                        </a:rPr>
                        <a:t>47.502</a:t>
                      </a:r>
                    </a:p>
                  </a:txBody>
                  <a:tcPr marL="45720" marR="45720" anchor="ctr">
                    <a:lnL>
                      <a:noFill/>
                    </a:lnL>
                    <a:lnR>
                      <a:noFill/>
                    </a:lnR>
                    <a:lnT>
                      <a:noFill/>
                    </a:lnT>
                    <a:lnB>
                      <a:noFill/>
                    </a:lnB>
                    <a:noFill/>
                  </a:tcPr>
                </a:tc>
                <a:tc>
                  <a:txBody>
                    <a:bodyPr/>
                    <a:lstStyle/>
                    <a:p>
                      <a:pPr algn="ctr" fontAlgn="b"/>
                      <a:r>
                        <a:rPr lang="es-CO" sz="1400" b="0" i="0" u="none" strike="noStrike">
                          <a:solidFill>
                            <a:srgbClr val="000000"/>
                          </a:solidFill>
                          <a:effectLst/>
                          <a:latin typeface="Aptos Narrow"/>
                        </a:rPr>
                        <a:t>107%</a:t>
                      </a:r>
                    </a:p>
                  </a:txBody>
                  <a:tcPr marL="9525" marR="9525" marT="9525" marB="0" anchor="ctr">
                    <a:lnL>
                      <a:noFill/>
                    </a:lnL>
                    <a:lnR>
                      <a:noFill/>
                    </a:lnR>
                    <a:lnT>
                      <a:noFill/>
                    </a:lnT>
                    <a:lnB>
                      <a:noFill/>
                    </a:lnB>
                    <a:noFill/>
                  </a:tcPr>
                </a:tc>
                <a:extLst>
                  <a:ext uri="{0D108BD9-81ED-4DB2-BD59-A6C34878D82A}">
                    <a16:rowId xmlns:a16="http://schemas.microsoft.com/office/drawing/2014/main" val="4049007739"/>
                  </a:ext>
                </a:extLst>
              </a:tr>
              <a:tr h="286723">
                <a:tc>
                  <a:txBody>
                    <a:bodyPr/>
                    <a:lstStyle/>
                    <a:p>
                      <a:pPr marL="0" lvl="0" indent="449263" algn="l" rtl="0" fontAlgn="ctr"/>
                      <a:r>
                        <a:rPr lang="es-ES" sz="1400" b="0" i="0" u="none" strike="noStrike">
                          <a:solidFill>
                            <a:srgbClr val="000000"/>
                          </a:solidFill>
                          <a:effectLst/>
                          <a:latin typeface="Aptos Narrow"/>
                        </a:rPr>
                        <a:t>FONPET y otros</a:t>
                      </a:r>
                    </a:p>
                  </a:txBody>
                  <a:tcPr marL="45720" marR="45720" anchor="ctr">
                    <a:lnL>
                      <a:noFill/>
                    </a:lnL>
                    <a:lnR>
                      <a:noFill/>
                    </a:lnR>
                    <a:lnT>
                      <a:noFill/>
                    </a:lnT>
                    <a:lnB>
                      <a:noFill/>
                    </a:lnB>
                    <a:noFill/>
                  </a:tcPr>
                </a:tc>
                <a:tc>
                  <a:txBody>
                    <a:bodyPr/>
                    <a:lstStyle/>
                    <a:p>
                      <a:pPr algn="r" fontAlgn="b"/>
                      <a:r>
                        <a:rPr lang="es-CO" sz="1400" b="0" i="0" u="none" strike="noStrike">
                          <a:solidFill>
                            <a:srgbClr val="000000"/>
                          </a:solidFill>
                          <a:effectLst/>
                          <a:latin typeface="Aptos Narrow"/>
                        </a:rPr>
                        <a:t>58.109</a:t>
                      </a:r>
                    </a:p>
                  </a:txBody>
                  <a:tcPr marL="45720" marR="45720" anchor="ctr">
                    <a:lnL>
                      <a:noFill/>
                    </a:lnL>
                    <a:lnR>
                      <a:noFill/>
                    </a:lnR>
                    <a:lnT>
                      <a:noFill/>
                    </a:lnT>
                    <a:lnB>
                      <a:noFill/>
                    </a:lnB>
                    <a:noFill/>
                  </a:tcPr>
                </a:tc>
                <a:tc>
                  <a:txBody>
                    <a:bodyPr/>
                    <a:lstStyle/>
                    <a:p>
                      <a:pPr algn="r" fontAlgn="b"/>
                      <a:r>
                        <a:rPr lang="es-CO" sz="1400" b="0" i="0" u="none" strike="noStrike">
                          <a:solidFill>
                            <a:srgbClr val="000000"/>
                          </a:solidFill>
                          <a:effectLst/>
                          <a:latin typeface="Aptos Narrow"/>
                        </a:rPr>
                        <a:t>67.267</a:t>
                      </a:r>
                      <a:endParaRPr lang="es-CO" sz="1400" b="0" i="0" u="none" strike="noStrike">
                        <a:solidFill>
                          <a:srgbClr val="000000"/>
                        </a:solidFill>
                        <a:effectLst/>
                        <a:latin typeface="Aptos Narrow" panose="020B0004020202020204" pitchFamily="34" charset="0"/>
                      </a:endParaRPr>
                    </a:p>
                  </a:txBody>
                  <a:tcPr marL="45720" marR="45720" anchor="ctr">
                    <a:lnL>
                      <a:noFill/>
                    </a:lnL>
                    <a:lnR>
                      <a:noFill/>
                    </a:lnR>
                    <a:lnT>
                      <a:noFill/>
                    </a:lnT>
                    <a:lnB>
                      <a:noFill/>
                    </a:lnB>
                    <a:noFill/>
                  </a:tcPr>
                </a:tc>
                <a:tc>
                  <a:txBody>
                    <a:bodyPr/>
                    <a:lstStyle/>
                    <a:p>
                      <a:pPr algn="ctr" fontAlgn="b"/>
                      <a:r>
                        <a:rPr lang="es-CO" sz="1400" b="0" i="0" u="none" strike="noStrike">
                          <a:solidFill>
                            <a:srgbClr val="000000"/>
                          </a:solidFill>
                          <a:effectLst/>
                          <a:latin typeface="Aptos Narrow"/>
                        </a:rPr>
                        <a:t>16%</a:t>
                      </a:r>
                    </a:p>
                  </a:txBody>
                  <a:tcPr marL="9525" marR="9525" marT="9525" marB="0" anchor="ctr">
                    <a:lnL>
                      <a:noFill/>
                    </a:lnL>
                    <a:lnR>
                      <a:noFill/>
                    </a:lnR>
                    <a:lnT>
                      <a:noFill/>
                    </a:lnT>
                    <a:lnB>
                      <a:noFill/>
                    </a:lnB>
                    <a:noFill/>
                  </a:tcPr>
                </a:tc>
                <a:extLst>
                  <a:ext uri="{0D108BD9-81ED-4DB2-BD59-A6C34878D82A}">
                    <a16:rowId xmlns:a16="http://schemas.microsoft.com/office/drawing/2014/main" val="869187927"/>
                  </a:ext>
                </a:extLst>
              </a:tr>
            </a:tbl>
          </a:graphicData>
        </a:graphic>
      </p:graphicFrame>
    </p:spTree>
    <p:extLst>
      <p:ext uri="{BB962C8B-B14F-4D97-AF65-F5344CB8AC3E}">
        <p14:creationId xmlns:p14="http://schemas.microsoft.com/office/powerpoint/2010/main" val="264947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C3AD2-82FC-79E1-AEFD-C6F908BD1610}"/>
            </a:ext>
          </a:extLst>
        </p:cNvPr>
        <p:cNvGrpSpPr/>
        <p:nvPr/>
      </p:nvGrpSpPr>
      <p:grpSpPr>
        <a:xfrm>
          <a:off x="0" y="0"/>
          <a:ext cx="0" cy="0"/>
          <a:chOff x="0" y="0"/>
          <a:chExt cx="0" cy="0"/>
        </a:xfrm>
      </p:grpSpPr>
      <p:sp>
        <p:nvSpPr>
          <p:cNvPr id="54" name="Rectángulo 53">
            <a:extLst>
              <a:ext uri="{FF2B5EF4-FFF2-40B4-BE49-F238E27FC236}">
                <a16:creationId xmlns:a16="http://schemas.microsoft.com/office/drawing/2014/main" id="{A72C1CC3-5F23-AA19-0A0E-1A3565CD2B28}"/>
              </a:ext>
            </a:extLst>
          </p:cNvPr>
          <p:cNvSpPr/>
          <p:nvPr/>
        </p:nvSpPr>
        <p:spPr>
          <a:xfrm>
            <a:off x="0" y="123635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2" name="CuadroTexto 1">
            <a:extLst>
              <a:ext uri="{FF2B5EF4-FFF2-40B4-BE49-F238E27FC236}">
                <a16:creationId xmlns:a16="http://schemas.microsoft.com/office/drawing/2014/main" id="{9E6D386B-20DF-178F-7C1B-7CF831CE6A58}"/>
              </a:ext>
            </a:extLst>
          </p:cNvPr>
          <p:cNvSpPr txBox="1"/>
          <p:nvPr/>
        </p:nvSpPr>
        <p:spPr>
          <a:xfrm>
            <a:off x="4503269" y="2351782"/>
            <a:ext cx="318545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2.Reactivación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Económica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16B818CA-1E14-0ED8-51C3-236512D9B21C}"/>
              </a:ext>
            </a:extLst>
          </p:cNvPr>
          <p:cNvSpPr txBox="1"/>
          <p:nvPr/>
        </p:nvSpPr>
        <p:spPr>
          <a:xfrm>
            <a:off x="408439" y="2339964"/>
            <a:ext cx="3185457" cy="584775"/>
          </a:xfrm>
          <a:prstGeom prst="rect">
            <a:avLst/>
          </a:prstGeom>
          <a:noFill/>
        </p:spPr>
        <p:txBody>
          <a:bodyPr wrap="square">
            <a:spAutoFit/>
          </a:bodyPr>
          <a:lstStyle>
            <a:defPPr>
              <a:defRPr lang="es-CO"/>
            </a:defPPr>
            <a:lvl1pPr algn="ctr">
              <a:defRPr sz="3200" b="1">
                <a:solidFill>
                  <a:srgbClr val="002060"/>
                </a:solidFill>
                <a:latin typeface="Aptos Display" panose="020B00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1.Seguridad</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766F6400-1D14-B8BB-375D-EB4EE189F631}"/>
              </a:ext>
            </a:extLst>
          </p:cNvPr>
          <p:cNvSpPr txBox="1"/>
          <p:nvPr/>
        </p:nvSpPr>
        <p:spPr>
          <a:xfrm>
            <a:off x="8098577" y="2351782"/>
            <a:ext cx="400515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3. Acción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Climática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4" name="CuadroTexto 23">
            <a:extLst>
              <a:ext uri="{FF2B5EF4-FFF2-40B4-BE49-F238E27FC236}">
                <a16:creationId xmlns:a16="http://schemas.microsoft.com/office/drawing/2014/main" id="{82C01AF5-F7AB-C2C0-BE0A-C991B8D3FE1E}"/>
              </a:ext>
            </a:extLst>
          </p:cNvPr>
          <p:cNvSpPr txBox="1"/>
          <p:nvPr/>
        </p:nvSpPr>
        <p:spPr>
          <a:xfrm>
            <a:off x="4093420" y="1209360"/>
            <a:ext cx="400515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Prioriza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5" name="Rectángulo 24">
            <a:extLst>
              <a:ext uri="{FF2B5EF4-FFF2-40B4-BE49-F238E27FC236}">
                <a16:creationId xmlns:a16="http://schemas.microsoft.com/office/drawing/2014/main" id="{F5580505-C62E-3F6E-085E-9DDF49E84994}"/>
              </a:ext>
            </a:extLst>
          </p:cNvPr>
          <p:cNvSpPr/>
          <p:nvPr/>
        </p:nvSpPr>
        <p:spPr>
          <a:xfrm>
            <a:off x="0" y="4136607"/>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26" name="CuadroTexto 25">
            <a:extLst>
              <a:ext uri="{FF2B5EF4-FFF2-40B4-BE49-F238E27FC236}">
                <a16:creationId xmlns:a16="http://schemas.microsoft.com/office/drawing/2014/main" id="{7412E52B-C960-2B1C-DCA9-1F1B4DBB2873}"/>
              </a:ext>
            </a:extLst>
          </p:cNvPr>
          <p:cNvSpPr txBox="1"/>
          <p:nvPr/>
        </p:nvSpPr>
        <p:spPr>
          <a:xfrm>
            <a:off x="4093420" y="4109608"/>
            <a:ext cx="400515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Garantiza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7" name="CuadroTexto 26">
            <a:extLst>
              <a:ext uri="{FF2B5EF4-FFF2-40B4-BE49-F238E27FC236}">
                <a16:creationId xmlns:a16="http://schemas.microsoft.com/office/drawing/2014/main" id="{CF4AD54D-4EEF-981B-3C1C-FC5227A34DF0}"/>
              </a:ext>
            </a:extLst>
          </p:cNvPr>
          <p:cNvSpPr txBox="1"/>
          <p:nvPr/>
        </p:nvSpPr>
        <p:spPr>
          <a:xfrm>
            <a:off x="200620" y="5202335"/>
            <a:ext cx="11468369" cy="584775"/>
          </a:xfrm>
          <a:prstGeom prst="rect">
            <a:avLst/>
          </a:prstGeom>
          <a:noFill/>
        </p:spPr>
        <p:txBody>
          <a:bodyPr wrap="square">
            <a:spAutoFit/>
          </a:bodyPr>
          <a:lstStyle>
            <a:defPPr>
              <a:defRPr lang="es-CO"/>
            </a:defPPr>
            <a:lvl1pPr algn="ctr">
              <a:defRPr sz="3200" b="1">
                <a:solidFill>
                  <a:srgbClr val="002060"/>
                </a:solidFill>
                <a:latin typeface="Aptos Display" panose="020B00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4. Niveles de Gasto Social originados durante la pandemia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ítulo 3">
            <a:extLst>
              <a:ext uri="{FF2B5EF4-FFF2-40B4-BE49-F238E27FC236}">
                <a16:creationId xmlns:a16="http://schemas.microsoft.com/office/drawing/2014/main" id="{E5042DB5-7D0D-A258-53DE-A6857733B22A}"/>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¿En qué va a invertir la ciudad?</a:t>
            </a:r>
          </a:p>
        </p:txBody>
      </p:sp>
    </p:spTree>
    <p:extLst>
      <p:ext uri="{BB962C8B-B14F-4D97-AF65-F5344CB8AC3E}">
        <p14:creationId xmlns:p14="http://schemas.microsoft.com/office/powerpoint/2010/main" val="2960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6CF4-43F6-838C-D25F-80D044E4AD89}"/>
            </a:ext>
          </a:extLst>
        </p:cNvPr>
        <p:cNvGrpSpPr/>
        <p:nvPr/>
      </p:nvGrpSpPr>
      <p:grpSpPr>
        <a:xfrm>
          <a:off x="0" y="0"/>
          <a:ext cx="0" cy="0"/>
          <a:chOff x="0" y="0"/>
          <a:chExt cx="0" cy="0"/>
        </a:xfrm>
      </p:grpSpPr>
      <p:sp>
        <p:nvSpPr>
          <p:cNvPr id="12" name="TextBox 5">
            <a:extLst>
              <a:ext uri="{FF2B5EF4-FFF2-40B4-BE49-F238E27FC236}">
                <a16:creationId xmlns:a16="http://schemas.microsoft.com/office/drawing/2014/main" id="{FC4E44D1-C94B-3D0C-F379-23BE99DAA285}"/>
              </a:ext>
            </a:extLst>
          </p:cNvPr>
          <p:cNvSpPr txBox="1"/>
          <p:nvPr/>
        </p:nvSpPr>
        <p:spPr>
          <a:xfrm>
            <a:off x="6663643" y="496040"/>
            <a:ext cx="251979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Cifras</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en</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millones </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de pesos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corrientes</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mn-cs"/>
            </a:endParaRPr>
          </a:p>
        </p:txBody>
      </p:sp>
      <p:graphicFrame>
        <p:nvGraphicFramePr>
          <p:cNvPr id="4" name="Marcador de contenido 3">
            <a:extLst>
              <a:ext uri="{FF2B5EF4-FFF2-40B4-BE49-F238E27FC236}">
                <a16:creationId xmlns:a16="http://schemas.microsoft.com/office/drawing/2014/main" id="{7F30B00C-9BC0-5F6D-77D3-47BA5EAB4671}"/>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385908576"/>
                    </a:ext>
                  </a:extLst>
                </a:gridCol>
                <a:gridCol w="25400">
                  <a:extLst>
                    <a:ext uri="{9D8B030D-6E8A-4147-A177-3AD203B41FA5}">
                      <a16:colId xmlns:a16="http://schemas.microsoft.com/office/drawing/2014/main" val="3764380763"/>
                    </a:ext>
                  </a:extLst>
                </a:gridCol>
                <a:gridCol w="25400">
                  <a:extLst>
                    <a:ext uri="{9D8B030D-6E8A-4147-A177-3AD203B41FA5}">
                      <a16:colId xmlns:a16="http://schemas.microsoft.com/office/drawing/2014/main" val="3392046682"/>
                    </a:ext>
                  </a:extLst>
                </a:gridCol>
                <a:gridCol w="25400">
                  <a:extLst>
                    <a:ext uri="{9D8B030D-6E8A-4147-A177-3AD203B41FA5}">
                      <a16:colId xmlns:a16="http://schemas.microsoft.com/office/drawing/2014/main" val="4178783001"/>
                    </a:ext>
                  </a:extLst>
                </a:gridCol>
              </a:tblGrid>
              <a:tr h="0">
                <a:tc>
                  <a:txBody>
                    <a:bodyPr/>
                    <a:lstStyle/>
                    <a:p>
                      <a:pPr algn="ctr" fontAlgn="ctr"/>
                      <a:r>
                        <a:rPr lang="es-CO" sz="100" u="none" strike="noStrike">
                          <a:effectLst/>
                        </a:rPr>
                        <a:t>Sector</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2024</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2025</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Variación %</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36137368"/>
                  </a:ext>
                </a:extLst>
              </a:tr>
              <a:tr h="0">
                <a:tc>
                  <a:txBody>
                    <a:bodyPr/>
                    <a:lstStyle/>
                    <a:p>
                      <a:pPr algn="l" fontAlgn="ctr"/>
                      <a:r>
                        <a:rPr lang="es-CO" sz="100" u="none" strike="noStrike">
                          <a:effectLst/>
                        </a:rPr>
                        <a:t>Ambiente</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388.105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497.308</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28%</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51683763"/>
                  </a:ext>
                </a:extLst>
              </a:tr>
              <a:tr h="0">
                <a:tc>
                  <a:txBody>
                    <a:bodyPr/>
                    <a:lstStyle/>
                    <a:p>
                      <a:pPr algn="l" fontAlgn="ctr"/>
                      <a:r>
                        <a:rPr lang="es-CO" sz="100" u="none" strike="noStrike">
                          <a:effectLst/>
                        </a:rPr>
                        <a:t>Cultura, Recreación y Deporte</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1.069.256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1.309.081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733678350"/>
                  </a:ext>
                </a:extLst>
              </a:tr>
              <a:tr h="0">
                <a:tc>
                  <a:txBody>
                    <a:bodyPr/>
                    <a:lstStyle/>
                    <a:p>
                      <a:pPr algn="l" fontAlgn="ctr"/>
                      <a:r>
                        <a:rPr lang="es-ES" sz="100" u="none" strike="noStrike">
                          <a:effectLst/>
                        </a:rPr>
                        <a:t>Desarrollo Económico, Industria y Turismo</a:t>
                      </a:r>
                      <a:endParaRPr lang="es-ES"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264.437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343.334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52124953"/>
                  </a:ext>
                </a:extLst>
              </a:tr>
              <a:tr h="0">
                <a:tc>
                  <a:txBody>
                    <a:bodyPr/>
                    <a:lstStyle/>
                    <a:p>
                      <a:pPr algn="l" fontAlgn="ctr"/>
                      <a:r>
                        <a:rPr lang="es-CO" sz="100" u="none" strike="noStrike">
                          <a:effectLst/>
                        </a:rPr>
                        <a:t>Educación</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7.211.103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8.404.103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06071644"/>
                  </a:ext>
                </a:extLst>
              </a:tr>
              <a:tr h="0">
                <a:tc>
                  <a:txBody>
                    <a:bodyPr/>
                    <a:lstStyle/>
                    <a:p>
                      <a:pPr algn="l" fontAlgn="ctr"/>
                      <a:r>
                        <a:rPr lang="es-CO" sz="100" u="none" strike="noStrike">
                          <a:effectLst/>
                        </a:rPr>
                        <a:t>Gestión Jurídica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39.391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44.064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027398972"/>
                  </a:ext>
                </a:extLst>
              </a:tr>
              <a:tr h="0">
                <a:tc>
                  <a:txBody>
                    <a:bodyPr/>
                    <a:lstStyle/>
                    <a:p>
                      <a:pPr algn="l" fontAlgn="ctr"/>
                      <a:r>
                        <a:rPr lang="es-CO" sz="100" u="none" strike="noStrike">
                          <a:effectLst/>
                        </a:rPr>
                        <a:t>Gestión Pública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253.487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292.019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594905942"/>
                  </a:ext>
                </a:extLst>
              </a:tr>
              <a:tr h="0">
                <a:tc>
                  <a:txBody>
                    <a:bodyPr/>
                    <a:lstStyle/>
                    <a:p>
                      <a:pPr algn="l" fontAlgn="ctr"/>
                      <a:r>
                        <a:rPr lang="es-CO" sz="100" u="none" strike="noStrike">
                          <a:effectLst/>
                        </a:rPr>
                        <a:t>Gobierno</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336.036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369.524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54527341"/>
                  </a:ext>
                </a:extLst>
              </a:tr>
              <a:tr h="0">
                <a:tc>
                  <a:txBody>
                    <a:bodyPr/>
                    <a:lstStyle/>
                    <a:p>
                      <a:pPr algn="l" fontAlgn="ctr"/>
                      <a:r>
                        <a:rPr lang="es-CO" sz="100" u="none" strike="noStrike">
                          <a:effectLst/>
                        </a:rPr>
                        <a:t>Hábitat</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1.453.620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1.909.067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31%</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92362054"/>
                  </a:ext>
                </a:extLst>
              </a:tr>
              <a:tr h="0">
                <a:tc>
                  <a:txBody>
                    <a:bodyPr/>
                    <a:lstStyle/>
                    <a:p>
                      <a:pPr algn="l" fontAlgn="ctr"/>
                      <a:r>
                        <a:rPr lang="es-CO" sz="100" u="none" strike="noStrike">
                          <a:effectLst/>
                        </a:rPr>
                        <a:t>Hacienda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1.523.995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1.782.742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348964606"/>
                  </a:ext>
                </a:extLst>
              </a:tr>
              <a:tr h="0">
                <a:tc>
                  <a:txBody>
                    <a:bodyPr/>
                    <a:lstStyle/>
                    <a:p>
                      <a:pPr algn="l" fontAlgn="ctr"/>
                      <a:r>
                        <a:rPr lang="es-CO" sz="100" u="none" strike="noStrike">
                          <a:effectLst/>
                        </a:rPr>
                        <a:t>Integración Social</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2.277.116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2.477.977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9%</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388448798"/>
                  </a:ext>
                </a:extLst>
              </a:tr>
              <a:tr h="0">
                <a:tc>
                  <a:txBody>
                    <a:bodyPr/>
                    <a:lstStyle/>
                    <a:p>
                      <a:pPr algn="l" fontAlgn="ctr"/>
                      <a:r>
                        <a:rPr lang="es-CO" sz="100" u="none" strike="noStrike">
                          <a:effectLst/>
                        </a:rPr>
                        <a:t>Movilidad</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4.799.077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5.936.157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24%</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012059"/>
                  </a:ext>
                </a:extLst>
              </a:tr>
              <a:tr h="0">
                <a:tc>
                  <a:txBody>
                    <a:bodyPr/>
                    <a:lstStyle/>
                    <a:p>
                      <a:pPr algn="l" fontAlgn="ctr"/>
                      <a:r>
                        <a:rPr lang="es-CO" sz="100" u="none" strike="noStrike">
                          <a:effectLst/>
                        </a:rPr>
                        <a:t>Mujeres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122.389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141.143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27761396"/>
                  </a:ext>
                </a:extLst>
              </a:tr>
              <a:tr h="0">
                <a:tc>
                  <a:txBody>
                    <a:bodyPr/>
                    <a:lstStyle/>
                    <a:p>
                      <a:pPr algn="l" fontAlgn="ctr"/>
                      <a:r>
                        <a:rPr lang="es-CO" sz="100" u="none" strike="noStrike">
                          <a:effectLst/>
                        </a:rPr>
                        <a:t>Otras Entidades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614.172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654.788</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061366377"/>
                  </a:ext>
                </a:extLst>
              </a:tr>
              <a:tr h="0">
                <a:tc>
                  <a:txBody>
                    <a:bodyPr/>
                    <a:lstStyle/>
                    <a:p>
                      <a:pPr algn="l" fontAlgn="ctr"/>
                      <a:r>
                        <a:rPr lang="es-CO" sz="100" u="none" strike="noStrike">
                          <a:effectLst/>
                        </a:rPr>
                        <a:t>Planeación</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190.010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213.264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039537086"/>
                  </a:ext>
                </a:extLst>
              </a:tr>
              <a:tr h="0">
                <a:tc>
                  <a:txBody>
                    <a:bodyPr/>
                    <a:lstStyle/>
                    <a:p>
                      <a:pPr algn="l" fontAlgn="ctr"/>
                      <a:r>
                        <a:rPr lang="es-CO" sz="100" u="none" strike="noStrike">
                          <a:effectLst/>
                        </a:rPr>
                        <a:t>Salud</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4.405.293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4.693.653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11640470"/>
                  </a:ext>
                </a:extLst>
              </a:tr>
              <a:tr h="0">
                <a:tc>
                  <a:txBody>
                    <a:bodyPr/>
                    <a:lstStyle/>
                    <a:p>
                      <a:pPr algn="l" fontAlgn="ctr"/>
                      <a:r>
                        <a:rPr lang="es-CO" sz="100" u="none" strike="noStrike">
                          <a:effectLst/>
                        </a:rPr>
                        <a:t>Seguridad, Convivencia y Justicia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791.172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1.049.170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294249328"/>
                  </a:ext>
                </a:extLst>
              </a:tr>
              <a:tr h="0">
                <a:tc>
                  <a:txBody>
                    <a:bodyPr/>
                    <a:lstStyle/>
                    <a:p>
                      <a:pPr algn="l" fontAlgn="ctr"/>
                      <a:r>
                        <a:rPr lang="es-CO" sz="100" u="none" strike="noStrike">
                          <a:effectLst/>
                        </a:rPr>
                        <a:t>Servicio de la Deuda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2.082.599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2.029.135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872699582"/>
                  </a:ext>
                </a:extLst>
              </a:tr>
              <a:tr h="0">
                <a:tc>
                  <a:txBody>
                    <a:bodyPr/>
                    <a:lstStyle/>
                    <a:p>
                      <a:pPr algn="l" fontAlgn="ctr"/>
                      <a:r>
                        <a:rPr lang="es-CO" sz="100" u="none" strike="noStrike">
                          <a:effectLst/>
                        </a:rPr>
                        <a:t>Subtotal funcionamiento e inversión</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27.821.259</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32.146.526</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16%</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482047092"/>
                  </a:ext>
                </a:extLst>
              </a:tr>
              <a:tr h="0">
                <a:tc>
                  <a:txBody>
                    <a:bodyPr/>
                    <a:lstStyle/>
                    <a:p>
                      <a:pPr algn="l" fontAlgn="ctr"/>
                      <a:r>
                        <a:rPr lang="es-CO" sz="100" u="none" strike="noStrike">
                          <a:effectLst/>
                        </a:rPr>
                        <a:t>FET</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3.077.169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3.091.064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458513597"/>
                  </a:ext>
                </a:extLst>
              </a:tr>
              <a:tr h="0">
                <a:tc>
                  <a:txBody>
                    <a:bodyPr/>
                    <a:lstStyle/>
                    <a:p>
                      <a:pPr algn="l" fontAlgn="ctr"/>
                      <a:r>
                        <a:rPr lang="es-CO" sz="100" u="none" strike="noStrike">
                          <a:effectLst/>
                        </a:rPr>
                        <a:t>FDL</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1.720.503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1.890.111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280623647"/>
                  </a:ext>
                </a:extLst>
              </a:tr>
              <a:tr h="0">
                <a:tc>
                  <a:txBody>
                    <a:bodyPr/>
                    <a:lstStyle/>
                    <a:p>
                      <a:pPr algn="l" fontAlgn="ctr"/>
                      <a:r>
                        <a:rPr lang="es-CO" sz="100" u="none" strike="noStrike">
                          <a:effectLst/>
                        </a:rPr>
                        <a:t>Otras transferencias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1.188.563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1.305.042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593481437"/>
                  </a:ext>
                </a:extLst>
              </a:tr>
              <a:tr h="0">
                <a:tc>
                  <a:txBody>
                    <a:bodyPr/>
                    <a:lstStyle/>
                    <a:p>
                      <a:pPr algn="l" fontAlgn="ctr"/>
                      <a:r>
                        <a:rPr lang="es-CO" sz="100" u="none" strike="noStrike">
                          <a:effectLst/>
                        </a:rPr>
                        <a:t>Total Presupuesto Anual</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33.807.494</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38.432.743</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219826104"/>
                  </a:ext>
                </a:extLst>
              </a:tr>
            </a:tbl>
          </a:graphicData>
        </a:graphic>
      </p:graphicFrame>
      <p:graphicFrame>
        <p:nvGraphicFramePr>
          <p:cNvPr id="5" name="Tabla 4">
            <a:extLst>
              <a:ext uri="{FF2B5EF4-FFF2-40B4-BE49-F238E27FC236}">
                <a16:creationId xmlns:a16="http://schemas.microsoft.com/office/drawing/2014/main" id="{BBEF08BA-CF8B-1141-71AE-A7B5215F25C4}"/>
              </a:ext>
            </a:extLst>
          </p:cNvPr>
          <p:cNvGraphicFramePr>
            <a:graphicFrameLocks noGrp="1"/>
          </p:cNvGraphicFramePr>
          <p:nvPr>
            <p:extLst>
              <p:ext uri="{D42A27DB-BD31-4B8C-83A1-F6EECF244321}">
                <p14:modId xmlns:p14="http://schemas.microsoft.com/office/powerpoint/2010/main" val="3626859971"/>
              </p:ext>
            </p:extLst>
          </p:nvPr>
        </p:nvGraphicFramePr>
        <p:xfrm>
          <a:off x="1080654" y="805450"/>
          <a:ext cx="9632078" cy="5577840"/>
        </p:xfrm>
        <a:graphic>
          <a:graphicData uri="http://schemas.openxmlformats.org/drawingml/2006/table">
            <a:tbl>
              <a:tblPr/>
              <a:tblGrid>
                <a:gridCol w="4307925">
                  <a:extLst>
                    <a:ext uri="{9D8B030D-6E8A-4147-A177-3AD203B41FA5}">
                      <a16:colId xmlns:a16="http://schemas.microsoft.com/office/drawing/2014/main" val="3690213802"/>
                    </a:ext>
                  </a:extLst>
                </a:gridCol>
                <a:gridCol w="2001415">
                  <a:extLst>
                    <a:ext uri="{9D8B030D-6E8A-4147-A177-3AD203B41FA5}">
                      <a16:colId xmlns:a16="http://schemas.microsoft.com/office/drawing/2014/main" val="2540453312"/>
                    </a:ext>
                  </a:extLst>
                </a:gridCol>
                <a:gridCol w="2001415">
                  <a:extLst>
                    <a:ext uri="{9D8B030D-6E8A-4147-A177-3AD203B41FA5}">
                      <a16:colId xmlns:a16="http://schemas.microsoft.com/office/drawing/2014/main" val="2022942272"/>
                    </a:ext>
                  </a:extLst>
                </a:gridCol>
                <a:gridCol w="1321323">
                  <a:extLst>
                    <a:ext uri="{9D8B030D-6E8A-4147-A177-3AD203B41FA5}">
                      <a16:colId xmlns:a16="http://schemas.microsoft.com/office/drawing/2014/main" val="3692495575"/>
                    </a:ext>
                  </a:extLst>
                </a:gridCol>
              </a:tblGrid>
              <a:tr h="237259">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Sector</a:t>
                      </a:r>
                    </a:p>
                  </a:txBody>
                  <a:tcPr marL="45720" marR="4572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noFill/>
                      <a:prstDash val="dot"/>
                      <a:round/>
                      <a:headEnd type="none" w="med" len="med"/>
                      <a:tailEnd type="none" w="med" len="med"/>
                    </a:lnB>
                    <a:solidFill>
                      <a:schemeClr val="accent1"/>
                    </a:solidFill>
                  </a:tcPr>
                </a:tc>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2024</a:t>
                      </a:r>
                    </a:p>
                    <a:p>
                      <a:pPr algn="ctr" fontAlgn="ctr"/>
                      <a:r>
                        <a:rPr lang="es-CO" sz="1400" b="1" i="0" u="none" strike="noStrike">
                          <a:solidFill>
                            <a:srgbClr val="000000"/>
                          </a:solidFill>
                          <a:effectLst/>
                          <a:latin typeface="Arial" panose="020B0604020202020204" pitchFamily="34" charset="0"/>
                          <a:cs typeface="Arial" panose="020B0604020202020204" pitchFamily="34" charset="0"/>
                        </a:rPr>
                        <a:t>(31 de oct.)</a:t>
                      </a:r>
                    </a:p>
                  </a:txBody>
                  <a:tcPr marL="45720" marR="4572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noFill/>
                      <a:prstDash val="dot"/>
                      <a:round/>
                      <a:headEnd type="none" w="med" len="med"/>
                      <a:tailEnd type="none" w="med" len="med"/>
                    </a:lnB>
                    <a:solidFill>
                      <a:schemeClr val="accent1"/>
                    </a:solidFill>
                  </a:tcPr>
                </a:tc>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2025</a:t>
                      </a:r>
                    </a:p>
                  </a:txBody>
                  <a:tcPr marL="45720" marR="4572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noFill/>
                      <a:prstDash val="dot"/>
                      <a:round/>
                      <a:headEnd type="none" w="med" len="med"/>
                      <a:tailEnd type="none" w="med" len="med"/>
                    </a:lnB>
                    <a:solidFill>
                      <a:schemeClr val="accent1"/>
                    </a:solidFill>
                  </a:tcPr>
                </a:tc>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Variación %</a:t>
                      </a:r>
                    </a:p>
                  </a:txBody>
                  <a:tcPr marL="45720" marR="4572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noFill/>
                      <a:prstDash val="dot"/>
                      <a:round/>
                      <a:headEnd type="none" w="med" len="med"/>
                      <a:tailEnd type="none" w="med" len="med"/>
                    </a:lnB>
                    <a:solidFill>
                      <a:schemeClr val="accent1"/>
                    </a:solidFill>
                  </a:tcPr>
                </a:tc>
                <a:extLst>
                  <a:ext uri="{0D108BD9-81ED-4DB2-BD59-A6C34878D82A}">
                    <a16:rowId xmlns:a16="http://schemas.microsoft.com/office/drawing/2014/main" val="2845347918"/>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Seguridad, Convivencia y Justicia</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553.202</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790.785</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C00000"/>
                          </a:solidFill>
                          <a:effectLst/>
                          <a:latin typeface="Aptos Narrow" panose="020B0004020202020204" pitchFamily="34" charset="0"/>
                        </a:rPr>
                        <a:t>43%</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9462793"/>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Hábitat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1.067.150</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1.507.140</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C00000"/>
                          </a:solidFill>
                          <a:effectLst/>
                          <a:latin typeface="Aptos Narrow" panose="020B0004020202020204" pitchFamily="34" charset="0"/>
                        </a:rPr>
                        <a:t>41%</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5381"/>
                  </a:ext>
                </a:extLst>
              </a:tr>
              <a:tr h="237259">
                <a:tc>
                  <a:txBody>
                    <a:bodyPr/>
                    <a:lstStyle/>
                    <a:p>
                      <a:pPr marL="0" algn="l" defTabSz="914400" rtl="0" eaLnBrk="1" fontAlgn="ctr" latinLnBrk="0" hangingPunct="1"/>
                      <a:r>
                        <a:rPr lang="es-ES" sz="1400" b="0" i="0" u="none" strike="noStrike" kern="1200">
                          <a:solidFill>
                            <a:srgbClr val="000000"/>
                          </a:solidFill>
                          <a:effectLst/>
                          <a:latin typeface="Arial" panose="020B0604020202020204" pitchFamily="34" charset="0"/>
                          <a:ea typeface="+mn-ea"/>
                          <a:cs typeface="Arial" panose="020B0604020202020204" pitchFamily="34" charset="0"/>
                        </a:rPr>
                        <a:t>Desarrollo Económico, Industria y Turismo</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185.613</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260.554</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C00000"/>
                          </a:solidFill>
                          <a:effectLst/>
                          <a:latin typeface="Aptos Narrow" panose="020B0004020202020204" pitchFamily="34" charset="0"/>
                        </a:rPr>
                        <a:t>40%</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9969373"/>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Gestión Jurídica</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7.696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10.507</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C00000"/>
                          </a:solidFill>
                          <a:effectLst/>
                          <a:latin typeface="Aptos Narrow" panose="020B0004020202020204" pitchFamily="34" charset="0"/>
                        </a:rPr>
                        <a:t>37%</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895617"/>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Ambiente</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302.282</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407.115</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C00000"/>
                          </a:solidFill>
                          <a:effectLst/>
                          <a:latin typeface="Aptos Narrow" panose="020B0004020202020204" pitchFamily="34" charset="0"/>
                        </a:rPr>
                        <a:t>35%</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974828"/>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Gestión Pública</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92.190</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117.914</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28%</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91904"/>
                  </a:ext>
                </a:extLst>
              </a:tr>
              <a:tr h="237259">
                <a:tc>
                  <a:txBody>
                    <a:bodyPr/>
                    <a:lstStyle/>
                    <a:p>
                      <a:pPr algn="l" fontAlgn="ctr"/>
                      <a:r>
                        <a:rPr lang="es-MX" sz="1400" b="0" i="0" u="none" strike="noStrike">
                          <a:solidFill>
                            <a:srgbClr val="000000"/>
                          </a:solidFill>
                          <a:effectLst/>
                          <a:latin typeface="Arial" panose="020B0604020202020204" pitchFamily="34" charset="0"/>
                          <a:cs typeface="Arial" panose="020B0604020202020204" pitchFamily="34" charset="0"/>
                        </a:rPr>
                        <a:t>Ó</a:t>
                      </a:r>
                      <a:r>
                        <a:rPr lang="es-CO" sz="1400" b="0" i="0" u="none" strike="noStrike">
                          <a:solidFill>
                            <a:srgbClr val="000000"/>
                          </a:solidFill>
                          <a:effectLst/>
                          <a:latin typeface="Arial" panose="020B0604020202020204" pitchFamily="34" charset="0"/>
                          <a:cs typeface="Arial" panose="020B0604020202020204" pitchFamily="34" charset="0"/>
                        </a:rPr>
                        <a:t>rg de Control</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37.235</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47.766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28%</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352191"/>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Movilidad</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4.484.487</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5.593.553</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25%</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515534"/>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Cultura, Recreación y Deporte</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910.714</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1.142.428</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25%</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2007786"/>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Planeación</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67.747</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82.062</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21%</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546687"/>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Gobierno</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118.268</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142.348</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20%</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658848"/>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Mujer</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90.029</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107.158</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19%</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111111"/>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Educación</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6.527.410</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7.683.185</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18%</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98559"/>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Integración Social</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2.240.455</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2.384.736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6%</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215695"/>
                  </a:ext>
                </a:extLst>
              </a:tr>
              <a:tr h="237259">
                <a:tc>
                  <a:txBody>
                    <a:bodyPr/>
                    <a:lstStyle/>
                    <a:p>
                      <a:pPr marL="0" algn="l"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Salud</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CO" sz="1400" b="0" i="0" u="none" strike="noStrike" kern="1200">
                          <a:solidFill>
                            <a:srgbClr val="000000"/>
                          </a:solidFill>
                          <a:effectLst/>
                          <a:latin typeface="Arial" panose="020B0604020202020204" pitchFamily="34" charset="0"/>
                          <a:ea typeface="+mn-ea"/>
                          <a:cs typeface="Arial" panose="020B0604020202020204" pitchFamily="34" charset="0"/>
                        </a:rPr>
                        <a:t>4.368.849</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4.556.970</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4%</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0836488"/>
                  </a:ext>
                </a:extLst>
              </a:tr>
              <a:tr h="237259">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Hacienda</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316.486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247.922</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-22%</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183169"/>
                  </a:ext>
                </a:extLst>
              </a:tr>
              <a:tr h="237259">
                <a:tc>
                  <a:txBody>
                    <a:bodyPr/>
                    <a:lstStyle/>
                    <a:p>
                      <a:pPr algn="l" fontAlgn="ctr"/>
                      <a:r>
                        <a:rPr lang="es-CO" sz="1400" b="1" i="0" u="none" strike="noStrike">
                          <a:solidFill>
                            <a:srgbClr val="000000"/>
                          </a:solidFill>
                          <a:effectLst/>
                          <a:latin typeface="Arial" panose="020B0604020202020204" pitchFamily="34" charset="0"/>
                          <a:cs typeface="Arial" panose="020B0604020202020204" pitchFamily="34" charset="0"/>
                        </a:rPr>
                        <a:t>Subtotal</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s-CO" sz="1400" b="1" i="0" u="none" strike="noStrike">
                          <a:solidFill>
                            <a:srgbClr val="000000"/>
                          </a:solidFill>
                          <a:effectLst/>
                          <a:latin typeface="Arial" panose="020B0604020202020204" pitchFamily="34" charset="0"/>
                          <a:cs typeface="Arial" panose="020B0604020202020204" pitchFamily="34" charset="0"/>
                        </a:rPr>
                        <a:t>21.369.814</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s-CO" sz="1600" b="1" i="0" u="none" strike="noStrike">
                          <a:solidFill>
                            <a:srgbClr val="000000"/>
                          </a:solidFill>
                          <a:effectLst/>
                          <a:latin typeface="Aptos Narrow" panose="020B0004020202020204" pitchFamily="34" charset="0"/>
                        </a:rPr>
                        <a:t>25.082.143</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s-CO" sz="1600" b="1" i="0" u="none" strike="noStrike">
                          <a:solidFill>
                            <a:srgbClr val="C00000"/>
                          </a:solidFill>
                          <a:effectLst/>
                          <a:latin typeface="Aptos Narrow" panose="020B0004020202020204" pitchFamily="34" charset="0"/>
                        </a:rPr>
                        <a:t>17%</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56899480"/>
                  </a:ext>
                </a:extLst>
              </a:tr>
              <a:tr h="237259">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FDL</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1.649.886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1.811.481</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10%</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739922"/>
                  </a:ext>
                </a:extLst>
              </a:tr>
              <a:tr h="237259">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Otras transferencias</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1.197.952</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1.293.926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rgbClr val="000000"/>
                          </a:solidFill>
                          <a:effectLst/>
                          <a:latin typeface="Aptos Narrow" panose="020B0004020202020204" pitchFamily="34" charset="0"/>
                        </a:rPr>
                        <a:t>8%</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911257"/>
                  </a:ext>
                </a:extLst>
              </a:tr>
              <a:tr h="237259">
                <a:tc>
                  <a:txBody>
                    <a:bodyPr/>
                    <a:lstStyle/>
                    <a:p>
                      <a:pPr algn="l" fontAlgn="ctr"/>
                      <a:r>
                        <a:rPr lang="es-CO" sz="1800" b="1" i="0" u="none" strike="noStrike" kern="1200">
                          <a:solidFill>
                            <a:schemeClr val="accent3"/>
                          </a:solidFill>
                          <a:effectLst/>
                          <a:latin typeface="Aptos Narrow" panose="020B0004020202020204" pitchFamily="34" charset="0"/>
                          <a:ea typeface="+mn-ea"/>
                          <a:cs typeface="+mn-cs"/>
                        </a:rPr>
                        <a:t>FET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800" b="1" i="0" u="none" strike="noStrike" kern="1200">
                          <a:solidFill>
                            <a:schemeClr val="accent3"/>
                          </a:solidFill>
                          <a:effectLst/>
                          <a:latin typeface="Aptos Narrow" panose="020B0004020202020204" pitchFamily="34" charset="0"/>
                          <a:ea typeface="+mn-ea"/>
                          <a:cs typeface="+mn-cs"/>
                        </a:rPr>
                        <a:t>3.077.169</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CO" sz="1600" b="0" i="0" u="none" strike="noStrike">
                          <a:solidFill>
                            <a:srgbClr val="000000"/>
                          </a:solidFill>
                          <a:effectLst/>
                          <a:latin typeface="Aptos Narrow" panose="020B0004020202020204" pitchFamily="34" charset="0"/>
                        </a:rPr>
                        <a:t>3.091.064</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CO" sz="1600" b="0" i="0" u="none" strike="noStrike">
                          <a:solidFill>
                            <a:schemeClr val="tx1"/>
                          </a:solidFill>
                          <a:effectLst/>
                          <a:latin typeface="Aptos Narrow" panose="020B0004020202020204" pitchFamily="34" charset="0"/>
                        </a:rPr>
                        <a:t>0%</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0788164"/>
                  </a:ext>
                </a:extLst>
              </a:tr>
              <a:tr h="237259">
                <a:tc>
                  <a:txBody>
                    <a:bodyPr/>
                    <a:lstStyle/>
                    <a:p>
                      <a:pPr algn="l" fontAlgn="ctr"/>
                      <a:r>
                        <a:rPr lang="es-ES" sz="1400" b="1" i="0" u="none" strike="noStrike">
                          <a:solidFill>
                            <a:srgbClr val="000000"/>
                          </a:solidFill>
                          <a:effectLst/>
                          <a:latin typeface="Arial" panose="020B0604020202020204" pitchFamily="34" charset="0"/>
                          <a:cs typeface="Arial" panose="020B0604020202020204" pitchFamily="34" charset="0"/>
                        </a:rPr>
                        <a:t>Total Inversión (Inversión Directa + Transferencias)</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r" fontAlgn="ctr"/>
                      <a:r>
                        <a:rPr lang="es-CO" sz="1400" b="1" i="0" u="none" strike="noStrike">
                          <a:solidFill>
                            <a:srgbClr val="000000"/>
                          </a:solidFill>
                          <a:effectLst/>
                          <a:latin typeface="Arial" panose="020B0604020202020204" pitchFamily="34" charset="0"/>
                          <a:cs typeface="Arial" panose="020B0604020202020204" pitchFamily="34" charset="0"/>
                        </a:rPr>
                        <a:t>27.294.822</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r" fontAlgn="ctr"/>
                      <a:r>
                        <a:rPr lang="es-CO" sz="1600" b="1" i="0" u="none" strike="noStrike">
                          <a:solidFill>
                            <a:srgbClr val="000000"/>
                          </a:solidFill>
                          <a:effectLst/>
                          <a:latin typeface="Aptos Narrow" panose="020B0004020202020204" pitchFamily="34" charset="0"/>
                        </a:rPr>
                        <a:t>31.278.614</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r" fontAlgn="b"/>
                      <a:r>
                        <a:rPr lang="es-CO" sz="1600" b="1" i="0" u="none" strike="noStrike">
                          <a:solidFill>
                            <a:srgbClr val="000000"/>
                          </a:solidFill>
                          <a:effectLst/>
                          <a:latin typeface="Aptos Narrow" panose="020B0004020202020204" pitchFamily="34" charset="0"/>
                        </a:rPr>
                        <a:t>15%</a:t>
                      </a:r>
                    </a:p>
                  </a:txBody>
                  <a:tcPr marL="0" marR="0" marT="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878625078"/>
                  </a:ext>
                </a:extLst>
              </a:tr>
            </a:tbl>
          </a:graphicData>
        </a:graphic>
      </p:graphicFrame>
      <p:sp>
        <p:nvSpPr>
          <p:cNvPr id="8" name="CuadroTexto 7">
            <a:extLst>
              <a:ext uri="{FF2B5EF4-FFF2-40B4-BE49-F238E27FC236}">
                <a16:creationId xmlns:a16="http://schemas.microsoft.com/office/drawing/2014/main" id="{A1997949-496B-F487-8EC4-A164F903B473}"/>
              </a:ext>
            </a:extLst>
          </p:cNvPr>
          <p:cNvSpPr txBox="1"/>
          <p:nvPr/>
        </p:nvSpPr>
        <p:spPr>
          <a:xfrm>
            <a:off x="628134" y="6486734"/>
            <a:ext cx="7280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*2024 incluye adición por 12,3mil</a:t>
            </a:r>
            <a:endParaRPr kumimoji="0" lang="es-CO"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4344F89D-FB77-ED28-5DAC-ECB7F4314724}"/>
              </a:ext>
            </a:extLst>
          </p:cNvPr>
          <p:cNvSpPr txBox="1"/>
          <p:nvPr/>
        </p:nvSpPr>
        <p:spPr>
          <a:xfrm>
            <a:off x="670634" y="322686"/>
            <a:ext cx="3597826" cy="338141"/>
          </a:xfrm>
          <a:prstGeom prst="rect">
            <a:avLst/>
          </a:prstGeom>
        </p:spPr>
        <p:txBody>
          <a:bodyPr anchor="b">
            <a:noAutofit/>
          </a:bodyPr>
          <a:lstStyle>
            <a:defPPr>
              <a:defRPr lang="es-CO"/>
            </a:defPPr>
            <a:lvl1pPr algn="ctr">
              <a:lnSpc>
                <a:spcPct val="90000"/>
              </a:lnSpc>
              <a:spcBef>
                <a:spcPct val="0"/>
              </a:spcBef>
              <a:buNone/>
              <a:defRPr sz="60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2600" b="0" i="0" u="none" strike="noStrike" kern="1200" cap="none" spc="0" normalizeH="0" baseline="0" noProof="0">
                <a:ln>
                  <a:noFill/>
                </a:ln>
                <a:solidFill>
                  <a:srgbClr val="002060"/>
                </a:solidFill>
                <a:effectLst/>
                <a:uLnTx/>
                <a:uFillTx/>
                <a:latin typeface="Oswald Medium"/>
                <a:ea typeface="+mj-ea"/>
                <a:cs typeface="+mj-cs"/>
              </a:rPr>
              <a:t>Presupuesto Inversión </a:t>
            </a:r>
            <a:endParaRPr kumimoji="0" lang="en-US" sz="2600" b="0" i="0" u="none" strike="noStrike" kern="1200" cap="none" spc="0" normalizeH="0" baseline="0" noProof="0">
              <a:ln>
                <a:noFill/>
              </a:ln>
              <a:solidFill>
                <a:srgbClr val="002060"/>
              </a:solidFill>
              <a:effectLst/>
              <a:uLnTx/>
              <a:uFillTx/>
              <a:latin typeface="Oswald Medium"/>
              <a:ea typeface="+mj-ea"/>
              <a:cs typeface="+mj-cs"/>
            </a:endParaRPr>
          </a:p>
        </p:txBody>
      </p:sp>
    </p:spTree>
    <p:extLst>
      <p:ext uri="{BB962C8B-B14F-4D97-AF65-F5344CB8AC3E}">
        <p14:creationId xmlns:p14="http://schemas.microsoft.com/office/powerpoint/2010/main" val="220914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6BDC9-22A8-9AE8-503C-8EDC97867AA3}"/>
              </a:ext>
            </a:extLst>
          </p:cNvPr>
          <p:cNvSpPr>
            <a:spLocks noGrp="1"/>
          </p:cNvSpPr>
          <p:nvPr>
            <p:ph type="title"/>
          </p:nvPr>
        </p:nvSpPr>
        <p:spPr>
          <a:xfrm>
            <a:off x="113246" y="582679"/>
            <a:ext cx="10771809" cy="996004"/>
          </a:xfrm>
        </p:spPr>
        <p:txBody>
          <a:bodyPr anchor="t">
            <a:noAutofit/>
          </a:bodyPr>
          <a:lstStyle/>
          <a:p>
            <a:r>
              <a:rPr lang="es-MX" sz="3600">
                <a:solidFill>
                  <a:srgbClr val="002060"/>
                </a:solidFill>
              </a:rPr>
              <a:t>% Variación Inversión respecto al año anterior</a:t>
            </a:r>
            <a:endParaRPr lang="es-CO" sz="3600">
              <a:solidFill>
                <a:srgbClr val="002060"/>
              </a:solidFill>
            </a:endParaRPr>
          </a:p>
        </p:txBody>
      </p:sp>
      <p:graphicFrame>
        <p:nvGraphicFramePr>
          <p:cNvPr id="8" name="Tabla 7">
            <a:extLst>
              <a:ext uri="{FF2B5EF4-FFF2-40B4-BE49-F238E27FC236}">
                <a16:creationId xmlns:a16="http://schemas.microsoft.com/office/drawing/2014/main" id="{AB348501-C3B2-5E84-8194-86F384590B69}"/>
              </a:ext>
            </a:extLst>
          </p:cNvPr>
          <p:cNvGraphicFramePr>
            <a:graphicFrameLocks noGrp="1"/>
          </p:cNvGraphicFramePr>
          <p:nvPr>
            <p:extLst>
              <p:ext uri="{D42A27DB-BD31-4B8C-83A1-F6EECF244321}">
                <p14:modId xmlns:p14="http://schemas.microsoft.com/office/powerpoint/2010/main" val="319560523"/>
              </p:ext>
            </p:extLst>
          </p:nvPr>
        </p:nvGraphicFramePr>
        <p:xfrm>
          <a:off x="2326036" y="2032187"/>
          <a:ext cx="6470533" cy="3143485"/>
        </p:xfrm>
        <a:graphic>
          <a:graphicData uri="http://schemas.openxmlformats.org/drawingml/2006/table">
            <a:tbl>
              <a:tblPr firstRow="1" firstCol="1">
                <a:tableStyleId>{B301B821-A1FF-4177-AEE7-76D212191A09}</a:tableStyleId>
              </a:tblPr>
              <a:tblGrid>
                <a:gridCol w="1324772">
                  <a:extLst>
                    <a:ext uri="{9D8B030D-6E8A-4147-A177-3AD203B41FA5}">
                      <a16:colId xmlns:a16="http://schemas.microsoft.com/office/drawing/2014/main" val="123313986"/>
                    </a:ext>
                  </a:extLst>
                </a:gridCol>
                <a:gridCol w="1424390">
                  <a:extLst>
                    <a:ext uri="{9D8B030D-6E8A-4147-A177-3AD203B41FA5}">
                      <a16:colId xmlns:a16="http://schemas.microsoft.com/office/drawing/2014/main" val="3197440911"/>
                    </a:ext>
                  </a:extLst>
                </a:gridCol>
                <a:gridCol w="1271653">
                  <a:extLst>
                    <a:ext uri="{9D8B030D-6E8A-4147-A177-3AD203B41FA5}">
                      <a16:colId xmlns:a16="http://schemas.microsoft.com/office/drawing/2014/main" val="2107225910"/>
                    </a:ext>
                  </a:extLst>
                </a:gridCol>
                <a:gridCol w="1206500">
                  <a:extLst>
                    <a:ext uri="{9D8B030D-6E8A-4147-A177-3AD203B41FA5}">
                      <a16:colId xmlns:a16="http://schemas.microsoft.com/office/drawing/2014/main" val="3003546310"/>
                    </a:ext>
                  </a:extLst>
                </a:gridCol>
                <a:gridCol w="1243218">
                  <a:extLst>
                    <a:ext uri="{9D8B030D-6E8A-4147-A177-3AD203B41FA5}">
                      <a16:colId xmlns:a16="http://schemas.microsoft.com/office/drawing/2014/main" val="2889180293"/>
                    </a:ext>
                  </a:extLst>
                </a:gridCol>
              </a:tblGrid>
              <a:tr h="1109000">
                <a:tc>
                  <a:txBody>
                    <a:bodyPr/>
                    <a:lstStyle/>
                    <a:p>
                      <a:pPr algn="ctr" fontAlgn="b"/>
                      <a:r>
                        <a:rPr lang="es-CO" sz="1800" u="none" strike="noStrike">
                          <a:effectLst/>
                          <a:latin typeface="Arial" panose="020B0604020202020204" pitchFamily="34" charset="0"/>
                          <a:cs typeface="Arial" panose="020B0604020202020204" pitchFamily="34" charset="0"/>
                        </a:rPr>
                        <a:t>Vigencia</a:t>
                      </a:r>
                      <a:r>
                        <a:rPr lang="es-CO" sz="1800" b="0" u="none" strike="noStrike">
                          <a:effectLst/>
                          <a:latin typeface="Arial" panose="020B0604020202020204" pitchFamily="34" charset="0"/>
                          <a:cs typeface="Arial" panose="020B0604020202020204" pitchFamily="34" charset="0"/>
                        </a:rPr>
                        <a:t>*</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800" u="none" strike="noStrike">
                          <a:effectLst/>
                          <a:latin typeface="Arial" panose="020B0604020202020204" pitchFamily="34" charset="0"/>
                          <a:cs typeface="Arial" panose="020B0604020202020204" pitchFamily="34" charset="0"/>
                        </a:rPr>
                        <a:t>Seguridad</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800" u="none" strike="noStrike">
                          <a:effectLst/>
                          <a:latin typeface="Arial" panose="020B0604020202020204" pitchFamily="34" charset="0"/>
                          <a:cs typeface="Arial" panose="020B0604020202020204" pitchFamily="34" charset="0"/>
                        </a:rPr>
                        <a:t>Ambiente</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800" u="none" strike="noStrike">
                          <a:effectLst/>
                          <a:latin typeface="Arial" panose="020B0604020202020204" pitchFamily="34" charset="0"/>
                          <a:cs typeface="Arial" panose="020B0604020202020204" pitchFamily="34" charset="0"/>
                        </a:rPr>
                        <a:t>Hábitat</a:t>
                      </a:r>
                      <a:endParaRPr lang="es-CO"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800" b="1" i="0" u="none" strike="noStrike">
                          <a:solidFill>
                            <a:schemeClr val="bg1"/>
                          </a:solidFill>
                          <a:effectLst/>
                          <a:latin typeface="Arial" panose="020B0604020202020204" pitchFamily="34" charset="0"/>
                          <a:cs typeface="Arial" panose="020B0604020202020204" pitchFamily="34" charset="0"/>
                        </a:rPr>
                        <a:t>Variación % Inversión Ppto Anual</a:t>
                      </a:r>
                      <a:endParaRPr lang="es-CO" sz="18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106989775"/>
                  </a:ext>
                </a:extLst>
              </a:tr>
              <a:tr h="372007">
                <a:tc>
                  <a:txBody>
                    <a:bodyPr/>
                    <a:lstStyle/>
                    <a:p>
                      <a:pPr algn="ctr" fontAlgn="b"/>
                      <a:r>
                        <a:rPr lang="es-CO" sz="1800" u="none" strike="noStrike">
                          <a:effectLst/>
                          <a:latin typeface="Arial" panose="020B0604020202020204" pitchFamily="34" charset="0"/>
                          <a:cs typeface="Arial" panose="020B0604020202020204" pitchFamily="34" charset="0"/>
                        </a:rPr>
                        <a:t>2025</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43%</a:t>
                      </a:r>
                      <a:r>
                        <a:rPr lang="es-CO" sz="1200" u="none" strike="noStrike">
                          <a:effectLst/>
                          <a:latin typeface="Arial" panose="020B0604020202020204" pitchFamily="34" charset="0"/>
                          <a:cs typeface="Arial" panose="020B0604020202020204" pitchFamily="34" charset="0"/>
                        </a:rPr>
                        <a:t>(+28pp)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35%</a:t>
                      </a:r>
                      <a:r>
                        <a:rPr lang="es-CO" sz="1200" u="none" strike="noStrike">
                          <a:effectLst/>
                          <a:latin typeface="Arial" panose="020B0604020202020204" pitchFamily="34" charset="0"/>
                          <a:cs typeface="Arial" panose="020B0604020202020204" pitchFamily="34" charset="0"/>
                        </a:rPr>
                        <a:t>(+20pp)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41%</a:t>
                      </a:r>
                      <a:r>
                        <a:rPr lang="es-CO" sz="1200" u="none" strike="noStrike">
                          <a:effectLst/>
                          <a:latin typeface="Arial" panose="020B0604020202020204" pitchFamily="34" charset="0"/>
                          <a:cs typeface="Arial" panose="020B0604020202020204" pitchFamily="34" charset="0"/>
                        </a:rPr>
                        <a:t>(+26pp)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MX" sz="1800" b="0" i="0" u="none" strike="noStrike">
                          <a:solidFill>
                            <a:srgbClr val="000000"/>
                          </a:solidFill>
                          <a:effectLst/>
                          <a:latin typeface="Arial" panose="020B0604020202020204" pitchFamily="34" charset="0"/>
                          <a:cs typeface="Arial" panose="020B0604020202020204" pitchFamily="34" charset="0"/>
                        </a:rPr>
                        <a:t>15%</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4052412399"/>
                  </a:ext>
                </a:extLst>
              </a:tr>
              <a:tr h="372007">
                <a:tc>
                  <a:txBody>
                    <a:bodyPr/>
                    <a:lstStyle/>
                    <a:p>
                      <a:pPr algn="ctr" fontAlgn="b"/>
                      <a:r>
                        <a:rPr lang="es-CO" sz="1800" u="none" strike="noStrike">
                          <a:effectLst/>
                          <a:latin typeface="Arial" panose="020B0604020202020204" pitchFamily="34" charset="0"/>
                          <a:cs typeface="Arial" panose="020B0604020202020204" pitchFamily="34" charset="0"/>
                        </a:rPr>
                        <a:t>2024</a:t>
                      </a:r>
                      <a:endParaRPr lang="es-CO" sz="1400" b="0" i="0" u="none" strike="noStrike" baseline="6000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28%</a:t>
                      </a:r>
                      <a:r>
                        <a:rPr lang="es-CO" sz="1400" u="none" strike="noStrike">
                          <a:effectLst/>
                          <a:latin typeface="Arial" panose="020B0604020202020204" pitchFamily="34" charset="0"/>
                          <a:cs typeface="Arial" panose="020B0604020202020204" pitchFamily="34" charset="0"/>
                        </a:rPr>
                        <a:t>(+23pp)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-7%</a:t>
                      </a:r>
                      <a:r>
                        <a:rPr lang="es-CO" sz="1400" u="none" strike="noStrike">
                          <a:effectLst/>
                          <a:latin typeface="Arial" panose="020B0604020202020204" pitchFamily="34" charset="0"/>
                          <a:cs typeface="Arial" panose="020B0604020202020204" pitchFamily="34" charset="0"/>
                        </a:rPr>
                        <a:t>(-12pp)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9%</a:t>
                      </a:r>
                      <a:r>
                        <a:rPr lang="es-CO" sz="1400" u="none" strike="noStrike">
                          <a:effectLst/>
                          <a:latin typeface="Arial" panose="020B0604020202020204" pitchFamily="34" charset="0"/>
                          <a:cs typeface="Arial" panose="020B0604020202020204" pitchFamily="34" charset="0"/>
                        </a:rPr>
                        <a:t>(+4pp)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MX" sz="1800" b="0" i="0" u="none" strike="noStrike">
                          <a:solidFill>
                            <a:srgbClr val="000000"/>
                          </a:solidFill>
                          <a:effectLst/>
                          <a:latin typeface="Arial" panose="020B0604020202020204" pitchFamily="34" charset="0"/>
                          <a:cs typeface="Arial" panose="020B0604020202020204" pitchFamily="34" charset="0"/>
                        </a:rPr>
                        <a:t>5%</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119655735"/>
                  </a:ext>
                </a:extLst>
              </a:tr>
              <a:tr h="372007">
                <a:tc>
                  <a:txBody>
                    <a:bodyPr/>
                    <a:lstStyle/>
                    <a:p>
                      <a:pPr algn="ctr" fontAlgn="b"/>
                      <a:r>
                        <a:rPr lang="es-CO" sz="1800" u="none" strike="noStrike">
                          <a:effectLst/>
                          <a:latin typeface="Arial" panose="020B0604020202020204" pitchFamily="34" charset="0"/>
                          <a:cs typeface="Arial" panose="020B0604020202020204" pitchFamily="34" charset="0"/>
                        </a:rPr>
                        <a:t>2023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-15%</a:t>
                      </a:r>
                      <a:r>
                        <a:rPr lang="es-CO" sz="1400" u="none" strike="noStrike">
                          <a:effectLst/>
                          <a:latin typeface="Arial" panose="020B0604020202020204" pitchFamily="34" charset="0"/>
                          <a:cs typeface="Arial" panose="020B0604020202020204" pitchFamily="34" charset="0"/>
                        </a:rPr>
                        <a:t>(-20pp)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-1%</a:t>
                      </a:r>
                      <a:r>
                        <a:rPr lang="es-CO" sz="1400" u="none" strike="noStrike">
                          <a:effectLst/>
                          <a:latin typeface="Arial" panose="020B0604020202020204" pitchFamily="34" charset="0"/>
                          <a:cs typeface="Arial" panose="020B0604020202020204" pitchFamily="34" charset="0"/>
                        </a:rPr>
                        <a:t>(-6pp)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10%</a:t>
                      </a:r>
                      <a:r>
                        <a:rPr lang="es-CO" sz="1400" u="none" strike="noStrike">
                          <a:effectLst/>
                          <a:latin typeface="Arial" panose="020B0604020202020204" pitchFamily="34" charset="0"/>
                          <a:cs typeface="Arial" panose="020B0604020202020204" pitchFamily="34" charset="0"/>
                        </a:rPr>
                        <a:t>(+5pp)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MX" sz="1800" b="0" i="0" u="none" strike="noStrike">
                          <a:solidFill>
                            <a:srgbClr val="000000"/>
                          </a:solidFill>
                          <a:effectLst/>
                          <a:latin typeface="Arial" panose="020B0604020202020204" pitchFamily="34" charset="0"/>
                          <a:cs typeface="Arial" panose="020B0604020202020204" pitchFamily="34" charset="0"/>
                        </a:rPr>
                        <a:t>5%</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577906587"/>
                  </a:ext>
                </a:extLst>
              </a:tr>
              <a:tr h="372007">
                <a:tc>
                  <a:txBody>
                    <a:bodyPr/>
                    <a:lstStyle/>
                    <a:p>
                      <a:pPr algn="ctr" fontAlgn="b"/>
                      <a:r>
                        <a:rPr lang="es-CO" sz="1800" u="none" strike="noStrike">
                          <a:effectLst/>
                          <a:latin typeface="Arial" panose="020B0604020202020204" pitchFamily="34" charset="0"/>
                          <a:cs typeface="Arial" panose="020B0604020202020204" pitchFamily="34" charset="0"/>
                        </a:rPr>
                        <a:t>2022</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9%</a:t>
                      </a:r>
                      <a:r>
                        <a:rPr lang="es-CO" sz="1400" u="none" strike="noStrike">
                          <a:effectLst/>
                          <a:latin typeface="Arial" panose="020B0604020202020204" pitchFamily="34" charset="0"/>
                          <a:cs typeface="Arial" panose="020B0604020202020204" pitchFamily="34" charset="0"/>
                        </a:rPr>
                        <a:t>(-8pp)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28%</a:t>
                      </a:r>
                      <a:r>
                        <a:rPr lang="es-CO" sz="1400" u="none" strike="noStrike">
                          <a:effectLst/>
                          <a:latin typeface="Arial" panose="020B0604020202020204" pitchFamily="34" charset="0"/>
                          <a:cs typeface="Arial" panose="020B0604020202020204" pitchFamily="34" charset="0"/>
                        </a:rPr>
                        <a:t>(+11pp)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10%</a:t>
                      </a:r>
                      <a:r>
                        <a:rPr lang="es-CO" sz="1400" u="none" strike="noStrike">
                          <a:effectLst/>
                          <a:latin typeface="Arial" panose="020B0604020202020204" pitchFamily="34" charset="0"/>
                          <a:cs typeface="Arial" panose="020B0604020202020204" pitchFamily="34" charset="0"/>
                        </a:rPr>
                        <a:t>(-7pp)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MX" sz="1800" b="0" i="0" u="none" strike="noStrike">
                          <a:solidFill>
                            <a:srgbClr val="000000"/>
                          </a:solidFill>
                          <a:effectLst/>
                          <a:latin typeface="Arial" panose="020B0604020202020204" pitchFamily="34" charset="0"/>
                          <a:cs typeface="Arial" panose="020B0604020202020204" pitchFamily="34" charset="0"/>
                        </a:rPr>
                        <a:t>17%</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738908752"/>
                  </a:ext>
                </a:extLst>
              </a:tr>
              <a:tr h="546457">
                <a:tc>
                  <a:txBody>
                    <a:bodyPr/>
                    <a:lstStyle/>
                    <a:p>
                      <a:pPr algn="ctr" fontAlgn="b"/>
                      <a:r>
                        <a:rPr lang="es-CO" sz="1800" u="none" strike="noStrike">
                          <a:effectLst/>
                          <a:latin typeface="Arial" panose="020B0604020202020204" pitchFamily="34" charset="0"/>
                          <a:cs typeface="Arial" panose="020B0604020202020204" pitchFamily="34" charset="0"/>
                        </a:rPr>
                        <a:t>2021</a:t>
                      </a:r>
                      <a:endParaRPr lang="es-CO" sz="1800" b="0" i="0" u="none" strike="noStrike" baseline="3000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33%</a:t>
                      </a:r>
                      <a:r>
                        <a:rPr lang="es-CO" sz="1400" u="none" strike="noStrike">
                          <a:effectLst/>
                          <a:latin typeface="Arial" panose="020B0604020202020204" pitchFamily="34" charset="0"/>
                          <a:cs typeface="Arial" panose="020B0604020202020204" pitchFamily="34" charset="0"/>
                        </a:rPr>
                        <a:t>(+9pp)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29%</a:t>
                      </a:r>
                      <a:r>
                        <a:rPr lang="es-CO" sz="1400" u="none" strike="noStrike">
                          <a:effectLst/>
                          <a:latin typeface="Arial" panose="020B0604020202020204" pitchFamily="34" charset="0"/>
                          <a:cs typeface="Arial" panose="020B0604020202020204" pitchFamily="34" charset="0"/>
                        </a:rPr>
                        <a:t>(+5pp)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CO" sz="1800" u="none" strike="noStrike">
                          <a:effectLst/>
                          <a:latin typeface="Arial" panose="020B0604020202020204" pitchFamily="34" charset="0"/>
                          <a:cs typeface="Arial" panose="020B0604020202020204" pitchFamily="34" charset="0"/>
                        </a:rPr>
                        <a:t>30%</a:t>
                      </a:r>
                      <a:r>
                        <a:rPr lang="es-CO" sz="1400" u="none" strike="noStrike">
                          <a:effectLst/>
                          <a:latin typeface="Arial" panose="020B0604020202020204" pitchFamily="34" charset="0"/>
                          <a:cs typeface="Arial" panose="020B0604020202020204" pitchFamily="34" charset="0"/>
                        </a:rPr>
                        <a:t>(+6pp)</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s-MX" sz="1800" b="0" i="0" u="none" strike="noStrike">
                          <a:solidFill>
                            <a:srgbClr val="000000"/>
                          </a:solidFill>
                          <a:effectLst/>
                          <a:latin typeface="Arial" panose="020B0604020202020204" pitchFamily="34" charset="0"/>
                          <a:cs typeface="Arial" panose="020B0604020202020204" pitchFamily="34" charset="0"/>
                        </a:rPr>
                        <a:t>24%</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365202939"/>
                  </a:ext>
                </a:extLst>
              </a:tr>
            </a:tbl>
          </a:graphicData>
        </a:graphic>
      </p:graphicFrame>
      <p:sp>
        <p:nvSpPr>
          <p:cNvPr id="9" name="CuadroTexto 8">
            <a:extLst>
              <a:ext uri="{FF2B5EF4-FFF2-40B4-BE49-F238E27FC236}">
                <a16:creationId xmlns:a16="http://schemas.microsoft.com/office/drawing/2014/main" id="{5586D793-FE80-6923-6F70-A546B2876982}"/>
              </a:ext>
            </a:extLst>
          </p:cNvPr>
          <p:cNvSpPr txBox="1"/>
          <p:nvPr/>
        </p:nvSpPr>
        <p:spPr>
          <a:xfrm>
            <a:off x="2786497" y="1427233"/>
            <a:ext cx="609426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Variación Anual</a:t>
            </a:r>
            <a:endParaRPr kumimoji="0" lang="es-CO" sz="2000" b="0" i="0" u="none" strike="noStrike" kern="1200" cap="none" spc="0" normalizeH="0" baseline="0" noProof="0">
              <a:ln>
                <a:noFill/>
              </a:ln>
              <a:solidFill>
                <a:srgbClr val="232A34"/>
              </a:solidFill>
              <a:effectLst/>
              <a:uLnTx/>
              <a:uFillTx/>
              <a:latin typeface="Lexend Deca"/>
              <a:ea typeface="+mn-ea"/>
              <a:cs typeface="+mn-cs"/>
            </a:endParaRPr>
          </a:p>
        </p:txBody>
      </p:sp>
      <p:sp>
        <p:nvSpPr>
          <p:cNvPr id="11" name="CuadroTexto 10">
            <a:extLst>
              <a:ext uri="{FF2B5EF4-FFF2-40B4-BE49-F238E27FC236}">
                <a16:creationId xmlns:a16="http://schemas.microsoft.com/office/drawing/2014/main" id="{2BB53D5D-2416-7307-BAE0-A25CFB431C23}"/>
              </a:ext>
            </a:extLst>
          </p:cNvPr>
          <p:cNvSpPr txBox="1"/>
          <p:nvPr/>
        </p:nvSpPr>
        <p:spPr>
          <a:xfrm>
            <a:off x="942109" y="5424335"/>
            <a:ext cx="103077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Ninguno de los 3 sectores ha tenido un crecimiento de esas magnitudes en los últimos años</a:t>
            </a:r>
          </a:p>
        </p:txBody>
      </p:sp>
      <p:sp>
        <p:nvSpPr>
          <p:cNvPr id="12" name="CuadroTexto 11">
            <a:extLst>
              <a:ext uri="{FF2B5EF4-FFF2-40B4-BE49-F238E27FC236}">
                <a16:creationId xmlns:a16="http://schemas.microsoft.com/office/drawing/2014/main" id="{77EC71C3-CCF7-691B-C998-47B0A865C108}"/>
              </a:ext>
            </a:extLst>
          </p:cNvPr>
          <p:cNvSpPr txBox="1"/>
          <p:nvPr/>
        </p:nvSpPr>
        <p:spPr>
          <a:xfrm>
            <a:off x="2326036" y="5184546"/>
            <a:ext cx="656705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*Vigencias cerradas compromisos – 24 a 25 apropiación</a:t>
            </a:r>
          </a:p>
        </p:txBody>
      </p:sp>
    </p:spTree>
    <p:extLst>
      <p:ext uri="{BB962C8B-B14F-4D97-AF65-F5344CB8AC3E}">
        <p14:creationId xmlns:p14="http://schemas.microsoft.com/office/powerpoint/2010/main" val="84585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6EDC7CEB-426F-415F-B0A7-ED22F0AAF22A}"/>
              </a:ext>
            </a:extLst>
          </p:cNvPr>
          <p:cNvGraphicFramePr>
            <a:graphicFrameLocks/>
          </p:cNvGraphicFramePr>
          <p:nvPr>
            <p:extLst>
              <p:ext uri="{D42A27DB-BD31-4B8C-83A1-F6EECF244321}">
                <p14:modId xmlns:p14="http://schemas.microsoft.com/office/powerpoint/2010/main" val="319364132"/>
              </p:ext>
            </p:extLst>
          </p:nvPr>
        </p:nvGraphicFramePr>
        <p:xfrm>
          <a:off x="620485" y="1343399"/>
          <a:ext cx="15392401" cy="47254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a:extLst>
              <a:ext uri="{FF2B5EF4-FFF2-40B4-BE49-F238E27FC236}">
                <a16:creationId xmlns:a16="http://schemas.microsoft.com/office/drawing/2014/main" id="{1E507C9A-F7BF-7510-F2D9-5C5D282B4C0D}"/>
              </a:ext>
            </a:extLst>
          </p:cNvPr>
          <p:cNvGraphicFramePr>
            <a:graphicFrameLocks noGrp="1"/>
          </p:cNvGraphicFramePr>
          <p:nvPr>
            <p:extLst>
              <p:ext uri="{D42A27DB-BD31-4B8C-83A1-F6EECF244321}">
                <p14:modId xmlns:p14="http://schemas.microsoft.com/office/powerpoint/2010/main" val="318571098"/>
              </p:ext>
            </p:extLst>
          </p:nvPr>
        </p:nvGraphicFramePr>
        <p:xfrm>
          <a:off x="1160828" y="1930725"/>
          <a:ext cx="3477985" cy="2112777"/>
        </p:xfrm>
        <a:graphic>
          <a:graphicData uri="http://schemas.openxmlformats.org/drawingml/2006/table">
            <a:tbl>
              <a:tblPr/>
              <a:tblGrid>
                <a:gridCol w="2394702">
                  <a:extLst>
                    <a:ext uri="{9D8B030D-6E8A-4147-A177-3AD203B41FA5}">
                      <a16:colId xmlns:a16="http://schemas.microsoft.com/office/drawing/2014/main" val="2740237541"/>
                    </a:ext>
                  </a:extLst>
                </a:gridCol>
                <a:gridCol w="1083283">
                  <a:extLst>
                    <a:ext uri="{9D8B030D-6E8A-4147-A177-3AD203B41FA5}">
                      <a16:colId xmlns:a16="http://schemas.microsoft.com/office/drawing/2014/main" val="4063928208"/>
                    </a:ext>
                  </a:extLst>
                </a:gridCol>
              </a:tblGrid>
              <a:tr h="76678">
                <a:tc>
                  <a:txBody>
                    <a:bodyPr/>
                    <a:lstStyle/>
                    <a:p>
                      <a:pPr algn="l" fontAlgn="ctr"/>
                      <a:r>
                        <a:rPr lang="es-CO" sz="1600" b="1" i="0" u="none" strike="noStrike">
                          <a:solidFill>
                            <a:srgbClr val="000000"/>
                          </a:solidFill>
                          <a:effectLst/>
                          <a:latin typeface="Aptos Narrow"/>
                        </a:rPr>
                        <a:t>Otros sectores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tc>
                  <a:txBody>
                    <a:bodyPr/>
                    <a:lstStyle/>
                    <a:p>
                      <a:pPr algn="r" fontAlgn="ctr"/>
                      <a:r>
                        <a:rPr lang="es-CO" sz="1600" b="1" i="0" u="none" strike="noStrike">
                          <a:solidFill>
                            <a:srgbClr val="000000"/>
                          </a:solidFill>
                          <a:effectLst/>
                          <a:latin typeface="Aptos Narrow"/>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extLst>
                  <a:ext uri="{0D108BD9-81ED-4DB2-BD59-A6C34878D82A}">
                    <a16:rowId xmlns:a16="http://schemas.microsoft.com/office/drawing/2014/main" val="2819759133"/>
                  </a:ext>
                </a:extLst>
              </a:tr>
              <a:tr h="198411">
                <a:tc>
                  <a:txBody>
                    <a:bodyPr/>
                    <a:lstStyle/>
                    <a:p>
                      <a:pPr algn="l" fontAlgn="ctr"/>
                      <a:r>
                        <a:rPr lang="es-ES" sz="1050" b="0" i="0" u="none" strike="noStrike">
                          <a:solidFill>
                            <a:srgbClr val="000000"/>
                          </a:solidFill>
                          <a:effectLst/>
                          <a:latin typeface="Aptos Narrow"/>
                        </a:rPr>
                        <a:t> Desarrollo Económico, Industria y Turismo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0,3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2085498"/>
                  </a:ext>
                </a:extLst>
              </a:tr>
              <a:tr h="198411">
                <a:tc>
                  <a:txBody>
                    <a:bodyPr/>
                    <a:lstStyle/>
                    <a:p>
                      <a:pPr algn="l" fontAlgn="ctr"/>
                      <a:r>
                        <a:rPr lang="es-CO" sz="1050" b="0" i="0" u="none" strike="noStrike">
                          <a:solidFill>
                            <a:srgbClr val="000000"/>
                          </a:solidFill>
                          <a:effectLst/>
                          <a:latin typeface="Aptos Narrow"/>
                        </a:rPr>
                        <a:t> Hacienda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0,3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80762722"/>
                  </a:ext>
                </a:extLst>
              </a:tr>
              <a:tr h="198411">
                <a:tc>
                  <a:txBody>
                    <a:bodyPr/>
                    <a:lstStyle/>
                    <a:p>
                      <a:pPr algn="l" fontAlgn="ctr"/>
                      <a:r>
                        <a:rPr lang="es-CO" sz="1050" b="0" i="0" u="none" strike="noStrike">
                          <a:solidFill>
                            <a:srgbClr val="000000"/>
                          </a:solidFill>
                          <a:effectLst/>
                          <a:latin typeface="Aptos Narrow"/>
                        </a:rPr>
                        <a:t> Gestión Pública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0,1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45102"/>
                  </a:ext>
                </a:extLst>
              </a:tr>
              <a:tr h="198411">
                <a:tc>
                  <a:txBody>
                    <a:bodyPr/>
                    <a:lstStyle/>
                    <a:p>
                      <a:pPr algn="l" fontAlgn="ctr"/>
                      <a:r>
                        <a:rPr lang="es-CO" sz="1050" b="0" i="0" u="none" strike="noStrike">
                          <a:solidFill>
                            <a:srgbClr val="000000"/>
                          </a:solidFill>
                          <a:effectLst/>
                          <a:latin typeface="Aptos Narrow"/>
                        </a:rPr>
                        <a:t> Mujer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0,1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97058338"/>
                  </a:ext>
                </a:extLst>
              </a:tr>
              <a:tr h="198411">
                <a:tc>
                  <a:txBody>
                    <a:bodyPr/>
                    <a:lstStyle/>
                    <a:p>
                      <a:pPr algn="l" fontAlgn="ctr"/>
                      <a:r>
                        <a:rPr lang="es-CO" sz="1050" b="0" i="0" u="none" strike="noStrike">
                          <a:solidFill>
                            <a:srgbClr val="000000"/>
                          </a:solidFill>
                          <a:effectLst/>
                          <a:latin typeface="Aptos Narrow"/>
                        </a:rPr>
                        <a:t> Planeación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0,1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99315602"/>
                  </a:ext>
                </a:extLst>
              </a:tr>
              <a:tr h="198411">
                <a:tc>
                  <a:txBody>
                    <a:bodyPr/>
                    <a:lstStyle/>
                    <a:p>
                      <a:pPr algn="l" fontAlgn="ctr"/>
                      <a:r>
                        <a:rPr lang="es-MX" sz="1050" b="0" i="0" u="none" strike="noStrike">
                          <a:solidFill>
                            <a:srgbClr val="000000"/>
                          </a:solidFill>
                          <a:effectLst/>
                          <a:latin typeface="Aptos Narrow"/>
                        </a:rPr>
                        <a:t> Órganos de Control</a:t>
                      </a:r>
                      <a:endParaRPr lang="es-CO" sz="1050" b="0" i="0" u="none" strike="noStrike">
                        <a:solidFill>
                          <a:srgbClr val="000000"/>
                        </a:solidFill>
                        <a:effectLst/>
                        <a:latin typeface="Aptos Narrow"/>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73480533"/>
                  </a:ext>
                </a:extLst>
              </a:tr>
              <a:tr h="198411">
                <a:tc>
                  <a:txBody>
                    <a:bodyPr/>
                    <a:lstStyle/>
                    <a:p>
                      <a:pPr algn="l" fontAlgn="ctr"/>
                      <a:r>
                        <a:rPr lang="es-CO" sz="1050" b="0" i="0" u="none" strike="noStrike">
                          <a:solidFill>
                            <a:srgbClr val="000000"/>
                          </a:solidFill>
                          <a:effectLst/>
                          <a:latin typeface="Aptos Narrow"/>
                        </a:rPr>
                        <a:t> Gestión Jurídica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94397352"/>
                  </a:ext>
                </a:extLst>
              </a:tr>
              <a:tr h="446424">
                <a:tc>
                  <a:txBody>
                    <a:bodyPr/>
                    <a:lstStyle/>
                    <a:p>
                      <a:pPr algn="l" fontAlgn="ctr"/>
                      <a:r>
                        <a:rPr lang="es-ES" sz="1050" b="0" i="0" u="none" strike="noStrike">
                          <a:solidFill>
                            <a:srgbClr val="000000"/>
                          </a:solidFill>
                          <a:effectLst/>
                          <a:latin typeface="Aptos Narrow"/>
                        </a:rPr>
                        <a:t> Otras transferencias (CAR, Río Bogotá, ARM, RAPE, Maloka, Invest In Bogotá, Estampilla U. Pedagógica y Nacional)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050" b="0" i="0" u="none" strike="noStrike">
                          <a:solidFill>
                            <a:srgbClr val="000000"/>
                          </a:solidFill>
                          <a:effectLst/>
                          <a:latin typeface="Aptos Narrow"/>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34616566"/>
                  </a:ext>
                </a:extLst>
              </a:tr>
            </a:tbl>
          </a:graphicData>
        </a:graphic>
      </p:graphicFrame>
      <p:sp>
        <p:nvSpPr>
          <p:cNvPr id="14" name="Flecha: a la izquierda y arriba 13">
            <a:extLst>
              <a:ext uri="{FF2B5EF4-FFF2-40B4-BE49-F238E27FC236}">
                <a16:creationId xmlns:a16="http://schemas.microsoft.com/office/drawing/2014/main" id="{E015B693-A5BE-46A7-5F7E-3934F97FE506}"/>
              </a:ext>
            </a:extLst>
          </p:cNvPr>
          <p:cNvSpPr/>
          <p:nvPr/>
        </p:nvSpPr>
        <p:spPr>
          <a:xfrm rot="10800000">
            <a:off x="4212461" y="1401994"/>
            <a:ext cx="2057399" cy="425126"/>
          </a:xfrm>
          <a:prstGeom prst="leftUpArrow">
            <a:avLst/>
          </a:prstGeom>
          <a:solidFill>
            <a:srgbClr val="DAA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12" name="TextBox 5">
            <a:extLst>
              <a:ext uri="{FF2B5EF4-FFF2-40B4-BE49-F238E27FC236}">
                <a16:creationId xmlns:a16="http://schemas.microsoft.com/office/drawing/2014/main" id="{EC3E941E-36C4-3C2A-B728-C32277E6FE0A}"/>
              </a:ext>
            </a:extLst>
          </p:cNvPr>
          <p:cNvSpPr txBox="1"/>
          <p:nvPr/>
        </p:nvSpPr>
        <p:spPr>
          <a:xfrm>
            <a:off x="8713891" y="692534"/>
            <a:ext cx="256357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Cifras</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en</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billones </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de pesos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corrientes</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mn-cs"/>
            </a:endParaRPr>
          </a:p>
        </p:txBody>
      </p:sp>
      <p:sp>
        <p:nvSpPr>
          <p:cNvPr id="15" name="CuadroTexto 14">
            <a:extLst>
              <a:ext uri="{FF2B5EF4-FFF2-40B4-BE49-F238E27FC236}">
                <a16:creationId xmlns:a16="http://schemas.microsoft.com/office/drawing/2014/main" id="{8E169C00-8A3A-208A-BE33-CA65406D1C66}"/>
              </a:ext>
            </a:extLst>
          </p:cNvPr>
          <p:cNvSpPr txBox="1"/>
          <p:nvPr/>
        </p:nvSpPr>
        <p:spPr>
          <a:xfrm>
            <a:off x="0" y="6454239"/>
            <a:ext cx="16102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latin typeface="Aptos" panose="020B0004020202020204" pitchFamily="34" charset="0"/>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Fuente: SHD-DDP - SFD</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endParaRPr>
          </a:p>
        </p:txBody>
      </p:sp>
      <p:pic>
        <p:nvPicPr>
          <p:cNvPr id="13" name="Gráfico 12" descr="Hombre con bastón con relleno sólido">
            <a:extLst>
              <a:ext uri="{FF2B5EF4-FFF2-40B4-BE49-F238E27FC236}">
                <a16:creationId xmlns:a16="http://schemas.microsoft.com/office/drawing/2014/main" id="{B776420B-9E1E-7523-9471-2695D94A9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5419" y="4589317"/>
            <a:ext cx="624050" cy="610272"/>
          </a:xfrm>
          <a:prstGeom prst="rect">
            <a:avLst/>
          </a:prstGeom>
        </p:spPr>
      </p:pic>
      <p:pic>
        <p:nvPicPr>
          <p:cNvPr id="16" name="Gráfico 15">
            <a:extLst>
              <a:ext uri="{FF2B5EF4-FFF2-40B4-BE49-F238E27FC236}">
                <a16:creationId xmlns:a16="http://schemas.microsoft.com/office/drawing/2014/main" id="{E5698488-35C4-D4E8-8FE8-27013657E5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6319" y="1814141"/>
            <a:ext cx="1119058" cy="418039"/>
          </a:xfrm>
          <a:prstGeom prst="rect">
            <a:avLst/>
          </a:prstGeom>
        </p:spPr>
      </p:pic>
      <p:pic>
        <p:nvPicPr>
          <p:cNvPr id="17" name="Gráfico 16" descr="Birrete con relleno sólido">
            <a:extLst>
              <a:ext uri="{FF2B5EF4-FFF2-40B4-BE49-F238E27FC236}">
                <a16:creationId xmlns:a16="http://schemas.microsoft.com/office/drawing/2014/main" id="{77DDAEBE-268F-2F6E-952D-A295B57FAB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7943" y="4742389"/>
            <a:ext cx="914400" cy="914400"/>
          </a:xfrm>
          <a:prstGeom prst="rect">
            <a:avLst/>
          </a:prstGeom>
        </p:spPr>
      </p:pic>
      <p:pic>
        <p:nvPicPr>
          <p:cNvPr id="18" name="Gráfico 17" descr="Corazón con pulso con relleno sólido">
            <a:extLst>
              <a:ext uri="{FF2B5EF4-FFF2-40B4-BE49-F238E27FC236}">
                <a16:creationId xmlns:a16="http://schemas.microsoft.com/office/drawing/2014/main" id="{24141C43-D2E3-DF32-AEDD-421FE7F942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85012" y="5546048"/>
            <a:ext cx="914400" cy="914400"/>
          </a:xfrm>
          <a:prstGeom prst="rect">
            <a:avLst/>
          </a:prstGeom>
        </p:spPr>
      </p:pic>
      <p:sp>
        <p:nvSpPr>
          <p:cNvPr id="3" name="Título 1">
            <a:extLst>
              <a:ext uri="{FF2B5EF4-FFF2-40B4-BE49-F238E27FC236}">
                <a16:creationId xmlns:a16="http://schemas.microsoft.com/office/drawing/2014/main" id="{0716AC77-E2E3-D449-6F14-ABA06A187BE3}"/>
              </a:ext>
            </a:extLst>
          </p:cNvPr>
          <p:cNvSpPr txBox="1">
            <a:spLocks/>
          </p:cNvSpPr>
          <p:nvPr/>
        </p:nvSpPr>
        <p:spPr>
          <a:xfrm>
            <a:off x="216976" y="253167"/>
            <a:ext cx="10515600" cy="704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0" i="0" u="none" strike="noStrike" kern="1200" cap="none" spc="0" normalizeH="0" baseline="0" noProof="0">
                <a:ln>
                  <a:noFill/>
                </a:ln>
                <a:solidFill>
                  <a:srgbClr val="00296C"/>
                </a:solidFill>
                <a:effectLst/>
                <a:uLnTx/>
                <a:uFillTx/>
                <a:latin typeface="Oswald Medium"/>
                <a:ea typeface="+mj-ea"/>
                <a:cs typeface="+mj-cs"/>
              </a:rPr>
              <a:t>Distribución por Sectores Inversión Presupuesto Anual</a:t>
            </a:r>
            <a:endParaRPr kumimoji="0" lang="es-CO" sz="2800" b="0" i="0" u="none" strike="noStrike" kern="1200" cap="none" spc="0" normalizeH="0" baseline="0" noProof="0">
              <a:ln>
                <a:noFill/>
              </a:ln>
              <a:solidFill>
                <a:srgbClr val="00296C"/>
              </a:solidFill>
              <a:effectLst/>
              <a:uLnTx/>
              <a:uFillTx/>
              <a:latin typeface="Oswald Medium"/>
              <a:ea typeface="+mj-ea"/>
              <a:cs typeface="+mj-cs"/>
            </a:endParaRPr>
          </a:p>
        </p:txBody>
      </p:sp>
      <p:sp>
        <p:nvSpPr>
          <p:cNvPr id="4" name="Marcador de contenido 3">
            <a:extLst>
              <a:ext uri="{FF2B5EF4-FFF2-40B4-BE49-F238E27FC236}">
                <a16:creationId xmlns:a16="http://schemas.microsoft.com/office/drawing/2014/main" id="{D7B6C60F-CBFE-E244-4C56-DB1F8160690B}"/>
              </a:ext>
            </a:extLst>
          </p:cNvPr>
          <p:cNvSpPr>
            <a:spLocks noGrp="1"/>
          </p:cNvSpPr>
          <p:nvPr>
            <p:ph idx="1"/>
          </p:nvPr>
        </p:nvSpPr>
        <p:spPr/>
        <p:txBody>
          <a:bodyPr/>
          <a:lstStyle/>
          <a:p>
            <a:pPr marL="0" indent="0">
              <a:buNone/>
            </a:pPr>
            <a:r>
              <a:rPr lang="es-CO">
                <a:solidFill>
                  <a:schemeClr val="bg1"/>
                </a:solidFill>
              </a:rPr>
              <a:t>.</a:t>
            </a:r>
          </a:p>
        </p:txBody>
      </p:sp>
    </p:spTree>
    <p:extLst>
      <p:ext uri="{BB962C8B-B14F-4D97-AF65-F5344CB8AC3E}">
        <p14:creationId xmlns:p14="http://schemas.microsoft.com/office/powerpoint/2010/main" val="230521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13AC-80C6-4285-9BC8-E1FB99DC39C4}"/>
            </a:ext>
          </a:extLst>
        </p:cNvPr>
        <p:cNvGrpSpPr/>
        <p:nvPr/>
      </p:nvGrpSpPr>
      <p:grpSpPr>
        <a:xfrm>
          <a:off x="0" y="0"/>
          <a:ext cx="0" cy="0"/>
          <a:chOff x="0" y="0"/>
          <a:chExt cx="0" cy="0"/>
        </a:xfrm>
      </p:grpSpPr>
      <p:pic>
        <p:nvPicPr>
          <p:cNvPr id="1036" name="Picture 12" descr="Centro de Comando, Control, Comunicaciones y Cómputo -C4-">
            <a:extLst>
              <a:ext uri="{FF2B5EF4-FFF2-40B4-BE49-F238E27FC236}">
                <a16:creationId xmlns:a16="http://schemas.microsoft.com/office/drawing/2014/main" id="{5CC7364C-89D7-9B02-AC2E-7061FE17F1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28" r="-11328"/>
          <a:stretch/>
        </p:blipFill>
        <p:spPr bwMode="auto">
          <a:xfrm>
            <a:off x="6982686" y="3001160"/>
            <a:ext cx="4331519" cy="288767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4" name="Rectángulo 53">
            <a:extLst>
              <a:ext uri="{FF2B5EF4-FFF2-40B4-BE49-F238E27FC236}">
                <a16:creationId xmlns:a16="http://schemas.microsoft.com/office/drawing/2014/main" id="{66E26B58-0A14-9596-6A96-66BABA2AE637}"/>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9" name="Título 3">
            <a:extLst>
              <a:ext uri="{FF2B5EF4-FFF2-40B4-BE49-F238E27FC236}">
                <a16:creationId xmlns:a16="http://schemas.microsoft.com/office/drawing/2014/main" id="{712F9112-A894-E7BE-D9B6-DB149C304244}"/>
              </a:ext>
            </a:extLst>
          </p:cNvPr>
          <p:cNvSpPr txBox="1">
            <a:spLocks/>
          </p:cNvSpPr>
          <p:nvPr/>
        </p:nvSpPr>
        <p:spPr>
          <a:xfrm>
            <a:off x="1215190" y="-984406"/>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6000" b="0" i="0" u="none" strike="noStrike" kern="1200" cap="none" spc="0" normalizeH="0" baseline="0" noProof="0">
              <a:ln>
                <a:noFill/>
              </a:ln>
              <a:solidFill>
                <a:srgbClr val="002060"/>
              </a:solidFill>
              <a:effectLst/>
              <a:uLnTx/>
              <a:uFillTx/>
              <a:latin typeface="Oswald Medium"/>
              <a:ea typeface="+mj-ea"/>
              <a:cs typeface="+mj-cs"/>
            </a:endParaRPr>
          </a:p>
        </p:txBody>
      </p:sp>
      <p:sp>
        <p:nvSpPr>
          <p:cNvPr id="3" name="CuadroTexto 2">
            <a:extLst>
              <a:ext uri="{FF2B5EF4-FFF2-40B4-BE49-F238E27FC236}">
                <a16:creationId xmlns:a16="http://schemas.microsoft.com/office/drawing/2014/main" id="{84971096-86E5-E133-C168-C8E64A601A78}"/>
              </a:ext>
            </a:extLst>
          </p:cNvPr>
          <p:cNvSpPr txBox="1"/>
          <p:nvPr/>
        </p:nvSpPr>
        <p:spPr>
          <a:xfrm>
            <a:off x="4395857" y="1092950"/>
            <a:ext cx="3185457" cy="584775"/>
          </a:xfrm>
          <a:prstGeom prst="rect">
            <a:avLst/>
          </a:prstGeom>
          <a:noFill/>
        </p:spPr>
        <p:txBody>
          <a:bodyPr wrap="square">
            <a:spAutoFit/>
          </a:bodyPr>
          <a:lstStyle>
            <a:defPPr>
              <a:defRPr lang="es-CO"/>
            </a:defPPr>
            <a:lvl1pPr algn="ctr">
              <a:defRPr sz="3200" b="1">
                <a:solidFill>
                  <a:srgbClr val="002060"/>
                </a:solidFill>
                <a:latin typeface="Aptos Display" panose="020B00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ptos Display" panose="020B0004020202020204" pitchFamily="34" charset="0"/>
                <a:ea typeface="+mn-ea"/>
                <a:cs typeface="+mn-cs"/>
              </a:rPr>
              <a:t>Seguridad</a:t>
            </a:r>
            <a:endParaRPr kumimoji="0" lang="es-CO" sz="3200" b="1" i="0" u="none" strike="noStrike" kern="1200" cap="none" spc="0" normalizeH="0" baseline="0" noProof="0">
              <a:ln>
                <a:noFill/>
              </a:ln>
              <a:solidFill>
                <a:srgbClr val="002060"/>
              </a:solidFill>
              <a:effectLst/>
              <a:uLnTx/>
              <a:uFillTx/>
              <a:latin typeface="Aptos Display" panose="020B0004020202020204" pitchFamily="34" charset="0"/>
              <a:ea typeface="+mn-ea"/>
              <a:cs typeface="+mn-cs"/>
            </a:endParaRPr>
          </a:p>
        </p:txBody>
      </p:sp>
      <p:sp>
        <p:nvSpPr>
          <p:cNvPr id="6" name="CuadroTexto 5">
            <a:extLst>
              <a:ext uri="{FF2B5EF4-FFF2-40B4-BE49-F238E27FC236}">
                <a16:creationId xmlns:a16="http://schemas.microsoft.com/office/drawing/2014/main" id="{A1E57CDD-E270-78D4-E858-AD79C6A196CF}"/>
              </a:ext>
            </a:extLst>
          </p:cNvPr>
          <p:cNvSpPr txBox="1"/>
          <p:nvPr/>
        </p:nvSpPr>
        <p:spPr>
          <a:xfrm>
            <a:off x="574098" y="2100666"/>
            <a:ext cx="6309302"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1"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Ampliación de la cobertura del sistema de video vigilancia </a:t>
            </a:r>
            <a:endParaRPr kumimoji="0" lang="es-CO" sz="16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99FAC6D5-CDCE-CAB6-C49A-DE7C86F22955}"/>
              </a:ext>
            </a:extLst>
          </p:cNvPr>
          <p:cNvSpPr txBox="1"/>
          <p:nvPr/>
        </p:nvSpPr>
        <p:spPr>
          <a:xfrm>
            <a:off x="574098" y="2828835"/>
            <a:ext cx="6094268"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1"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Equipamientos de justicia:</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O" sz="16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Contratación de la Cárcel Distrital II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O" sz="16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Entrega de la URI Norte</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O" sz="16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2 unidades móviles de acceso a la justicia</a:t>
            </a:r>
            <a:endParaRPr kumimoji="0" lang="es-CO" sz="16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AA877DC1-071F-66A3-9EDA-EA92E2FB6A05}"/>
              </a:ext>
            </a:extLst>
          </p:cNvPr>
          <p:cNvSpPr txBox="1"/>
          <p:nvPr/>
        </p:nvSpPr>
        <p:spPr>
          <a:xfrm>
            <a:off x="574098" y="4109108"/>
            <a:ext cx="6094268"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1"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Capacidades de vigilancia policial y funciones militares: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O" sz="16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Entrega del CAI Bosa Libertad, </a:t>
            </a:r>
          </a:p>
          <a:p>
            <a:pPr marL="742950" lvl="1" indent="-285750">
              <a:buFontTx/>
              <a:buChar char="-"/>
              <a:defRPr/>
            </a:pPr>
            <a:r>
              <a:rPr lang="es-CO" sz="1600">
                <a:solidFill>
                  <a:srgbClr val="232A34"/>
                </a:solidFill>
                <a:latin typeface="Arial" panose="020B0604020202020204" pitchFamily="34" charset="0"/>
                <a:ea typeface="Arial MT"/>
                <a:cs typeface="Arial" panose="020B0604020202020204" pitchFamily="34" charset="0"/>
              </a:rPr>
              <a:t>Terminación edificio Comando de la XIII Brigada del Ejército</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O" sz="16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Dotación de las instalaciones del puesto de carabineros– MEBOG San Juan de Sumapaz,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s-CO" sz="16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Vehículos y Semovientes </a:t>
            </a:r>
            <a:endParaRPr kumimoji="0" lang="es-CO" sz="16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pic>
        <p:nvPicPr>
          <p:cNvPr id="1028" name="Picture 4" descr="El antes y después de los CAI reparados luego de los hechos del 9 y 10 de septiembre">
            <a:extLst>
              <a:ext uri="{FF2B5EF4-FFF2-40B4-BE49-F238E27FC236}">
                <a16:creationId xmlns:a16="http://schemas.microsoft.com/office/drawing/2014/main" id="{A5DCCD7B-62AB-97CD-03FE-74AD6FA4D7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46"/>
          <a:stretch/>
        </p:blipFill>
        <p:spPr bwMode="auto">
          <a:xfrm>
            <a:off x="9214393" y="2770387"/>
            <a:ext cx="2651864" cy="160443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Foto">
            <a:extLst>
              <a:ext uri="{FF2B5EF4-FFF2-40B4-BE49-F238E27FC236}">
                <a16:creationId xmlns:a16="http://schemas.microsoft.com/office/drawing/2014/main" id="{6D8A4DE9-C78D-B418-195F-AC3FB349A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468" y="1975361"/>
            <a:ext cx="1343025" cy="22383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Evento de entrega de vehículos a la Policía por parte de la Alcaldía de Bogotá.  Foto: Narayan Martinez / SDSCJ">
            <a:extLst>
              <a:ext uri="{FF2B5EF4-FFF2-40B4-BE49-F238E27FC236}">
                <a16:creationId xmlns:a16="http://schemas.microsoft.com/office/drawing/2014/main" id="{3B3EBE06-9F5F-722E-166E-A78D622F0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042" y="4362889"/>
            <a:ext cx="2562225" cy="17145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ítulo 3">
            <a:extLst>
              <a:ext uri="{FF2B5EF4-FFF2-40B4-BE49-F238E27FC236}">
                <a16:creationId xmlns:a16="http://schemas.microsoft.com/office/drawing/2014/main" id="{912CA984-E22F-289C-0B32-D1F4726545AB}"/>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¿En qué va a invertir la ciudad?</a:t>
            </a:r>
          </a:p>
        </p:txBody>
      </p:sp>
    </p:spTree>
    <p:extLst>
      <p:ext uri="{BB962C8B-B14F-4D97-AF65-F5344CB8AC3E}">
        <p14:creationId xmlns:p14="http://schemas.microsoft.com/office/powerpoint/2010/main" val="222547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AE2DC-2EEE-6A9B-FB60-870EE58A1739}"/>
            </a:ext>
          </a:extLst>
        </p:cNvPr>
        <p:cNvGrpSpPr/>
        <p:nvPr/>
      </p:nvGrpSpPr>
      <p:grpSpPr>
        <a:xfrm>
          <a:off x="0" y="0"/>
          <a:ext cx="0" cy="0"/>
          <a:chOff x="0" y="0"/>
          <a:chExt cx="0" cy="0"/>
        </a:xfrm>
      </p:grpSpPr>
      <p:sp>
        <p:nvSpPr>
          <p:cNvPr id="54" name="Rectángulo 53">
            <a:extLst>
              <a:ext uri="{FF2B5EF4-FFF2-40B4-BE49-F238E27FC236}">
                <a16:creationId xmlns:a16="http://schemas.microsoft.com/office/drawing/2014/main" id="{3BA77208-2AA5-E663-91F5-34992492C373}"/>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3" name="CuadroTexto 2">
            <a:extLst>
              <a:ext uri="{FF2B5EF4-FFF2-40B4-BE49-F238E27FC236}">
                <a16:creationId xmlns:a16="http://schemas.microsoft.com/office/drawing/2014/main" id="{ADE8A09D-7CF2-2EC8-3FFA-115C8FF9A044}"/>
              </a:ext>
            </a:extLst>
          </p:cNvPr>
          <p:cNvSpPr txBox="1"/>
          <p:nvPr/>
        </p:nvSpPr>
        <p:spPr>
          <a:xfrm>
            <a:off x="4395857" y="1092950"/>
            <a:ext cx="3185457" cy="584775"/>
          </a:xfrm>
          <a:prstGeom prst="rect">
            <a:avLst/>
          </a:prstGeom>
          <a:noFill/>
        </p:spPr>
        <p:txBody>
          <a:bodyPr wrap="square">
            <a:spAutoFit/>
          </a:bodyPr>
          <a:lstStyle>
            <a:defPPr>
              <a:defRPr lang="es-CO"/>
            </a:defPPr>
            <a:lvl1pPr algn="ctr">
              <a:defRPr sz="3200" b="1">
                <a:solidFill>
                  <a:srgbClr val="002060"/>
                </a:solidFill>
                <a:latin typeface="Aptos Display" panose="020B00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Seguridad</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CuadroTexto 12">
            <a:extLst>
              <a:ext uri="{FF2B5EF4-FFF2-40B4-BE49-F238E27FC236}">
                <a16:creationId xmlns:a16="http://schemas.microsoft.com/office/drawing/2014/main" id="{0E487EA1-289E-A2BA-C7CF-1D1E4C787547}"/>
              </a:ext>
            </a:extLst>
          </p:cNvPr>
          <p:cNvSpPr txBox="1"/>
          <p:nvPr/>
        </p:nvSpPr>
        <p:spPr>
          <a:xfrm>
            <a:off x="597725" y="1808162"/>
            <a:ext cx="4597555"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Fortalecimiento de la </a:t>
            </a:r>
            <a:r>
              <a:rPr kumimoji="0" lang="es-CO" sz="1800" b="1"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actividad bomberil</a:t>
            </a:r>
            <a:r>
              <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Adecuación de la estación de Bomberos Caobos Salazar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Mantenimiento y dotación de las Estaciones, Edificio Comando y Academia Bomberil,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Servicio a demanda por horas de aeronaves para control y extinción de incendios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Capacitación y equipamiento especializado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rPr>
              <a:t>Programas y campañas de prevención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O" sz="18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8DF266EB-EFF6-8778-0B19-3729328E0C92}"/>
              </a:ext>
            </a:extLst>
          </p:cNvPr>
          <p:cNvSpPr txBox="1"/>
          <p:nvPr/>
        </p:nvSpPr>
        <p:spPr>
          <a:xfrm>
            <a:off x="597725" y="5760111"/>
            <a:ext cx="108576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El cuerpo de bomberos </a:t>
            </a:r>
            <a:r>
              <a:rPr kumimoji="0" lang="es-MX" sz="16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incrementa su presupuesto de inversión en un 59% </a:t>
            </a:r>
            <a:r>
              <a:rPr kumimoji="0" lang="es-MX" sz="16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gracias a los recursos de la sobretasa bomberil aprobada en el Plan Distrital de Desarrollo</a:t>
            </a:r>
            <a:endParaRPr kumimoji="0" lang="es-CO" sz="16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pic>
        <p:nvPicPr>
          <p:cNvPr id="4" name="Imagen 3" descr="El angustiante relato de un héroe que combate las llamas en los Cerros de Bogotá">
            <a:extLst>
              <a:ext uri="{FF2B5EF4-FFF2-40B4-BE49-F238E27FC236}">
                <a16:creationId xmlns:a16="http://schemas.microsoft.com/office/drawing/2014/main" id="{63950BD4-0A24-EE34-5A9E-3DDE04EA84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549" y="1980522"/>
            <a:ext cx="4289261" cy="321948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Título 3">
            <a:extLst>
              <a:ext uri="{FF2B5EF4-FFF2-40B4-BE49-F238E27FC236}">
                <a16:creationId xmlns:a16="http://schemas.microsoft.com/office/drawing/2014/main" id="{E7861AD9-DA3F-AB29-061A-75C00B852FCB}"/>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¿En qué va a invertir la ciudad?</a:t>
            </a:r>
          </a:p>
        </p:txBody>
      </p:sp>
    </p:spTree>
    <p:extLst>
      <p:ext uri="{BB962C8B-B14F-4D97-AF65-F5344CB8AC3E}">
        <p14:creationId xmlns:p14="http://schemas.microsoft.com/office/powerpoint/2010/main" val="345956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744EB-209F-9C6D-366D-375C9AD4C956}"/>
            </a:ext>
          </a:extLst>
        </p:cNvPr>
        <p:cNvGrpSpPr/>
        <p:nvPr/>
      </p:nvGrpSpPr>
      <p:grpSpPr>
        <a:xfrm>
          <a:off x="0" y="0"/>
          <a:ext cx="0" cy="0"/>
          <a:chOff x="0" y="0"/>
          <a:chExt cx="0" cy="0"/>
        </a:xfrm>
      </p:grpSpPr>
      <p:sp>
        <p:nvSpPr>
          <p:cNvPr id="54" name="Rectángulo 53">
            <a:extLst>
              <a:ext uri="{FF2B5EF4-FFF2-40B4-BE49-F238E27FC236}">
                <a16:creationId xmlns:a16="http://schemas.microsoft.com/office/drawing/2014/main" id="{40769969-01E2-7847-5036-A5395B247745}"/>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4" name="CuadroTexto 3">
            <a:extLst>
              <a:ext uri="{FF2B5EF4-FFF2-40B4-BE49-F238E27FC236}">
                <a16:creationId xmlns:a16="http://schemas.microsoft.com/office/drawing/2014/main" id="{37E9A70F-1410-AAC3-9478-F7B454A536F3}"/>
              </a:ext>
            </a:extLst>
          </p:cNvPr>
          <p:cNvSpPr txBox="1"/>
          <p:nvPr/>
        </p:nvSpPr>
        <p:spPr>
          <a:xfrm>
            <a:off x="3065722" y="1097889"/>
            <a:ext cx="586423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Reactivación Económica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24E181DE-2AAC-0D3F-9CF9-2D5BF126DCC3}"/>
              </a:ext>
            </a:extLst>
          </p:cNvPr>
          <p:cNvSpPr txBox="1"/>
          <p:nvPr/>
        </p:nvSpPr>
        <p:spPr>
          <a:xfrm>
            <a:off x="556418" y="1825010"/>
            <a:ext cx="51809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Hábitat</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B186F10B-314B-33B3-F271-09D850B7E369}"/>
              </a:ext>
            </a:extLst>
          </p:cNvPr>
          <p:cNvSpPr txBox="1"/>
          <p:nvPr/>
        </p:nvSpPr>
        <p:spPr>
          <a:xfrm>
            <a:off x="556418" y="3345220"/>
            <a:ext cx="586423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Desarrollo Económico</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CuadroTexto 11">
            <a:extLst>
              <a:ext uri="{FF2B5EF4-FFF2-40B4-BE49-F238E27FC236}">
                <a16:creationId xmlns:a16="http://schemas.microsoft.com/office/drawing/2014/main" id="{51407289-768E-32AF-8BCC-B41002CC979C}"/>
              </a:ext>
            </a:extLst>
          </p:cNvPr>
          <p:cNvSpPr txBox="1"/>
          <p:nvPr/>
        </p:nvSpPr>
        <p:spPr>
          <a:xfrm>
            <a:off x="581116" y="3905036"/>
            <a:ext cx="4988568"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mn-cs"/>
              </a:rPr>
              <a:t>32mil colocaciones de empleo (priorizando mujeres y jóvenes)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mn-cs"/>
              </a:rPr>
              <a:t>Financiamiento productivo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mn-cs"/>
              </a:rPr>
              <a:t>Fortalecimiento de unidades productivas</a:t>
            </a:r>
            <a:endParaRPr kumimoji="0" lang="es-CO"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14" name="CuadroTexto 13">
            <a:extLst>
              <a:ext uri="{FF2B5EF4-FFF2-40B4-BE49-F238E27FC236}">
                <a16:creationId xmlns:a16="http://schemas.microsoft.com/office/drawing/2014/main" id="{04B33119-E5CE-29AD-3800-0E659AB5909D}"/>
              </a:ext>
            </a:extLst>
          </p:cNvPr>
          <p:cNvSpPr txBox="1"/>
          <p:nvPr/>
        </p:nvSpPr>
        <p:spPr>
          <a:xfrm>
            <a:off x="581116" y="2359380"/>
            <a:ext cx="5579255"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MX" sz="1800" b="0" i="0" u="none" strike="noStrike" kern="1200" cap="none" spc="0" normalizeH="0" baseline="0" noProof="0">
                <a:ln>
                  <a:noFill/>
                </a:ln>
                <a:solidFill>
                  <a:srgbClr val="000000"/>
                </a:solidFill>
                <a:effectLst/>
                <a:uLnTx/>
                <a:uFillTx/>
                <a:latin typeface="Arial" panose="020B0604020202020204" pitchFamily="34" charset="0"/>
                <a:ea typeface="Arial MT"/>
                <a:cs typeface="+mn-cs"/>
              </a:rPr>
              <a:t>24.240 subsidios (18.936 de vivienda nueva, 800 de arrendamiento y 4.504 de mejoramiento de vivienda)</a:t>
            </a:r>
            <a:endParaRPr kumimoji="0" lang="es-CO"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15" name="CuadroTexto 14">
            <a:extLst>
              <a:ext uri="{FF2B5EF4-FFF2-40B4-BE49-F238E27FC236}">
                <a16:creationId xmlns:a16="http://schemas.microsoft.com/office/drawing/2014/main" id="{57416BB6-7B01-9A0B-D2CE-24FBD5C10B9A}"/>
              </a:ext>
            </a:extLst>
          </p:cNvPr>
          <p:cNvSpPr txBox="1"/>
          <p:nvPr/>
        </p:nvSpPr>
        <p:spPr>
          <a:xfrm>
            <a:off x="556418" y="5210990"/>
            <a:ext cx="586423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Obras de Infraestructura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6" name="CuadroTexto 15">
            <a:extLst>
              <a:ext uri="{FF2B5EF4-FFF2-40B4-BE49-F238E27FC236}">
                <a16:creationId xmlns:a16="http://schemas.microsoft.com/office/drawing/2014/main" id="{818C577D-2D98-6F7D-6C27-11929AE5DF9C}"/>
              </a:ext>
            </a:extLst>
          </p:cNvPr>
          <p:cNvSpPr txBox="1"/>
          <p:nvPr/>
        </p:nvSpPr>
        <p:spPr>
          <a:xfrm>
            <a:off x="556418" y="5843572"/>
            <a:ext cx="5074107"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mn-cs"/>
              </a:rPr>
              <a:t>Salud, Educación, Cultura, Recreación y Deporte.</a:t>
            </a:r>
            <a:endParaRPr kumimoji="0" lang="es-CO" sz="1800" b="0" i="0" u="none" strike="noStrike" kern="1200" cap="none" spc="0" normalizeH="0" baseline="0" noProof="0">
              <a:ln>
                <a:noFill/>
              </a:ln>
              <a:solidFill>
                <a:srgbClr val="232A34"/>
              </a:solidFill>
              <a:effectLst/>
              <a:uLnTx/>
              <a:uFillTx/>
              <a:latin typeface="Lexend Deca"/>
              <a:ea typeface="+mn-ea"/>
              <a:cs typeface="+mn-cs"/>
            </a:endParaRPr>
          </a:p>
        </p:txBody>
      </p:sp>
      <p:pic>
        <p:nvPicPr>
          <p:cNvPr id="2050" name="Picture 2" descr="bogotá productiva_altoimpacto_financiamiento">
            <a:extLst>
              <a:ext uri="{FF2B5EF4-FFF2-40B4-BE49-F238E27FC236}">
                <a16:creationId xmlns:a16="http://schemas.microsoft.com/office/drawing/2014/main" id="{C4C816C3-4FDB-419F-C183-F520E889C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042" y="4114895"/>
            <a:ext cx="3186033" cy="176070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Imagen 1" descr="Un dibujo de una ciudad&#10;&#10;Descripción generada automáticamente con confianza media">
            <a:extLst>
              <a:ext uri="{FF2B5EF4-FFF2-40B4-BE49-F238E27FC236}">
                <a16:creationId xmlns:a16="http://schemas.microsoft.com/office/drawing/2014/main" id="{F1F63B87-F412-7EE9-FF41-55D702C827E7}"/>
              </a:ext>
            </a:extLst>
          </p:cNvPr>
          <p:cNvPicPr>
            <a:picLocks noChangeAspect="1"/>
          </p:cNvPicPr>
          <p:nvPr/>
        </p:nvPicPr>
        <p:blipFill>
          <a:blip r:embed="rId3"/>
          <a:stretch>
            <a:fillRect/>
          </a:stretch>
        </p:blipFill>
        <p:spPr>
          <a:xfrm>
            <a:off x="8463881" y="1496091"/>
            <a:ext cx="3431986" cy="254394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on nuevas infraestructuras educativas, transformamos vidas | Secretaría de  Educación del Distrito">
            <a:extLst>
              <a:ext uri="{FF2B5EF4-FFF2-40B4-BE49-F238E27FC236}">
                <a16:creationId xmlns:a16="http://schemas.microsoft.com/office/drawing/2014/main" id="{49C1F954-73DB-A09A-C3A6-AC419F25E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371" y="2858011"/>
            <a:ext cx="3008949" cy="200231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ítulo 3">
            <a:extLst>
              <a:ext uri="{FF2B5EF4-FFF2-40B4-BE49-F238E27FC236}">
                <a16:creationId xmlns:a16="http://schemas.microsoft.com/office/drawing/2014/main" id="{F5BFB8DA-E400-69B5-7FEC-4CDAA07BCC96}"/>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¿En qué va a invertir la ciudad?</a:t>
            </a:r>
          </a:p>
        </p:txBody>
      </p:sp>
    </p:spTree>
    <p:extLst>
      <p:ext uri="{BB962C8B-B14F-4D97-AF65-F5344CB8AC3E}">
        <p14:creationId xmlns:p14="http://schemas.microsoft.com/office/powerpoint/2010/main" val="98939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09D55C9-16F7-DDD5-79C4-519FF9F7E203}"/>
              </a:ext>
            </a:extLst>
          </p:cNvPr>
          <p:cNvSpPr txBox="1"/>
          <p:nvPr/>
        </p:nvSpPr>
        <p:spPr>
          <a:xfrm>
            <a:off x="415637" y="4730141"/>
            <a:ext cx="10785763" cy="1754326"/>
          </a:xfrm>
          <a:prstGeom prst="rect">
            <a:avLst/>
          </a:prstGeom>
          <a:noFill/>
        </p:spPr>
        <p:txBody>
          <a:bodyPr wrap="square">
            <a:spAutoFit/>
          </a:bodyPr>
          <a:lstStyle/>
          <a:p>
            <a:pPr marL="285750" indent="-285750" algn="just">
              <a:buFont typeface="Arial" panose="020B0604020202020204" pitchFamily="34" charset="0"/>
              <a:buChar char="•"/>
            </a:pPr>
            <a:r>
              <a:rPr lang="es-MX" b="1" i="0">
                <a:solidFill>
                  <a:srgbClr val="333333"/>
                </a:solidFill>
                <a:effectLst/>
                <a:latin typeface="Aptos" panose="020B0004020202020204" pitchFamily="34" charset="0"/>
              </a:rPr>
              <a:t>LEY 819 de 2003:</a:t>
            </a:r>
          </a:p>
          <a:p>
            <a:pPr algn="just"/>
            <a:endParaRPr lang="es-MX" b="1" i="0">
              <a:solidFill>
                <a:srgbClr val="333333"/>
              </a:solidFill>
              <a:effectLst/>
              <a:latin typeface="Aptos" panose="020B0004020202020204" pitchFamily="34" charset="0"/>
            </a:endParaRPr>
          </a:p>
          <a:p>
            <a:pPr algn="just"/>
            <a:r>
              <a:rPr lang="es-MX" b="1" i="0">
                <a:solidFill>
                  <a:srgbClr val="333333"/>
                </a:solidFill>
                <a:effectLst/>
                <a:latin typeface="Aptos" panose="020B0004020202020204" pitchFamily="34" charset="0"/>
              </a:rPr>
              <a:t>Artículo 5. </a:t>
            </a:r>
            <a:r>
              <a:rPr lang="es-MX" b="1" i="1">
                <a:solidFill>
                  <a:srgbClr val="333333"/>
                </a:solidFill>
                <a:effectLst/>
                <a:latin typeface="Aptos" panose="020B0004020202020204" pitchFamily="34" charset="0"/>
              </a:rPr>
              <a:t>Marco fiscal de mediano plazo para entidades territoriales</a:t>
            </a:r>
            <a:r>
              <a:rPr lang="es-MX" b="1" i="0">
                <a:solidFill>
                  <a:srgbClr val="333333"/>
                </a:solidFill>
                <a:effectLst/>
                <a:latin typeface="Aptos" panose="020B0004020202020204" pitchFamily="34" charset="0"/>
              </a:rPr>
              <a:t>.</a:t>
            </a:r>
            <a:r>
              <a:rPr lang="es-MX" b="0" i="0">
                <a:solidFill>
                  <a:srgbClr val="333333"/>
                </a:solidFill>
                <a:effectLst/>
                <a:latin typeface="Aptos" panose="020B0004020202020204" pitchFamily="34" charset="0"/>
              </a:rPr>
              <a:t> </a:t>
            </a:r>
            <a:r>
              <a:rPr lang="es-MX" b="0" i="1">
                <a:solidFill>
                  <a:srgbClr val="333333"/>
                </a:solidFill>
                <a:effectLst/>
                <a:latin typeface="Aptos" panose="020B0004020202020204" pitchFamily="34" charset="0"/>
              </a:rPr>
              <a:t>Anualmente, en los departamentos, en los distritos y municipios de categoría especial, 1 y 2, a partir de la vigencia de la presente ley, y en los municipios de categorías 3, 4, 5 y 6 a partir de la vigencia 2005, el Gobernador o Alcalde deberá presentar a la respectiva Asamblea o Concejo un Marco Fiscal de Mediano Plazo.</a:t>
            </a:r>
            <a:endParaRPr lang="es-CO">
              <a:latin typeface="Aptos" panose="020B0004020202020204" pitchFamily="34" charset="0"/>
            </a:endParaRPr>
          </a:p>
        </p:txBody>
      </p:sp>
      <p:sp>
        <p:nvSpPr>
          <p:cNvPr id="11" name="Título 3">
            <a:extLst>
              <a:ext uri="{FF2B5EF4-FFF2-40B4-BE49-F238E27FC236}">
                <a16:creationId xmlns:a16="http://schemas.microsoft.com/office/drawing/2014/main" id="{8531E618-62D1-B134-8E96-2D19B5778D09}"/>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6000" b="0" i="0" u="none" strike="noStrike" kern="1200" cap="none" spc="0" normalizeH="0" baseline="0" noProof="0">
                <a:ln>
                  <a:noFill/>
                </a:ln>
                <a:solidFill>
                  <a:srgbClr val="002060"/>
                </a:solidFill>
                <a:effectLst/>
                <a:uLnTx/>
                <a:uFillTx/>
                <a:latin typeface="Oswald Medium"/>
                <a:ea typeface="+mj-ea"/>
                <a:cs typeface="+mj-cs"/>
              </a:rPr>
              <a:t>Marco Normativo</a:t>
            </a:r>
            <a:endParaRPr kumimoji="0" lang="es-CO" sz="6000" b="0" i="0" u="none" strike="noStrike" kern="1200" cap="none" spc="0" normalizeH="0" baseline="0" noProof="0">
              <a:ln>
                <a:noFill/>
              </a:ln>
              <a:solidFill>
                <a:srgbClr val="002060"/>
              </a:solidFill>
              <a:effectLst/>
              <a:uLnTx/>
              <a:uFillTx/>
              <a:latin typeface="Oswald Medium"/>
              <a:ea typeface="+mj-ea"/>
              <a:cs typeface="+mj-cs"/>
            </a:endParaRPr>
          </a:p>
        </p:txBody>
      </p:sp>
      <p:sp>
        <p:nvSpPr>
          <p:cNvPr id="13" name="CuadroTexto 12">
            <a:extLst>
              <a:ext uri="{FF2B5EF4-FFF2-40B4-BE49-F238E27FC236}">
                <a16:creationId xmlns:a16="http://schemas.microsoft.com/office/drawing/2014/main" id="{9C1EFB7A-0338-F53F-71D4-04723CCA954F}"/>
              </a:ext>
            </a:extLst>
          </p:cNvPr>
          <p:cNvSpPr txBox="1"/>
          <p:nvPr/>
        </p:nvSpPr>
        <p:spPr>
          <a:xfrm>
            <a:off x="415637" y="1096339"/>
            <a:ext cx="10785763" cy="2031325"/>
          </a:xfrm>
          <a:prstGeom prst="rect">
            <a:avLst/>
          </a:prstGeom>
          <a:noFill/>
        </p:spPr>
        <p:txBody>
          <a:bodyPr wrap="square">
            <a:spAutoFit/>
          </a:bodyPr>
          <a:lstStyle/>
          <a:p>
            <a:pPr marL="285750" indent="-285750" algn="just">
              <a:buFont typeface="Arial" panose="020B0604020202020204" pitchFamily="34" charset="0"/>
              <a:buChar char="•"/>
            </a:pPr>
            <a:r>
              <a:rPr lang="es-MX" b="1" i="0">
                <a:solidFill>
                  <a:srgbClr val="333333"/>
                </a:solidFill>
                <a:effectLst/>
                <a:latin typeface="Aptos" panose="020B0004020202020204" pitchFamily="34" charset="0"/>
              </a:rPr>
              <a:t>DECRETO 714 de 1996 (compilatorio del Acuerdo  24 de 1995 y Acuerdo 20 de 1996):</a:t>
            </a:r>
          </a:p>
          <a:p>
            <a:pPr algn="just"/>
            <a:endParaRPr lang="es-MX" b="1" i="0">
              <a:solidFill>
                <a:srgbClr val="333333"/>
              </a:solidFill>
              <a:effectLst/>
              <a:latin typeface="Aptos" panose="020B0004020202020204" pitchFamily="34" charset="0"/>
            </a:endParaRPr>
          </a:p>
          <a:p>
            <a:pPr algn="just"/>
            <a:r>
              <a:rPr lang="es-MX" b="1" i="0">
                <a:solidFill>
                  <a:srgbClr val="333333"/>
                </a:solidFill>
                <a:effectLst/>
                <a:latin typeface="Aptos" panose="020B0004020202020204" pitchFamily="34" charset="0"/>
              </a:rPr>
              <a:t>Artículo </a:t>
            </a:r>
            <a:r>
              <a:rPr lang="es-MX" b="1" i="0" u="none" strike="noStrike">
                <a:solidFill>
                  <a:srgbClr val="0000FF"/>
                </a:solidFill>
                <a:effectLst/>
                <a:latin typeface="Aptos" panose="020B0004020202020204" pitchFamily="34" charset="0"/>
              </a:rPr>
              <a:t> </a:t>
            </a:r>
            <a:r>
              <a:rPr lang="es-MX" b="1" i="0">
                <a:solidFill>
                  <a:srgbClr val="333333"/>
                </a:solidFill>
                <a:effectLst/>
                <a:latin typeface="Aptos" panose="020B0004020202020204" pitchFamily="34" charset="0"/>
              </a:rPr>
              <a:t>21º. </a:t>
            </a:r>
            <a:r>
              <a:rPr lang="es-MX" b="1" i="1">
                <a:solidFill>
                  <a:srgbClr val="333333"/>
                </a:solidFill>
                <a:effectLst/>
                <a:latin typeface="Aptos" panose="020B0004020202020204" pitchFamily="34" charset="0"/>
              </a:rPr>
              <a:t>De la Competencia del Proyecto de Presupuesto Anual</a:t>
            </a:r>
            <a:r>
              <a:rPr lang="es-MX" b="0" i="1">
                <a:solidFill>
                  <a:srgbClr val="333333"/>
                </a:solidFill>
                <a:effectLst/>
                <a:latin typeface="Aptos" panose="020B0004020202020204" pitchFamily="34" charset="0"/>
              </a:rPr>
              <a:t>.</a:t>
            </a:r>
            <a:r>
              <a:rPr lang="es-MX" b="0" i="0">
                <a:solidFill>
                  <a:srgbClr val="333333"/>
                </a:solidFill>
                <a:effectLst/>
                <a:latin typeface="Aptos" panose="020B0004020202020204" pitchFamily="34" charset="0"/>
              </a:rPr>
              <a:t> Corresponde al Gobierno Distrital preparar anualmente el Proyecto de Presupuesto Anual del Distrito Capital con base en los anteproyectos que le presenten las Entidades que lo conforman. El Gobierno tendrá en cuenta la disponibilidad de recursos y los principios presupuestales para la determinación de los gastos que se pretendan incluir en el Proyecto de Presupuesto.</a:t>
            </a:r>
            <a:endParaRPr lang="es-CO">
              <a:latin typeface="Aptos" panose="020B0004020202020204" pitchFamily="34" charset="0"/>
            </a:endParaRPr>
          </a:p>
        </p:txBody>
      </p:sp>
      <p:sp>
        <p:nvSpPr>
          <p:cNvPr id="15" name="CuadroTexto 14">
            <a:extLst>
              <a:ext uri="{FF2B5EF4-FFF2-40B4-BE49-F238E27FC236}">
                <a16:creationId xmlns:a16="http://schemas.microsoft.com/office/drawing/2014/main" id="{D397640A-97D4-5A21-C18B-D295F68C1609}"/>
              </a:ext>
            </a:extLst>
          </p:cNvPr>
          <p:cNvSpPr txBox="1"/>
          <p:nvPr/>
        </p:nvSpPr>
        <p:spPr>
          <a:xfrm>
            <a:off x="415637" y="3127664"/>
            <a:ext cx="10785763" cy="1477328"/>
          </a:xfrm>
          <a:prstGeom prst="rect">
            <a:avLst/>
          </a:prstGeom>
          <a:noFill/>
        </p:spPr>
        <p:txBody>
          <a:bodyPr wrap="square">
            <a:spAutoFit/>
          </a:bodyPr>
          <a:lstStyle/>
          <a:p>
            <a:pPr algn="just"/>
            <a:r>
              <a:rPr lang="es-MX" b="1" i="0">
                <a:solidFill>
                  <a:srgbClr val="333333"/>
                </a:solidFill>
                <a:effectLst/>
                <a:latin typeface="Aptos" panose="020B0004020202020204" pitchFamily="34" charset="0"/>
              </a:rPr>
              <a:t>Artículo </a:t>
            </a:r>
            <a:r>
              <a:rPr lang="es-MX" b="1" i="0" u="none" strike="noStrike">
                <a:solidFill>
                  <a:srgbClr val="0000FF"/>
                </a:solidFill>
                <a:effectLst/>
                <a:latin typeface="Aptos" panose="020B0004020202020204" pitchFamily="34" charset="0"/>
              </a:rPr>
              <a:t> </a:t>
            </a:r>
            <a:r>
              <a:rPr lang="es-MX" b="1" i="0">
                <a:solidFill>
                  <a:srgbClr val="333333"/>
                </a:solidFill>
                <a:effectLst/>
                <a:latin typeface="Aptos" panose="020B0004020202020204" pitchFamily="34" charset="0"/>
              </a:rPr>
              <a:t>37º.-</a:t>
            </a:r>
            <a:r>
              <a:rPr lang="es-MX" b="0" i="0">
                <a:solidFill>
                  <a:srgbClr val="333333"/>
                </a:solidFill>
                <a:effectLst/>
                <a:latin typeface="Aptos" panose="020B0004020202020204" pitchFamily="34" charset="0"/>
              </a:rPr>
              <a:t> </a:t>
            </a:r>
            <a:r>
              <a:rPr lang="es-MX" b="1" i="1">
                <a:solidFill>
                  <a:srgbClr val="333333"/>
                </a:solidFill>
                <a:effectLst/>
                <a:latin typeface="Aptos" panose="020B0004020202020204" pitchFamily="34" charset="0"/>
              </a:rPr>
              <a:t>De la Presentación del Proyecto de Presupuesto</a:t>
            </a:r>
            <a:r>
              <a:rPr lang="es-MX" b="0" i="1">
                <a:solidFill>
                  <a:srgbClr val="333333"/>
                </a:solidFill>
                <a:effectLst/>
                <a:latin typeface="Aptos" panose="020B0004020202020204" pitchFamily="34" charset="0"/>
              </a:rPr>
              <a:t>.</a:t>
            </a:r>
            <a:r>
              <a:rPr lang="es-MX" b="0" i="0">
                <a:solidFill>
                  <a:srgbClr val="333333"/>
                </a:solidFill>
                <a:effectLst/>
                <a:latin typeface="Aptos" panose="020B0004020202020204" pitchFamily="34" charset="0"/>
              </a:rPr>
              <a:t> El Gobierno Distrital someterá el Proyecto de Presupuesto Anual del Distrito Capital a consideración del Concejo Distrital por conducto de la Secretaría de Hacienda Distrital, durante los primeros tres (3) días de las sesiones ordinarias del mes de Noviembre, el cual contendrá el Proyecto de Rentas e Ingresos y de Inversiones y Gastos y el Resultado Fiscal y las disposiciones generales. </a:t>
            </a:r>
            <a:endParaRPr lang="es-CO">
              <a:latin typeface="Aptos" panose="020B0004020202020204" pitchFamily="34" charset="0"/>
            </a:endParaRPr>
          </a:p>
        </p:txBody>
      </p:sp>
    </p:spTree>
    <p:extLst>
      <p:ext uri="{BB962C8B-B14F-4D97-AF65-F5344CB8AC3E}">
        <p14:creationId xmlns:p14="http://schemas.microsoft.com/office/powerpoint/2010/main" val="211559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D1077-C6DB-DF4C-AA2A-D398A2FD89BF}"/>
            </a:ext>
          </a:extLst>
        </p:cNvPr>
        <p:cNvGrpSpPr/>
        <p:nvPr/>
      </p:nvGrpSpPr>
      <p:grpSpPr>
        <a:xfrm>
          <a:off x="0" y="0"/>
          <a:ext cx="0" cy="0"/>
          <a:chOff x="0" y="0"/>
          <a:chExt cx="0" cy="0"/>
        </a:xfrm>
      </p:grpSpPr>
      <p:pic>
        <p:nvPicPr>
          <p:cNvPr id="3076" name="Picture 4" descr="Contrato estudios de prefactiblidad Cable Aéreo del Centro Histórico |  Bogota.gov.co">
            <a:extLst>
              <a:ext uri="{FF2B5EF4-FFF2-40B4-BE49-F238E27FC236}">
                <a16:creationId xmlns:a16="http://schemas.microsoft.com/office/drawing/2014/main" id="{2F95B96D-A274-F7DB-04D9-66BAF1615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41189"/>
            <a:ext cx="2857500" cy="16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4" name="Rectángulo 53">
            <a:extLst>
              <a:ext uri="{FF2B5EF4-FFF2-40B4-BE49-F238E27FC236}">
                <a16:creationId xmlns:a16="http://schemas.microsoft.com/office/drawing/2014/main" id="{7B919B3A-AA07-AE3A-1A1D-57EC0C23CC94}"/>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4" name="CuadroTexto 3">
            <a:extLst>
              <a:ext uri="{FF2B5EF4-FFF2-40B4-BE49-F238E27FC236}">
                <a16:creationId xmlns:a16="http://schemas.microsoft.com/office/drawing/2014/main" id="{C862837E-A4ED-BB55-D816-071A1167ABD5}"/>
              </a:ext>
            </a:extLst>
          </p:cNvPr>
          <p:cNvSpPr txBox="1"/>
          <p:nvPr/>
        </p:nvSpPr>
        <p:spPr>
          <a:xfrm>
            <a:off x="3065722" y="1097889"/>
            <a:ext cx="586423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Reactivación Económica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9D74ECED-D8DA-8CB3-0319-5B077DCB6444}"/>
              </a:ext>
            </a:extLst>
          </p:cNvPr>
          <p:cNvSpPr txBox="1"/>
          <p:nvPr/>
        </p:nvSpPr>
        <p:spPr>
          <a:xfrm>
            <a:off x="838200" y="1698011"/>
            <a:ext cx="471415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ptos Display" panose="020B0004020202020204" pitchFamily="34" charset="0"/>
                <a:ea typeface="+mn-ea"/>
                <a:cs typeface="+mn-cs"/>
              </a:rPr>
              <a:t>Movilidad</a:t>
            </a:r>
            <a:endParaRPr kumimoji="0" lang="es-CO" sz="3200" b="1" i="0" u="none" strike="noStrike" kern="1200" cap="none" spc="0" normalizeH="0" baseline="0" noProof="0">
              <a:ln>
                <a:noFill/>
              </a:ln>
              <a:solidFill>
                <a:srgbClr val="002060"/>
              </a:solidFill>
              <a:effectLst/>
              <a:uLnTx/>
              <a:uFillTx/>
              <a:latin typeface="Aptos Display" panose="020B0004020202020204" pitchFamily="34" charset="0"/>
              <a:ea typeface="+mn-ea"/>
              <a:cs typeface="+mn-cs"/>
            </a:endParaRPr>
          </a:p>
        </p:txBody>
      </p:sp>
      <p:sp>
        <p:nvSpPr>
          <p:cNvPr id="7" name="CuadroTexto 6">
            <a:extLst>
              <a:ext uri="{FF2B5EF4-FFF2-40B4-BE49-F238E27FC236}">
                <a16:creationId xmlns:a16="http://schemas.microsoft.com/office/drawing/2014/main" id="{60934407-D342-825D-7A73-B2E3D7E64F09}"/>
              </a:ext>
            </a:extLst>
          </p:cNvPr>
          <p:cNvSpPr txBox="1"/>
          <p:nvPr/>
        </p:nvSpPr>
        <p:spPr>
          <a:xfrm>
            <a:off x="778390" y="2313794"/>
            <a:ext cx="4886324" cy="4219938"/>
          </a:xfrm>
          <a:prstGeom prst="rect">
            <a:avLst/>
          </a:prstGeom>
          <a:noFill/>
        </p:spPr>
        <p:txBody>
          <a:bodyPr wrap="square">
            <a:spAutoFit/>
          </a:bodyPr>
          <a:lstStyle/>
          <a:p>
            <a:pPr marL="342900" marR="1524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480 frentes de obra entre los que se destacan: </a:t>
            </a:r>
          </a:p>
          <a:p>
            <a:pPr marL="342900" marR="1524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Construcción de espacio público asociado a </a:t>
            </a:r>
            <a:r>
              <a:rPr kumimoji="0" lang="es-CO" sz="1800" b="0" i="0" u="none" strike="noStrike" kern="1200" cap="none" spc="0" normalizeH="0" baseline="0" noProof="0" err="1">
                <a:ln>
                  <a:noFill/>
                </a:ln>
                <a:solidFill>
                  <a:srgbClr val="000000"/>
                </a:solidFill>
                <a:effectLst/>
                <a:uLnTx/>
                <a:uFillTx/>
                <a:latin typeface="Arial" panose="020B0604020202020204" pitchFamily="34" charset="0"/>
                <a:ea typeface="Arial MT"/>
                <a:cs typeface="Arial" panose="020B0604020202020204" pitchFamily="34" charset="0"/>
              </a:rPr>
              <a:t>Regiotram</a:t>
            </a: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a:t>
            </a:r>
            <a:endPar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endParaRPr>
          </a:p>
          <a:p>
            <a:pPr marL="342900" marR="1524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Construcción de puente vehicular Av. Ferrocarril x </a:t>
            </a:r>
            <a:r>
              <a:rPr kumimoji="0" lang="es-CO" sz="1800" b="0" i="0" u="none" strike="noStrike" kern="1200" cap="none" spc="0" normalizeH="0" baseline="0" noProof="0" err="1">
                <a:ln>
                  <a:noFill/>
                </a:ln>
                <a:solidFill>
                  <a:srgbClr val="000000"/>
                </a:solidFill>
                <a:effectLst/>
                <a:uLnTx/>
                <a:uFillTx/>
                <a:latin typeface="Arial" panose="020B0604020202020204" pitchFamily="34" charset="0"/>
                <a:ea typeface="Arial MT"/>
                <a:cs typeface="Arial" panose="020B0604020202020204" pitchFamily="34" charset="0"/>
              </a:rPr>
              <a:t>Av</a:t>
            </a: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 Ciudad de Cali</a:t>
            </a:r>
          </a:p>
          <a:p>
            <a:pPr marL="342900" marR="1524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Gestión de predios para Cable Potosí</a:t>
            </a:r>
            <a:endParaRPr kumimoji="0" lang="es-CO" sz="1800" b="0" i="0" u="none" strike="noStrike" kern="1200" cap="none" spc="0" normalizeH="0" baseline="0" noProof="0">
              <a:ln>
                <a:noFill/>
              </a:ln>
              <a:solidFill>
                <a:srgbClr val="232A34"/>
              </a:solidFill>
              <a:effectLst/>
              <a:uLnTx/>
              <a:uFillTx/>
              <a:latin typeface="Arial" panose="020B0604020202020204" pitchFamily="34" charset="0"/>
              <a:ea typeface="Arial MT"/>
              <a:cs typeface="Arial" panose="020B0604020202020204" pitchFamily="34" charset="0"/>
            </a:endParaRPr>
          </a:p>
          <a:p>
            <a:pPr marL="342900" marR="1524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Estructuración línea Cable Aéreo La Calera – San Rafael</a:t>
            </a:r>
          </a:p>
          <a:p>
            <a:pPr marL="342900" marR="1524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Construcción, gestión de predios y estudios para avenidas: Tintal, Alsacia, Villas, Mutis, Sirena, Laureano, entre otras.</a:t>
            </a:r>
          </a:p>
          <a:p>
            <a:pPr marL="342900" marR="1524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Movilidad sostenible e inclusiva</a:t>
            </a:r>
          </a:p>
        </p:txBody>
      </p:sp>
      <p:pic>
        <p:nvPicPr>
          <p:cNvPr id="3074" name="Picture 2">
            <a:extLst>
              <a:ext uri="{FF2B5EF4-FFF2-40B4-BE49-F238E27FC236}">
                <a16:creationId xmlns:a16="http://schemas.microsoft.com/office/drawing/2014/main" id="{F3E4A215-7E15-F228-5A92-3A826BE68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7091"/>
            <a:ext cx="2971800" cy="153352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Bogotá le apuesta a la movilidad sostenible y a los modos alternativos de  transporte">
            <a:extLst>
              <a:ext uri="{FF2B5EF4-FFF2-40B4-BE49-F238E27FC236}">
                <a16:creationId xmlns:a16="http://schemas.microsoft.com/office/drawing/2014/main" id="{ECDBB1E6-5722-69E9-FD66-25E9DB525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915" y="4370356"/>
            <a:ext cx="3019425" cy="151447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Movilidad: Cómo consultar las obras que se están ejecutando en Bogotá |  Bogota.gov.co">
            <a:extLst>
              <a:ext uri="{FF2B5EF4-FFF2-40B4-BE49-F238E27FC236}">
                <a16:creationId xmlns:a16="http://schemas.microsoft.com/office/drawing/2014/main" id="{1B31DD49-1D84-B641-099A-6157D7BA2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9590" y="2589935"/>
            <a:ext cx="2952750" cy="15430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ítulo 3">
            <a:extLst>
              <a:ext uri="{FF2B5EF4-FFF2-40B4-BE49-F238E27FC236}">
                <a16:creationId xmlns:a16="http://schemas.microsoft.com/office/drawing/2014/main" id="{33DC08BE-9704-868B-2802-ABC03685A8F6}"/>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¿En qué va a invertir la ciudad?</a:t>
            </a:r>
          </a:p>
        </p:txBody>
      </p:sp>
    </p:spTree>
    <p:extLst>
      <p:ext uri="{BB962C8B-B14F-4D97-AF65-F5344CB8AC3E}">
        <p14:creationId xmlns:p14="http://schemas.microsoft.com/office/powerpoint/2010/main" val="140501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C028-B378-DD96-28B4-28707BD99A43}"/>
            </a:ext>
          </a:extLst>
        </p:cNvPr>
        <p:cNvGrpSpPr/>
        <p:nvPr/>
      </p:nvGrpSpPr>
      <p:grpSpPr>
        <a:xfrm>
          <a:off x="0" y="0"/>
          <a:ext cx="0" cy="0"/>
          <a:chOff x="0" y="0"/>
          <a:chExt cx="0" cy="0"/>
        </a:xfrm>
      </p:grpSpPr>
      <p:sp>
        <p:nvSpPr>
          <p:cNvPr id="54" name="Rectángulo 53">
            <a:extLst>
              <a:ext uri="{FF2B5EF4-FFF2-40B4-BE49-F238E27FC236}">
                <a16:creationId xmlns:a16="http://schemas.microsoft.com/office/drawing/2014/main" id="{F6E09C33-E67D-6E86-1B83-0369BCE8E7ED}"/>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3" name="CuadroTexto 2">
            <a:extLst>
              <a:ext uri="{FF2B5EF4-FFF2-40B4-BE49-F238E27FC236}">
                <a16:creationId xmlns:a16="http://schemas.microsoft.com/office/drawing/2014/main" id="{06BC8104-A471-AE08-3A77-320CA802FF75}"/>
              </a:ext>
            </a:extLst>
          </p:cNvPr>
          <p:cNvSpPr txBox="1"/>
          <p:nvPr/>
        </p:nvSpPr>
        <p:spPr>
          <a:xfrm>
            <a:off x="3675169" y="1097889"/>
            <a:ext cx="4841661" cy="584775"/>
          </a:xfrm>
          <a:prstGeom prst="rect">
            <a:avLst/>
          </a:prstGeom>
          <a:noFill/>
        </p:spPr>
        <p:txBody>
          <a:bodyPr wrap="square">
            <a:spAutoFit/>
          </a:bodyPr>
          <a:lstStyle>
            <a:defPPr>
              <a:defRPr lang="es-CO"/>
            </a:defPPr>
            <a:lvl1pPr algn="ctr">
              <a:defRPr sz="3200" b="1">
                <a:solidFill>
                  <a:srgbClr val="002060"/>
                </a:solidFill>
                <a:latin typeface="Aptos Display" panose="020B00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Acción Climática</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C454CC12-5553-9C76-5EE7-1183647D1C63}"/>
              </a:ext>
            </a:extLst>
          </p:cNvPr>
          <p:cNvSpPr txBox="1"/>
          <p:nvPr/>
        </p:nvSpPr>
        <p:spPr>
          <a:xfrm>
            <a:off x="838201" y="1619600"/>
            <a:ext cx="4591168" cy="2554545"/>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Cuidado del Suelo y Agua:</a:t>
            </a:r>
          </a:p>
          <a:p>
            <a:pPr marL="285750" indent="-285750">
              <a:buFont typeface="Wingdings" panose="05000000000000000000" pitchFamily="2" charset="2"/>
              <a:buChar char="ü"/>
              <a:defRPr/>
            </a:pPr>
            <a:r>
              <a:rPr lang="es-MX" sz="1600">
                <a:solidFill>
                  <a:srgbClr val="000000"/>
                </a:solidFill>
                <a:latin typeface="Arial" panose="020B0604020202020204" pitchFamily="34" charset="0"/>
                <a:cs typeface="Arial" panose="020B0604020202020204" pitchFamily="34" charset="0"/>
              </a:rPr>
              <a:t>696 Ha </a:t>
            </a:r>
            <a:r>
              <a:rPr lang="es-ES" sz="1600">
                <a:solidFill>
                  <a:srgbClr val="000000"/>
                </a:solidFill>
                <a:latin typeface="Arial" panose="020B0604020202020204" pitchFamily="34" charset="0"/>
                <a:cs typeface="Arial" panose="020B0604020202020204" pitchFamily="34" charset="0"/>
              </a:rPr>
              <a:t>hectáreas en proceso de restauración: </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445,8 Ha en </a:t>
            </a:r>
            <a:r>
              <a:rPr lang="es-MX" sz="1600">
                <a:solidFill>
                  <a:srgbClr val="000000"/>
                </a:solidFill>
                <a:latin typeface="Arial" panose="020B0604020202020204" pitchFamily="34" charset="0"/>
                <a:cs typeface="Arial" panose="020B0604020202020204" pitchFamily="34" charset="0"/>
              </a:rPr>
              <a:t>C</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erros </a:t>
            </a:r>
            <a:r>
              <a:rPr lang="es-MX" sz="1600">
                <a:solidFill>
                  <a:srgbClr val="000000"/>
                </a:solidFill>
                <a:latin typeface="Arial" panose="020B0604020202020204" pitchFamily="34" charset="0"/>
                <a:cs typeface="Arial" panose="020B0604020202020204" pitchFamily="34" charset="0"/>
              </a:rPr>
              <a:t>O</a:t>
            </a:r>
            <a:r>
              <a:rPr kumimoji="0" lang="es-MX" sz="16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rientales</a:t>
            </a:r>
            <a:r>
              <a:rPr lang="es-MX" sz="1600">
                <a:solidFill>
                  <a:srgbClr val="000000"/>
                </a:solidFill>
                <a:latin typeface="Arial" panose="020B0604020202020204" pitchFamily="34" charset="0"/>
                <a:cs typeface="Arial" panose="020B0604020202020204" pitchFamily="34" charset="0"/>
              </a:rPr>
              <a:t> +</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250,3 Ha </a:t>
            </a:r>
            <a:r>
              <a:rPr lang="es-ES" sz="1600">
                <a:solidFill>
                  <a:srgbClr val="000000"/>
                </a:solidFill>
                <a:latin typeface="Arial" panose="020B0604020202020204" pitchFamily="34" charset="0"/>
                <a:cs typeface="Arial" panose="020B0604020202020204" pitchFamily="34" charset="0"/>
              </a:rPr>
              <a:t>en humedales y otras áreas de interés ambiental </a:t>
            </a:r>
            <a:endPar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Iniciar la restauración de 1.030 hectáreas en las cuencas estratégicas abastecedoras de agua para Bogotá</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Intervención de 4 bosques urbanos y otros procesos de renaturalización</a:t>
            </a:r>
            <a:endParaRPr kumimoji="0" lang="es-MX"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F1F9A0D2-B05D-5A12-B96A-70B5FF26BC0A}"/>
              </a:ext>
            </a:extLst>
          </p:cNvPr>
          <p:cNvSpPr txBox="1"/>
          <p:nvPr/>
        </p:nvSpPr>
        <p:spPr>
          <a:xfrm>
            <a:off x="6096000" y="4038373"/>
            <a:ext cx="4591168" cy="2308324"/>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Mitigación del Riesgo</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Reasentamiento de familias en zonas de riesgo no mitigable</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Levantamiento de estudios y evaluaciones de riesgo</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Intervención con obras para la reducción del riesgo</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Prestación de servicios de atención ante incidentes, emergencias y desastres</a:t>
            </a:r>
          </a:p>
        </p:txBody>
      </p:sp>
      <p:pic>
        <p:nvPicPr>
          <p:cNvPr id="4100" name="Picture 4" descr="Mapa Bogota Plano Normativo de Amenaza">
            <a:extLst>
              <a:ext uri="{FF2B5EF4-FFF2-40B4-BE49-F238E27FC236}">
                <a16:creationId xmlns:a16="http://schemas.microsoft.com/office/drawing/2014/main" id="{A52A8DCF-9EC7-8ED3-1F11-95B3267D6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367" y="4488093"/>
            <a:ext cx="2671715" cy="150061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8F1D5C18-AC6F-66A4-05CC-82BBF8A1E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88093"/>
            <a:ext cx="2022049" cy="151259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BED495F-E4E4-586D-46A4-70CA1C310FC5}"/>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¿En qué va a invertir la ciudad?</a:t>
            </a:r>
          </a:p>
        </p:txBody>
      </p:sp>
      <p:sp>
        <p:nvSpPr>
          <p:cNvPr id="2" name="CuadroTexto 1">
            <a:extLst>
              <a:ext uri="{FF2B5EF4-FFF2-40B4-BE49-F238E27FC236}">
                <a16:creationId xmlns:a16="http://schemas.microsoft.com/office/drawing/2014/main" id="{8CEF860C-0E0D-9880-2553-66F9C587C3E7}"/>
              </a:ext>
            </a:extLst>
          </p:cNvPr>
          <p:cNvSpPr txBox="1"/>
          <p:nvPr/>
        </p:nvSpPr>
        <p:spPr>
          <a:xfrm>
            <a:off x="6057378" y="1786491"/>
            <a:ext cx="4591168" cy="2062103"/>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Calidad del Aire:</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Implementación de 2 Zonas Urbanas por un Mejor Aire (ZUMA) en el occidente de la ciudad</a:t>
            </a:r>
          </a:p>
          <a:p>
            <a:pPr marL="285750" indent="-285750">
              <a:buFont typeface="Wingdings" panose="05000000000000000000" pitchFamily="2" charset="2"/>
              <a:buChar char="ü"/>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Renovación de vehículos de carga urbana - </a:t>
            </a:r>
            <a:r>
              <a:rPr kumimoji="0" lang="es-MX" sz="16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Foncarga</a:t>
            </a:r>
            <a:endPar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Control de emisiones contaminantes de fuentes fijas y móviles</a:t>
            </a:r>
          </a:p>
        </p:txBody>
      </p:sp>
    </p:spTree>
    <p:extLst>
      <p:ext uri="{BB962C8B-B14F-4D97-AF65-F5344CB8AC3E}">
        <p14:creationId xmlns:p14="http://schemas.microsoft.com/office/powerpoint/2010/main" val="343735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46E61-7910-D6A0-DF91-05F3645F17F8}"/>
            </a:ext>
          </a:extLst>
        </p:cNvPr>
        <p:cNvGrpSpPr/>
        <p:nvPr/>
      </p:nvGrpSpPr>
      <p:grpSpPr>
        <a:xfrm>
          <a:off x="0" y="0"/>
          <a:ext cx="0" cy="0"/>
          <a:chOff x="0" y="0"/>
          <a:chExt cx="0" cy="0"/>
        </a:xfrm>
      </p:grpSpPr>
      <p:sp>
        <p:nvSpPr>
          <p:cNvPr id="54" name="Rectángulo 53">
            <a:extLst>
              <a:ext uri="{FF2B5EF4-FFF2-40B4-BE49-F238E27FC236}">
                <a16:creationId xmlns:a16="http://schemas.microsoft.com/office/drawing/2014/main" id="{13813BEA-5EC8-3538-9D0A-2D772896F0A4}"/>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3" name="CuadroTexto 2">
            <a:extLst>
              <a:ext uri="{FF2B5EF4-FFF2-40B4-BE49-F238E27FC236}">
                <a16:creationId xmlns:a16="http://schemas.microsoft.com/office/drawing/2014/main" id="{D3A02416-2EBE-BCD3-48F8-DB0F5AB40EED}"/>
              </a:ext>
            </a:extLst>
          </p:cNvPr>
          <p:cNvSpPr txBox="1"/>
          <p:nvPr/>
        </p:nvSpPr>
        <p:spPr>
          <a:xfrm>
            <a:off x="3675169" y="1097889"/>
            <a:ext cx="4841661" cy="584775"/>
          </a:xfrm>
          <a:prstGeom prst="rect">
            <a:avLst/>
          </a:prstGeom>
          <a:noFill/>
        </p:spPr>
        <p:txBody>
          <a:bodyPr wrap="square">
            <a:spAutoFit/>
          </a:bodyPr>
          <a:lstStyle>
            <a:defPPr>
              <a:defRPr lang="es-CO"/>
            </a:defPPr>
            <a:lvl1pPr algn="ctr">
              <a:defRPr sz="3200" b="1">
                <a:solidFill>
                  <a:srgbClr val="002060"/>
                </a:solidFill>
                <a:latin typeface="Aptos Display" panose="020B00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Gasto Social</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A027EABA-B2F2-A88D-87DB-6BDE7CD25E57}"/>
              </a:ext>
            </a:extLst>
          </p:cNvPr>
          <p:cNvSpPr txBox="1"/>
          <p:nvPr/>
        </p:nvSpPr>
        <p:spPr>
          <a:xfrm>
            <a:off x="357315" y="3673417"/>
            <a:ext cx="2980229" cy="3139321"/>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Acceso y permanencia escolar</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5.900 nuevos Jóvenes a la E + 32mil de cohortes anteriores.</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s-CO"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Educación </a:t>
            </a:r>
            <a:r>
              <a:rPr kumimoji="0" lang="es-CO" sz="18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posmedia</a:t>
            </a: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(3.000 jóvenes)</a:t>
            </a:r>
          </a:p>
          <a:p>
            <a:pPr marR="0" lvl="0" algn="l" defTabSz="914400" rtl="0" eaLnBrk="1" fontAlgn="auto" latinLnBrk="0" hangingPunct="1">
              <a:spcBef>
                <a:spcPts val="0"/>
              </a:spcBef>
              <a:spcAft>
                <a:spcPts val="0"/>
              </a:spcAft>
              <a:buClrTx/>
              <a:buSzTx/>
              <a:tabLst/>
              <a:defRPr/>
            </a:pPr>
            <a:endParaRPr kumimoji="0" lang="es-CO"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s-CO" sz="18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B80C2086-65E2-29C8-C3FB-871CC8C3AEE1}"/>
              </a:ext>
            </a:extLst>
          </p:cNvPr>
          <p:cNvSpPr txBox="1"/>
          <p:nvPr/>
        </p:nvSpPr>
        <p:spPr>
          <a:xfrm>
            <a:off x="3675170" y="1808328"/>
            <a:ext cx="3758380" cy="4801314"/>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Transferencias monetarias para 300.000 hogares en condición de pobreza o vulnerabilidad.</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Estrategias de inclusión social y productiva </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Atención integral poblaciones vulnerables</a:t>
            </a:r>
          </a:p>
          <a:p>
            <a:pPr marR="0" lvl="0" algn="l" defTabSz="914400" rtl="0" eaLnBrk="1" fontAlgn="auto" latinLnBrk="0" hangingPunct="1">
              <a:spcBef>
                <a:spcPts val="0"/>
              </a:spcBef>
              <a:spcAft>
                <a:spcPts val="0"/>
              </a:spcAft>
              <a:buClrTx/>
              <a:buSzTx/>
              <a:tabLst/>
              <a:defRPr/>
            </a:pPr>
            <a:endPar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MX" sz="1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Fortalecer los procesos de formación musical en especial el componente juvenil (Centros orquestales)</a:t>
            </a:r>
          </a:p>
          <a:p>
            <a:pPr marR="0" lvl="0" algn="l" defTabSz="914400" rtl="0" eaLnBrk="1" fontAlgn="auto" latinLnBrk="0" hangingPunct="1">
              <a:spcBef>
                <a:spcPts val="0"/>
              </a:spcBef>
              <a:spcAft>
                <a:spcPts val="0"/>
              </a:spcAft>
              <a:buClrTx/>
              <a:buSzTx/>
              <a:tabLst/>
              <a:defRPr/>
            </a:pPr>
            <a:endParaRPr kumimoji="0" lang="es-MX" sz="1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Festivales al parque, Programa</a:t>
            </a:r>
            <a:r>
              <a:rPr lang="es-CO">
                <a:solidFill>
                  <a:srgbClr val="000000"/>
                </a:solidFill>
                <a:latin typeface="Arial" panose="020B0604020202020204" pitchFamily="34" charset="0"/>
                <a:cs typeface="Arial" panose="020B0604020202020204" pitchFamily="34" charset="0"/>
              </a:rPr>
              <a:t>s</a:t>
            </a:r>
            <a:r>
              <a:rPr kumimoji="0" lang="es-CO" sz="1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Nidos</a:t>
            </a:r>
            <a:r>
              <a:rPr lang="es-CO">
                <a:solidFill>
                  <a:srgbClr val="000000"/>
                </a:solidFill>
                <a:latin typeface="Arial" panose="020B0604020202020204" pitchFamily="34" charset="0"/>
                <a:cs typeface="Arial" panose="020B0604020202020204" pitchFamily="34" charset="0"/>
              </a:rPr>
              <a:t> y Crea.</a:t>
            </a:r>
            <a:r>
              <a:rPr kumimoji="0" lang="es-CO" sz="1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 name="Título 3">
            <a:extLst>
              <a:ext uri="{FF2B5EF4-FFF2-40B4-BE49-F238E27FC236}">
                <a16:creationId xmlns:a16="http://schemas.microsoft.com/office/drawing/2014/main" id="{83784E77-828B-C277-B6D4-3E57980D70F8}"/>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¿En qué va a invertir la ciudad?</a:t>
            </a:r>
          </a:p>
        </p:txBody>
      </p:sp>
      <p:sp>
        <p:nvSpPr>
          <p:cNvPr id="7" name="CuadroTexto 6">
            <a:extLst>
              <a:ext uri="{FF2B5EF4-FFF2-40B4-BE49-F238E27FC236}">
                <a16:creationId xmlns:a16="http://schemas.microsoft.com/office/drawing/2014/main" id="{4DDA38EE-B212-1601-CB5D-DA231414D1B8}"/>
              </a:ext>
            </a:extLst>
          </p:cNvPr>
          <p:cNvSpPr txBox="1"/>
          <p:nvPr/>
        </p:nvSpPr>
        <p:spPr>
          <a:xfrm>
            <a:off x="8066451" y="3673417"/>
            <a:ext cx="3477849" cy="2585323"/>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Mantener cobertura del aseguramiento al SGSSS</a:t>
            </a:r>
          </a:p>
          <a:p>
            <a:pPr marR="0" lvl="0" algn="l" defTabSz="914400" rtl="0" eaLnBrk="1" fontAlgn="auto" latinLnBrk="0" hangingPunct="1">
              <a:spcBef>
                <a:spcPts val="0"/>
              </a:spcBef>
              <a:spcAft>
                <a:spcPts val="0"/>
              </a:spcAft>
              <a:buClrTx/>
              <a:buSzTx/>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 </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Plan de Salud Pública de Intervenciones Colectivas</a:t>
            </a:r>
          </a:p>
          <a:p>
            <a:pPr marR="0" lvl="0" algn="l" defTabSz="914400" rtl="0" eaLnBrk="1" fontAlgn="auto" latinLnBrk="0" hangingPunct="1">
              <a:spcBef>
                <a:spcPts val="0"/>
              </a:spcBef>
              <a:spcAft>
                <a:spcPts val="0"/>
              </a:spcAft>
              <a:buClrTx/>
              <a:buSzTx/>
              <a:tabLst/>
              <a:defRPr/>
            </a:pPr>
            <a:endPar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s-CO" sz="1800" b="0" i="0" u="none" strike="noStrike" kern="1200" cap="none" spc="0" normalizeH="0" baseline="0" noProof="0">
                <a:ln>
                  <a:noFill/>
                </a:ln>
                <a:solidFill>
                  <a:srgbClr val="000000"/>
                </a:solidFill>
                <a:effectLst/>
                <a:uLnTx/>
                <a:uFillTx/>
                <a:latin typeface="Arial" panose="020B0604020202020204" pitchFamily="34" charset="0"/>
                <a:ea typeface="Arial MT"/>
                <a:cs typeface="Arial" panose="020B0604020202020204" pitchFamily="34" charset="0"/>
              </a:rPr>
              <a:t>Fortalecimiento a las Subredes Integradas de Servicios de Salud </a:t>
            </a:r>
            <a:endParaRPr kumimoji="0" lang="es-CO" sz="18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pic>
        <p:nvPicPr>
          <p:cNvPr id="2050" name="Picture 2" descr="MiProfeMiHéroe: así celebrará Bogotá del Día de las Maestras y Maestros |  Secretaría de Educación del Distrito">
            <a:extLst>
              <a:ext uri="{FF2B5EF4-FFF2-40B4-BE49-F238E27FC236}">
                <a16:creationId xmlns:a16="http://schemas.microsoft.com/office/drawing/2014/main" id="{09069785-96C7-5457-5F54-D2AD053A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69" y="1866286"/>
            <a:ext cx="2619375" cy="17430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onozca los servicios gratuitos de Integración Social para personas mayores  de 60 años">
            <a:extLst>
              <a:ext uri="{FF2B5EF4-FFF2-40B4-BE49-F238E27FC236}">
                <a16:creationId xmlns:a16="http://schemas.microsoft.com/office/drawing/2014/main" id="{164E5B0F-B94A-C640-8B2A-D2DA8A11B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879" y="1937724"/>
            <a:ext cx="2857500" cy="1600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6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D4B78921-90E7-4CF8-9A91-B9CE0D4E875C}"/>
              </a:ext>
            </a:extLst>
          </p:cNvPr>
          <p:cNvGraphicFramePr>
            <a:graphicFrameLocks/>
          </p:cNvGraphicFramePr>
          <p:nvPr>
            <p:extLst>
              <p:ext uri="{D42A27DB-BD31-4B8C-83A1-F6EECF244321}">
                <p14:modId xmlns:p14="http://schemas.microsoft.com/office/powerpoint/2010/main" val="639091583"/>
              </p:ext>
            </p:extLst>
          </p:nvPr>
        </p:nvGraphicFramePr>
        <p:xfrm>
          <a:off x="1304730" y="1456849"/>
          <a:ext cx="13439776" cy="4310423"/>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FE5F8593-4610-5911-B27E-9667D1155FD2}"/>
              </a:ext>
            </a:extLst>
          </p:cNvPr>
          <p:cNvSpPr txBox="1"/>
          <p:nvPr/>
        </p:nvSpPr>
        <p:spPr>
          <a:xfrm>
            <a:off x="613410" y="131950"/>
            <a:ext cx="8086428" cy="480131"/>
          </a:xfrm>
          <a:prstGeom prst="rect">
            <a:avLst/>
          </a:prstGeom>
        </p:spPr>
        <p:txBody>
          <a:bodyPr/>
          <a:lstStyle>
            <a:defPPr>
              <a:defRPr lang="en-US"/>
            </a:defPPr>
            <a:lvl1pPr>
              <a:lnSpc>
                <a:spcPct val="90000"/>
              </a:lnSpc>
              <a:spcBef>
                <a:spcPct val="0"/>
              </a:spcBef>
              <a:defRPr sz="2800">
                <a:solidFill>
                  <a:srgbClr val="0070C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0" i="0" u="none" strike="noStrike" kern="1200" cap="none" spc="0" normalizeH="0" baseline="0" noProof="0">
                <a:ln>
                  <a:noFill/>
                </a:ln>
                <a:solidFill>
                  <a:srgbClr val="00296C"/>
                </a:solidFill>
                <a:effectLst/>
                <a:uLnTx/>
                <a:uFillTx/>
                <a:latin typeface="Oswald Medium"/>
                <a:ea typeface="+mj-ea"/>
                <a:cs typeface="+mj-cs"/>
              </a:rPr>
              <a:t>Distribución por Sectores Presupuesto Anual</a:t>
            </a:r>
            <a:endParaRPr kumimoji="0" lang="en-US" sz="2800" b="0" i="0" u="none" strike="noStrike" kern="1200" cap="none" spc="0" normalizeH="0" baseline="0" noProof="0">
              <a:ln>
                <a:noFill/>
              </a:ln>
              <a:solidFill>
                <a:srgbClr val="00296C"/>
              </a:solidFill>
              <a:effectLst/>
              <a:uLnTx/>
              <a:uFillTx/>
              <a:latin typeface="Oswald Medium"/>
              <a:ea typeface="+mj-ea"/>
              <a:cs typeface="+mj-cs"/>
            </a:endParaRPr>
          </a:p>
        </p:txBody>
      </p:sp>
      <p:sp>
        <p:nvSpPr>
          <p:cNvPr id="14" name="Flecha: a la izquierda y arriba 13">
            <a:extLst>
              <a:ext uri="{FF2B5EF4-FFF2-40B4-BE49-F238E27FC236}">
                <a16:creationId xmlns:a16="http://schemas.microsoft.com/office/drawing/2014/main" id="{1A849DF2-6912-8600-3C0E-5A552C404E13}"/>
              </a:ext>
            </a:extLst>
          </p:cNvPr>
          <p:cNvSpPr/>
          <p:nvPr/>
        </p:nvSpPr>
        <p:spPr>
          <a:xfrm>
            <a:off x="4010177" y="1913902"/>
            <a:ext cx="1567543" cy="315857"/>
          </a:xfrm>
          <a:prstGeom prst="leftUpArrow">
            <a:avLst/>
          </a:prstGeom>
          <a:solidFill>
            <a:srgbClr val="DAA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pic>
        <p:nvPicPr>
          <p:cNvPr id="13" name="Gráfico 12" descr="Hombre con bastón con relleno sólido">
            <a:extLst>
              <a:ext uri="{FF2B5EF4-FFF2-40B4-BE49-F238E27FC236}">
                <a16:creationId xmlns:a16="http://schemas.microsoft.com/office/drawing/2014/main" id="{57604279-C0D5-8852-8329-F22B70E11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7720" y="5157000"/>
            <a:ext cx="624050" cy="610272"/>
          </a:xfrm>
          <a:prstGeom prst="rect">
            <a:avLst/>
          </a:prstGeom>
        </p:spPr>
      </p:pic>
      <p:pic>
        <p:nvPicPr>
          <p:cNvPr id="15" name="Gráfico 14">
            <a:extLst>
              <a:ext uri="{FF2B5EF4-FFF2-40B4-BE49-F238E27FC236}">
                <a16:creationId xmlns:a16="http://schemas.microsoft.com/office/drawing/2014/main" id="{1482C544-FB5D-CB6D-2166-94C0D1A146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2821" y="1802650"/>
            <a:ext cx="1119058" cy="418039"/>
          </a:xfrm>
          <a:prstGeom prst="rect">
            <a:avLst/>
          </a:prstGeom>
        </p:spPr>
      </p:pic>
      <p:pic>
        <p:nvPicPr>
          <p:cNvPr id="16" name="Gráfico 15" descr="Birrete con relleno sólido">
            <a:extLst>
              <a:ext uri="{FF2B5EF4-FFF2-40B4-BE49-F238E27FC236}">
                <a16:creationId xmlns:a16="http://schemas.microsoft.com/office/drawing/2014/main" id="{0B044FD7-3A23-BF1F-91E2-34A909DEBE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1033" y="3952909"/>
            <a:ext cx="914400" cy="914400"/>
          </a:xfrm>
          <a:prstGeom prst="rect">
            <a:avLst/>
          </a:prstGeom>
        </p:spPr>
      </p:pic>
      <p:pic>
        <p:nvPicPr>
          <p:cNvPr id="17" name="Gráfico 16" descr="Corazón con pulso con relleno sólido">
            <a:extLst>
              <a:ext uri="{FF2B5EF4-FFF2-40B4-BE49-F238E27FC236}">
                <a16:creationId xmlns:a16="http://schemas.microsoft.com/office/drawing/2014/main" id="{AD1DFC2D-D55E-F2C3-60CB-70E592E80B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80921" y="5682892"/>
            <a:ext cx="914400" cy="914400"/>
          </a:xfrm>
          <a:prstGeom prst="rect">
            <a:avLst/>
          </a:prstGeom>
        </p:spPr>
      </p:pic>
      <p:sp>
        <p:nvSpPr>
          <p:cNvPr id="18" name="TextBox 5">
            <a:extLst>
              <a:ext uri="{FF2B5EF4-FFF2-40B4-BE49-F238E27FC236}">
                <a16:creationId xmlns:a16="http://schemas.microsoft.com/office/drawing/2014/main" id="{EC2A0DF4-26D7-E0B0-16AF-2E98CEDF3225}"/>
              </a:ext>
            </a:extLst>
          </p:cNvPr>
          <p:cNvSpPr txBox="1"/>
          <p:nvPr/>
        </p:nvSpPr>
        <p:spPr>
          <a:xfrm>
            <a:off x="8395321" y="686653"/>
            <a:ext cx="33848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Cifras</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en</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billones </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de pesos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corrientes</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mn-cs"/>
            </a:endParaRPr>
          </a:p>
        </p:txBody>
      </p:sp>
      <p:sp>
        <p:nvSpPr>
          <p:cNvPr id="19" name="CuadroTexto 18">
            <a:extLst>
              <a:ext uri="{FF2B5EF4-FFF2-40B4-BE49-F238E27FC236}">
                <a16:creationId xmlns:a16="http://schemas.microsoft.com/office/drawing/2014/main" id="{FC1623B4-5EC1-BDED-59C1-AF3DE866D2A5}"/>
              </a:ext>
            </a:extLst>
          </p:cNvPr>
          <p:cNvSpPr txBox="1"/>
          <p:nvPr/>
        </p:nvSpPr>
        <p:spPr>
          <a:xfrm>
            <a:off x="0" y="6479829"/>
            <a:ext cx="16102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latin typeface="Aptos" panose="020B0004020202020204" pitchFamily="34" charset="0"/>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Fuente: SHD-DDP - SFD</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endParaRPr>
          </a:p>
        </p:txBody>
      </p:sp>
      <p:graphicFrame>
        <p:nvGraphicFramePr>
          <p:cNvPr id="5" name="Tabla 4">
            <a:extLst>
              <a:ext uri="{FF2B5EF4-FFF2-40B4-BE49-F238E27FC236}">
                <a16:creationId xmlns:a16="http://schemas.microsoft.com/office/drawing/2014/main" id="{70F981B6-35D6-1DF2-1607-ABF7CE58F100}"/>
              </a:ext>
            </a:extLst>
          </p:cNvPr>
          <p:cNvGraphicFramePr>
            <a:graphicFrameLocks noGrp="1"/>
          </p:cNvGraphicFramePr>
          <p:nvPr>
            <p:extLst>
              <p:ext uri="{D42A27DB-BD31-4B8C-83A1-F6EECF244321}">
                <p14:modId xmlns:p14="http://schemas.microsoft.com/office/powerpoint/2010/main" val="4110910109"/>
              </p:ext>
            </p:extLst>
          </p:nvPr>
        </p:nvGraphicFramePr>
        <p:xfrm>
          <a:off x="696880" y="2011670"/>
          <a:ext cx="3283882" cy="2865120"/>
        </p:xfrm>
        <a:graphic>
          <a:graphicData uri="http://schemas.openxmlformats.org/drawingml/2006/table">
            <a:tbl>
              <a:tblPr/>
              <a:tblGrid>
                <a:gridCol w="2663593">
                  <a:extLst>
                    <a:ext uri="{9D8B030D-6E8A-4147-A177-3AD203B41FA5}">
                      <a16:colId xmlns:a16="http://schemas.microsoft.com/office/drawing/2014/main" val="159576655"/>
                    </a:ext>
                  </a:extLst>
                </a:gridCol>
                <a:gridCol w="620289">
                  <a:extLst>
                    <a:ext uri="{9D8B030D-6E8A-4147-A177-3AD203B41FA5}">
                      <a16:colId xmlns:a16="http://schemas.microsoft.com/office/drawing/2014/main" val="1835219851"/>
                    </a:ext>
                  </a:extLst>
                </a:gridCol>
              </a:tblGrid>
              <a:tr h="238755">
                <a:tc>
                  <a:txBody>
                    <a:bodyPr/>
                    <a:lstStyle/>
                    <a:p>
                      <a:pPr algn="l" fontAlgn="ctr"/>
                      <a:r>
                        <a:rPr lang="es-CO" sz="2000" b="1" i="0" u="none" strike="noStrike">
                          <a:solidFill>
                            <a:srgbClr val="000000"/>
                          </a:solidFill>
                          <a:effectLst/>
                          <a:latin typeface="Aptos Narrow" panose="020B0004020202020204" pitchFamily="34" charset="0"/>
                        </a:rPr>
                        <a:t>Otros sectores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tc>
                  <a:txBody>
                    <a:bodyPr/>
                    <a:lstStyle/>
                    <a:p>
                      <a:pPr algn="r" fontAlgn="ctr"/>
                      <a:r>
                        <a:rPr lang="es-CO" sz="2000" b="1" i="0" u="none" strike="noStrike">
                          <a:solidFill>
                            <a:srgbClr val="000000"/>
                          </a:solidFill>
                          <a:effectLst/>
                          <a:latin typeface="Aptos Narrow" panose="020B0004020202020204" pitchFamily="34" charset="0"/>
                        </a:rPr>
                        <a:t>7.9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extLst>
                  <a:ext uri="{0D108BD9-81ED-4DB2-BD59-A6C34878D82A}">
                    <a16:rowId xmlns:a16="http://schemas.microsoft.com/office/drawing/2014/main" val="960483800"/>
                  </a:ext>
                </a:extLst>
              </a:tr>
              <a:tr h="143253">
                <a:tc>
                  <a:txBody>
                    <a:bodyPr/>
                    <a:lstStyle/>
                    <a:p>
                      <a:pPr algn="l" fontAlgn="ctr"/>
                      <a:r>
                        <a:rPr lang="es-CO" sz="1200" b="0" i="0" u="none" strike="noStrike">
                          <a:solidFill>
                            <a:srgbClr val="000000"/>
                          </a:solidFill>
                          <a:effectLst/>
                          <a:latin typeface="Aptos Narrow" panose="020B0004020202020204" pitchFamily="34" charset="0"/>
                        </a:rPr>
                        <a:t> Servicio de la deuda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49888861"/>
                  </a:ext>
                </a:extLst>
              </a:tr>
              <a:tr h="143253">
                <a:tc>
                  <a:txBody>
                    <a:bodyPr/>
                    <a:lstStyle/>
                    <a:p>
                      <a:pPr algn="l" fontAlgn="ctr"/>
                      <a:r>
                        <a:rPr lang="es-ES" sz="1200" b="0" i="0" u="none" strike="noStrike">
                          <a:solidFill>
                            <a:srgbClr val="000000"/>
                          </a:solidFill>
                          <a:effectLst/>
                          <a:latin typeface="Aptos Narrow" panose="020B0004020202020204" pitchFamily="34" charset="0"/>
                        </a:rPr>
                        <a:t> Otras transferencias (CAR. Río Bogotá. ARM. RAPE. Maloka. Invest In Bogotá. Estampilla U. Pedagógica y Nacional)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279727490"/>
                  </a:ext>
                </a:extLst>
              </a:tr>
              <a:tr h="143253">
                <a:tc>
                  <a:txBody>
                    <a:bodyPr/>
                    <a:lstStyle/>
                    <a:p>
                      <a:pPr algn="l" fontAlgn="ctr"/>
                      <a:r>
                        <a:rPr lang="es-CO" sz="1200" b="0" i="0" u="none" strike="noStrike">
                          <a:solidFill>
                            <a:srgbClr val="000000"/>
                          </a:solidFill>
                          <a:effectLst/>
                          <a:latin typeface="Aptos Narrow" panose="020B0004020202020204" pitchFamily="34" charset="0"/>
                        </a:rPr>
                        <a:t> Cultura. Recreación y Deporte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41239573"/>
                  </a:ext>
                </a:extLst>
              </a:tr>
              <a:tr h="166179">
                <a:tc>
                  <a:txBody>
                    <a:bodyPr/>
                    <a:lstStyle/>
                    <a:p>
                      <a:pPr algn="l" fontAlgn="ctr"/>
                      <a:r>
                        <a:rPr lang="es-CO" sz="1200" b="0" i="0" u="none" strike="noStrike">
                          <a:solidFill>
                            <a:srgbClr val="000000"/>
                          </a:solidFill>
                          <a:effectLst/>
                          <a:latin typeface="Aptos Narrow" panose="020B0004020202020204" pitchFamily="34" charset="0"/>
                        </a:rPr>
                        <a:t> Seguridad. Convivencia y Justicia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38030895"/>
                  </a:ext>
                </a:extLst>
              </a:tr>
              <a:tr h="286506">
                <a:tc>
                  <a:txBody>
                    <a:bodyPr/>
                    <a:lstStyle/>
                    <a:p>
                      <a:pPr algn="l" fontAlgn="ctr"/>
                      <a:r>
                        <a:rPr lang="es-ES" sz="1200" b="0" i="0" u="none" strike="noStrike">
                          <a:solidFill>
                            <a:srgbClr val="000000"/>
                          </a:solidFill>
                          <a:effectLst/>
                          <a:latin typeface="Aptos Narrow" panose="020B0004020202020204" pitchFamily="34" charset="0"/>
                        </a:rPr>
                        <a:t> Órganos de Control (Veeduría. Contraloría y Personería)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0.7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58931615"/>
                  </a:ext>
                </a:extLst>
              </a:tr>
              <a:tr h="143253">
                <a:tc>
                  <a:txBody>
                    <a:bodyPr/>
                    <a:lstStyle/>
                    <a:p>
                      <a:pPr algn="l" fontAlgn="ctr"/>
                      <a:r>
                        <a:rPr lang="es-CO" sz="1200" b="0" i="0" u="none" strike="noStrike">
                          <a:solidFill>
                            <a:srgbClr val="000000"/>
                          </a:solidFill>
                          <a:effectLst/>
                          <a:latin typeface="Aptos Narrow" panose="020B0004020202020204" pitchFamily="34" charset="0"/>
                        </a:rPr>
                        <a:t> Ambiente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0.5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3408006"/>
                  </a:ext>
                </a:extLst>
              </a:tr>
              <a:tr h="143253">
                <a:tc>
                  <a:txBody>
                    <a:bodyPr/>
                    <a:lstStyle/>
                    <a:p>
                      <a:pPr algn="l" fontAlgn="ctr"/>
                      <a:r>
                        <a:rPr lang="es-CO" sz="1200" b="0" i="0" u="none" strike="noStrike">
                          <a:solidFill>
                            <a:srgbClr val="000000"/>
                          </a:solidFill>
                          <a:effectLst/>
                          <a:latin typeface="Aptos Narrow" panose="020B0004020202020204" pitchFamily="34" charset="0"/>
                        </a:rPr>
                        <a:t> Desarrollo Económico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0.3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54201270"/>
                  </a:ext>
                </a:extLst>
              </a:tr>
              <a:tr h="143253">
                <a:tc>
                  <a:txBody>
                    <a:bodyPr/>
                    <a:lstStyle/>
                    <a:p>
                      <a:pPr algn="l" fontAlgn="ctr"/>
                      <a:r>
                        <a:rPr lang="es-CO" sz="1200" b="0" i="0" u="none" strike="noStrike">
                          <a:solidFill>
                            <a:srgbClr val="000000"/>
                          </a:solidFill>
                          <a:effectLst/>
                          <a:latin typeface="Aptos Narrow" panose="020B0004020202020204" pitchFamily="34" charset="0"/>
                        </a:rPr>
                        <a:t> Gestión Pública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0.3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06469111"/>
                  </a:ext>
                </a:extLst>
              </a:tr>
              <a:tr h="143253">
                <a:tc>
                  <a:txBody>
                    <a:bodyPr/>
                    <a:lstStyle/>
                    <a:p>
                      <a:pPr algn="l" fontAlgn="ctr"/>
                      <a:r>
                        <a:rPr lang="es-CO" sz="1200" b="0" i="0" u="none" strike="noStrike">
                          <a:solidFill>
                            <a:srgbClr val="000000"/>
                          </a:solidFill>
                          <a:effectLst/>
                          <a:latin typeface="Aptos Narrow" panose="020B0004020202020204" pitchFamily="34" charset="0"/>
                        </a:rPr>
                        <a:t> Planeación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0.2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93300987"/>
                  </a:ext>
                </a:extLst>
              </a:tr>
              <a:tr h="143253">
                <a:tc>
                  <a:txBody>
                    <a:bodyPr/>
                    <a:lstStyle/>
                    <a:p>
                      <a:pPr algn="l" fontAlgn="ctr"/>
                      <a:r>
                        <a:rPr lang="es-CO" sz="1200" b="0" i="0" u="none" strike="noStrike">
                          <a:solidFill>
                            <a:srgbClr val="000000"/>
                          </a:solidFill>
                          <a:effectLst/>
                          <a:latin typeface="Aptos Narrow" panose="020B0004020202020204" pitchFamily="34" charset="0"/>
                        </a:rPr>
                        <a:t> Mujer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0.1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625515488"/>
                  </a:ext>
                </a:extLst>
              </a:tr>
              <a:tr h="143253">
                <a:tc>
                  <a:txBody>
                    <a:bodyPr/>
                    <a:lstStyle/>
                    <a:p>
                      <a:pPr algn="l" fontAlgn="ctr"/>
                      <a:r>
                        <a:rPr lang="es-CO" sz="1200" b="0" i="0" u="none" strike="noStrike">
                          <a:solidFill>
                            <a:srgbClr val="000000"/>
                          </a:solidFill>
                          <a:effectLst/>
                          <a:latin typeface="Aptos Narrow" panose="020B0004020202020204" pitchFamily="34" charset="0"/>
                        </a:rPr>
                        <a:t> Gestión Jurídica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200" b="0" i="0" u="none" strike="noStrike">
                          <a:solidFill>
                            <a:srgbClr val="000000"/>
                          </a:solidFill>
                          <a:effectLst/>
                          <a:latin typeface="Aptos Narrow" panose="020B0004020202020204" pitchFamily="34" charset="0"/>
                        </a:rPr>
                        <a:t>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91945920"/>
                  </a:ext>
                </a:extLst>
              </a:tr>
            </a:tbl>
          </a:graphicData>
        </a:graphic>
      </p:graphicFrame>
      <p:sp>
        <p:nvSpPr>
          <p:cNvPr id="6" name="Marcador de contenido 5">
            <a:extLst>
              <a:ext uri="{FF2B5EF4-FFF2-40B4-BE49-F238E27FC236}">
                <a16:creationId xmlns:a16="http://schemas.microsoft.com/office/drawing/2014/main" id="{8D76F65E-AA5D-B218-85B6-7DD3090FC211}"/>
              </a:ext>
            </a:extLst>
          </p:cNvPr>
          <p:cNvSpPr>
            <a:spLocks noGrp="1"/>
          </p:cNvSpPr>
          <p:nvPr>
            <p:ph idx="1"/>
          </p:nvPr>
        </p:nvSpPr>
        <p:spPr/>
        <p:txBody>
          <a:bodyPr/>
          <a:lstStyle/>
          <a:p>
            <a:pPr marL="0" indent="0">
              <a:buNone/>
            </a:pPr>
            <a:r>
              <a:rPr lang="es-CO">
                <a:solidFill>
                  <a:srgbClr val="FFFFFF"/>
                </a:solidFill>
              </a:rPr>
              <a:t>.</a:t>
            </a:r>
          </a:p>
        </p:txBody>
      </p:sp>
    </p:spTree>
    <p:extLst>
      <p:ext uri="{BB962C8B-B14F-4D97-AF65-F5344CB8AC3E}">
        <p14:creationId xmlns:p14="http://schemas.microsoft.com/office/powerpoint/2010/main" val="362887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A5070-C4D2-9571-8C2C-6D77FEB9C827}"/>
              </a:ext>
            </a:extLst>
          </p:cNvPr>
          <p:cNvSpPr>
            <a:spLocks noGrp="1"/>
          </p:cNvSpPr>
          <p:nvPr>
            <p:ph type="title"/>
          </p:nvPr>
        </p:nvSpPr>
        <p:spPr>
          <a:xfrm>
            <a:off x="3329781" y="2286716"/>
            <a:ext cx="5532437" cy="1142284"/>
          </a:xfrm>
          <a:ln>
            <a:noFill/>
          </a:ln>
        </p:spPr>
        <p:txBody>
          <a:bodyPr/>
          <a:lstStyle/>
          <a:p>
            <a:r>
              <a:rPr lang="es-MX"/>
              <a:t>GRACIAS</a:t>
            </a:r>
            <a:endParaRPr lang="es-CO"/>
          </a:p>
        </p:txBody>
      </p:sp>
    </p:spTree>
    <p:extLst>
      <p:ext uri="{BB962C8B-B14F-4D97-AF65-F5344CB8AC3E}">
        <p14:creationId xmlns:p14="http://schemas.microsoft.com/office/powerpoint/2010/main" val="219135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91BE-1345-8B1D-2456-6E1A7EE47D4E}"/>
            </a:ext>
          </a:extLst>
        </p:cNvPr>
        <p:cNvGrpSpPr/>
        <p:nvPr/>
      </p:nvGrpSpPr>
      <p:grpSpPr>
        <a:xfrm>
          <a:off x="0" y="0"/>
          <a:ext cx="0" cy="0"/>
          <a:chOff x="0" y="0"/>
          <a:chExt cx="0" cy="0"/>
        </a:xfrm>
      </p:grpSpPr>
      <p:sp>
        <p:nvSpPr>
          <p:cNvPr id="54" name="Rectángulo 53">
            <a:extLst>
              <a:ext uri="{FF2B5EF4-FFF2-40B4-BE49-F238E27FC236}">
                <a16:creationId xmlns:a16="http://schemas.microsoft.com/office/drawing/2014/main" id="{0DED5FF1-140A-A9F4-571A-2AF429213FC4}"/>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3" name="CuadroTexto 2">
            <a:extLst>
              <a:ext uri="{FF2B5EF4-FFF2-40B4-BE49-F238E27FC236}">
                <a16:creationId xmlns:a16="http://schemas.microsoft.com/office/drawing/2014/main" id="{A91375A1-FA60-0F16-8335-87E01FCD9FE6}"/>
              </a:ext>
            </a:extLst>
          </p:cNvPr>
          <p:cNvSpPr txBox="1"/>
          <p:nvPr/>
        </p:nvSpPr>
        <p:spPr>
          <a:xfrm>
            <a:off x="1770447" y="1097889"/>
            <a:ext cx="8651105" cy="584775"/>
          </a:xfrm>
          <a:prstGeom prst="rect">
            <a:avLst/>
          </a:prstGeom>
          <a:noFill/>
        </p:spPr>
        <p:txBody>
          <a:bodyPr wrap="square">
            <a:spAutoFit/>
          </a:bodyPr>
          <a:lstStyle>
            <a:defPPr>
              <a:defRPr lang="es-CO"/>
            </a:defPPr>
            <a:lvl1pPr algn="ctr">
              <a:defRPr sz="3200" b="1">
                <a:solidFill>
                  <a:srgbClr val="002060"/>
                </a:solidFill>
                <a:latin typeface="Aptos Display" panose="020B00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Austeridad, Eficiencia y Calidad del Gasto</a:t>
            </a:r>
            <a:endPar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 name="Título 3">
            <a:extLst>
              <a:ext uri="{FF2B5EF4-FFF2-40B4-BE49-F238E27FC236}">
                <a16:creationId xmlns:a16="http://schemas.microsoft.com/office/drawing/2014/main" id="{4E639E5B-4DEF-B4FC-39A9-56ECFF405A7F}"/>
              </a:ext>
            </a:extLst>
          </p:cNvPr>
          <p:cNvSpPr txBox="1">
            <a:spLocks/>
          </p:cNvSpPr>
          <p:nvPr/>
        </p:nvSpPr>
        <p:spPr>
          <a:xfrm>
            <a:off x="838200" y="314459"/>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a:ln>
                  <a:noFill/>
                </a:ln>
                <a:solidFill>
                  <a:srgbClr val="002060"/>
                </a:solidFill>
                <a:effectLst/>
                <a:uLnTx/>
                <a:uFillTx/>
                <a:latin typeface="Oswald Medium"/>
                <a:ea typeface="+mj-ea"/>
                <a:cs typeface="+mj-cs"/>
              </a:rPr>
              <a:t>Principios de la Programación y la Ejecución</a:t>
            </a:r>
          </a:p>
        </p:txBody>
      </p:sp>
      <p:sp>
        <p:nvSpPr>
          <p:cNvPr id="5" name="CuadroTexto 4">
            <a:extLst>
              <a:ext uri="{FF2B5EF4-FFF2-40B4-BE49-F238E27FC236}">
                <a16:creationId xmlns:a16="http://schemas.microsoft.com/office/drawing/2014/main" id="{338FCE19-1F75-BE1B-15A7-8DE756523D97}"/>
              </a:ext>
            </a:extLst>
          </p:cNvPr>
          <p:cNvSpPr txBox="1"/>
          <p:nvPr/>
        </p:nvSpPr>
        <p:spPr>
          <a:xfrm>
            <a:off x="922663" y="2228671"/>
            <a:ext cx="7890832"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Adquisición de bienes y servicios con incremento de IPC o salario mínimo según corresponda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OPS sin crecimiento real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Vigencias Futuras para generar economías de escala y evitar reservas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Directrices del Decreto 062 de 2024 y de la Directiva 001 de 2024 continúan vigentes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Políticas y programas rediseñados (Ej. IMG; Bonos 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6 nuevas entidades en la Cuenta Única Distrital (CUD) en 2024</a:t>
            </a:r>
            <a:endParaRPr kumimoji="0" lang="es-CO" sz="1800" b="0" i="0" u="none" strike="noStrike" kern="1200" cap="none" spc="0" normalizeH="0" baseline="0" noProof="0">
              <a:ln>
                <a:noFill/>
              </a:ln>
              <a:solidFill>
                <a:srgbClr val="232A34"/>
              </a:solidFill>
              <a:effectLst/>
              <a:uLnTx/>
              <a:uFillTx/>
              <a:latin typeface="Lexend Deca"/>
              <a:ea typeface="+mn-ea"/>
              <a:cs typeface="+mn-cs"/>
            </a:endParaRPr>
          </a:p>
        </p:txBody>
      </p:sp>
      <p:pic>
        <p:nvPicPr>
          <p:cNvPr id="6" name="Gráfico 5">
            <a:extLst>
              <a:ext uri="{FF2B5EF4-FFF2-40B4-BE49-F238E27FC236}">
                <a16:creationId xmlns:a16="http://schemas.microsoft.com/office/drawing/2014/main" id="{9EE5814F-219E-259E-A2F9-BF2E47BD5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8180" y="2275331"/>
            <a:ext cx="1336431" cy="1336431"/>
          </a:xfrm>
          <a:prstGeom prst="rect">
            <a:avLst/>
          </a:prstGeom>
        </p:spPr>
      </p:pic>
    </p:spTree>
    <p:extLst>
      <p:ext uri="{BB962C8B-B14F-4D97-AF65-F5344CB8AC3E}">
        <p14:creationId xmlns:p14="http://schemas.microsoft.com/office/powerpoint/2010/main" val="149668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CF02-8527-0358-EA57-260FF2E10F06}"/>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F25BD687-1759-040A-7492-1C9D481A309E}"/>
              </a:ext>
            </a:extLst>
          </p:cNvPr>
          <p:cNvSpPr txBox="1"/>
          <p:nvPr/>
        </p:nvSpPr>
        <p:spPr>
          <a:xfrm>
            <a:off x="137573" y="225057"/>
            <a:ext cx="10601970" cy="814474"/>
          </a:xfrm>
          <a:prstGeom prst="rect">
            <a:avLst/>
          </a:prstGeom>
        </p:spPr>
        <p:txBody>
          <a:bodyPr anchor="b">
            <a:normAutofit fontScale="97500"/>
          </a:bodyPr>
          <a:lstStyle>
            <a:defPPr>
              <a:defRPr lang="es-CO"/>
            </a:defPPr>
            <a:lvl1pPr marR="0" lvl="0" indent="0" algn="ctr" fontAlgn="auto">
              <a:lnSpc>
                <a:spcPct val="90000"/>
              </a:lnSpc>
              <a:spcBef>
                <a:spcPct val="0"/>
              </a:spcBef>
              <a:spcAft>
                <a:spcPts val="0"/>
              </a:spcAft>
              <a:buClrTx/>
              <a:buSzTx/>
              <a:buFontTx/>
              <a:buNone/>
              <a:tabLst/>
              <a:defRPr kumimoji="0" sz="6000" b="0" i="0" u="none" strike="noStrike" cap="none" spc="0" normalizeH="0" baseline="0">
                <a:ln>
                  <a:noFill/>
                </a:ln>
                <a:solidFill>
                  <a:srgbClr val="002060"/>
                </a:solidFill>
                <a:effectLst/>
                <a:uLnTx/>
                <a:uFillTx/>
                <a:latin typeface="Oswald Medium"/>
                <a:ea typeface="+mj-ea"/>
                <a:cs typeface="+mj-cs"/>
              </a:defRPr>
            </a:lvl1pPr>
          </a:lstStyle>
          <a:p>
            <a:r>
              <a:rPr lang="es-CO" sz="4000"/>
              <a:t>Presupuesto Fortalecimiento - Secretaría de Hacienda</a:t>
            </a:r>
          </a:p>
        </p:txBody>
      </p:sp>
      <p:sp>
        <p:nvSpPr>
          <p:cNvPr id="16" name="CuadroTexto 15">
            <a:extLst>
              <a:ext uri="{FF2B5EF4-FFF2-40B4-BE49-F238E27FC236}">
                <a16:creationId xmlns:a16="http://schemas.microsoft.com/office/drawing/2014/main" id="{23011B8B-3710-2254-142B-237A75415E5C}"/>
              </a:ext>
            </a:extLst>
          </p:cNvPr>
          <p:cNvSpPr txBox="1"/>
          <p:nvPr/>
        </p:nvSpPr>
        <p:spPr>
          <a:xfrm>
            <a:off x="346470" y="1503641"/>
            <a:ext cx="11219185" cy="2139047"/>
          </a:xfrm>
          <a:prstGeom prst="rect">
            <a:avLst/>
          </a:prstGeom>
          <a:noFill/>
        </p:spPr>
        <p:txBody>
          <a:bodyPr wrap="square" rtlCol="0">
            <a:spAutoFit/>
          </a:bodyPr>
          <a:lstStyle/>
          <a:p>
            <a:pPr>
              <a:spcAft>
                <a:spcPts val="600"/>
              </a:spcAft>
            </a:pPr>
            <a:r>
              <a:rPr lang="es-CO" sz="1600" b="1">
                <a:solidFill>
                  <a:schemeClr val="accent2">
                    <a:lumMod val="50000"/>
                  </a:schemeClr>
                </a:solidFill>
                <a:latin typeface="Arial" panose="020B0604020202020204" pitchFamily="34" charset="0"/>
                <a:cs typeface="Arial" panose="020B0604020202020204" pitchFamily="34" charset="0"/>
              </a:rPr>
              <a:t>1.   FORTALECIMIENTO INSTITUCIONAL DE LA SDH </a:t>
            </a:r>
            <a:r>
              <a:rPr lang="es-CO" b="1">
                <a:latin typeface="Arial" panose="020B0604020202020204" pitchFamily="34" charset="0"/>
                <a:cs typeface="Arial" panose="020B0604020202020204" pitchFamily="34" charset="0"/>
              </a:rPr>
              <a:t>($6.321 millones):</a:t>
            </a:r>
          </a:p>
          <a:p>
            <a:pPr marL="342900" indent="-342900">
              <a:spcAft>
                <a:spcPts val="600"/>
              </a:spcAft>
              <a:buFont typeface="Arial" panose="020B0604020202020204" pitchFamily="34" charset="0"/>
              <a:buChar char="•"/>
            </a:pPr>
            <a:r>
              <a:rPr lang="es-CO" b="1">
                <a:latin typeface="Arial" panose="020B0604020202020204" pitchFamily="34" charset="0"/>
                <a:cs typeface="Arial" panose="020B0604020202020204" pitchFamily="34" charset="0"/>
              </a:rPr>
              <a:t>$4.670 millones </a:t>
            </a:r>
            <a:r>
              <a:rPr lang="es-CO">
                <a:latin typeface="Arial" panose="020B0604020202020204" pitchFamily="34" charset="0"/>
                <a:cs typeface="Arial" panose="020B0604020202020204" pitchFamily="34" charset="0"/>
              </a:rPr>
              <a:t>(73.8%): R</a:t>
            </a:r>
            <a:r>
              <a:rPr lang="es-CO" sz="1600">
                <a:latin typeface="Arial" panose="020B0604020202020204" pitchFamily="34" charset="0"/>
                <a:cs typeface="Arial" panose="020B0604020202020204" pitchFamily="34" charset="0"/>
              </a:rPr>
              <a:t>edes hidrosanitarias, construcción de rampas de acceso, acometidas eléctricas.</a:t>
            </a:r>
          </a:p>
          <a:p>
            <a:pPr marL="342900" indent="-342900">
              <a:spcAft>
                <a:spcPts val="600"/>
              </a:spcAft>
              <a:buFont typeface="Arial" panose="020B0604020202020204" pitchFamily="34" charset="0"/>
              <a:buChar char="•"/>
            </a:pPr>
            <a:r>
              <a:rPr lang="es-CO" b="1">
                <a:latin typeface="Arial" panose="020B0604020202020204" pitchFamily="34" charset="0"/>
                <a:cs typeface="Arial" panose="020B0604020202020204" pitchFamily="34" charset="0"/>
              </a:rPr>
              <a:t>$759 millones</a:t>
            </a:r>
            <a:r>
              <a:rPr lang="es-CO">
                <a:latin typeface="Arial" panose="020B0604020202020204" pitchFamily="34" charset="0"/>
                <a:cs typeface="Arial" panose="020B0604020202020204" pitchFamily="34" charset="0"/>
              </a:rPr>
              <a:t>(12.1%): </a:t>
            </a:r>
            <a:r>
              <a:rPr lang="es-CO" sz="1600">
                <a:latin typeface="Arial" panose="020B0604020202020204" pitchFamily="34" charset="0"/>
                <a:cs typeface="Arial" panose="020B0604020202020204" pitchFamily="34" charset="0"/>
              </a:rPr>
              <a:t>A</a:t>
            </a:r>
            <a:r>
              <a:rPr lang="es-CO" sz="1600">
                <a:effectLst/>
                <a:latin typeface="Arial" panose="020B0604020202020204" pitchFamily="34" charset="0"/>
                <a:ea typeface="Arial" panose="020B0604020202020204" pitchFamily="34" charset="0"/>
              </a:rPr>
              <a:t>ctualización del sistema de gestión documental.</a:t>
            </a:r>
          </a:p>
          <a:p>
            <a:pPr marL="342900" indent="-342900">
              <a:spcAft>
                <a:spcPts val="600"/>
              </a:spcAft>
              <a:buFont typeface="Arial" panose="020B0604020202020204" pitchFamily="34" charset="0"/>
              <a:buChar char="•"/>
            </a:pPr>
            <a:r>
              <a:rPr lang="es-CO" b="1">
                <a:latin typeface="Arial" panose="020B0604020202020204" pitchFamily="34" charset="0"/>
                <a:ea typeface="Arial" panose="020B0604020202020204" pitchFamily="34" charset="0"/>
              </a:rPr>
              <a:t>$584 millones  </a:t>
            </a:r>
            <a:r>
              <a:rPr lang="es-CO">
                <a:latin typeface="Arial" panose="020B0604020202020204" pitchFamily="34" charset="0"/>
                <a:ea typeface="Arial" panose="020B0604020202020204" pitchFamily="34" charset="0"/>
              </a:rPr>
              <a:t>(9.3%): </a:t>
            </a:r>
            <a:r>
              <a:rPr lang="es-CO" sz="1600">
                <a:latin typeface="Arial" panose="020B0604020202020204" pitchFamily="34" charset="0"/>
                <a:ea typeface="Arial" panose="020B0604020202020204" pitchFamily="34" charset="0"/>
              </a:rPr>
              <a:t>Optimizar el modelo de operación por procesos y del sistema de gestión de calidad.</a:t>
            </a:r>
          </a:p>
          <a:p>
            <a:pPr marL="342900" indent="-342900">
              <a:spcAft>
                <a:spcPts val="600"/>
              </a:spcAft>
              <a:buFont typeface="Arial" panose="020B0604020202020204" pitchFamily="34" charset="0"/>
              <a:buChar char="•"/>
            </a:pPr>
            <a:r>
              <a:rPr lang="es-CO" sz="1800" b="1">
                <a:effectLst/>
                <a:latin typeface="Arial" panose="020B0604020202020204" pitchFamily="34" charset="0"/>
                <a:ea typeface="Arial" panose="020B0604020202020204" pitchFamily="34" charset="0"/>
              </a:rPr>
              <a:t>$308 m</a:t>
            </a:r>
            <a:r>
              <a:rPr lang="es-CO" b="1">
                <a:latin typeface="Arial" panose="020B0604020202020204" pitchFamily="34" charset="0"/>
                <a:ea typeface="Arial" panose="020B0604020202020204" pitchFamily="34" charset="0"/>
              </a:rPr>
              <a:t>illones  </a:t>
            </a:r>
            <a:r>
              <a:rPr lang="es-CO" b="1">
                <a:solidFill>
                  <a:srgbClr val="C00000"/>
                </a:solidFill>
                <a:latin typeface="Arial" panose="020B0604020202020204" pitchFamily="34" charset="0"/>
                <a:ea typeface="Arial" panose="020B0604020202020204" pitchFamily="34" charset="0"/>
              </a:rPr>
              <a:t>(4.8% en OPS):  </a:t>
            </a:r>
            <a:r>
              <a:rPr lang="es-CO" sz="1600" b="1">
                <a:solidFill>
                  <a:srgbClr val="C00000"/>
                </a:solidFill>
                <a:latin typeface="Arial" panose="020B0604020202020204" pitchFamily="34" charset="0"/>
              </a:rPr>
              <a:t>3 Ingenieros (eléctrico, mecánico y civil)   </a:t>
            </a:r>
          </a:p>
          <a:p>
            <a:pPr marL="342900" indent="-342900">
              <a:spcAft>
                <a:spcPts val="600"/>
              </a:spcAft>
              <a:buFont typeface="Arial" panose="020B0604020202020204" pitchFamily="34" charset="0"/>
              <a:buChar char="•"/>
            </a:pPr>
            <a:endParaRPr lang="es-CO">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4501C8CA-032C-0785-286B-EB7F36A8DA08}"/>
              </a:ext>
            </a:extLst>
          </p:cNvPr>
          <p:cNvSpPr txBox="1"/>
          <p:nvPr/>
        </p:nvSpPr>
        <p:spPr>
          <a:xfrm>
            <a:off x="356463" y="4102996"/>
            <a:ext cx="10601970" cy="1431161"/>
          </a:xfrm>
          <a:prstGeom prst="rect">
            <a:avLst/>
          </a:prstGeom>
          <a:noFill/>
        </p:spPr>
        <p:txBody>
          <a:bodyPr wrap="square" rtlCol="0">
            <a:spAutoFit/>
          </a:bodyPr>
          <a:lstStyle/>
          <a:p>
            <a:pPr>
              <a:spcAft>
                <a:spcPts val="600"/>
              </a:spcAft>
            </a:pPr>
            <a:r>
              <a:rPr lang="es-CO" sz="1600" b="1">
                <a:solidFill>
                  <a:schemeClr val="accent2">
                    <a:lumMod val="50000"/>
                  </a:schemeClr>
                </a:solidFill>
                <a:latin typeface="Arial" panose="020B0604020202020204" pitchFamily="34" charset="0"/>
                <a:cs typeface="Arial" panose="020B0604020202020204" pitchFamily="34" charset="0"/>
              </a:rPr>
              <a:t>2.  FORTALECIMIENTO DE LA CAPACIDAD TECNOLÓGICA </a:t>
            </a:r>
            <a:r>
              <a:rPr lang="es-CO" b="1">
                <a:latin typeface="Arial" panose="020B0604020202020204" pitchFamily="34" charset="0"/>
                <a:cs typeface="Arial" panose="020B0604020202020204" pitchFamily="34" charset="0"/>
              </a:rPr>
              <a:t>($6,624 millones): </a:t>
            </a:r>
            <a:r>
              <a:rPr lang="es-CO" b="1">
                <a:solidFill>
                  <a:srgbClr val="C00000"/>
                </a:solidFill>
                <a:latin typeface="Arial" panose="020B0604020202020204" pitchFamily="34" charset="0"/>
                <a:cs typeface="Arial" panose="020B0604020202020204" pitchFamily="34" charset="0"/>
              </a:rPr>
              <a:t>0% en OPS</a:t>
            </a:r>
            <a:endParaRPr lang="es-CO" b="1">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s-CO" b="1">
                <a:latin typeface="Arial" panose="020B0604020202020204" pitchFamily="34" charset="0"/>
                <a:cs typeface="Arial" panose="020B0604020202020204" pitchFamily="34" charset="0"/>
              </a:rPr>
              <a:t> $ 4.052 millones </a:t>
            </a:r>
            <a:r>
              <a:rPr lang="es-CO">
                <a:latin typeface="Arial" panose="020B0604020202020204" pitchFamily="34" charset="0"/>
                <a:cs typeface="Arial" panose="020B0604020202020204" pitchFamily="34" charset="0"/>
              </a:rPr>
              <a:t>(61,17%): </a:t>
            </a:r>
            <a:r>
              <a:rPr lang="es-CO" sz="1600">
                <a:latin typeface="Arial" panose="020B0604020202020204" pitchFamily="34" charset="0"/>
              </a:rPr>
              <a:t>Equipos de conectividad, licenciamiento y fábrica de software.</a:t>
            </a:r>
          </a:p>
          <a:p>
            <a:pPr marL="342900" indent="-342900">
              <a:spcAft>
                <a:spcPts val="600"/>
              </a:spcAft>
              <a:buFont typeface="Arial" panose="020B0604020202020204" pitchFamily="34" charset="0"/>
              <a:buChar char="•"/>
            </a:pPr>
            <a:r>
              <a:rPr lang="es-CO" b="1">
                <a:latin typeface="Arial" panose="020B0604020202020204" pitchFamily="34" charset="0"/>
                <a:cs typeface="Arial" panose="020B0604020202020204" pitchFamily="34" charset="0"/>
              </a:rPr>
              <a:t>$ 1.872  millones </a:t>
            </a:r>
            <a:r>
              <a:rPr lang="es-CO">
                <a:latin typeface="Arial" panose="020B0604020202020204" pitchFamily="34" charset="0"/>
                <a:cs typeface="Arial" panose="020B0604020202020204" pitchFamily="34" charset="0"/>
              </a:rPr>
              <a:t>(28.27%): </a:t>
            </a:r>
            <a:r>
              <a:rPr lang="es-CO" sz="1600">
                <a:latin typeface="Arial" panose="020B0604020202020204" pitchFamily="34" charset="0"/>
                <a:cs typeface="Arial" panose="020B0604020202020204" pitchFamily="34" charset="0"/>
              </a:rPr>
              <a:t>Arquitectura empresarial.</a:t>
            </a:r>
          </a:p>
          <a:p>
            <a:pPr marL="342900" indent="-342900">
              <a:spcAft>
                <a:spcPts val="600"/>
              </a:spcAft>
              <a:buFont typeface="Arial" panose="020B0604020202020204" pitchFamily="34" charset="0"/>
              <a:buChar char="•"/>
            </a:pPr>
            <a:r>
              <a:rPr lang="es-CO" sz="1800" b="1">
                <a:effectLst/>
                <a:latin typeface="Arial" panose="020B0604020202020204" pitchFamily="34" charset="0"/>
                <a:ea typeface="Arial" panose="020B0604020202020204" pitchFamily="34" charset="0"/>
              </a:rPr>
              <a:t>$ 700 m</a:t>
            </a:r>
            <a:r>
              <a:rPr lang="es-CO" b="1">
                <a:latin typeface="Arial" panose="020B0604020202020204" pitchFamily="34" charset="0"/>
                <a:ea typeface="Arial" panose="020B0604020202020204" pitchFamily="34" charset="0"/>
              </a:rPr>
              <a:t>illones </a:t>
            </a:r>
            <a:r>
              <a:rPr lang="es-CO">
                <a:latin typeface="Arial" panose="020B0604020202020204" pitchFamily="34" charset="0"/>
                <a:ea typeface="Arial" panose="020B0604020202020204" pitchFamily="34" charset="0"/>
              </a:rPr>
              <a:t>(10.57%): </a:t>
            </a:r>
            <a:r>
              <a:rPr lang="es-CO" sz="1600">
                <a:latin typeface="Arial" panose="020B0604020202020204" pitchFamily="34" charset="0"/>
                <a:cs typeface="Arial" panose="020B0604020202020204" pitchFamily="34" charset="0"/>
              </a:rPr>
              <a:t>Implementación de software para la gobernanza de roles en </a:t>
            </a:r>
            <a:r>
              <a:rPr lang="es-CO" sz="1600" err="1">
                <a:latin typeface="Arial" panose="020B0604020202020204" pitchFamily="34" charset="0"/>
                <a:cs typeface="Arial" panose="020B0604020202020204" pitchFamily="34" charset="0"/>
              </a:rPr>
              <a:t>Bogdata</a:t>
            </a:r>
            <a:r>
              <a:rPr lang="es-CO" sz="1600">
                <a:latin typeface="Arial" panose="020B0604020202020204" pitchFamily="34" charset="0"/>
                <a:cs typeface="Arial" panose="020B0604020202020204" pitchFamily="34" charset="0"/>
              </a:rPr>
              <a:t>.</a:t>
            </a:r>
            <a:endParaRPr lang="es-C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27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4DE6A-1169-BDDF-F959-9A881DA39686}"/>
            </a:ext>
          </a:extLst>
        </p:cNvPr>
        <p:cNvGrpSpPr/>
        <p:nvPr/>
      </p:nvGrpSpPr>
      <p:grpSpPr>
        <a:xfrm>
          <a:off x="0" y="0"/>
          <a:ext cx="0" cy="0"/>
          <a:chOff x="0" y="0"/>
          <a:chExt cx="0" cy="0"/>
        </a:xfrm>
      </p:grpSpPr>
      <p:sp>
        <p:nvSpPr>
          <p:cNvPr id="27" name="Rectángulo 26">
            <a:extLst>
              <a:ext uri="{FF2B5EF4-FFF2-40B4-BE49-F238E27FC236}">
                <a16:creationId xmlns:a16="http://schemas.microsoft.com/office/drawing/2014/main" id="{68FF65FD-BDCA-6B3D-F702-7AAB3CFD3095}"/>
              </a:ext>
            </a:extLst>
          </p:cNvPr>
          <p:cNvSpPr/>
          <p:nvPr/>
        </p:nvSpPr>
        <p:spPr>
          <a:xfrm>
            <a:off x="0" y="1097889"/>
            <a:ext cx="12192000" cy="56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9" name="Título 3">
            <a:extLst>
              <a:ext uri="{FF2B5EF4-FFF2-40B4-BE49-F238E27FC236}">
                <a16:creationId xmlns:a16="http://schemas.microsoft.com/office/drawing/2014/main" id="{0BCA8EB7-9D73-AD1C-CDFE-E8D09CB1D7C3}"/>
              </a:ext>
            </a:extLst>
          </p:cNvPr>
          <p:cNvSpPr txBox="1">
            <a:spLocks/>
          </p:cNvSpPr>
          <p:nvPr/>
        </p:nvSpPr>
        <p:spPr>
          <a:xfrm>
            <a:off x="838200" y="248358"/>
            <a:ext cx="10515600" cy="561467"/>
          </a:xfrm>
        </p:spPr>
        <p:txBody>
          <a:bodyPr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6000" b="0" i="0" u="none" strike="noStrike" kern="1200" cap="none" spc="0" normalizeH="0" baseline="0" noProof="0">
                <a:ln>
                  <a:noFill/>
                </a:ln>
                <a:solidFill>
                  <a:srgbClr val="002060"/>
                </a:solidFill>
                <a:effectLst/>
                <a:uLnTx/>
                <a:uFillTx/>
                <a:latin typeface="Oswald Medium"/>
                <a:ea typeface="+mj-ea"/>
                <a:cs typeface="+mj-cs"/>
              </a:rPr>
              <a:t>¿Cómo se financia la ciudad?</a:t>
            </a:r>
            <a:endParaRPr kumimoji="0" lang="es-CO" sz="6000" b="0" i="0" u="none" strike="noStrike" kern="1200" cap="none" spc="0" normalizeH="0" baseline="0" noProof="0">
              <a:ln>
                <a:noFill/>
              </a:ln>
              <a:solidFill>
                <a:srgbClr val="002060"/>
              </a:solidFill>
              <a:effectLst/>
              <a:uLnTx/>
              <a:uFillTx/>
              <a:latin typeface="Oswald Medium"/>
              <a:ea typeface="+mj-ea"/>
              <a:cs typeface="+mj-cs"/>
            </a:endParaRPr>
          </a:p>
        </p:txBody>
      </p:sp>
      <p:sp>
        <p:nvSpPr>
          <p:cNvPr id="2" name="Marcador de contenido 4">
            <a:extLst>
              <a:ext uri="{FF2B5EF4-FFF2-40B4-BE49-F238E27FC236}">
                <a16:creationId xmlns:a16="http://schemas.microsoft.com/office/drawing/2014/main" id="{D1F38EB1-4D80-F351-E623-BDCC52FA0D93}"/>
              </a:ext>
            </a:extLst>
          </p:cNvPr>
          <p:cNvSpPr txBox="1">
            <a:spLocks/>
          </p:cNvSpPr>
          <p:nvPr/>
        </p:nvSpPr>
        <p:spPr>
          <a:xfrm>
            <a:off x="743943" y="2116892"/>
            <a:ext cx="2002536" cy="466471"/>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232A34"/>
              </a:solidFill>
              <a:effectLst/>
              <a:uLnTx/>
              <a:uFillTx/>
              <a:latin typeface="Aptos Display" panose="020B00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2400" b="0" i="0" u="none" strike="noStrike" kern="1200" cap="none" spc="0" normalizeH="0" baseline="0" noProof="0">
              <a:ln>
                <a:noFill/>
              </a:ln>
              <a:solidFill>
                <a:srgbClr val="232A34"/>
              </a:solidFill>
              <a:effectLst/>
              <a:uLnTx/>
              <a:uFillTx/>
              <a:latin typeface="Aptos Display" panose="020B0004020202020204" pitchFamily="34" charset="0"/>
              <a:ea typeface="+mn-ea"/>
              <a:cs typeface="+mn-cs"/>
            </a:endParaRPr>
          </a:p>
        </p:txBody>
      </p:sp>
      <p:pic>
        <p:nvPicPr>
          <p:cNvPr id="4" name="Imagen 3">
            <a:extLst>
              <a:ext uri="{FF2B5EF4-FFF2-40B4-BE49-F238E27FC236}">
                <a16:creationId xmlns:a16="http://schemas.microsoft.com/office/drawing/2014/main" id="{AAE81927-CEC9-A0F3-3FD6-5993A9D800B5}"/>
              </a:ext>
            </a:extLst>
          </p:cNvPr>
          <p:cNvPicPr>
            <a:picLocks noChangeAspect="1"/>
          </p:cNvPicPr>
          <p:nvPr/>
        </p:nvPicPr>
        <p:blipFill>
          <a:blip r:embed="rId3"/>
          <a:stretch>
            <a:fillRect/>
          </a:stretch>
        </p:blipFill>
        <p:spPr>
          <a:xfrm>
            <a:off x="927375" y="2495766"/>
            <a:ext cx="2701020" cy="966184"/>
          </a:xfrm>
          <a:prstGeom prst="rect">
            <a:avLst/>
          </a:prstGeom>
        </p:spPr>
      </p:pic>
      <p:sp>
        <p:nvSpPr>
          <p:cNvPr id="5" name="CuadroTexto 4">
            <a:extLst>
              <a:ext uri="{FF2B5EF4-FFF2-40B4-BE49-F238E27FC236}">
                <a16:creationId xmlns:a16="http://schemas.microsoft.com/office/drawing/2014/main" id="{459796B1-8422-0D96-5F2A-E3D46347E5F0}"/>
              </a:ext>
            </a:extLst>
          </p:cNvPr>
          <p:cNvSpPr txBox="1"/>
          <p:nvPr/>
        </p:nvSpPr>
        <p:spPr>
          <a:xfrm>
            <a:off x="601548" y="4643877"/>
            <a:ext cx="329003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Contribuciones, tasas, multas, sanciones e intereses </a:t>
            </a:r>
            <a:r>
              <a:rPr kumimoji="0" lang="es-MX" sz="16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(7%)</a:t>
            </a:r>
            <a:endPar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endParaRPr>
          </a:p>
        </p:txBody>
      </p:sp>
      <p:pic>
        <p:nvPicPr>
          <p:cNvPr id="6" name="Imagen 5">
            <a:extLst>
              <a:ext uri="{FF2B5EF4-FFF2-40B4-BE49-F238E27FC236}">
                <a16:creationId xmlns:a16="http://schemas.microsoft.com/office/drawing/2014/main" id="{A265E73F-650A-F2AC-1986-160862F9C29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9749" y="5616286"/>
            <a:ext cx="2556000" cy="917945"/>
          </a:xfrm>
          <a:prstGeom prst="rect">
            <a:avLst/>
          </a:prstGeom>
        </p:spPr>
      </p:pic>
      <p:sp>
        <p:nvSpPr>
          <p:cNvPr id="7" name="CuadroTexto 6">
            <a:extLst>
              <a:ext uri="{FF2B5EF4-FFF2-40B4-BE49-F238E27FC236}">
                <a16:creationId xmlns:a16="http://schemas.microsoft.com/office/drawing/2014/main" id="{7CDB59B7-B3E3-9D2D-8E78-31452B7FD191}"/>
              </a:ext>
            </a:extLst>
          </p:cNvPr>
          <p:cNvSpPr txBox="1"/>
          <p:nvPr/>
        </p:nvSpPr>
        <p:spPr>
          <a:xfrm>
            <a:off x="4520413" y="2026341"/>
            <a:ext cx="318545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Empresas Dividendos y Excedentes </a:t>
            </a:r>
            <a:r>
              <a:rPr kumimoji="0" lang="es-MX" sz="16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(4%)</a:t>
            </a:r>
            <a:endParaRPr kumimoji="0" lang="es-CO"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endParaRPr>
          </a:p>
        </p:txBody>
      </p:sp>
      <p:pic>
        <p:nvPicPr>
          <p:cNvPr id="8" name="Imagen 7">
            <a:extLst>
              <a:ext uri="{FF2B5EF4-FFF2-40B4-BE49-F238E27FC236}">
                <a16:creationId xmlns:a16="http://schemas.microsoft.com/office/drawing/2014/main" id="{DAABFDE6-9D3F-9650-5C66-6C39F16A340F}"/>
              </a:ext>
            </a:extLst>
          </p:cNvPr>
          <p:cNvPicPr>
            <a:picLocks noChangeAspect="1"/>
          </p:cNvPicPr>
          <p:nvPr/>
        </p:nvPicPr>
        <p:blipFill>
          <a:blip r:embed="rId5"/>
          <a:stretch>
            <a:fillRect/>
          </a:stretch>
        </p:blipFill>
        <p:spPr>
          <a:xfrm>
            <a:off x="930669" y="3508444"/>
            <a:ext cx="2694433" cy="881536"/>
          </a:xfrm>
          <a:prstGeom prst="rect">
            <a:avLst/>
          </a:prstGeom>
        </p:spPr>
      </p:pic>
      <p:sp>
        <p:nvSpPr>
          <p:cNvPr id="10" name="CuadroTexto 9">
            <a:extLst>
              <a:ext uri="{FF2B5EF4-FFF2-40B4-BE49-F238E27FC236}">
                <a16:creationId xmlns:a16="http://schemas.microsoft.com/office/drawing/2014/main" id="{B21AA11A-1CBD-82C7-0C96-3E5DAD71E44A}"/>
              </a:ext>
            </a:extLst>
          </p:cNvPr>
          <p:cNvSpPr txBox="1"/>
          <p:nvPr/>
        </p:nvSpPr>
        <p:spPr>
          <a:xfrm>
            <a:off x="8576350" y="2026341"/>
            <a:ext cx="231263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Transferencias de la Nación </a:t>
            </a:r>
            <a:r>
              <a:rPr kumimoji="0" lang="es-MX" sz="16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(23%)</a:t>
            </a:r>
            <a:endPar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C8A6C84B-CF39-967F-677A-BC0492769503}"/>
              </a:ext>
            </a:extLst>
          </p:cNvPr>
          <p:cNvSpPr txBox="1"/>
          <p:nvPr/>
        </p:nvSpPr>
        <p:spPr>
          <a:xfrm>
            <a:off x="8576350" y="2834150"/>
            <a:ext cx="2694433" cy="1255600"/>
          </a:xfrm>
          <a:prstGeom prst="rect">
            <a:avLst/>
          </a:prstGeom>
          <a:noFill/>
        </p:spPr>
        <p:txBody>
          <a:bodyPr wrap="square">
            <a:spAutoFit/>
          </a:bodyPr>
          <a:lstStyle/>
          <a:p>
            <a:pPr marL="93663" marR="0" lvl="0" indent="-9366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3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SGP: educación, salud, saneamiento básico</a:t>
            </a:r>
          </a:p>
          <a:p>
            <a:pPr marL="93663" marR="0" lvl="0" indent="-9366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3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ADRES: régimen subsidiado</a:t>
            </a:r>
          </a:p>
          <a:p>
            <a:pPr marL="93663" marR="0" lvl="0" indent="-9366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13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Cofinanciación Infraestructura</a:t>
            </a:r>
          </a:p>
        </p:txBody>
      </p:sp>
      <p:pic>
        <p:nvPicPr>
          <p:cNvPr id="12" name="Picture 6" descr="Grupo Energía Bogotá reportó incremento en utilidad operacional |  Bogota.gov.co">
            <a:extLst>
              <a:ext uri="{FF2B5EF4-FFF2-40B4-BE49-F238E27FC236}">
                <a16:creationId xmlns:a16="http://schemas.microsoft.com/office/drawing/2014/main" id="{14BF203A-65F4-690B-87DF-E1F73F670D4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5673" y="3030768"/>
            <a:ext cx="1260189" cy="658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TB — lýseis – WMS Warehouse Management System">
            <a:extLst>
              <a:ext uri="{FF2B5EF4-FFF2-40B4-BE49-F238E27FC236}">
                <a16:creationId xmlns:a16="http://schemas.microsoft.com/office/drawing/2014/main" id="{D8BF946A-1F48-AD25-349F-FA6092829239}"/>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177" r="30444"/>
          <a:stretch/>
        </p:blipFill>
        <p:spPr bwMode="auto">
          <a:xfrm>
            <a:off x="5871944" y="3104830"/>
            <a:ext cx="640109" cy="6340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mpresa de Acueducto y Alcantarillado de Bogotá - Wikipedia, la  enciclopedia libre">
            <a:extLst>
              <a:ext uri="{FF2B5EF4-FFF2-40B4-BE49-F238E27FC236}">
                <a16:creationId xmlns:a16="http://schemas.microsoft.com/office/drawing/2014/main" id="{6E41CE4B-5C60-B5AE-0368-06B540E623F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4865" y="3124993"/>
            <a:ext cx="649432" cy="584489"/>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2E0765B0-A315-1317-30E1-DDB770A22C67}"/>
              </a:ext>
            </a:extLst>
          </p:cNvPr>
          <p:cNvSpPr txBox="1"/>
          <p:nvPr/>
        </p:nvSpPr>
        <p:spPr>
          <a:xfrm>
            <a:off x="4622220" y="4624574"/>
            <a:ext cx="318545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Rendimientos Financieros </a:t>
            </a:r>
            <a:r>
              <a:rPr kumimoji="0" lang="es-CO"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y saldos año anterior </a:t>
            </a:r>
            <a:r>
              <a:rPr kumimoji="0" lang="es-CO" sz="16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(12%)</a:t>
            </a:r>
            <a:endParaRPr kumimoji="0" lang="es-CO"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16" name="CuadroTexto 15">
            <a:extLst>
              <a:ext uri="{FF2B5EF4-FFF2-40B4-BE49-F238E27FC236}">
                <a16:creationId xmlns:a16="http://schemas.microsoft.com/office/drawing/2014/main" id="{06A9664D-95D6-E6C6-E148-3086777F848A}"/>
              </a:ext>
            </a:extLst>
          </p:cNvPr>
          <p:cNvSpPr txBox="1"/>
          <p:nvPr/>
        </p:nvSpPr>
        <p:spPr>
          <a:xfrm>
            <a:off x="5775329" y="5404731"/>
            <a:ext cx="1777068" cy="954107"/>
          </a:xfrm>
          <a:prstGeom prst="rect">
            <a:avLst/>
          </a:prstGeom>
          <a:noFill/>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Inversiones de la Tesorería</a:t>
            </a: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Recursos del Balance</a:t>
            </a:r>
          </a:p>
        </p:txBody>
      </p:sp>
      <p:pic>
        <p:nvPicPr>
          <p:cNvPr id="17" name="Picture 12" descr="HaciendaBogota - YouTube">
            <a:extLst>
              <a:ext uri="{FF2B5EF4-FFF2-40B4-BE49-F238E27FC236}">
                <a16:creationId xmlns:a16="http://schemas.microsoft.com/office/drawing/2014/main" id="{F1529097-96BD-F430-732B-4C19053E527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613" t="10230" r="9021" b="4622"/>
          <a:stretch/>
        </p:blipFill>
        <p:spPr bwMode="auto">
          <a:xfrm>
            <a:off x="5126479" y="5539605"/>
            <a:ext cx="535684" cy="52813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72BD83E1-3F46-89A6-68FF-CA01D2627F17}"/>
              </a:ext>
            </a:extLst>
          </p:cNvPr>
          <p:cNvSpPr txBox="1"/>
          <p:nvPr/>
        </p:nvSpPr>
        <p:spPr>
          <a:xfrm>
            <a:off x="8576350" y="4655398"/>
            <a:ext cx="246584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Deuda </a:t>
            </a:r>
            <a:r>
              <a:rPr kumimoji="0" lang="es-MX" sz="16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(14%)</a:t>
            </a:r>
            <a:endParaRPr kumimoji="0" lang="es-CO"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endParaRPr>
          </a:p>
        </p:txBody>
      </p:sp>
      <p:pic>
        <p:nvPicPr>
          <p:cNvPr id="19" name="Picture 14" descr="Banco Mundial – Desarrollo sostenible, resiliencia y crecimiento económico">
            <a:extLst>
              <a:ext uri="{FF2B5EF4-FFF2-40B4-BE49-F238E27FC236}">
                <a16:creationId xmlns:a16="http://schemas.microsoft.com/office/drawing/2014/main" id="{1FEADA20-F79E-B3E5-C167-AF9996E7BFDF}"/>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1018" y="5515854"/>
            <a:ext cx="950517" cy="4997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Agence Française de Developpement (AFD) | Green Climate Fund">
            <a:extLst>
              <a:ext uri="{FF2B5EF4-FFF2-40B4-BE49-F238E27FC236}">
                <a16:creationId xmlns:a16="http://schemas.microsoft.com/office/drawing/2014/main" id="{5B7EA5D1-A7B2-AA3B-E5AB-DEFEB2F3F20B}"/>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32872" y="5542538"/>
            <a:ext cx="1067034" cy="4445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Bancolombia Logo PNG Vector (SVG) Free Download">
            <a:extLst>
              <a:ext uri="{FF2B5EF4-FFF2-40B4-BE49-F238E27FC236}">
                <a16:creationId xmlns:a16="http://schemas.microsoft.com/office/drawing/2014/main" id="{1A41E977-0DA3-3725-ACDD-23211F60DC57}"/>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1176" y="5515854"/>
            <a:ext cx="605592" cy="506720"/>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B8842C5D-DC8D-32B5-8B33-DE6ED083E1E5}"/>
              </a:ext>
            </a:extLst>
          </p:cNvPr>
          <p:cNvSpPr txBox="1"/>
          <p:nvPr/>
        </p:nvSpPr>
        <p:spPr>
          <a:xfrm>
            <a:off x="436879" y="2026341"/>
            <a:ext cx="364220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Impuestos </a:t>
            </a:r>
            <a:r>
              <a:rPr kumimoji="0" lang="es-MX" sz="16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rPr>
              <a:t>(40%)</a:t>
            </a:r>
            <a:endParaRPr kumimoji="0" lang="es-MX" sz="1800" b="1" i="0" u="none" strike="noStrike" kern="1200" cap="none" spc="0" normalizeH="0" baseline="0" noProof="0">
              <a:ln>
                <a:noFill/>
              </a:ln>
              <a:solidFill>
                <a:srgbClr val="232A34">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23" name="Rectángulo 22">
            <a:extLst>
              <a:ext uri="{FF2B5EF4-FFF2-40B4-BE49-F238E27FC236}">
                <a16:creationId xmlns:a16="http://schemas.microsoft.com/office/drawing/2014/main" id="{6BC2582E-526F-546B-7970-17CAEED39118}"/>
              </a:ext>
            </a:extLst>
          </p:cNvPr>
          <p:cNvSpPr/>
          <p:nvPr/>
        </p:nvSpPr>
        <p:spPr>
          <a:xfrm>
            <a:off x="402543" y="1078425"/>
            <a:ext cx="11578910" cy="5614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$38,4 billones</a:t>
            </a:r>
            <a:r>
              <a:rPr kumimoji="0" lang="es-CO" sz="32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para 2025</a:t>
            </a:r>
          </a:p>
        </p:txBody>
      </p:sp>
      <p:sp>
        <p:nvSpPr>
          <p:cNvPr id="24" name="Rectángulo 23">
            <a:extLst>
              <a:ext uri="{FF2B5EF4-FFF2-40B4-BE49-F238E27FC236}">
                <a16:creationId xmlns:a16="http://schemas.microsoft.com/office/drawing/2014/main" id="{B6C79297-1C2D-249C-5864-1CAD0C321624}"/>
              </a:ext>
            </a:extLst>
          </p:cNvPr>
          <p:cNvSpPr/>
          <p:nvPr/>
        </p:nvSpPr>
        <p:spPr>
          <a:xfrm rot="16200000">
            <a:off x="1815945" y="4149789"/>
            <a:ext cx="4615431" cy="891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5" name="Rectángulo 24">
            <a:extLst>
              <a:ext uri="{FF2B5EF4-FFF2-40B4-BE49-F238E27FC236}">
                <a16:creationId xmlns:a16="http://schemas.microsoft.com/office/drawing/2014/main" id="{847CEA43-993B-ECF4-7D58-133ED2C93A4B}"/>
              </a:ext>
            </a:extLst>
          </p:cNvPr>
          <p:cNvSpPr/>
          <p:nvPr/>
        </p:nvSpPr>
        <p:spPr>
          <a:xfrm rot="16200000">
            <a:off x="5986621" y="4149789"/>
            <a:ext cx="4615431" cy="891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829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0047-6014-DDAA-C1B1-5BAC613DEDC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287CA05D-C7E4-93B6-4298-B69A216B9576}"/>
              </a:ext>
            </a:extLst>
          </p:cNvPr>
          <p:cNvSpPr txBox="1"/>
          <p:nvPr/>
        </p:nvSpPr>
        <p:spPr>
          <a:xfrm>
            <a:off x="8356861" y="3519088"/>
            <a:ext cx="349398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latin typeface="Aptos" panose="020B0004020202020204" pitchFamily="34" charset="0"/>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Fuente: SHD-DDP - SFD - Octubre 31 2024</a:t>
            </a:r>
            <a:endParaRPr kumimoji="0" lang="es-CO"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93C3AC86-4F1A-C950-3BA2-A99CD5065098}"/>
              </a:ext>
            </a:extLst>
          </p:cNvPr>
          <p:cNvSpPr txBox="1"/>
          <p:nvPr/>
        </p:nvSpPr>
        <p:spPr>
          <a:xfrm>
            <a:off x="1631105" y="842066"/>
            <a:ext cx="60983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Administración Central y Establecimientos Públicos</a:t>
            </a:r>
          </a:p>
        </p:txBody>
      </p:sp>
      <p:sp>
        <p:nvSpPr>
          <p:cNvPr id="6" name="TextBox 5">
            <a:extLst>
              <a:ext uri="{FF2B5EF4-FFF2-40B4-BE49-F238E27FC236}">
                <a16:creationId xmlns:a16="http://schemas.microsoft.com/office/drawing/2014/main" id="{655BA58D-9EA3-0059-6CFC-C37A7D7E80C2}"/>
              </a:ext>
            </a:extLst>
          </p:cNvPr>
          <p:cNvSpPr txBox="1"/>
          <p:nvPr/>
        </p:nvSpPr>
        <p:spPr>
          <a:xfrm>
            <a:off x="8742697" y="1243639"/>
            <a:ext cx="272231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Cifras</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en</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millones</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de pesos </a:t>
            </a:r>
            <a:r>
              <a:rPr kumimoji="0" lang="es-CO"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corrientes</a:t>
            </a:r>
          </a:p>
        </p:txBody>
      </p:sp>
      <p:graphicFrame>
        <p:nvGraphicFramePr>
          <p:cNvPr id="10" name="Tabla 9">
            <a:extLst>
              <a:ext uri="{FF2B5EF4-FFF2-40B4-BE49-F238E27FC236}">
                <a16:creationId xmlns:a16="http://schemas.microsoft.com/office/drawing/2014/main" id="{2403EA2D-B1DD-9790-548C-F945CDD73AC2}"/>
              </a:ext>
            </a:extLst>
          </p:cNvPr>
          <p:cNvGraphicFramePr>
            <a:graphicFrameLocks noGrp="1"/>
          </p:cNvGraphicFramePr>
          <p:nvPr/>
        </p:nvGraphicFramePr>
        <p:xfrm>
          <a:off x="436604" y="1582905"/>
          <a:ext cx="10917196" cy="1830705"/>
        </p:xfrm>
        <a:graphic>
          <a:graphicData uri="http://schemas.openxmlformats.org/drawingml/2006/table">
            <a:tbl>
              <a:tblPr/>
              <a:tblGrid>
                <a:gridCol w="3904734">
                  <a:extLst>
                    <a:ext uri="{9D8B030D-6E8A-4147-A177-3AD203B41FA5}">
                      <a16:colId xmlns:a16="http://schemas.microsoft.com/office/drawing/2014/main" val="3772260377"/>
                    </a:ext>
                  </a:extLst>
                </a:gridCol>
                <a:gridCol w="2174597">
                  <a:extLst>
                    <a:ext uri="{9D8B030D-6E8A-4147-A177-3AD203B41FA5}">
                      <a16:colId xmlns:a16="http://schemas.microsoft.com/office/drawing/2014/main" val="1745402221"/>
                    </a:ext>
                  </a:extLst>
                </a:gridCol>
                <a:gridCol w="1931491">
                  <a:extLst>
                    <a:ext uri="{9D8B030D-6E8A-4147-A177-3AD203B41FA5}">
                      <a16:colId xmlns:a16="http://schemas.microsoft.com/office/drawing/2014/main" val="1478022059"/>
                    </a:ext>
                  </a:extLst>
                </a:gridCol>
                <a:gridCol w="1375856">
                  <a:extLst>
                    <a:ext uri="{9D8B030D-6E8A-4147-A177-3AD203B41FA5}">
                      <a16:colId xmlns:a16="http://schemas.microsoft.com/office/drawing/2014/main" val="1985652541"/>
                    </a:ext>
                  </a:extLst>
                </a:gridCol>
                <a:gridCol w="1530518">
                  <a:extLst>
                    <a:ext uri="{9D8B030D-6E8A-4147-A177-3AD203B41FA5}">
                      <a16:colId xmlns:a16="http://schemas.microsoft.com/office/drawing/2014/main" val="4198494895"/>
                    </a:ext>
                  </a:extLst>
                </a:gridCol>
              </a:tblGrid>
              <a:tr h="650625">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Concepto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Presupuesto Vigente 2024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 Programado </a:t>
                      </a:r>
                    </a:p>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2025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Variación  %</a:t>
                      </a:r>
                    </a:p>
                    <a:p>
                      <a:pPr algn="ctr" rtl="0" fontAlgn="ctr"/>
                      <a:r>
                        <a:rPr lang="es-CO" sz="1400" b="1" i="0" u="none" strike="noStrike">
                          <a:solidFill>
                            <a:srgbClr val="00296C"/>
                          </a:solidFill>
                          <a:effectLst/>
                          <a:latin typeface="Arial" panose="020B0604020202020204" pitchFamily="34" charset="0"/>
                          <a:cs typeface="Arial" panose="020B0604020202020204" pitchFamily="34" charset="0"/>
                        </a:rPr>
                        <a:t>2025/2024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s-CO" sz="1600" b="1" i="0" u="none" strike="noStrike">
                          <a:solidFill>
                            <a:srgbClr val="00296C"/>
                          </a:solidFill>
                          <a:effectLst/>
                          <a:latin typeface="Arial" panose="020B0604020202020204" pitchFamily="34" charset="0"/>
                          <a:cs typeface="Arial" panose="020B0604020202020204" pitchFamily="34" charset="0"/>
                        </a:rPr>
                        <a:t>Participación % 2025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5336328"/>
                  </a:ext>
                </a:extLst>
              </a:tr>
              <a:tr h="280049">
                <a:tc>
                  <a:txBody>
                    <a:bodyPr/>
                    <a:lstStyle/>
                    <a:p>
                      <a:pPr algn="l" rtl="0" fontAlgn="b"/>
                      <a:r>
                        <a:rPr lang="es-CO" sz="1400" b="1" i="0" u="none" strike="noStrike">
                          <a:solidFill>
                            <a:srgbClr val="000000"/>
                          </a:solidFill>
                          <a:effectLst/>
                          <a:latin typeface="Arial" panose="020B0604020202020204" pitchFamily="34" charset="0"/>
                          <a:cs typeface="Arial" panose="020B0604020202020204" pitchFamily="34" charset="0"/>
                        </a:rPr>
                        <a:t>TOTAL RENTAS E INGRESOS</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34.000.808</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38.432.743</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r" rtl="0" fontAlgn="b"/>
                      <a:r>
                        <a:rPr lang="es-CO" sz="1400" b="1" i="0" u="none" strike="noStrike">
                          <a:solidFill>
                            <a:srgbClr val="000000"/>
                          </a:solidFill>
                          <a:effectLst/>
                          <a:latin typeface="Arial" panose="020B0604020202020204" pitchFamily="34" charset="0"/>
                          <a:cs typeface="Arial" panose="020B0604020202020204" pitchFamily="34" charset="0"/>
                        </a:rPr>
                        <a:t>13,0%</a:t>
                      </a: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l" rtl="0"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180000" marR="324000" marT="108000" marB="72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742202326"/>
                  </a:ext>
                </a:extLst>
              </a:tr>
              <a:tr h="280049">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   Ingresos Corrientes</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24.557.185</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26.606.837</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8,3%</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69,2%</a:t>
                      </a:r>
                    </a:p>
                  </a:txBody>
                  <a:tcPr marL="180000" marR="324000" marT="108000" marB="72000" anchor="b">
                    <a:lnL>
                      <a:noFill/>
                    </a:lnL>
                    <a:lnR>
                      <a:noFill/>
                    </a:lnR>
                    <a:lnT w="6350" cap="flat" cmpd="sng" algn="ctr">
                      <a:solidFill>
                        <a:srgbClr val="000000"/>
                      </a:solidFill>
                      <a:prstDash val="dot"/>
                      <a:round/>
                      <a:headEnd type="none" w="med" len="med"/>
                      <a:tailEnd type="none" w="med" len="med"/>
                    </a:lnT>
                    <a:lnB>
                      <a:noFill/>
                    </a:lnB>
                    <a:noFill/>
                  </a:tcPr>
                </a:tc>
                <a:extLst>
                  <a:ext uri="{0D108BD9-81ED-4DB2-BD59-A6C34878D82A}">
                    <a16:rowId xmlns:a16="http://schemas.microsoft.com/office/drawing/2014/main" val="1183384913"/>
                  </a:ext>
                </a:extLst>
              </a:tr>
              <a:tr h="280049">
                <a:tc>
                  <a:txBody>
                    <a:bodyPr/>
                    <a:lstStyle/>
                    <a:p>
                      <a:pPr algn="l" rtl="0" fontAlgn="b"/>
                      <a:r>
                        <a:rPr lang="es-CO" sz="1400" b="0" i="0" u="none" strike="noStrike">
                          <a:solidFill>
                            <a:srgbClr val="000000"/>
                          </a:solidFill>
                          <a:effectLst/>
                          <a:latin typeface="Arial" panose="020B0604020202020204" pitchFamily="34" charset="0"/>
                          <a:cs typeface="Arial" panose="020B0604020202020204" pitchFamily="34" charset="0"/>
                        </a:rPr>
                        <a:t>   Recursos de Capital</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9.443.624</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11.825.906</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25,2%</a:t>
                      </a:r>
                    </a:p>
                  </a:txBody>
                  <a:tcPr marL="180000" marR="324000" marT="108000" marB="72000" anchor="b">
                    <a:lnL>
                      <a:noFill/>
                    </a:lnL>
                    <a:lnR>
                      <a:noFill/>
                    </a:lnR>
                    <a:lnT>
                      <a:noFill/>
                    </a:lnT>
                    <a:lnB>
                      <a:noFill/>
                    </a:lnB>
                    <a:noFill/>
                  </a:tcPr>
                </a:tc>
                <a:tc>
                  <a:txBody>
                    <a:bodyPr/>
                    <a:lstStyle/>
                    <a:p>
                      <a:pPr algn="r" rtl="0" fontAlgn="b"/>
                      <a:r>
                        <a:rPr lang="es-CO" sz="1400" b="0" i="0" u="none" strike="noStrike">
                          <a:solidFill>
                            <a:srgbClr val="000000"/>
                          </a:solidFill>
                          <a:effectLst/>
                          <a:latin typeface="Arial" panose="020B0604020202020204" pitchFamily="34" charset="0"/>
                          <a:cs typeface="Arial" panose="020B0604020202020204" pitchFamily="34" charset="0"/>
                        </a:rPr>
                        <a:t>30,8%</a:t>
                      </a:r>
                    </a:p>
                  </a:txBody>
                  <a:tcPr marL="180000" marR="324000" marT="108000" marB="72000" anchor="b">
                    <a:lnL>
                      <a:noFill/>
                    </a:lnL>
                    <a:lnR>
                      <a:noFill/>
                    </a:lnR>
                    <a:lnT>
                      <a:noFill/>
                    </a:lnT>
                    <a:lnB>
                      <a:noFill/>
                    </a:lnB>
                    <a:noFill/>
                  </a:tcPr>
                </a:tc>
                <a:extLst>
                  <a:ext uri="{0D108BD9-81ED-4DB2-BD59-A6C34878D82A}">
                    <a16:rowId xmlns:a16="http://schemas.microsoft.com/office/drawing/2014/main" val="150303005"/>
                  </a:ext>
                </a:extLst>
              </a:tr>
            </a:tbl>
          </a:graphicData>
        </a:graphic>
      </p:graphicFrame>
      <p:sp>
        <p:nvSpPr>
          <p:cNvPr id="2" name="Título 3">
            <a:extLst>
              <a:ext uri="{FF2B5EF4-FFF2-40B4-BE49-F238E27FC236}">
                <a16:creationId xmlns:a16="http://schemas.microsoft.com/office/drawing/2014/main" id="{1556F3AD-8E3E-1A04-A634-1C8A8DABB2F4}"/>
              </a:ext>
            </a:extLst>
          </p:cNvPr>
          <p:cNvSpPr txBox="1">
            <a:spLocks/>
          </p:cNvSpPr>
          <p:nvPr/>
        </p:nvSpPr>
        <p:spPr>
          <a:xfrm>
            <a:off x="838200" y="248358"/>
            <a:ext cx="10515600" cy="56146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100" b="0" i="0" u="none" strike="noStrike" kern="1200" cap="none" spc="0" normalizeH="0" baseline="0" noProof="0">
                <a:ln>
                  <a:noFill/>
                </a:ln>
                <a:solidFill>
                  <a:srgbClr val="002060"/>
                </a:solidFill>
                <a:effectLst/>
                <a:uLnTx/>
                <a:uFillTx/>
                <a:latin typeface="Oswald Medium"/>
                <a:ea typeface="+mj-ea"/>
                <a:cs typeface="+mj-cs"/>
              </a:rPr>
              <a:t>Ingresos  2025 Presupuesto Anual </a:t>
            </a:r>
          </a:p>
        </p:txBody>
      </p:sp>
      <p:sp>
        <p:nvSpPr>
          <p:cNvPr id="3" name="Elipse 2">
            <a:extLst>
              <a:ext uri="{FF2B5EF4-FFF2-40B4-BE49-F238E27FC236}">
                <a16:creationId xmlns:a16="http://schemas.microsoft.com/office/drawing/2014/main" id="{C92D2772-80BE-E015-D627-C275B371CE16}"/>
              </a:ext>
            </a:extLst>
          </p:cNvPr>
          <p:cNvSpPr/>
          <p:nvPr/>
        </p:nvSpPr>
        <p:spPr>
          <a:xfrm>
            <a:off x="8802197" y="2171700"/>
            <a:ext cx="875203" cy="13272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9" name="CuadroTexto 8">
            <a:extLst>
              <a:ext uri="{FF2B5EF4-FFF2-40B4-BE49-F238E27FC236}">
                <a16:creationId xmlns:a16="http://schemas.microsoft.com/office/drawing/2014/main" id="{A095AF49-9790-7503-37F6-023DA90AB7BD}"/>
              </a:ext>
            </a:extLst>
          </p:cNvPr>
          <p:cNvSpPr txBox="1"/>
          <p:nvPr/>
        </p:nvSpPr>
        <p:spPr>
          <a:xfrm>
            <a:off x="6096000" y="3811101"/>
            <a:ext cx="4656096" cy="87203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1800" b="1" i="0" u="sng"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Base SGP 2024: </a:t>
            </a:r>
            <a:r>
              <a:rPr kumimoji="0" lang="es-CO"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602 mil millones  incorporados en noviembre</a:t>
            </a:r>
            <a:r>
              <a:rPr kumimoji="0" lang="es-CO" sz="1800" b="1" i="0" u="sng"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a:t>
            </a:r>
          </a:p>
        </p:txBody>
      </p:sp>
      <p:graphicFrame>
        <p:nvGraphicFramePr>
          <p:cNvPr id="11" name="Tabla 10">
            <a:extLst>
              <a:ext uri="{FF2B5EF4-FFF2-40B4-BE49-F238E27FC236}">
                <a16:creationId xmlns:a16="http://schemas.microsoft.com/office/drawing/2014/main" id="{2C2277F3-AA6D-2793-CFCB-4F245C7B35FA}"/>
              </a:ext>
            </a:extLst>
          </p:cNvPr>
          <p:cNvGraphicFramePr>
            <a:graphicFrameLocks noGrp="1"/>
          </p:cNvGraphicFramePr>
          <p:nvPr>
            <p:extLst>
              <p:ext uri="{D42A27DB-BD31-4B8C-83A1-F6EECF244321}">
                <p14:modId xmlns:p14="http://schemas.microsoft.com/office/powerpoint/2010/main" val="3042100101"/>
              </p:ext>
            </p:extLst>
          </p:nvPr>
        </p:nvGraphicFramePr>
        <p:xfrm>
          <a:off x="6743448" y="4851208"/>
          <a:ext cx="3480051" cy="448946"/>
        </p:xfrm>
        <a:graphic>
          <a:graphicData uri="http://schemas.openxmlformats.org/drawingml/2006/table">
            <a:tbl>
              <a:tblPr firstRow="1">
                <a:tableStyleId>{5C22544A-7EE6-4342-B048-85BDC9FD1C3A}</a:tableStyleId>
              </a:tblPr>
              <a:tblGrid>
                <a:gridCol w="1655247">
                  <a:extLst>
                    <a:ext uri="{9D8B030D-6E8A-4147-A177-3AD203B41FA5}">
                      <a16:colId xmlns:a16="http://schemas.microsoft.com/office/drawing/2014/main" val="561466896"/>
                    </a:ext>
                  </a:extLst>
                </a:gridCol>
                <a:gridCol w="617640">
                  <a:extLst>
                    <a:ext uri="{9D8B030D-6E8A-4147-A177-3AD203B41FA5}">
                      <a16:colId xmlns:a16="http://schemas.microsoft.com/office/drawing/2014/main" val="3341466458"/>
                    </a:ext>
                  </a:extLst>
                </a:gridCol>
                <a:gridCol w="603156">
                  <a:extLst>
                    <a:ext uri="{9D8B030D-6E8A-4147-A177-3AD203B41FA5}">
                      <a16:colId xmlns:a16="http://schemas.microsoft.com/office/drawing/2014/main" val="3588786874"/>
                    </a:ext>
                  </a:extLst>
                </a:gridCol>
                <a:gridCol w="604008">
                  <a:extLst>
                    <a:ext uri="{9D8B030D-6E8A-4147-A177-3AD203B41FA5}">
                      <a16:colId xmlns:a16="http://schemas.microsoft.com/office/drawing/2014/main" val="188381359"/>
                    </a:ext>
                  </a:extLst>
                </a:gridCol>
              </a:tblGrid>
              <a:tr h="156845">
                <a:tc>
                  <a:txBody>
                    <a:bodyPr/>
                    <a:lstStyle/>
                    <a:p>
                      <a:pPr algn="ctr">
                        <a:lnSpc>
                          <a:spcPct val="115000"/>
                        </a:lnSpc>
                        <a:spcAft>
                          <a:spcPts val="800"/>
                        </a:spcAft>
                      </a:pPr>
                      <a:r>
                        <a:rPr lang="es-CO" sz="1400" kern="0">
                          <a:solidFill>
                            <a:srgbClr val="002060"/>
                          </a:solidFill>
                          <a:effectLst/>
                          <a:latin typeface="Arial" panose="020B0604020202020204" pitchFamily="34" charset="0"/>
                          <a:cs typeface="Arial" panose="020B0604020202020204" pitchFamily="34" charset="0"/>
                        </a:rPr>
                        <a:t>Variación</a:t>
                      </a:r>
                      <a:endParaRPr lang="es-CO" sz="200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nSpc>
                          <a:spcPct val="115000"/>
                        </a:lnSpc>
                        <a:spcAft>
                          <a:spcPts val="800"/>
                        </a:spcAft>
                      </a:pPr>
                      <a:r>
                        <a:rPr lang="es-CO" sz="1400" kern="0">
                          <a:solidFill>
                            <a:srgbClr val="002060"/>
                          </a:solidFill>
                          <a:effectLst/>
                          <a:latin typeface="Arial" panose="020B0604020202020204" pitchFamily="34" charset="0"/>
                          <a:cs typeface="Arial" panose="020B0604020202020204" pitchFamily="34" charset="0"/>
                        </a:rPr>
                        <a:t>22/21</a:t>
                      </a:r>
                      <a:endParaRPr lang="es-CO" sz="200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nSpc>
                          <a:spcPct val="115000"/>
                        </a:lnSpc>
                        <a:spcAft>
                          <a:spcPts val="800"/>
                        </a:spcAft>
                      </a:pPr>
                      <a:r>
                        <a:rPr lang="es-CO" sz="1400" kern="0">
                          <a:solidFill>
                            <a:srgbClr val="002060"/>
                          </a:solidFill>
                          <a:effectLst/>
                          <a:latin typeface="Arial" panose="020B0604020202020204" pitchFamily="34" charset="0"/>
                          <a:cs typeface="Arial" panose="020B0604020202020204" pitchFamily="34" charset="0"/>
                        </a:rPr>
                        <a:t>23/22</a:t>
                      </a:r>
                      <a:endParaRPr lang="es-CO" sz="200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nSpc>
                          <a:spcPct val="115000"/>
                        </a:lnSpc>
                        <a:spcAft>
                          <a:spcPts val="800"/>
                        </a:spcAft>
                      </a:pPr>
                      <a:r>
                        <a:rPr lang="es-CO" sz="1400" kern="0">
                          <a:solidFill>
                            <a:srgbClr val="002060"/>
                          </a:solidFill>
                          <a:effectLst/>
                          <a:latin typeface="Arial" panose="020B0604020202020204" pitchFamily="34" charset="0"/>
                          <a:cs typeface="Arial" panose="020B0604020202020204" pitchFamily="34" charset="0"/>
                        </a:rPr>
                        <a:t>24/23</a:t>
                      </a:r>
                      <a:endParaRPr lang="es-CO" sz="2000" kern="100">
                        <a:solidFill>
                          <a:srgbClr val="002060"/>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42339406"/>
                  </a:ext>
                </a:extLst>
              </a:tr>
              <a:tr h="156845">
                <a:tc>
                  <a:txBody>
                    <a:bodyPr/>
                    <a:lstStyle/>
                    <a:p>
                      <a:pPr>
                        <a:lnSpc>
                          <a:spcPct val="115000"/>
                        </a:lnSpc>
                        <a:spcAft>
                          <a:spcPts val="800"/>
                        </a:spcAft>
                      </a:pPr>
                      <a:r>
                        <a:rPr lang="es-CO" sz="1400" kern="0">
                          <a:effectLst/>
                          <a:latin typeface="Arial" panose="020B0604020202020204" pitchFamily="34" charset="0"/>
                          <a:cs typeface="Arial" panose="020B0604020202020204" pitchFamily="34" charset="0"/>
                        </a:rPr>
                        <a:t>Total SGP</a:t>
                      </a:r>
                      <a:endParaRPr lang="es-CO" sz="20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r">
                        <a:lnSpc>
                          <a:spcPct val="115000"/>
                        </a:lnSpc>
                        <a:spcAft>
                          <a:spcPts val="800"/>
                        </a:spcAft>
                      </a:pPr>
                      <a:r>
                        <a:rPr lang="es-CO" sz="1400" kern="0">
                          <a:effectLst/>
                          <a:latin typeface="Arial" panose="020B0604020202020204" pitchFamily="34" charset="0"/>
                          <a:cs typeface="Arial" panose="020B0604020202020204" pitchFamily="34" charset="0"/>
                        </a:rPr>
                        <a:t>7,3%</a:t>
                      </a:r>
                      <a:endParaRPr lang="es-CO" sz="20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r">
                        <a:lnSpc>
                          <a:spcPct val="115000"/>
                        </a:lnSpc>
                        <a:spcAft>
                          <a:spcPts val="800"/>
                        </a:spcAft>
                      </a:pPr>
                      <a:r>
                        <a:rPr lang="es-CO" sz="1400" kern="0">
                          <a:effectLst/>
                          <a:latin typeface="Arial" panose="020B0604020202020204" pitchFamily="34" charset="0"/>
                          <a:cs typeface="Arial" panose="020B0604020202020204" pitchFamily="34" charset="0"/>
                        </a:rPr>
                        <a:t>10,2%</a:t>
                      </a:r>
                      <a:endParaRPr lang="es-CO" sz="20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r">
                        <a:lnSpc>
                          <a:spcPct val="115000"/>
                        </a:lnSpc>
                        <a:spcAft>
                          <a:spcPts val="800"/>
                        </a:spcAft>
                      </a:pPr>
                      <a:r>
                        <a:rPr lang="es-CO" sz="1400" kern="0">
                          <a:effectLst/>
                          <a:latin typeface="Arial" panose="020B0604020202020204" pitchFamily="34" charset="0"/>
                          <a:cs typeface="Arial" panose="020B0604020202020204" pitchFamily="34" charset="0"/>
                        </a:rPr>
                        <a:t>12,0%</a:t>
                      </a:r>
                      <a:endParaRPr lang="es-CO" sz="20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3762366470"/>
                  </a:ext>
                </a:extLst>
              </a:tr>
            </a:tbl>
          </a:graphicData>
        </a:graphic>
      </p:graphicFrame>
      <p:sp>
        <p:nvSpPr>
          <p:cNvPr id="13" name="CuadroTexto 12">
            <a:extLst>
              <a:ext uri="{FF2B5EF4-FFF2-40B4-BE49-F238E27FC236}">
                <a16:creationId xmlns:a16="http://schemas.microsoft.com/office/drawing/2014/main" id="{D7C9F826-0536-8519-B1BD-0B39EAD262EC}"/>
              </a:ext>
            </a:extLst>
          </p:cNvPr>
          <p:cNvSpPr txBox="1"/>
          <p:nvPr/>
        </p:nvSpPr>
        <p:spPr>
          <a:xfrm>
            <a:off x="6032500" y="5468227"/>
            <a:ext cx="52578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Con la incorporación la variación 25/24 será del 12%</a:t>
            </a:r>
            <a:endParaRPr kumimoji="0" lang="es-CO" sz="1600" b="1" i="0" u="none" strike="noStrike" kern="1200" cap="none" spc="0" normalizeH="0" baseline="0" noProof="0">
              <a:ln>
                <a:noFill/>
              </a:ln>
              <a:solidFill>
                <a:srgbClr val="232A34"/>
              </a:solidFill>
              <a:effectLst/>
              <a:uLnTx/>
              <a:uFillTx/>
              <a:latin typeface="Lexend Deca"/>
              <a:ea typeface="+mn-ea"/>
              <a:cs typeface="+mn-cs"/>
            </a:endParaRPr>
          </a:p>
        </p:txBody>
      </p:sp>
      <p:graphicFrame>
        <p:nvGraphicFramePr>
          <p:cNvPr id="14" name="Tabla 13">
            <a:extLst>
              <a:ext uri="{FF2B5EF4-FFF2-40B4-BE49-F238E27FC236}">
                <a16:creationId xmlns:a16="http://schemas.microsoft.com/office/drawing/2014/main" id="{059C5C57-6E83-A303-C081-0490B49DE4D1}"/>
              </a:ext>
            </a:extLst>
          </p:cNvPr>
          <p:cNvGraphicFramePr>
            <a:graphicFrameLocks noGrp="1"/>
          </p:cNvGraphicFramePr>
          <p:nvPr/>
        </p:nvGraphicFramePr>
        <p:xfrm>
          <a:off x="635253" y="3783304"/>
          <a:ext cx="46863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23372404"/>
                    </a:ext>
                  </a:extLst>
                </a:gridCol>
                <a:gridCol w="889000">
                  <a:extLst>
                    <a:ext uri="{9D8B030D-6E8A-4147-A177-3AD203B41FA5}">
                      <a16:colId xmlns:a16="http://schemas.microsoft.com/office/drawing/2014/main" val="721129259"/>
                    </a:ext>
                  </a:extLst>
                </a:gridCol>
                <a:gridCol w="876300">
                  <a:extLst>
                    <a:ext uri="{9D8B030D-6E8A-4147-A177-3AD203B41FA5}">
                      <a16:colId xmlns:a16="http://schemas.microsoft.com/office/drawing/2014/main" val="904769550"/>
                    </a:ext>
                  </a:extLst>
                </a:gridCol>
                <a:gridCol w="889000">
                  <a:extLst>
                    <a:ext uri="{9D8B030D-6E8A-4147-A177-3AD203B41FA5}">
                      <a16:colId xmlns:a16="http://schemas.microsoft.com/office/drawing/2014/main" val="2875705035"/>
                    </a:ext>
                  </a:extLst>
                </a:gridCol>
              </a:tblGrid>
              <a:tr h="370840">
                <a:tc>
                  <a:txBody>
                    <a:bodyPr/>
                    <a:lstStyle/>
                    <a:p>
                      <a:pPr algn="ctr"/>
                      <a:r>
                        <a:rPr lang="es-MX" sz="1600">
                          <a:solidFill>
                            <a:srgbClr val="002060"/>
                          </a:solidFill>
                          <a:latin typeface="Arial" panose="020B0604020202020204" pitchFamily="34" charset="0"/>
                          <a:cs typeface="Arial" panose="020B0604020202020204" pitchFamily="34" charset="0"/>
                        </a:rPr>
                        <a:t>Metas</a:t>
                      </a:r>
                      <a:endParaRPr lang="es-CO" sz="1600">
                        <a:solidFill>
                          <a:srgbClr val="002060"/>
                        </a:solidFill>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s-MX" sz="1600">
                          <a:solidFill>
                            <a:srgbClr val="002060"/>
                          </a:solidFill>
                          <a:latin typeface="Arial" panose="020B0604020202020204" pitchFamily="34" charset="0"/>
                          <a:cs typeface="Arial" panose="020B0604020202020204" pitchFamily="34" charset="0"/>
                        </a:rPr>
                        <a:t>LB</a:t>
                      </a:r>
                      <a:endParaRPr lang="es-CO" sz="160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s-MX" sz="1600">
                          <a:solidFill>
                            <a:srgbClr val="002060"/>
                          </a:solidFill>
                          <a:latin typeface="Arial" panose="020B0604020202020204" pitchFamily="34" charset="0"/>
                          <a:cs typeface="Arial" panose="020B0604020202020204" pitchFamily="34" charset="0"/>
                        </a:rPr>
                        <a:t>2024</a:t>
                      </a:r>
                      <a:endParaRPr lang="es-CO" sz="160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es-MX" sz="1600">
                          <a:solidFill>
                            <a:srgbClr val="002060"/>
                          </a:solidFill>
                          <a:latin typeface="Arial" panose="020B0604020202020204" pitchFamily="34" charset="0"/>
                          <a:cs typeface="Arial" panose="020B0604020202020204" pitchFamily="34" charset="0"/>
                        </a:rPr>
                        <a:t>2025</a:t>
                      </a:r>
                      <a:endParaRPr lang="es-CO" sz="160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88968539"/>
                  </a:ext>
                </a:extLst>
              </a:tr>
              <a:tr h="370840">
                <a:tc>
                  <a:txBody>
                    <a:bodyPr/>
                    <a:lstStyle/>
                    <a:p>
                      <a:r>
                        <a:rPr lang="es-MX" sz="1600">
                          <a:latin typeface="Arial" panose="020B0604020202020204" pitchFamily="34" charset="0"/>
                          <a:cs typeface="Arial" panose="020B0604020202020204" pitchFamily="34" charset="0"/>
                        </a:rPr>
                        <a:t>Evasión Predial</a:t>
                      </a:r>
                      <a:endParaRPr lang="es-CO" sz="16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s-MX" sz="1600">
                          <a:latin typeface="Arial" panose="020B0604020202020204" pitchFamily="34" charset="0"/>
                          <a:cs typeface="Arial" panose="020B0604020202020204" pitchFamily="34" charset="0"/>
                        </a:rPr>
                        <a:t>16%</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s-MX" sz="1600">
                          <a:latin typeface="Arial" panose="020B0604020202020204" pitchFamily="34" charset="0"/>
                          <a:cs typeface="Arial" panose="020B0604020202020204" pitchFamily="34" charset="0"/>
                        </a:rPr>
                        <a:t>15%</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s-MX" sz="1600">
                          <a:latin typeface="Arial" panose="020B0604020202020204" pitchFamily="34" charset="0"/>
                          <a:cs typeface="Arial" panose="020B0604020202020204" pitchFamily="34" charset="0"/>
                        </a:rPr>
                        <a:t>14%</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014849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Arial" panose="020B0604020202020204" pitchFamily="34" charset="0"/>
                          <a:cs typeface="Arial" panose="020B0604020202020204" pitchFamily="34" charset="0"/>
                        </a:rPr>
                        <a:t>Evasión Vehículos</a:t>
                      </a:r>
                      <a:endParaRPr lang="es-CO" sz="16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a:latin typeface="Arial" panose="020B0604020202020204" pitchFamily="34" charset="0"/>
                          <a:cs typeface="Arial" panose="020B0604020202020204" pitchFamily="34" charset="0"/>
                        </a:rPr>
                        <a:t>13%</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s-MX" sz="1600">
                          <a:latin typeface="Arial" panose="020B0604020202020204" pitchFamily="34" charset="0"/>
                          <a:cs typeface="Arial" panose="020B0604020202020204" pitchFamily="34" charset="0"/>
                        </a:rPr>
                        <a:t>12,3%</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s-MX" sz="1600">
                          <a:latin typeface="Arial" panose="020B0604020202020204" pitchFamily="34" charset="0"/>
                          <a:cs typeface="Arial" panose="020B0604020202020204" pitchFamily="34" charset="0"/>
                        </a:rPr>
                        <a:t>11,5%</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868090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Arial" panose="020B0604020202020204" pitchFamily="34" charset="0"/>
                          <a:cs typeface="Arial" panose="020B0604020202020204" pitchFamily="34" charset="0"/>
                        </a:rPr>
                        <a:t>Evasión ICA</a:t>
                      </a:r>
                      <a:endParaRPr lang="es-CO" sz="16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a:latin typeface="Arial" panose="020B0604020202020204" pitchFamily="34" charset="0"/>
                          <a:cs typeface="Arial" panose="020B0604020202020204" pitchFamily="34" charset="0"/>
                        </a:rPr>
                        <a:t>20,2%</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s-MX" sz="1600">
                          <a:latin typeface="Arial" panose="020B0604020202020204" pitchFamily="34" charset="0"/>
                          <a:cs typeface="Arial" panose="020B0604020202020204" pitchFamily="34" charset="0"/>
                        </a:rPr>
                        <a:t>19,7%</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s-MX" sz="1600">
                          <a:latin typeface="Arial" panose="020B0604020202020204" pitchFamily="34" charset="0"/>
                          <a:cs typeface="Arial" panose="020B0604020202020204" pitchFamily="34" charset="0"/>
                        </a:rPr>
                        <a:t>19,2%</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64438088"/>
                  </a:ext>
                </a:extLst>
              </a:tr>
              <a:tr h="370840">
                <a:tc>
                  <a:txBody>
                    <a:bodyPr/>
                    <a:lstStyle/>
                    <a:p>
                      <a:r>
                        <a:rPr lang="es-MX" sz="1600">
                          <a:latin typeface="Arial" panose="020B0604020202020204" pitchFamily="34" charset="0"/>
                          <a:cs typeface="Arial" panose="020B0604020202020204" pitchFamily="34" charset="0"/>
                        </a:rPr>
                        <a:t>Recaudo de Cartera</a:t>
                      </a:r>
                      <a:endParaRPr lang="es-CO" sz="160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r>
                        <a:rPr lang="es-MX" sz="1600">
                          <a:latin typeface="Arial" panose="020B0604020202020204" pitchFamily="34" charset="0"/>
                          <a:cs typeface="Arial" panose="020B0604020202020204" pitchFamily="34" charset="0"/>
                        </a:rPr>
                        <a:t>10%</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r>
                        <a:rPr lang="es-MX" sz="1600">
                          <a:latin typeface="Arial" panose="020B0604020202020204" pitchFamily="34" charset="0"/>
                          <a:cs typeface="Arial" panose="020B0604020202020204" pitchFamily="34" charset="0"/>
                        </a:rPr>
                        <a:t>12,5%</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r>
                        <a:rPr lang="es-MX" sz="1600">
                          <a:latin typeface="Arial" panose="020B0604020202020204" pitchFamily="34" charset="0"/>
                          <a:cs typeface="Arial" panose="020B0604020202020204" pitchFamily="34" charset="0"/>
                        </a:rPr>
                        <a:t>13%</a:t>
                      </a:r>
                      <a:endParaRPr lang="es-CO" sz="160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3753652185"/>
                  </a:ext>
                </a:extLst>
              </a:tr>
            </a:tbl>
          </a:graphicData>
        </a:graphic>
      </p:graphicFrame>
      <p:sp>
        <p:nvSpPr>
          <p:cNvPr id="16" name="CuadroTexto 15">
            <a:extLst>
              <a:ext uri="{FF2B5EF4-FFF2-40B4-BE49-F238E27FC236}">
                <a16:creationId xmlns:a16="http://schemas.microsoft.com/office/drawing/2014/main" id="{4BFFD89F-C4CB-29AD-770B-F3D390B10C24}"/>
              </a:ext>
            </a:extLst>
          </p:cNvPr>
          <p:cNvSpPr txBox="1"/>
          <p:nvPr/>
        </p:nvSpPr>
        <p:spPr>
          <a:xfrm>
            <a:off x="565529" y="5760976"/>
            <a:ext cx="4825747"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1" i="0" u="sng"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1</a:t>
            </a:r>
            <a:r>
              <a:rPr kumimoji="0" lang="es-CO" sz="1300" b="1" i="0" u="sng"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punto de evasión equivale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3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Predial: $45mm       - Vehículos:$13mm      - ICA: $83mm</a:t>
            </a:r>
            <a:endParaRPr kumimoji="0" lang="es-CO" sz="1300" b="1" i="0" u="none" strike="noStrike" kern="1200" cap="none" spc="0" normalizeH="0" baseline="0" noProof="0">
              <a:ln>
                <a:noFill/>
              </a:ln>
              <a:solidFill>
                <a:srgbClr val="002060"/>
              </a:solidFill>
              <a:effectLst/>
              <a:uLnTx/>
              <a:uFillTx/>
              <a:latin typeface="Lexend Deca"/>
              <a:ea typeface="+mn-ea"/>
              <a:cs typeface="+mn-cs"/>
            </a:endParaRPr>
          </a:p>
        </p:txBody>
      </p:sp>
      <p:sp>
        <p:nvSpPr>
          <p:cNvPr id="7" name="CuadroTexto 6">
            <a:extLst>
              <a:ext uri="{FF2B5EF4-FFF2-40B4-BE49-F238E27FC236}">
                <a16:creationId xmlns:a16="http://schemas.microsoft.com/office/drawing/2014/main" id="{363FD978-96E4-EE53-C553-9099983EE7A1}"/>
              </a:ext>
            </a:extLst>
          </p:cNvPr>
          <p:cNvSpPr txBox="1"/>
          <p:nvPr/>
        </p:nvSpPr>
        <p:spPr>
          <a:xfrm>
            <a:off x="6032500" y="5937942"/>
            <a:ext cx="5432508" cy="646331"/>
          </a:xfrm>
          <a:prstGeom prst="rect">
            <a:avLst/>
          </a:prstGeom>
          <a:noFill/>
        </p:spPr>
        <p:txBody>
          <a:bodyPr wrap="square">
            <a:spAutoFit/>
          </a:bodyPr>
          <a:lstStyle/>
          <a:p>
            <a:r>
              <a:rPr lang="es-CO" b="1">
                <a:solidFill>
                  <a:srgbClr val="002060"/>
                </a:solidFill>
                <a:latin typeface="Arial" panose="020B0604020202020204" pitchFamily="34" charset="0"/>
                <a:cs typeface="Arial" panose="020B0604020202020204" pitchFamily="34" charset="0"/>
              </a:rPr>
              <a:t>Multas, sanciones e intereses de mora: Var vs proyección de cierre 10%</a:t>
            </a:r>
          </a:p>
        </p:txBody>
      </p:sp>
    </p:spTree>
    <p:extLst>
      <p:ext uri="{BB962C8B-B14F-4D97-AF65-F5344CB8AC3E}">
        <p14:creationId xmlns:p14="http://schemas.microsoft.com/office/powerpoint/2010/main" val="193855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DF6F-B32F-F448-750F-848419671029}"/>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348B6F4-92AF-8331-0EAF-E6F4AEC56465}"/>
              </a:ext>
            </a:extLst>
          </p:cNvPr>
          <p:cNvGraphicFramePr>
            <a:graphicFrameLocks noGrp="1"/>
          </p:cNvGraphicFramePr>
          <p:nvPr>
            <p:extLst>
              <p:ext uri="{D42A27DB-BD31-4B8C-83A1-F6EECF244321}">
                <p14:modId xmlns:p14="http://schemas.microsoft.com/office/powerpoint/2010/main" val="3577700547"/>
              </p:ext>
            </p:extLst>
          </p:nvPr>
        </p:nvGraphicFramePr>
        <p:xfrm>
          <a:off x="700392" y="647008"/>
          <a:ext cx="10447507" cy="5669280"/>
        </p:xfrm>
        <a:graphic>
          <a:graphicData uri="http://schemas.openxmlformats.org/drawingml/2006/table">
            <a:tbl>
              <a:tblPr/>
              <a:tblGrid>
                <a:gridCol w="4533294">
                  <a:extLst>
                    <a:ext uri="{9D8B030D-6E8A-4147-A177-3AD203B41FA5}">
                      <a16:colId xmlns:a16="http://schemas.microsoft.com/office/drawing/2014/main" val="3649843673"/>
                    </a:ext>
                  </a:extLst>
                </a:gridCol>
                <a:gridCol w="2089260">
                  <a:extLst>
                    <a:ext uri="{9D8B030D-6E8A-4147-A177-3AD203B41FA5}">
                      <a16:colId xmlns:a16="http://schemas.microsoft.com/office/drawing/2014/main" val="3884629066"/>
                    </a:ext>
                  </a:extLst>
                </a:gridCol>
                <a:gridCol w="1992832">
                  <a:extLst>
                    <a:ext uri="{9D8B030D-6E8A-4147-A177-3AD203B41FA5}">
                      <a16:colId xmlns:a16="http://schemas.microsoft.com/office/drawing/2014/main" val="44622102"/>
                    </a:ext>
                  </a:extLst>
                </a:gridCol>
                <a:gridCol w="1832121">
                  <a:extLst>
                    <a:ext uri="{9D8B030D-6E8A-4147-A177-3AD203B41FA5}">
                      <a16:colId xmlns:a16="http://schemas.microsoft.com/office/drawing/2014/main" val="2957953939"/>
                    </a:ext>
                  </a:extLst>
                </a:gridCol>
              </a:tblGrid>
              <a:tr h="38448">
                <a:tc>
                  <a:txBody>
                    <a:bodyPr/>
                    <a:lstStyle/>
                    <a:p>
                      <a:pPr algn="ctr" fontAlgn="ctr"/>
                      <a:r>
                        <a:rPr lang="es-CO" sz="1200" b="1" i="0" u="none" strike="noStrike">
                          <a:solidFill>
                            <a:srgbClr val="00296C"/>
                          </a:solidFill>
                          <a:effectLst/>
                          <a:latin typeface="Arial" panose="020B0604020202020204" pitchFamily="34" charset="0"/>
                          <a:cs typeface="Arial" panose="020B0604020202020204" pitchFamily="34" charset="0"/>
                        </a:rPr>
                        <a:t>Sector / Entidad</a:t>
                      </a:r>
                    </a:p>
                  </a:txBody>
                  <a:tcPr marL="216000" marR="360000" marT="0" marB="0" anchor="ctr">
                    <a:lnL>
                      <a:noFill/>
                    </a:lnL>
                    <a:lnR>
                      <a:noFill/>
                    </a:lnR>
                    <a:lnT w="12700" cap="flat" cmpd="sng" algn="ctr">
                      <a:solidFill>
                        <a:srgbClr val="12501A"/>
                      </a:solidFill>
                      <a:prstDash val="solid"/>
                      <a:round/>
                      <a:headEnd type="none" w="med" len="med"/>
                      <a:tailEnd type="none" w="med" len="med"/>
                    </a:lnT>
                    <a:lnB>
                      <a:noFill/>
                    </a:lnB>
                    <a:solidFill>
                      <a:srgbClr val="F5C157"/>
                    </a:solidFill>
                  </a:tcPr>
                </a:tc>
                <a:tc>
                  <a:txBody>
                    <a:bodyPr/>
                    <a:lstStyle/>
                    <a:p>
                      <a:pPr algn="ctr" fontAlgn="ctr"/>
                      <a:r>
                        <a:rPr lang="es-CO" sz="1200" b="1" i="0" u="none" strike="noStrike">
                          <a:solidFill>
                            <a:srgbClr val="00296C"/>
                          </a:solidFill>
                          <a:effectLst/>
                          <a:latin typeface="Arial" panose="020B0604020202020204" pitchFamily="34" charset="0"/>
                          <a:cs typeface="Arial" panose="020B0604020202020204" pitchFamily="34" charset="0"/>
                        </a:rPr>
                        <a:t>Compromisos Cupos Anteriores</a:t>
                      </a:r>
                    </a:p>
                  </a:txBody>
                  <a:tcPr marL="216000" marR="360000" marT="0" marB="0" anchor="ctr">
                    <a:lnL>
                      <a:noFill/>
                    </a:lnL>
                    <a:lnR>
                      <a:noFill/>
                    </a:lnR>
                    <a:lnT w="12700" cap="flat" cmpd="sng" algn="ctr">
                      <a:solidFill>
                        <a:srgbClr val="12501A"/>
                      </a:solidFill>
                      <a:prstDash val="solid"/>
                      <a:round/>
                      <a:headEnd type="none" w="med" len="med"/>
                      <a:tailEnd type="none" w="med" len="med"/>
                    </a:lnT>
                    <a:lnB>
                      <a:noFill/>
                    </a:lnB>
                    <a:solidFill>
                      <a:srgbClr val="F5C157"/>
                    </a:solidFill>
                  </a:tcPr>
                </a:tc>
                <a:tc>
                  <a:txBody>
                    <a:bodyPr/>
                    <a:lstStyle/>
                    <a:p>
                      <a:pPr algn="ctr" fontAlgn="ctr"/>
                      <a:r>
                        <a:rPr lang="es-CO" sz="1200" b="1" i="0" u="none" strike="noStrike">
                          <a:solidFill>
                            <a:srgbClr val="00296C"/>
                          </a:solidFill>
                          <a:effectLst/>
                          <a:latin typeface="Arial" panose="020B0604020202020204" pitchFamily="34" charset="0"/>
                          <a:cs typeface="Arial" panose="020B0604020202020204" pitchFamily="34" charset="0"/>
                        </a:rPr>
                        <a:t>Nuevo_Acuerdo</a:t>
                      </a:r>
                    </a:p>
                  </a:txBody>
                  <a:tcPr marL="216000" marR="360000" marT="0" marB="0" anchor="ctr">
                    <a:lnL>
                      <a:noFill/>
                    </a:lnL>
                    <a:lnR>
                      <a:noFill/>
                    </a:lnR>
                    <a:lnT w="12700" cap="flat" cmpd="sng" algn="ctr">
                      <a:solidFill>
                        <a:srgbClr val="12501A"/>
                      </a:solidFill>
                      <a:prstDash val="solid"/>
                      <a:round/>
                      <a:headEnd type="none" w="med" len="med"/>
                      <a:tailEnd type="none" w="med" len="med"/>
                    </a:lnT>
                    <a:lnB>
                      <a:noFill/>
                    </a:lnB>
                    <a:solidFill>
                      <a:srgbClr val="F5C157"/>
                    </a:solidFill>
                  </a:tcPr>
                </a:tc>
                <a:tc>
                  <a:txBody>
                    <a:bodyPr/>
                    <a:lstStyle/>
                    <a:p>
                      <a:pPr algn="ctr" fontAlgn="ctr"/>
                      <a:r>
                        <a:rPr lang="es-CO" sz="1200" b="1" i="0" u="none" strike="noStrike">
                          <a:solidFill>
                            <a:srgbClr val="00296C"/>
                          </a:solidFill>
                          <a:effectLst/>
                          <a:latin typeface="Arial" panose="020B0604020202020204" pitchFamily="34" charset="0"/>
                          <a:cs typeface="Arial" panose="020B0604020202020204" pitchFamily="34" charset="0"/>
                        </a:rPr>
                        <a:t>Suma de TOTAL</a:t>
                      </a:r>
                    </a:p>
                  </a:txBody>
                  <a:tcPr marL="216000" marR="360000" marT="0" marB="0" anchor="ctr">
                    <a:lnL>
                      <a:noFill/>
                    </a:lnL>
                    <a:lnR>
                      <a:noFill/>
                    </a:lnR>
                    <a:lnT w="12700" cap="flat" cmpd="sng" algn="ctr">
                      <a:solidFill>
                        <a:srgbClr val="12501A"/>
                      </a:solidFill>
                      <a:prstDash val="solid"/>
                      <a:round/>
                      <a:headEnd type="none" w="med" len="med"/>
                      <a:tailEnd type="none" w="med" len="med"/>
                    </a:lnT>
                    <a:lnB>
                      <a:noFill/>
                    </a:lnB>
                    <a:solidFill>
                      <a:srgbClr val="F5C157"/>
                    </a:solidFill>
                  </a:tcPr>
                </a:tc>
                <a:extLst>
                  <a:ext uri="{0D108BD9-81ED-4DB2-BD59-A6C34878D82A}">
                    <a16:rowId xmlns:a16="http://schemas.microsoft.com/office/drawing/2014/main" val="1286524962"/>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CULTURA</a:t>
                      </a:r>
                    </a:p>
                  </a:txBody>
                  <a:tcPr marL="216000" marR="360000" marT="0" marB="0" anchor="b">
                    <a:lnL>
                      <a:noFill/>
                    </a:lnL>
                    <a:lnR>
                      <a:noFill/>
                    </a:lnR>
                    <a:lnT>
                      <a:noFill/>
                    </a:lnT>
                    <a:lnB>
                      <a:noFill/>
                    </a:lnB>
                    <a:solidFill>
                      <a:schemeClr val="bg1">
                        <a:lumMod val="95000"/>
                      </a:schemeClr>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81.727</a:t>
                      </a:r>
                    </a:p>
                  </a:txBody>
                  <a:tcPr marL="216000" marR="360000" marT="0" marB="0" anchor="b">
                    <a:lnL>
                      <a:noFill/>
                    </a:lnL>
                    <a:lnR>
                      <a:noFill/>
                    </a:lnR>
                    <a:lnT>
                      <a:noFill/>
                    </a:lnT>
                    <a:lnB>
                      <a:noFill/>
                    </a:lnB>
                    <a:solidFill>
                      <a:schemeClr val="bg1">
                        <a:lumMod val="95000"/>
                      </a:schemeClr>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101.065</a:t>
                      </a:r>
                    </a:p>
                  </a:txBody>
                  <a:tcPr marL="216000" marR="360000" marT="0" marB="0" anchor="b">
                    <a:lnL>
                      <a:noFill/>
                    </a:lnL>
                    <a:lnR>
                      <a:noFill/>
                    </a:lnR>
                    <a:lnT>
                      <a:noFill/>
                    </a:lnT>
                    <a:lnB>
                      <a:noFill/>
                    </a:lnB>
                    <a:solidFill>
                      <a:schemeClr val="bg1">
                        <a:lumMod val="95000"/>
                      </a:schemeClr>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182.791</a:t>
                      </a:r>
                    </a:p>
                  </a:txBody>
                  <a:tcPr marL="216000" marR="360000" marT="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755596612"/>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Secretaría de Cultura-SDCRD</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10.780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10.780</a:t>
                      </a:r>
                    </a:p>
                  </a:txBody>
                  <a:tcPr marL="216000" marR="360000" marT="0" marB="0" anchor="b">
                    <a:lnL>
                      <a:noFill/>
                    </a:lnL>
                    <a:lnR>
                      <a:noFill/>
                    </a:lnR>
                    <a:lnT>
                      <a:noFill/>
                    </a:lnT>
                    <a:lnB>
                      <a:noFill/>
                    </a:lnB>
                    <a:noFill/>
                  </a:tcPr>
                </a:tc>
                <a:extLst>
                  <a:ext uri="{0D108BD9-81ED-4DB2-BD59-A6C34878D82A}">
                    <a16:rowId xmlns:a16="http://schemas.microsoft.com/office/drawing/2014/main" val="199455647"/>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IDRD</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81.727</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70.239</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151.966</a:t>
                      </a:r>
                    </a:p>
                  </a:txBody>
                  <a:tcPr marL="216000" marR="360000" marT="0" marB="0" anchor="b">
                    <a:lnL>
                      <a:noFill/>
                    </a:lnL>
                    <a:lnR>
                      <a:noFill/>
                    </a:lnR>
                    <a:lnT>
                      <a:noFill/>
                    </a:lnT>
                    <a:lnB>
                      <a:noFill/>
                    </a:lnB>
                    <a:noFill/>
                  </a:tcPr>
                </a:tc>
                <a:extLst>
                  <a:ext uri="{0D108BD9-81ED-4DB2-BD59-A6C34878D82A}">
                    <a16:rowId xmlns:a16="http://schemas.microsoft.com/office/drawing/2014/main" val="1036877946"/>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FUGA</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20.045</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20.045</a:t>
                      </a:r>
                    </a:p>
                  </a:txBody>
                  <a:tcPr marL="216000" marR="360000" marT="0" marB="0" anchor="b">
                    <a:lnL>
                      <a:noFill/>
                    </a:lnL>
                    <a:lnR>
                      <a:noFill/>
                    </a:lnR>
                    <a:lnT>
                      <a:noFill/>
                    </a:lnT>
                    <a:lnB>
                      <a:noFill/>
                    </a:lnB>
                    <a:noFill/>
                  </a:tcPr>
                </a:tc>
                <a:extLst>
                  <a:ext uri="{0D108BD9-81ED-4DB2-BD59-A6C34878D82A}">
                    <a16:rowId xmlns:a16="http://schemas.microsoft.com/office/drawing/2014/main" val="422893079"/>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DESARROLLO ECONÓMICO</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2.381</a:t>
                      </a:r>
                    </a:p>
                  </a:txBody>
                  <a:tcPr marL="216000" marR="360000" marT="0" marB="0" anchor="b">
                    <a:lnL>
                      <a:noFill/>
                    </a:lnL>
                    <a:lnR>
                      <a:noFill/>
                    </a:lnR>
                    <a:lnT>
                      <a:noFill/>
                    </a:lnT>
                    <a:lnB>
                      <a:noFill/>
                    </a:lnB>
                    <a:solidFill>
                      <a:srgbClr val="F2F2F2"/>
                    </a:solidFill>
                  </a:tcPr>
                </a:tc>
                <a:tc>
                  <a:txBody>
                    <a:bodyPr/>
                    <a:lstStyle/>
                    <a:p>
                      <a:pPr algn="l" fontAlgn="b"/>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2.381</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1664002873"/>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Instituto Economía Social-IPES</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2.381</a:t>
                      </a:r>
                    </a:p>
                  </a:txBody>
                  <a:tcPr marL="216000" marR="360000" marT="0" marB="0" anchor="b">
                    <a:lnL>
                      <a:noFill/>
                    </a:lnL>
                    <a:lnR>
                      <a:noFill/>
                    </a:lnR>
                    <a:lnT>
                      <a:noFill/>
                    </a:lnT>
                    <a:lnB>
                      <a:noFill/>
                    </a:lnB>
                    <a:noFill/>
                  </a:tcPr>
                </a:tc>
                <a:tc>
                  <a:txBody>
                    <a:bodyPr/>
                    <a:lstStyle/>
                    <a:p>
                      <a:pPr algn="l" fontAlgn="b"/>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2.381</a:t>
                      </a:r>
                    </a:p>
                  </a:txBody>
                  <a:tcPr marL="216000" marR="360000" marT="0" marB="0" anchor="b">
                    <a:lnL>
                      <a:noFill/>
                    </a:lnL>
                    <a:lnR>
                      <a:noFill/>
                    </a:lnR>
                    <a:lnT>
                      <a:noFill/>
                    </a:lnT>
                    <a:lnB>
                      <a:noFill/>
                    </a:lnB>
                    <a:noFill/>
                  </a:tcPr>
                </a:tc>
                <a:extLst>
                  <a:ext uri="{0D108BD9-81ED-4DB2-BD59-A6C34878D82A}">
                    <a16:rowId xmlns:a16="http://schemas.microsoft.com/office/drawing/2014/main" val="371530526"/>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EDUCACIÓN</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476.464</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289.929</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766.393</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3734834571"/>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Secretaría de Educación-SED</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131.419</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277.051</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408.470</a:t>
                      </a:r>
                    </a:p>
                  </a:txBody>
                  <a:tcPr marL="216000" marR="360000" marT="0" marB="0" anchor="b">
                    <a:lnL>
                      <a:noFill/>
                    </a:lnL>
                    <a:lnR>
                      <a:noFill/>
                    </a:lnR>
                    <a:lnT>
                      <a:noFill/>
                    </a:lnT>
                    <a:lnB>
                      <a:noFill/>
                    </a:lnB>
                    <a:noFill/>
                  </a:tcPr>
                </a:tc>
                <a:extLst>
                  <a:ext uri="{0D108BD9-81ED-4DB2-BD59-A6C34878D82A}">
                    <a16:rowId xmlns:a16="http://schemas.microsoft.com/office/drawing/2014/main" val="2405290347"/>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ATENEA</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345.045</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12.878</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357.923</a:t>
                      </a:r>
                    </a:p>
                  </a:txBody>
                  <a:tcPr marL="216000" marR="360000" marT="0" marB="0" anchor="b">
                    <a:lnL>
                      <a:noFill/>
                    </a:lnL>
                    <a:lnR>
                      <a:noFill/>
                    </a:lnR>
                    <a:lnT>
                      <a:noFill/>
                    </a:lnT>
                    <a:lnB>
                      <a:noFill/>
                    </a:lnB>
                    <a:noFill/>
                  </a:tcPr>
                </a:tc>
                <a:extLst>
                  <a:ext uri="{0D108BD9-81ED-4DB2-BD59-A6C34878D82A}">
                    <a16:rowId xmlns:a16="http://schemas.microsoft.com/office/drawing/2014/main" val="118766258"/>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HABITAT</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240.115</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456.732</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696.848</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1889074028"/>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Secretaría de Hábitat-SDHT</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13.875</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424.078</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437.953</a:t>
                      </a:r>
                    </a:p>
                  </a:txBody>
                  <a:tcPr marL="216000" marR="360000" marT="0" marB="0" anchor="b">
                    <a:lnL>
                      <a:noFill/>
                    </a:lnL>
                    <a:lnR>
                      <a:noFill/>
                    </a:lnR>
                    <a:lnT>
                      <a:noFill/>
                    </a:lnT>
                    <a:lnB>
                      <a:noFill/>
                    </a:lnB>
                    <a:noFill/>
                  </a:tcPr>
                </a:tc>
                <a:extLst>
                  <a:ext uri="{0D108BD9-81ED-4DB2-BD59-A6C34878D82A}">
                    <a16:rowId xmlns:a16="http://schemas.microsoft.com/office/drawing/2014/main" val="517302511"/>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Caja Vivienda Popular-CVP</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6.321</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20.654</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26.976</a:t>
                      </a:r>
                    </a:p>
                  </a:txBody>
                  <a:tcPr marL="216000" marR="360000" marT="0" marB="0" anchor="b">
                    <a:lnL>
                      <a:noFill/>
                    </a:lnL>
                    <a:lnR>
                      <a:noFill/>
                    </a:lnR>
                    <a:lnT>
                      <a:noFill/>
                    </a:lnT>
                    <a:lnB>
                      <a:noFill/>
                    </a:lnB>
                    <a:noFill/>
                  </a:tcPr>
                </a:tc>
                <a:extLst>
                  <a:ext uri="{0D108BD9-81ED-4DB2-BD59-A6C34878D82A}">
                    <a16:rowId xmlns:a16="http://schemas.microsoft.com/office/drawing/2014/main" val="4198995259"/>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UAESP</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20.812</a:t>
                      </a:r>
                    </a:p>
                  </a:txBody>
                  <a:tcPr marL="216000" marR="360000" marT="0" marB="0" anchor="b">
                    <a:lnL>
                      <a:noFill/>
                    </a:lnL>
                    <a:lnR>
                      <a:noFill/>
                    </a:lnR>
                    <a:lnT>
                      <a:noFill/>
                    </a:lnT>
                    <a:lnB>
                      <a:noFill/>
                    </a:lnB>
                    <a:noFill/>
                  </a:tcPr>
                </a:tc>
                <a:tc>
                  <a:txBody>
                    <a:bodyPr/>
                    <a:lstStyle/>
                    <a:p>
                      <a:pPr algn="l" fontAlgn="b"/>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20.812</a:t>
                      </a:r>
                    </a:p>
                  </a:txBody>
                  <a:tcPr marL="216000" marR="360000" marT="0" marB="0" anchor="b">
                    <a:lnL>
                      <a:noFill/>
                    </a:lnL>
                    <a:lnR>
                      <a:noFill/>
                    </a:lnR>
                    <a:lnT>
                      <a:noFill/>
                    </a:lnT>
                    <a:lnB>
                      <a:noFill/>
                    </a:lnB>
                    <a:noFill/>
                  </a:tcPr>
                </a:tc>
                <a:extLst>
                  <a:ext uri="{0D108BD9-81ED-4DB2-BD59-A6C34878D82A}">
                    <a16:rowId xmlns:a16="http://schemas.microsoft.com/office/drawing/2014/main" val="2791315016"/>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Cable San Cristóbal y otros RENOBO</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199.107</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12.000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211.107</a:t>
                      </a:r>
                    </a:p>
                  </a:txBody>
                  <a:tcPr marL="216000" marR="360000" marT="0" marB="0" anchor="b">
                    <a:lnL>
                      <a:noFill/>
                    </a:lnL>
                    <a:lnR>
                      <a:noFill/>
                    </a:lnR>
                    <a:lnT>
                      <a:noFill/>
                    </a:lnT>
                    <a:lnB>
                      <a:noFill/>
                    </a:lnB>
                    <a:noFill/>
                  </a:tcPr>
                </a:tc>
                <a:extLst>
                  <a:ext uri="{0D108BD9-81ED-4DB2-BD59-A6C34878D82A}">
                    <a16:rowId xmlns:a16="http://schemas.microsoft.com/office/drawing/2014/main" val="2648072244"/>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MOVILIDAD</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1.220.132</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1.999.916</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3.220.048</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4245092420"/>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Secretaría de Movilidad-SDMV</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80.000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80.000</a:t>
                      </a:r>
                    </a:p>
                  </a:txBody>
                  <a:tcPr marL="216000" marR="360000" marT="0" marB="0" anchor="b">
                    <a:lnL>
                      <a:noFill/>
                    </a:lnL>
                    <a:lnR>
                      <a:noFill/>
                    </a:lnR>
                    <a:lnT>
                      <a:noFill/>
                    </a:lnT>
                    <a:lnB>
                      <a:noFill/>
                    </a:lnB>
                    <a:noFill/>
                  </a:tcPr>
                </a:tc>
                <a:extLst>
                  <a:ext uri="{0D108BD9-81ED-4DB2-BD59-A6C34878D82A}">
                    <a16:rowId xmlns:a16="http://schemas.microsoft.com/office/drawing/2014/main" val="676807579"/>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IDU</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381.024</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1.186.983</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1.568.007</a:t>
                      </a:r>
                    </a:p>
                  </a:txBody>
                  <a:tcPr marL="216000" marR="360000" marT="0" marB="0" anchor="b">
                    <a:lnL>
                      <a:noFill/>
                    </a:lnL>
                    <a:lnR>
                      <a:noFill/>
                    </a:lnR>
                    <a:lnT>
                      <a:noFill/>
                    </a:lnT>
                    <a:lnB>
                      <a:noFill/>
                    </a:lnB>
                    <a:noFill/>
                  </a:tcPr>
                </a:tc>
                <a:extLst>
                  <a:ext uri="{0D108BD9-81ED-4DB2-BD59-A6C34878D82A}">
                    <a16:rowId xmlns:a16="http://schemas.microsoft.com/office/drawing/2014/main" val="1492200204"/>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UAERMV</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76.086</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76.086</a:t>
                      </a:r>
                    </a:p>
                  </a:txBody>
                  <a:tcPr marL="216000" marR="360000" marT="0" marB="0" anchor="b">
                    <a:lnL>
                      <a:noFill/>
                    </a:lnL>
                    <a:lnR>
                      <a:noFill/>
                    </a:lnR>
                    <a:lnT>
                      <a:noFill/>
                    </a:lnT>
                    <a:lnB>
                      <a:noFill/>
                    </a:lnB>
                    <a:noFill/>
                  </a:tcPr>
                </a:tc>
                <a:extLst>
                  <a:ext uri="{0D108BD9-81ED-4DB2-BD59-A6C34878D82A}">
                    <a16:rowId xmlns:a16="http://schemas.microsoft.com/office/drawing/2014/main" val="314400609"/>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Metro – PLMB</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300.322</a:t>
                      </a:r>
                    </a:p>
                  </a:txBody>
                  <a:tcPr marL="216000" marR="360000" marT="0" marB="0" anchor="b">
                    <a:lnL>
                      <a:noFill/>
                    </a:lnL>
                    <a:lnR>
                      <a:noFill/>
                    </a:lnR>
                    <a:lnT>
                      <a:noFill/>
                    </a:lnT>
                    <a:lnB>
                      <a:noFill/>
                    </a:lnB>
                    <a:noFill/>
                  </a:tcPr>
                </a:tc>
                <a:tc>
                  <a:txBody>
                    <a:bodyPr/>
                    <a:lstStyle/>
                    <a:p>
                      <a:pPr algn="l" fontAlgn="b"/>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300.322</a:t>
                      </a:r>
                    </a:p>
                  </a:txBody>
                  <a:tcPr marL="216000" marR="360000" marT="0" marB="0" anchor="b">
                    <a:lnL>
                      <a:noFill/>
                    </a:lnL>
                    <a:lnR>
                      <a:noFill/>
                    </a:lnR>
                    <a:lnT>
                      <a:noFill/>
                    </a:lnT>
                    <a:lnB>
                      <a:noFill/>
                    </a:lnB>
                    <a:noFill/>
                  </a:tcPr>
                </a:tc>
                <a:extLst>
                  <a:ext uri="{0D108BD9-81ED-4DB2-BD59-A6C34878D82A}">
                    <a16:rowId xmlns:a16="http://schemas.microsoft.com/office/drawing/2014/main" val="3275699868"/>
                  </a:ext>
                </a:extLst>
              </a:tr>
              <a:tr h="107114">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Transmilenio</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538.787</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656.848</a:t>
                      </a:r>
                    </a:p>
                  </a:txBody>
                  <a:tcPr marL="216000" marR="360000" marT="0" marB="0" anchor="b">
                    <a:lnL>
                      <a:noFill/>
                    </a:lnL>
                    <a:lnR>
                      <a:noFill/>
                    </a:lnR>
                    <a:lnT>
                      <a:noFill/>
                    </a:lnT>
                    <a:lnB>
                      <a:noFill/>
                    </a:lnB>
                    <a:noFill/>
                  </a:tcPr>
                </a:tc>
                <a:tc>
                  <a:txBody>
                    <a:bodyPr/>
                    <a:lstStyle/>
                    <a:p>
                      <a:pPr algn="r" fontAlgn="b"/>
                      <a:r>
                        <a:rPr lang="es-MX" sz="1200" b="0" i="0" u="none" strike="noStrike">
                          <a:solidFill>
                            <a:srgbClr val="000000"/>
                          </a:solidFill>
                          <a:effectLst/>
                          <a:latin typeface="Arial" panose="020B0604020202020204" pitchFamily="34" charset="0"/>
                          <a:cs typeface="Arial" panose="020B0604020202020204" pitchFamily="34" charset="0"/>
                        </a:rPr>
                        <a:t>1.195.635</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noFill/>
                  </a:tcPr>
                </a:tc>
                <a:extLst>
                  <a:ext uri="{0D108BD9-81ED-4DB2-BD59-A6C34878D82A}">
                    <a16:rowId xmlns:a16="http://schemas.microsoft.com/office/drawing/2014/main" val="1033520619"/>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MUJER</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5</a:t>
                      </a:r>
                    </a:p>
                  </a:txBody>
                  <a:tcPr marL="216000" marR="360000" marT="0" marB="0" anchor="b">
                    <a:lnL>
                      <a:noFill/>
                    </a:lnL>
                    <a:lnR>
                      <a:noFill/>
                    </a:lnR>
                    <a:lnT>
                      <a:noFill/>
                    </a:lnT>
                    <a:lnB>
                      <a:noFill/>
                    </a:lnB>
                    <a:solidFill>
                      <a:srgbClr val="F2F2F2"/>
                    </a:solidFill>
                  </a:tcPr>
                </a:tc>
                <a:tc>
                  <a:txBody>
                    <a:bodyPr/>
                    <a:lstStyle/>
                    <a:p>
                      <a:pPr algn="l" fontAlgn="b"/>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5</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2788894169"/>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Secretaría de la Mujer</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5</a:t>
                      </a:r>
                    </a:p>
                  </a:txBody>
                  <a:tcPr marL="216000" marR="360000" marT="0" marB="0" anchor="b">
                    <a:lnL>
                      <a:noFill/>
                    </a:lnL>
                    <a:lnR>
                      <a:noFill/>
                    </a:lnR>
                    <a:lnT>
                      <a:noFill/>
                    </a:lnT>
                    <a:lnB>
                      <a:noFill/>
                    </a:lnB>
                    <a:noFill/>
                  </a:tcPr>
                </a:tc>
                <a:tc>
                  <a:txBody>
                    <a:bodyPr/>
                    <a:lstStyle/>
                    <a:p>
                      <a:pPr algn="l" fontAlgn="b"/>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5</a:t>
                      </a:r>
                    </a:p>
                  </a:txBody>
                  <a:tcPr marL="216000" marR="360000" marT="0" marB="0" anchor="b">
                    <a:lnL>
                      <a:noFill/>
                    </a:lnL>
                    <a:lnR>
                      <a:noFill/>
                    </a:lnR>
                    <a:lnT>
                      <a:noFill/>
                    </a:lnT>
                    <a:lnB>
                      <a:noFill/>
                    </a:lnB>
                    <a:noFill/>
                  </a:tcPr>
                </a:tc>
                <a:extLst>
                  <a:ext uri="{0D108BD9-81ED-4DB2-BD59-A6C34878D82A}">
                    <a16:rowId xmlns:a16="http://schemas.microsoft.com/office/drawing/2014/main" val="247402576"/>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SALUD</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0</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200.845</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200.845</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323604555"/>
                  </a:ext>
                </a:extLst>
              </a:tr>
              <a:tr h="28836">
                <a:tc>
                  <a:txBody>
                    <a:bodyPr/>
                    <a:lstStyle/>
                    <a:p>
                      <a:pPr algn="l" fontAlgn="b"/>
                      <a:r>
                        <a:rPr lang="es-MX" sz="1200" b="0" i="0" u="none" strike="noStrike">
                          <a:solidFill>
                            <a:srgbClr val="000000"/>
                          </a:solidFill>
                          <a:effectLst/>
                          <a:latin typeface="Arial" panose="020B0604020202020204" pitchFamily="34" charset="0"/>
                          <a:cs typeface="Arial" panose="020B0604020202020204" pitchFamily="34" charset="0"/>
                        </a:rPr>
                        <a:t>Fondo Financiero de Salud –FFDS</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200.845</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200.845</a:t>
                      </a:r>
                    </a:p>
                  </a:txBody>
                  <a:tcPr marL="216000" marR="360000" marT="0" marB="0" anchor="b">
                    <a:lnL>
                      <a:noFill/>
                    </a:lnL>
                    <a:lnR>
                      <a:noFill/>
                    </a:lnR>
                    <a:lnT>
                      <a:noFill/>
                    </a:lnT>
                    <a:lnB>
                      <a:noFill/>
                    </a:lnB>
                    <a:noFill/>
                  </a:tcPr>
                </a:tc>
                <a:extLst>
                  <a:ext uri="{0D108BD9-81ED-4DB2-BD59-A6C34878D82A}">
                    <a16:rowId xmlns:a16="http://schemas.microsoft.com/office/drawing/2014/main" val="851538482"/>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SEGURIDAD</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6.600</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141.494</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148.094</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829352491"/>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Secretaría de Seguridad-SDSCJ</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6.600</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141.494</a:t>
                      </a:r>
                    </a:p>
                  </a:txBody>
                  <a:tcPr marL="216000" marR="360000" marT="0" marB="0" anchor="b">
                    <a:lnL>
                      <a:noFill/>
                    </a:lnL>
                    <a:lnR>
                      <a:noFill/>
                    </a:lnR>
                    <a:lnT>
                      <a:noFill/>
                    </a:lnT>
                    <a:lnB>
                      <a:noFill/>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148.094</a:t>
                      </a:r>
                    </a:p>
                  </a:txBody>
                  <a:tcPr marL="216000" marR="360000" marT="0" marB="0" anchor="b">
                    <a:lnL>
                      <a:noFill/>
                    </a:lnL>
                    <a:lnR>
                      <a:noFill/>
                    </a:lnR>
                    <a:lnT>
                      <a:noFill/>
                    </a:lnT>
                    <a:lnB>
                      <a:noFill/>
                    </a:lnB>
                    <a:noFill/>
                  </a:tcPr>
                </a:tc>
                <a:extLst>
                  <a:ext uri="{0D108BD9-81ED-4DB2-BD59-A6C34878D82A}">
                    <a16:rowId xmlns:a16="http://schemas.microsoft.com/office/drawing/2014/main" val="1496952053"/>
                  </a:ext>
                </a:extLst>
              </a:tr>
              <a:tr h="28836">
                <a:tc>
                  <a:txBody>
                    <a:bodyPr/>
                    <a:lstStyle/>
                    <a:p>
                      <a:pPr algn="l" fontAlgn="b"/>
                      <a:r>
                        <a:rPr lang="es-CO" sz="1200" b="1" i="0" u="none" strike="noStrike">
                          <a:solidFill>
                            <a:srgbClr val="000000"/>
                          </a:solidFill>
                          <a:effectLst/>
                          <a:latin typeface="Arial" panose="020B0604020202020204" pitchFamily="34" charset="0"/>
                          <a:cs typeface="Arial" panose="020B0604020202020204" pitchFamily="34" charset="0"/>
                        </a:rPr>
                        <a:t>SOCIAL</a:t>
                      </a: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7.700</a:t>
                      </a:r>
                    </a:p>
                  </a:txBody>
                  <a:tcPr marL="216000" marR="360000" marT="0" marB="0" anchor="b">
                    <a:lnL>
                      <a:noFill/>
                    </a:lnL>
                    <a:lnR>
                      <a:noFill/>
                    </a:lnR>
                    <a:lnT>
                      <a:noFill/>
                    </a:lnT>
                    <a:lnB>
                      <a:noFill/>
                    </a:lnB>
                    <a:solidFill>
                      <a:srgbClr val="F2F2F2"/>
                    </a:solidFill>
                  </a:tcPr>
                </a:tc>
                <a:tc>
                  <a:txBody>
                    <a:bodyPr/>
                    <a:lstStyle/>
                    <a:p>
                      <a:pPr algn="l" fontAlgn="b"/>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a:noFill/>
                    </a:lnB>
                    <a:solidFill>
                      <a:srgbClr val="F2F2F2"/>
                    </a:solidFill>
                  </a:tcPr>
                </a:tc>
                <a:tc>
                  <a:txBody>
                    <a:bodyPr/>
                    <a:lstStyle/>
                    <a:p>
                      <a:pPr algn="r" fontAlgn="b"/>
                      <a:r>
                        <a:rPr lang="es-CO" sz="1200" b="1" i="0" u="none" strike="noStrike">
                          <a:solidFill>
                            <a:srgbClr val="000000"/>
                          </a:solidFill>
                          <a:effectLst/>
                          <a:latin typeface="Arial" panose="020B0604020202020204" pitchFamily="34" charset="0"/>
                          <a:cs typeface="Arial" panose="020B0604020202020204" pitchFamily="34" charset="0"/>
                        </a:rPr>
                        <a:t>7.700</a:t>
                      </a:r>
                    </a:p>
                  </a:txBody>
                  <a:tcPr marL="216000" marR="360000" marT="0" marB="0" anchor="b">
                    <a:lnL>
                      <a:noFill/>
                    </a:lnL>
                    <a:lnR>
                      <a:noFill/>
                    </a:lnR>
                    <a:lnT>
                      <a:noFill/>
                    </a:lnT>
                    <a:lnB>
                      <a:noFill/>
                    </a:lnB>
                    <a:solidFill>
                      <a:srgbClr val="F2F2F2"/>
                    </a:solidFill>
                  </a:tcPr>
                </a:tc>
                <a:extLst>
                  <a:ext uri="{0D108BD9-81ED-4DB2-BD59-A6C34878D82A}">
                    <a16:rowId xmlns:a16="http://schemas.microsoft.com/office/drawing/2014/main" val="56362835"/>
                  </a:ext>
                </a:extLst>
              </a:tr>
              <a:tr h="28836">
                <a:tc>
                  <a:txBody>
                    <a:bodyPr/>
                    <a:lstStyle/>
                    <a:p>
                      <a:pPr algn="l" fontAlgn="b"/>
                      <a:r>
                        <a:rPr lang="es-CO" sz="1200" b="0" i="0" u="none" strike="noStrike">
                          <a:solidFill>
                            <a:srgbClr val="000000"/>
                          </a:solidFill>
                          <a:effectLst/>
                          <a:latin typeface="Arial" panose="020B0604020202020204" pitchFamily="34" charset="0"/>
                          <a:cs typeface="Arial" panose="020B0604020202020204" pitchFamily="34" charset="0"/>
                        </a:rPr>
                        <a:t>Secretaría Integración Social-SDIS</a:t>
                      </a:r>
                    </a:p>
                  </a:txBody>
                  <a:tcPr marL="216000" marR="360000" marT="0" marB="0" anchor="b">
                    <a:lnL>
                      <a:noFill/>
                    </a:lnL>
                    <a:lnR>
                      <a:noFill/>
                    </a:lnR>
                    <a:lnT>
                      <a:noFill/>
                    </a:lnT>
                    <a:lnB w="6350" cap="flat" cmpd="sng" algn="ctr">
                      <a:solidFill>
                        <a:srgbClr val="12501A"/>
                      </a:solidFill>
                      <a:prstDash val="solid"/>
                      <a:round/>
                      <a:headEnd type="none" w="med" len="med"/>
                      <a:tailEnd type="none" w="med" len="med"/>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7.700</a:t>
                      </a:r>
                    </a:p>
                  </a:txBody>
                  <a:tcPr marL="216000" marR="360000" marT="0" marB="0" anchor="b">
                    <a:lnL>
                      <a:noFill/>
                    </a:lnL>
                    <a:lnR>
                      <a:noFill/>
                    </a:lnR>
                    <a:lnT>
                      <a:noFill/>
                    </a:lnT>
                    <a:lnB w="6350" cap="flat" cmpd="sng" algn="ctr">
                      <a:solidFill>
                        <a:srgbClr val="12501A"/>
                      </a:solidFill>
                      <a:prstDash val="solid"/>
                      <a:round/>
                      <a:headEnd type="none" w="med" len="med"/>
                      <a:tailEnd type="none" w="med" len="med"/>
                    </a:lnB>
                    <a:noFill/>
                  </a:tcPr>
                </a:tc>
                <a:tc>
                  <a:txBody>
                    <a:bodyPr/>
                    <a:lstStyle/>
                    <a:p>
                      <a:pPr algn="l" fontAlgn="b"/>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216000" marR="360000" marT="0" marB="0" anchor="b">
                    <a:lnL>
                      <a:noFill/>
                    </a:lnL>
                    <a:lnR>
                      <a:noFill/>
                    </a:lnR>
                    <a:lnT>
                      <a:noFill/>
                    </a:lnT>
                    <a:lnB w="6350" cap="flat" cmpd="sng" algn="ctr">
                      <a:solidFill>
                        <a:srgbClr val="12501A"/>
                      </a:solidFill>
                      <a:prstDash val="solid"/>
                      <a:round/>
                      <a:headEnd type="none" w="med" len="med"/>
                      <a:tailEnd type="none" w="med" len="med"/>
                    </a:lnB>
                    <a:noFill/>
                  </a:tcPr>
                </a:tc>
                <a:tc>
                  <a:txBody>
                    <a:bodyPr/>
                    <a:lstStyle/>
                    <a:p>
                      <a:pPr algn="r" fontAlgn="b"/>
                      <a:r>
                        <a:rPr lang="es-CO" sz="1200" b="0" i="0" u="none" strike="noStrike">
                          <a:solidFill>
                            <a:srgbClr val="000000"/>
                          </a:solidFill>
                          <a:effectLst/>
                          <a:latin typeface="Arial" panose="020B0604020202020204" pitchFamily="34" charset="0"/>
                          <a:cs typeface="Arial" panose="020B0604020202020204" pitchFamily="34" charset="0"/>
                        </a:rPr>
                        <a:t>7.700</a:t>
                      </a:r>
                    </a:p>
                  </a:txBody>
                  <a:tcPr marL="216000" marR="360000" marT="0" marB="0" anchor="b">
                    <a:lnL>
                      <a:noFill/>
                    </a:lnL>
                    <a:lnR>
                      <a:noFill/>
                    </a:lnR>
                    <a:lnT>
                      <a:noFill/>
                    </a:lnT>
                    <a:lnB w="6350" cap="flat" cmpd="sng" algn="ctr">
                      <a:solidFill>
                        <a:srgbClr val="12501A"/>
                      </a:solidFill>
                      <a:prstDash val="solid"/>
                      <a:round/>
                      <a:headEnd type="none" w="med" len="med"/>
                      <a:tailEnd type="none" w="med" len="med"/>
                    </a:lnB>
                    <a:noFill/>
                  </a:tcPr>
                </a:tc>
                <a:extLst>
                  <a:ext uri="{0D108BD9-81ED-4DB2-BD59-A6C34878D82A}">
                    <a16:rowId xmlns:a16="http://schemas.microsoft.com/office/drawing/2014/main" val="1547180473"/>
                  </a:ext>
                </a:extLst>
              </a:tr>
              <a:tr h="28836">
                <a:tc>
                  <a:txBody>
                    <a:bodyPr/>
                    <a:lstStyle/>
                    <a:p>
                      <a:pPr algn="l" fontAlgn="b"/>
                      <a:r>
                        <a:rPr lang="es-CO" sz="1200" b="1" i="0" u="none" strike="noStrike">
                          <a:solidFill>
                            <a:srgbClr val="FFFFFF"/>
                          </a:solidFill>
                          <a:effectLst/>
                          <a:latin typeface="Arial" panose="020B0604020202020204" pitchFamily="34" charset="0"/>
                          <a:cs typeface="Arial" panose="020B0604020202020204" pitchFamily="34" charset="0"/>
                        </a:rPr>
                        <a:t>Total general</a:t>
                      </a:r>
                    </a:p>
                  </a:txBody>
                  <a:tcPr marL="216000" marR="360000" marT="0" marB="0" anchor="b">
                    <a:lnL>
                      <a:noFill/>
                    </a:lnL>
                    <a:lnR>
                      <a:noFill/>
                    </a:lnR>
                    <a:lnT w="6350" cap="flat" cmpd="sng" algn="ctr">
                      <a:solidFill>
                        <a:srgbClr val="12501A"/>
                      </a:solidFill>
                      <a:prstDash val="solid"/>
                      <a:round/>
                      <a:headEnd type="none" w="med" len="med"/>
                      <a:tailEnd type="none" w="med" len="med"/>
                    </a:lnT>
                    <a:lnB w="12700" cap="flat" cmpd="sng" algn="ctr">
                      <a:solidFill>
                        <a:srgbClr val="12501A"/>
                      </a:solidFill>
                      <a:prstDash val="solid"/>
                      <a:round/>
                      <a:headEnd type="none" w="med" len="med"/>
                      <a:tailEnd type="none" w="med" len="med"/>
                    </a:lnB>
                    <a:solidFill>
                      <a:schemeClr val="bg1">
                        <a:lumMod val="50000"/>
                      </a:schemeClr>
                    </a:solidFill>
                  </a:tcPr>
                </a:tc>
                <a:tc>
                  <a:txBody>
                    <a:bodyPr/>
                    <a:lstStyle/>
                    <a:p>
                      <a:pPr algn="r" fontAlgn="b"/>
                      <a:r>
                        <a:rPr lang="es-CO" sz="1200" b="1" i="0" u="none" strike="noStrike">
                          <a:solidFill>
                            <a:srgbClr val="FFFFFF"/>
                          </a:solidFill>
                          <a:effectLst/>
                          <a:latin typeface="Arial" panose="020B0604020202020204" pitchFamily="34" charset="0"/>
                          <a:cs typeface="Arial" panose="020B0604020202020204" pitchFamily="34" charset="0"/>
                        </a:rPr>
                        <a:t>2.035.124</a:t>
                      </a:r>
                    </a:p>
                  </a:txBody>
                  <a:tcPr marL="216000" marR="360000" marT="0" marB="0" anchor="b">
                    <a:lnL>
                      <a:noFill/>
                    </a:lnL>
                    <a:lnR>
                      <a:noFill/>
                    </a:lnR>
                    <a:lnT w="6350" cap="flat" cmpd="sng" algn="ctr">
                      <a:solidFill>
                        <a:srgbClr val="12501A"/>
                      </a:solidFill>
                      <a:prstDash val="solid"/>
                      <a:round/>
                      <a:headEnd type="none" w="med" len="med"/>
                      <a:tailEnd type="none" w="med" len="med"/>
                    </a:lnT>
                    <a:lnB w="12700" cap="flat" cmpd="sng" algn="ctr">
                      <a:solidFill>
                        <a:srgbClr val="12501A"/>
                      </a:solidFill>
                      <a:prstDash val="solid"/>
                      <a:round/>
                      <a:headEnd type="none" w="med" len="med"/>
                      <a:tailEnd type="none" w="med" len="med"/>
                    </a:lnB>
                    <a:solidFill>
                      <a:schemeClr val="bg1">
                        <a:lumMod val="50000"/>
                      </a:schemeClr>
                    </a:solidFill>
                  </a:tcPr>
                </a:tc>
                <a:tc>
                  <a:txBody>
                    <a:bodyPr/>
                    <a:lstStyle/>
                    <a:p>
                      <a:pPr algn="r" fontAlgn="b"/>
                      <a:r>
                        <a:rPr lang="es-CO" sz="1200" b="1" i="0" u="none" strike="noStrike">
                          <a:solidFill>
                            <a:srgbClr val="FFFFFF"/>
                          </a:solidFill>
                          <a:effectLst/>
                          <a:latin typeface="Arial" panose="020B0604020202020204" pitchFamily="34" charset="0"/>
                          <a:cs typeface="Arial" panose="020B0604020202020204" pitchFamily="34" charset="0"/>
                        </a:rPr>
                        <a:t>3.189.982</a:t>
                      </a:r>
                    </a:p>
                  </a:txBody>
                  <a:tcPr marL="216000" marR="360000" marT="0" marB="0" anchor="b">
                    <a:lnL>
                      <a:noFill/>
                    </a:lnL>
                    <a:lnR>
                      <a:noFill/>
                    </a:lnR>
                    <a:lnT w="6350" cap="flat" cmpd="sng" algn="ctr">
                      <a:solidFill>
                        <a:srgbClr val="12501A"/>
                      </a:solidFill>
                      <a:prstDash val="solid"/>
                      <a:round/>
                      <a:headEnd type="none" w="med" len="med"/>
                      <a:tailEnd type="none" w="med" len="med"/>
                    </a:lnT>
                    <a:lnB w="12700" cap="flat" cmpd="sng" algn="ctr">
                      <a:solidFill>
                        <a:srgbClr val="12501A"/>
                      </a:solidFill>
                      <a:prstDash val="solid"/>
                      <a:round/>
                      <a:headEnd type="none" w="med" len="med"/>
                      <a:tailEnd type="none" w="med" len="med"/>
                    </a:lnB>
                    <a:solidFill>
                      <a:schemeClr val="bg1">
                        <a:lumMod val="50000"/>
                      </a:schemeClr>
                    </a:solidFill>
                  </a:tcPr>
                </a:tc>
                <a:tc>
                  <a:txBody>
                    <a:bodyPr/>
                    <a:lstStyle/>
                    <a:p>
                      <a:pPr algn="r" fontAlgn="b"/>
                      <a:r>
                        <a:rPr lang="es-CO" sz="1200" b="1" i="0" u="none" strike="noStrike">
                          <a:solidFill>
                            <a:srgbClr val="FFFFFF"/>
                          </a:solidFill>
                          <a:effectLst/>
                          <a:latin typeface="Arial" panose="020B0604020202020204" pitchFamily="34" charset="0"/>
                          <a:cs typeface="Arial" panose="020B0604020202020204" pitchFamily="34" charset="0"/>
                        </a:rPr>
                        <a:t>5.225.106</a:t>
                      </a:r>
                    </a:p>
                  </a:txBody>
                  <a:tcPr marL="216000" marR="360000" marT="0" marB="0" anchor="b">
                    <a:lnL>
                      <a:noFill/>
                    </a:lnL>
                    <a:lnR>
                      <a:noFill/>
                    </a:lnR>
                    <a:lnT w="6350" cap="flat" cmpd="sng" algn="ctr">
                      <a:solidFill>
                        <a:srgbClr val="12501A"/>
                      </a:solidFill>
                      <a:prstDash val="solid"/>
                      <a:round/>
                      <a:headEnd type="none" w="med" len="med"/>
                      <a:tailEnd type="none" w="med" len="med"/>
                    </a:lnT>
                    <a:lnB w="12700" cap="flat" cmpd="sng" algn="ctr">
                      <a:solidFill>
                        <a:srgbClr val="12501A"/>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805879657"/>
                  </a:ext>
                </a:extLst>
              </a:tr>
            </a:tbl>
          </a:graphicData>
        </a:graphic>
      </p:graphicFrame>
      <p:sp>
        <p:nvSpPr>
          <p:cNvPr id="5" name="Título 3">
            <a:extLst>
              <a:ext uri="{FF2B5EF4-FFF2-40B4-BE49-F238E27FC236}">
                <a16:creationId xmlns:a16="http://schemas.microsoft.com/office/drawing/2014/main" id="{8F423BC0-1DD6-7AC3-B2F9-745D482FEF41}"/>
              </a:ext>
            </a:extLst>
          </p:cNvPr>
          <p:cNvSpPr txBox="1">
            <a:spLocks/>
          </p:cNvSpPr>
          <p:nvPr/>
        </p:nvSpPr>
        <p:spPr>
          <a:xfrm>
            <a:off x="838200" y="85541"/>
            <a:ext cx="10515600" cy="561467"/>
          </a:xfrm>
        </p:spPr>
        <p:txBody>
          <a:bodyPr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solidFill>
                  <a:srgbClr val="002060"/>
                </a:solidFill>
              </a:rPr>
              <a:t>Distribución fuente crédito por Acuerdo de endeudamiento</a:t>
            </a:r>
          </a:p>
        </p:txBody>
      </p:sp>
    </p:spTree>
    <p:extLst>
      <p:ext uri="{BB962C8B-B14F-4D97-AF65-F5344CB8AC3E}">
        <p14:creationId xmlns:p14="http://schemas.microsoft.com/office/powerpoint/2010/main" val="81228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6CF4-43F6-838C-D25F-80D044E4AD89}"/>
            </a:ext>
          </a:extLst>
        </p:cNvPr>
        <p:cNvGrpSpPr/>
        <p:nvPr/>
      </p:nvGrpSpPr>
      <p:grpSpPr>
        <a:xfrm>
          <a:off x="0" y="0"/>
          <a:ext cx="0" cy="0"/>
          <a:chOff x="0" y="0"/>
          <a:chExt cx="0" cy="0"/>
        </a:xfrm>
      </p:grpSpPr>
      <p:sp>
        <p:nvSpPr>
          <p:cNvPr id="12" name="TextBox 5">
            <a:extLst>
              <a:ext uri="{FF2B5EF4-FFF2-40B4-BE49-F238E27FC236}">
                <a16:creationId xmlns:a16="http://schemas.microsoft.com/office/drawing/2014/main" id="{FC4E44D1-C94B-3D0C-F379-23BE99DAA285}"/>
              </a:ext>
            </a:extLst>
          </p:cNvPr>
          <p:cNvSpPr txBox="1"/>
          <p:nvPr/>
        </p:nvSpPr>
        <p:spPr>
          <a:xfrm>
            <a:off x="7963069" y="792697"/>
            <a:ext cx="251979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Cifras</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en</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millones </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de pesos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corrientes</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mn-cs"/>
            </a:endParaRPr>
          </a:p>
        </p:txBody>
      </p:sp>
      <p:graphicFrame>
        <p:nvGraphicFramePr>
          <p:cNvPr id="4" name="Marcador de contenido 3">
            <a:extLst>
              <a:ext uri="{FF2B5EF4-FFF2-40B4-BE49-F238E27FC236}">
                <a16:creationId xmlns:a16="http://schemas.microsoft.com/office/drawing/2014/main" id="{7F30B00C-9BC0-5F6D-77D3-47BA5EAB4671}"/>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385908576"/>
                    </a:ext>
                  </a:extLst>
                </a:gridCol>
                <a:gridCol w="25400">
                  <a:extLst>
                    <a:ext uri="{9D8B030D-6E8A-4147-A177-3AD203B41FA5}">
                      <a16:colId xmlns:a16="http://schemas.microsoft.com/office/drawing/2014/main" val="3764380763"/>
                    </a:ext>
                  </a:extLst>
                </a:gridCol>
                <a:gridCol w="25400">
                  <a:extLst>
                    <a:ext uri="{9D8B030D-6E8A-4147-A177-3AD203B41FA5}">
                      <a16:colId xmlns:a16="http://schemas.microsoft.com/office/drawing/2014/main" val="3392046682"/>
                    </a:ext>
                  </a:extLst>
                </a:gridCol>
                <a:gridCol w="25400">
                  <a:extLst>
                    <a:ext uri="{9D8B030D-6E8A-4147-A177-3AD203B41FA5}">
                      <a16:colId xmlns:a16="http://schemas.microsoft.com/office/drawing/2014/main" val="4178783001"/>
                    </a:ext>
                  </a:extLst>
                </a:gridCol>
              </a:tblGrid>
              <a:tr h="0">
                <a:tc>
                  <a:txBody>
                    <a:bodyPr/>
                    <a:lstStyle/>
                    <a:p>
                      <a:pPr algn="ctr" fontAlgn="ctr"/>
                      <a:r>
                        <a:rPr lang="es-CO" sz="100" u="none" strike="noStrike">
                          <a:effectLst/>
                        </a:rPr>
                        <a:t>Sector</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2024</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2025</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Variación %</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36137368"/>
                  </a:ext>
                </a:extLst>
              </a:tr>
              <a:tr h="0">
                <a:tc>
                  <a:txBody>
                    <a:bodyPr/>
                    <a:lstStyle/>
                    <a:p>
                      <a:pPr algn="l" fontAlgn="ctr"/>
                      <a:r>
                        <a:rPr lang="es-CO" sz="100" u="none" strike="noStrike">
                          <a:effectLst/>
                        </a:rPr>
                        <a:t>Ambiente</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388.105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497.308</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28%</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51683763"/>
                  </a:ext>
                </a:extLst>
              </a:tr>
              <a:tr h="0">
                <a:tc>
                  <a:txBody>
                    <a:bodyPr/>
                    <a:lstStyle/>
                    <a:p>
                      <a:pPr algn="l" fontAlgn="ctr"/>
                      <a:r>
                        <a:rPr lang="es-CO" sz="100" u="none" strike="noStrike">
                          <a:effectLst/>
                        </a:rPr>
                        <a:t>Cultura, Recreación y Deporte</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1.069.256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1.309.081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733678350"/>
                  </a:ext>
                </a:extLst>
              </a:tr>
              <a:tr h="0">
                <a:tc>
                  <a:txBody>
                    <a:bodyPr/>
                    <a:lstStyle/>
                    <a:p>
                      <a:pPr algn="l" fontAlgn="ctr"/>
                      <a:r>
                        <a:rPr lang="es-ES" sz="100" u="none" strike="noStrike">
                          <a:effectLst/>
                        </a:rPr>
                        <a:t>Desarrollo Económico, Industria y Turismo</a:t>
                      </a:r>
                      <a:endParaRPr lang="es-ES"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264.437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343.334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52124953"/>
                  </a:ext>
                </a:extLst>
              </a:tr>
              <a:tr h="0">
                <a:tc>
                  <a:txBody>
                    <a:bodyPr/>
                    <a:lstStyle/>
                    <a:p>
                      <a:pPr algn="l" fontAlgn="ctr"/>
                      <a:r>
                        <a:rPr lang="es-CO" sz="100" u="none" strike="noStrike">
                          <a:effectLst/>
                        </a:rPr>
                        <a:t>Educación</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7.211.103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8.404.103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06071644"/>
                  </a:ext>
                </a:extLst>
              </a:tr>
              <a:tr h="0">
                <a:tc>
                  <a:txBody>
                    <a:bodyPr/>
                    <a:lstStyle/>
                    <a:p>
                      <a:pPr algn="l" fontAlgn="ctr"/>
                      <a:r>
                        <a:rPr lang="es-CO" sz="100" u="none" strike="noStrike">
                          <a:effectLst/>
                        </a:rPr>
                        <a:t>Gestión Jurídica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39.391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44.064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027398972"/>
                  </a:ext>
                </a:extLst>
              </a:tr>
              <a:tr h="0">
                <a:tc>
                  <a:txBody>
                    <a:bodyPr/>
                    <a:lstStyle/>
                    <a:p>
                      <a:pPr algn="l" fontAlgn="ctr"/>
                      <a:r>
                        <a:rPr lang="es-CO" sz="100" u="none" strike="noStrike">
                          <a:effectLst/>
                        </a:rPr>
                        <a:t>Gestión Pública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253.487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292.019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594905942"/>
                  </a:ext>
                </a:extLst>
              </a:tr>
              <a:tr h="0">
                <a:tc>
                  <a:txBody>
                    <a:bodyPr/>
                    <a:lstStyle/>
                    <a:p>
                      <a:pPr algn="l" fontAlgn="ctr"/>
                      <a:r>
                        <a:rPr lang="es-CO" sz="100" u="none" strike="noStrike">
                          <a:effectLst/>
                        </a:rPr>
                        <a:t>Gobierno</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336.036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369.524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54527341"/>
                  </a:ext>
                </a:extLst>
              </a:tr>
              <a:tr h="0">
                <a:tc>
                  <a:txBody>
                    <a:bodyPr/>
                    <a:lstStyle/>
                    <a:p>
                      <a:pPr algn="l" fontAlgn="ctr"/>
                      <a:r>
                        <a:rPr lang="es-CO" sz="100" u="none" strike="noStrike">
                          <a:effectLst/>
                        </a:rPr>
                        <a:t>Hábitat</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1.453.620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1.909.067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31%</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92362054"/>
                  </a:ext>
                </a:extLst>
              </a:tr>
              <a:tr h="0">
                <a:tc>
                  <a:txBody>
                    <a:bodyPr/>
                    <a:lstStyle/>
                    <a:p>
                      <a:pPr algn="l" fontAlgn="ctr"/>
                      <a:r>
                        <a:rPr lang="es-CO" sz="100" u="none" strike="noStrike">
                          <a:effectLst/>
                        </a:rPr>
                        <a:t>Hacienda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1.523.995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1.782.742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348964606"/>
                  </a:ext>
                </a:extLst>
              </a:tr>
              <a:tr h="0">
                <a:tc>
                  <a:txBody>
                    <a:bodyPr/>
                    <a:lstStyle/>
                    <a:p>
                      <a:pPr algn="l" fontAlgn="ctr"/>
                      <a:r>
                        <a:rPr lang="es-CO" sz="100" u="none" strike="noStrike">
                          <a:effectLst/>
                        </a:rPr>
                        <a:t>Integración Social</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2.277.116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2.477.977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9%</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388448798"/>
                  </a:ext>
                </a:extLst>
              </a:tr>
              <a:tr h="0">
                <a:tc>
                  <a:txBody>
                    <a:bodyPr/>
                    <a:lstStyle/>
                    <a:p>
                      <a:pPr algn="l" fontAlgn="ctr"/>
                      <a:r>
                        <a:rPr lang="es-CO" sz="100" u="none" strike="noStrike">
                          <a:effectLst/>
                        </a:rPr>
                        <a:t>Movilidad</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4.799.077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5.936.157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24%</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012059"/>
                  </a:ext>
                </a:extLst>
              </a:tr>
              <a:tr h="0">
                <a:tc>
                  <a:txBody>
                    <a:bodyPr/>
                    <a:lstStyle/>
                    <a:p>
                      <a:pPr algn="l" fontAlgn="ctr"/>
                      <a:r>
                        <a:rPr lang="es-CO" sz="100" u="none" strike="noStrike">
                          <a:effectLst/>
                        </a:rPr>
                        <a:t>Mujeres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122.389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141.143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27761396"/>
                  </a:ext>
                </a:extLst>
              </a:tr>
              <a:tr h="0">
                <a:tc>
                  <a:txBody>
                    <a:bodyPr/>
                    <a:lstStyle/>
                    <a:p>
                      <a:pPr algn="l" fontAlgn="ctr"/>
                      <a:r>
                        <a:rPr lang="es-CO" sz="100" u="none" strike="noStrike">
                          <a:effectLst/>
                        </a:rPr>
                        <a:t>Otras Entidades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614.172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654.788</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061366377"/>
                  </a:ext>
                </a:extLst>
              </a:tr>
              <a:tr h="0">
                <a:tc>
                  <a:txBody>
                    <a:bodyPr/>
                    <a:lstStyle/>
                    <a:p>
                      <a:pPr algn="l" fontAlgn="ctr"/>
                      <a:r>
                        <a:rPr lang="es-CO" sz="100" u="none" strike="noStrike">
                          <a:effectLst/>
                        </a:rPr>
                        <a:t>Planeación</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190.010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213.264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039537086"/>
                  </a:ext>
                </a:extLst>
              </a:tr>
              <a:tr h="0">
                <a:tc>
                  <a:txBody>
                    <a:bodyPr/>
                    <a:lstStyle/>
                    <a:p>
                      <a:pPr algn="l" fontAlgn="ctr"/>
                      <a:r>
                        <a:rPr lang="es-CO" sz="100" u="none" strike="noStrike">
                          <a:effectLst/>
                        </a:rPr>
                        <a:t>Salud</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4.405.293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4.693.653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11640470"/>
                  </a:ext>
                </a:extLst>
              </a:tr>
              <a:tr h="0">
                <a:tc>
                  <a:txBody>
                    <a:bodyPr/>
                    <a:lstStyle/>
                    <a:p>
                      <a:pPr algn="l" fontAlgn="ctr"/>
                      <a:r>
                        <a:rPr lang="es-CO" sz="100" u="none" strike="noStrike">
                          <a:effectLst/>
                        </a:rPr>
                        <a:t>Seguridad, Convivencia y Justicia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791.172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1.049.170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294249328"/>
                  </a:ext>
                </a:extLst>
              </a:tr>
              <a:tr h="0">
                <a:tc>
                  <a:txBody>
                    <a:bodyPr/>
                    <a:lstStyle/>
                    <a:p>
                      <a:pPr algn="l" fontAlgn="ctr"/>
                      <a:r>
                        <a:rPr lang="es-CO" sz="100" u="none" strike="noStrike">
                          <a:effectLst/>
                        </a:rPr>
                        <a:t>Servicio de la Deuda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2.082.599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2.029.135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872699582"/>
                  </a:ext>
                </a:extLst>
              </a:tr>
              <a:tr h="0">
                <a:tc>
                  <a:txBody>
                    <a:bodyPr/>
                    <a:lstStyle/>
                    <a:p>
                      <a:pPr algn="l" fontAlgn="ctr"/>
                      <a:r>
                        <a:rPr lang="es-CO" sz="100" u="none" strike="noStrike">
                          <a:effectLst/>
                        </a:rPr>
                        <a:t>Subtotal funcionamiento e inversión</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27.821.259</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32.146.526</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16%</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482047092"/>
                  </a:ext>
                </a:extLst>
              </a:tr>
              <a:tr h="0">
                <a:tc>
                  <a:txBody>
                    <a:bodyPr/>
                    <a:lstStyle/>
                    <a:p>
                      <a:pPr algn="l" fontAlgn="ctr"/>
                      <a:r>
                        <a:rPr lang="es-CO" sz="100" u="none" strike="noStrike">
                          <a:effectLst/>
                        </a:rPr>
                        <a:t>FET</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3.077.169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3.091.064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458513597"/>
                  </a:ext>
                </a:extLst>
              </a:tr>
              <a:tr h="0">
                <a:tc>
                  <a:txBody>
                    <a:bodyPr/>
                    <a:lstStyle/>
                    <a:p>
                      <a:pPr algn="l" fontAlgn="ctr"/>
                      <a:r>
                        <a:rPr lang="es-CO" sz="100" u="none" strike="noStrike">
                          <a:effectLst/>
                        </a:rPr>
                        <a:t>FDL</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1.720.503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1.890.111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280623647"/>
                  </a:ext>
                </a:extLst>
              </a:tr>
              <a:tr h="0">
                <a:tc>
                  <a:txBody>
                    <a:bodyPr/>
                    <a:lstStyle/>
                    <a:p>
                      <a:pPr algn="l" fontAlgn="ctr"/>
                      <a:r>
                        <a:rPr lang="es-CO" sz="100" u="none" strike="noStrike">
                          <a:effectLst/>
                        </a:rPr>
                        <a:t>Otras transferencias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1.188.563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1.305.042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593481437"/>
                  </a:ext>
                </a:extLst>
              </a:tr>
              <a:tr h="0">
                <a:tc>
                  <a:txBody>
                    <a:bodyPr/>
                    <a:lstStyle/>
                    <a:p>
                      <a:pPr algn="l" fontAlgn="ctr"/>
                      <a:r>
                        <a:rPr lang="es-CO" sz="100" u="none" strike="noStrike">
                          <a:effectLst/>
                        </a:rPr>
                        <a:t>Total Presupuesto Anual</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33.807.494</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38.432.743</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219826104"/>
                  </a:ext>
                </a:extLst>
              </a:tr>
            </a:tbl>
          </a:graphicData>
        </a:graphic>
      </p:graphicFrame>
      <p:sp>
        <p:nvSpPr>
          <p:cNvPr id="8" name="CuadroTexto 7">
            <a:extLst>
              <a:ext uri="{FF2B5EF4-FFF2-40B4-BE49-F238E27FC236}">
                <a16:creationId xmlns:a16="http://schemas.microsoft.com/office/drawing/2014/main" id="{A1997949-496B-F487-8EC4-A164F903B473}"/>
              </a:ext>
            </a:extLst>
          </p:cNvPr>
          <p:cNvSpPr txBox="1"/>
          <p:nvPr/>
        </p:nvSpPr>
        <p:spPr>
          <a:xfrm>
            <a:off x="483722" y="6412203"/>
            <a:ext cx="7280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*Aprobado Concejo de Bogotá – 3 de diciembre2024</a:t>
            </a:r>
            <a:endParaRPr kumimoji="0" lang="es-CO"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4344F89D-FB77-ED28-5DAC-ECB7F4314724}"/>
              </a:ext>
            </a:extLst>
          </p:cNvPr>
          <p:cNvSpPr txBox="1"/>
          <p:nvPr/>
        </p:nvSpPr>
        <p:spPr>
          <a:xfrm>
            <a:off x="610672" y="322686"/>
            <a:ext cx="8398415" cy="338023"/>
          </a:xfrm>
          <a:prstGeom prst="rect">
            <a:avLst/>
          </a:prstGeom>
        </p:spPr>
        <p:txBody>
          <a:bodyPr anchor="b">
            <a:noAutofit/>
          </a:bodyPr>
          <a:lstStyle>
            <a:defPPr>
              <a:defRPr lang="es-CO"/>
            </a:defPPr>
            <a:lvl1pPr algn="ctr">
              <a:lnSpc>
                <a:spcPct val="90000"/>
              </a:lnSpc>
              <a:spcBef>
                <a:spcPct val="0"/>
              </a:spcBef>
              <a:buNone/>
              <a:defRPr sz="60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2600" b="0" i="0" u="none" strike="noStrike" kern="1200" cap="none" spc="0" normalizeH="0" baseline="0" noProof="0">
                <a:ln>
                  <a:noFill/>
                </a:ln>
                <a:solidFill>
                  <a:srgbClr val="002060"/>
                </a:solidFill>
                <a:effectLst/>
                <a:uLnTx/>
                <a:uFillTx/>
                <a:latin typeface="Oswald Medium"/>
                <a:ea typeface="+mj-ea"/>
                <a:cs typeface="+mj-cs"/>
              </a:rPr>
              <a:t>Modificaciones al Presupuesto – Aprobado Primer Debate</a:t>
            </a:r>
            <a:endParaRPr kumimoji="0" lang="en-US" sz="2600" b="0" i="0" u="none" strike="noStrike" kern="1200" cap="none" spc="0" normalizeH="0" baseline="0" noProof="0">
              <a:ln>
                <a:noFill/>
              </a:ln>
              <a:solidFill>
                <a:srgbClr val="002060"/>
              </a:solidFill>
              <a:effectLst/>
              <a:uLnTx/>
              <a:uFillTx/>
              <a:latin typeface="Oswald Medium"/>
              <a:ea typeface="+mj-ea"/>
              <a:cs typeface="+mj-cs"/>
            </a:endParaRPr>
          </a:p>
        </p:txBody>
      </p:sp>
      <p:graphicFrame>
        <p:nvGraphicFramePr>
          <p:cNvPr id="13" name="Tabla 12">
            <a:extLst>
              <a:ext uri="{FF2B5EF4-FFF2-40B4-BE49-F238E27FC236}">
                <a16:creationId xmlns:a16="http://schemas.microsoft.com/office/drawing/2014/main" id="{E1A3702F-1104-A81F-717F-2CD7670EC003}"/>
              </a:ext>
            </a:extLst>
          </p:cNvPr>
          <p:cNvGraphicFramePr>
            <a:graphicFrameLocks noGrp="1"/>
          </p:cNvGraphicFramePr>
          <p:nvPr>
            <p:extLst>
              <p:ext uri="{D42A27DB-BD31-4B8C-83A1-F6EECF244321}">
                <p14:modId xmlns:p14="http://schemas.microsoft.com/office/powerpoint/2010/main" val="362845542"/>
              </p:ext>
            </p:extLst>
          </p:nvPr>
        </p:nvGraphicFramePr>
        <p:xfrm>
          <a:off x="1173370" y="1038918"/>
          <a:ext cx="9845260" cy="5241297"/>
        </p:xfrm>
        <a:graphic>
          <a:graphicData uri="http://schemas.openxmlformats.org/drawingml/2006/table">
            <a:tbl>
              <a:tblPr/>
              <a:tblGrid>
                <a:gridCol w="3330391">
                  <a:extLst>
                    <a:ext uri="{9D8B030D-6E8A-4147-A177-3AD203B41FA5}">
                      <a16:colId xmlns:a16="http://schemas.microsoft.com/office/drawing/2014/main" val="1409213674"/>
                    </a:ext>
                  </a:extLst>
                </a:gridCol>
                <a:gridCol w="1651379">
                  <a:extLst>
                    <a:ext uri="{9D8B030D-6E8A-4147-A177-3AD203B41FA5}">
                      <a16:colId xmlns:a16="http://schemas.microsoft.com/office/drawing/2014/main" val="410663640"/>
                    </a:ext>
                  </a:extLst>
                </a:gridCol>
                <a:gridCol w="1760561">
                  <a:extLst>
                    <a:ext uri="{9D8B030D-6E8A-4147-A177-3AD203B41FA5}">
                      <a16:colId xmlns:a16="http://schemas.microsoft.com/office/drawing/2014/main" val="898431246"/>
                    </a:ext>
                  </a:extLst>
                </a:gridCol>
                <a:gridCol w="1542198">
                  <a:extLst>
                    <a:ext uri="{9D8B030D-6E8A-4147-A177-3AD203B41FA5}">
                      <a16:colId xmlns:a16="http://schemas.microsoft.com/office/drawing/2014/main" val="4065778237"/>
                    </a:ext>
                  </a:extLst>
                </a:gridCol>
                <a:gridCol w="1560731">
                  <a:extLst>
                    <a:ext uri="{9D8B030D-6E8A-4147-A177-3AD203B41FA5}">
                      <a16:colId xmlns:a16="http://schemas.microsoft.com/office/drawing/2014/main" val="2201660041"/>
                    </a:ext>
                  </a:extLst>
                </a:gridCol>
              </a:tblGrid>
              <a:tr h="499037">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SECTOR / ENTIDAD</a:t>
                      </a:r>
                    </a:p>
                  </a:txBody>
                  <a:tcPr marL="9525" marR="9525" marT="9525"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1"/>
                    </a:solidFill>
                  </a:tcPr>
                </a:tc>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PROGRAMACIÓN INICIAL 2025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1"/>
                    </a:solidFill>
                  </a:tcPr>
                </a:tc>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AUMENTOS PRIMER DEBATE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1"/>
                    </a:solidFill>
                  </a:tcPr>
                </a:tc>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DISMINUCIONES PRIMER DEBATE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1"/>
                    </a:solidFill>
                  </a:tcPr>
                </a:tc>
                <a:tc>
                  <a:txBody>
                    <a:bodyPr/>
                    <a:lstStyle/>
                    <a:p>
                      <a:pPr algn="ctr" fontAlgn="ctr"/>
                      <a:r>
                        <a:rPr lang="es-CO" sz="1400" b="1" i="0" u="none" strike="noStrike">
                          <a:solidFill>
                            <a:srgbClr val="000000"/>
                          </a:solidFill>
                          <a:effectLst/>
                          <a:latin typeface="Arial" panose="020B0604020202020204" pitchFamily="34" charset="0"/>
                          <a:cs typeface="Arial" panose="020B0604020202020204" pitchFamily="34" charset="0"/>
                        </a:rPr>
                        <a:t>PROGRAMACIÓN APROBADA</a:t>
                      </a:r>
                    </a:p>
                  </a:txBody>
                  <a:tcPr marL="9525" marR="9525" marT="9525"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chemeClr val="accent1"/>
                    </a:solidFill>
                  </a:tcPr>
                </a:tc>
                <a:extLst>
                  <a:ext uri="{0D108BD9-81ED-4DB2-BD59-A6C34878D82A}">
                    <a16:rowId xmlns:a16="http://schemas.microsoft.com/office/drawing/2014/main" val="2978650918"/>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AMBIENTE</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497.308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497.308</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99704458"/>
                  </a:ext>
                </a:extLst>
              </a:tr>
              <a:tr h="243238">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CULTURA, RECREACIÓN Y DEPORTE</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1.309.081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9.500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1.318.581</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75850522"/>
                  </a:ext>
                </a:extLst>
              </a:tr>
              <a:tr h="255528">
                <a:tc>
                  <a:txBody>
                    <a:bodyPr/>
                    <a:lstStyle/>
                    <a:p>
                      <a:pPr algn="l" fontAlgn="ctr"/>
                      <a:r>
                        <a:rPr lang="es-ES" sz="1400" b="0" i="0" u="none" strike="noStrike">
                          <a:solidFill>
                            <a:srgbClr val="000000"/>
                          </a:solidFill>
                          <a:effectLst/>
                          <a:latin typeface="Arial" panose="020B0604020202020204" pitchFamily="34" charset="0"/>
                          <a:cs typeface="Arial" panose="020B0604020202020204" pitchFamily="34" charset="0"/>
                        </a:rPr>
                        <a:t>DESARROLLO ECONÓMICO, INDUSTRIA Y TURISMO</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343.334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3.000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346.334</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49315343"/>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EDUCACIÓN</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8.404.103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1.407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8.405.510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01626906"/>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GESTIÓN JURÍDICA</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44.064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44.064</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19579820"/>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GESTIÓN PÚBLICA</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292.019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292.019</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8297363"/>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GOBIERNO</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2.259.635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5.500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2.265.135</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65303727"/>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HÁBITAT</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1.909.067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FF0000"/>
                          </a:solidFill>
                          <a:effectLst/>
                          <a:latin typeface="Arial" panose="020B0604020202020204" pitchFamily="34" charset="0"/>
                          <a:cs typeface="Arial" panose="020B0604020202020204" pitchFamily="34" charset="0"/>
                        </a:rPr>
                        <a:t>-2.000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1.909.067</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05724361"/>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HACIENDA</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1.782.742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FF0000"/>
                          </a:solidFill>
                          <a:effectLst/>
                          <a:latin typeface="Arial" panose="020B0604020202020204" pitchFamily="34" charset="0"/>
                          <a:cs typeface="Arial" panose="020B0604020202020204" pitchFamily="34" charset="0"/>
                        </a:rPr>
                        <a:t>-40.707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1.742.034</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19167586"/>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INTEGRACIÓN SOCIAL</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2.477.977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MX" sz="1400" b="0" i="0" u="none" strike="noStrike">
                          <a:solidFill>
                            <a:srgbClr val="000000"/>
                          </a:solidFill>
                          <a:effectLst/>
                          <a:latin typeface="Arial" panose="020B0604020202020204" pitchFamily="34" charset="0"/>
                          <a:cs typeface="Arial" panose="020B0604020202020204" pitchFamily="34" charset="0"/>
                        </a:rPr>
                        <a:t>5.000</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MX" sz="1400" b="0" i="0" u="none" strike="noStrike">
                          <a:solidFill>
                            <a:srgbClr val="FF0000"/>
                          </a:solidFill>
                          <a:effectLst/>
                          <a:latin typeface="Arial" panose="020B0604020202020204" pitchFamily="34" charset="0"/>
                          <a:cs typeface="Arial" panose="020B0604020202020204" pitchFamily="34" charset="0"/>
                        </a:rPr>
                        <a:t>-5.000</a:t>
                      </a:r>
                      <a:endParaRPr lang="es-CO" sz="14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2.477.977</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36674052"/>
                  </a:ext>
                </a:extLst>
              </a:tr>
              <a:tr h="0">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MOVILIDAD</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9.027.221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5.000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FF0000"/>
                          </a:solidFill>
                          <a:effectLst/>
                          <a:latin typeface="Arial" panose="020B0604020202020204" pitchFamily="34" charset="0"/>
                          <a:cs typeface="Arial" panose="020B0604020202020204" pitchFamily="34" charset="0"/>
                        </a:rPr>
                        <a:t>-5.000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9.027.221</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54665756"/>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MUJER</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141.143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300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141.443</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54253945"/>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ÓRG. CONTROL</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654.788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37.000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691.788</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3160581"/>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PLANEACIÓN</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213.264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213.264</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57889027"/>
                  </a:ext>
                </a:extLst>
              </a:tr>
              <a:tr h="180415">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SALUD</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4.693.653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4.693.653</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13326341"/>
                  </a:ext>
                </a:extLst>
              </a:tr>
              <a:tr h="253071">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SEGURIDAD, CONVIVENCIA Y JUSTICIA</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1.049.170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s-CO" sz="14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1.049.170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082986155"/>
                  </a:ext>
                </a:extLst>
              </a:tr>
              <a:tr h="253071">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SERVICIO DE LA DEUDA</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2.029.135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FF0000"/>
                          </a:solidFill>
                          <a:effectLst/>
                          <a:latin typeface="Arial" panose="020B0604020202020204" pitchFamily="34" charset="0"/>
                          <a:cs typeface="Arial" panose="020B0604020202020204" pitchFamily="34" charset="0"/>
                        </a:rPr>
                        <a:t>-16.000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2.013.135</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75564087"/>
                  </a:ext>
                </a:extLst>
              </a:tr>
              <a:tr h="253071">
                <a:tc>
                  <a:txBody>
                    <a:bodyPr/>
                    <a:lstStyle/>
                    <a:p>
                      <a:pPr algn="l" fontAlgn="ctr"/>
                      <a:r>
                        <a:rPr lang="es-CO" sz="1400" b="0" i="0" u="none" strike="noStrike">
                          <a:solidFill>
                            <a:srgbClr val="000000"/>
                          </a:solidFill>
                          <a:effectLst/>
                          <a:latin typeface="Arial" panose="020B0604020202020204" pitchFamily="34" charset="0"/>
                          <a:cs typeface="Arial" panose="020B0604020202020204" pitchFamily="34" charset="0"/>
                        </a:rPr>
                        <a:t>OTRAS TRANSFERENCIAS</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1.305.042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es-CO" sz="1400" b="0" i="0" u="none" strike="noStrike">
                          <a:solidFill>
                            <a:srgbClr val="000000"/>
                          </a:solidFill>
                          <a:effectLst/>
                          <a:latin typeface="Arial" panose="020B0604020202020204" pitchFamily="34" charset="0"/>
                          <a:cs typeface="Arial" panose="020B0604020202020204" pitchFamily="34" charset="0"/>
                        </a:rPr>
                        <a:t>1.305.042</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39240466"/>
                  </a:ext>
                </a:extLst>
              </a:tr>
              <a:tr h="180415">
                <a:tc>
                  <a:txBody>
                    <a:bodyPr/>
                    <a:lstStyle/>
                    <a:p>
                      <a:pPr algn="l" fontAlgn="b"/>
                      <a:r>
                        <a:rPr lang="es-CO" sz="14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1"/>
                    </a:solidFill>
                  </a:tcPr>
                </a:tc>
                <a:tc>
                  <a:txBody>
                    <a:bodyPr/>
                    <a:lstStyle/>
                    <a:p>
                      <a:pPr algn="r" fontAlgn="b"/>
                      <a:r>
                        <a:rPr lang="es-CO" sz="1400" b="1" i="0" u="none" strike="noStrike">
                          <a:solidFill>
                            <a:srgbClr val="000000"/>
                          </a:solidFill>
                          <a:effectLst/>
                          <a:latin typeface="Arial" panose="020B0604020202020204" pitchFamily="34" charset="0"/>
                          <a:cs typeface="Arial" panose="020B0604020202020204" pitchFamily="34" charset="0"/>
                        </a:rPr>
                        <a:t>38.432.743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1"/>
                    </a:solidFill>
                  </a:tcPr>
                </a:tc>
                <a:tc>
                  <a:txBody>
                    <a:bodyPr/>
                    <a:lstStyle/>
                    <a:p>
                      <a:pPr algn="r" fontAlgn="b"/>
                      <a:r>
                        <a:rPr lang="es-CO" sz="1400" b="1" i="0" u="none" strike="noStrike">
                          <a:solidFill>
                            <a:srgbClr val="000000"/>
                          </a:solidFill>
                          <a:effectLst/>
                          <a:latin typeface="Arial" panose="020B0604020202020204" pitchFamily="34" charset="0"/>
                          <a:cs typeface="Arial" panose="020B0604020202020204" pitchFamily="34" charset="0"/>
                        </a:rPr>
                        <a:t>68.707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1"/>
                    </a:solidFill>
                  </a:tcPr>
                </a:tc>
                <a:tc>
                  <a:txBody>
                    <a:bodyPr/>
                    <a:lstStyle/>
                    <a:p>
                      <a:pPr algn="r" fontAlgn="b"/>
                      <a:r>
                        <a:rPr lang="es-CO" sz="1400" b="1" i="0" u="none" strike="noStrike">
                          <a:solidFill>
                            <a:srgbClr val="FF0000"/>
                          </a:solidFill>
                          <a:effectLst/>
                          <a:latin typeface="Arial" panose="020B0604020202020204" pitchFamily="34" charset="0"/>
                          <a:cs typeface="Arial" panose="020B0604020202020204" pitchFamily="34" charset="0"/>
                        </a:rPr>
                        <a:t>-68.707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1"/>
                    </a:solidFill>
                  </a:tcPr>
                </a:tc>
                <a:tc>
                  <a:txBody>
                    <a:bodyPr/>
                    <a:lstStyle/>
                    <a:p>
                      <a:pPr algn="r" fontAlgn="b"/>
                      <a:r>
                        <a:rPr lang="es-CO" sz="1400" b="1" i="0" u="none" strike="noStrike">
                          <a:solidFill>
                            <a:srgbClr val="000000"/>
                          </a:solidFill>
                          <a:effectLst/>
                          <a:latin typeface="Arial" panose="020B0604020202020204" pitchFamily="34" charset="0"/>
                          <a:cs typeface="Arial" panose="020B0604020202020204" pitchFamily="34" charset="0"/>
                        </a:rPr>
                        <a:t>38.432.743</a:t>
                      </a:r>
                    </a:p>
                  </a:txBody>
                  <a:tcPr marL="9525" marR="9525" marT="9525"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chemeClr val="accent1"/>
                    </a:solidFill>
                  </a:tcPr>
                </a:tc>
                <a:extLst>
                  <a:ext uri="{0D108BD9-81ED-4DB2-BD59-A6C34878D82A}">
                    <a16:rowId xmlns:a16="http://schemas.microsoft.com/office/drawing/2014/main" val="293330409"/>
                  </a:ext>
                </a:extLst>
              </a:tr>
            </a:tbl>
          </a:graphicData>
        </a:graphic>
      </p:graphicFrame>
    </p:spTree>
    <p:extLst>
      <p:ext uri="{BB962C8B-B14F-4D97-AF65-F5344CB8AC3E}">
        <p14:creationId xmlns:p14="http://schemas.microsoft.com/office/powerpoint/2010/main" val="127362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E02AB-49BF-EF5A-B8E2-01A83F617A79}"/>
            </a:ext>
          </a:extLst>
        </p:cNvPr>
        <p:cNvGrpSpPr/>
        <p:nvPr/>
      </p:nvGrpSpPr>
      <p:grpSpPr>
        <a:xfrm>
          <a:off x="0" y="0"/>
          <a:ext cx="0" cy="0"/>
          <a:chOff x="0" y="0"/>
          <a:chExt cx="0" cy="0"/>
        </a:xfrm>
      </p:grpSpPr>
      <p:sp>
        <p:nvSpPr>
          <p:cNvPr id="12" name="TextBox 5">
            <a:extLst>
              <a:ext uri="{FF2B5EF4-FFF2-40B4-BE49-F238E27FC236}">
                <a16:creationId xmlns:a16="http://schemas.microsoft.com/office/drawing/2014/main" id="{17946ECC-9618-4F5B-12A2-51CF1B5F595B}"/>
              </a:ext>
            </a:extLst>
          </p:cNvPr>
          <p:cNvSpPr txBox="1"/>
          <p:nvPr/>
        </p:nvSpPr>
        <p:spPr>
          <a:xfrm>
            <a:off x="8543537" y="414606"/>
            <a:ext cx="251979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Cifras</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en</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millones </a:t>
            </a:r>
            <a:r>
              <a:rPr kumimoji="0" lang="en-US"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de pesos </a:t>
            </a:r>
            <a:r>
              <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Calibri"/>
              </a:rPr>
              <a:t>corrientes</a:t>
            </a:r>
            <a:endParaRPr kumimoji="0" lang="es-CO" sz="1000" b="0" i="0" u="none" strike="noStrike" kern="1200" cap="none" spc="0" normalizeH="0" baseline="0" noProof="0">
              <a:ln>
                <a:noFill/>
              </a:ln>
              <a:solidFill>
                <a:srgbClr val="232A34"/>
              </a:solidFill>
              <a:effectLst/>
              <a:uLnTx/>
              <a:uFillTx/>
              <a:latin typeface="Aptos" panose="020B0004020202020204" pitchFamily="34" charset="0"/>
              <a:ea typeface="+mn-ea"/>
              <a:cs typeface="+mn-cs"/>
            </a:endParaRPr>
          </a:p>
        </p:txBody>
      </p:sp>
      <p:graphicFrame>
        <p:nvGraphicFramePr>
          <p:cNvPr id="4" name="Marcador de contenido 3">
            <a:extLst>
              <a:ext uri="{FF2B5EF4-FFF2-40B4-BE49-F238E27FC236}">
                <a16:creationId xmlns:a16="http://schemas.microsoft.com/office/drawing/2014/main" id="{7A126D9E-C797-0128-FD8F-B154865373F3}"/>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385908576"/>
                    </a:ext>
                  </a:extLst>
                </a:gridCol>
                <a:gridCol w="25400">
                  <a:extLst>
                    <a:ext uri="{9D8B030D-6E8A-4147-A177-3AD203B41FA5}">
                      <a16:colId xmlns:a16="http://schemas.microsoft.com/office/drawing/2014/main" val="3764380763"/>
                    </a:ext>
                  </a:extLst>
                </a:gridCol>
                <a:gridCol w="25400">
                  <a:extLst>
                    <a:ext uri="{9D8B030D-6E8A-4147-A177-3AD203B41FA5}">
                      <a16:colId xmlns:a16="http://schemas.microsoft.com/office/drawing/2014/main" val="3392046682"/>
                    </a:ext>
                  </a:extLst>
                </a:gridCol>
                <a:gridCol w="25400">
                  <a:extLst>
                    <a:ext uri="{9D8B030D-6E8A-4147-A177-3AD203B41FA5}">
                      <a16:colId xmlns:a16="http://schemas.microsoft.com/office/drawing/2014/main" val="4178783001"/>
                    </a:ext>
                  </a:extLst>
                </a:gridCol>
              </a:tblGrid>
              <a:tr h="0">
                <a:tc>
                  <a:txBody>
                    <a:bodyPr/>
                    <a:lstStyle/>
                    <a:p>
                      <a:pPr algn="ctr" fontAlgn="ctr"/>
                      <a:r>
                        <a:rPr lang="es-CO" sz="100" u="none" strike="noStrike">
                          <a:effectLst/>
                        </a:rPr>
                        <a:t>Sector</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2024</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2025</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s-CO" sz="100" u="none" strike="noStrike">
                          <a:effectLst/>
                        </a:rPr>
                        <a:t>Variación %</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36137368"/>
                  </a:ext>
                </a:extLst>
              </a:tr>
              <a:tr h="0">
                <a:tc>
                  <a:txBody>
                    <a:bodyPr/>
                    <a:lstStyle/>
                    <a:p>
                      <a:pPr algn="l" fontAlgn="ctr"/>
                      <a:r>
                        <a:rPr lang="es-CO" sz="100" u="none" strike="noStrike">
                          <a:effectLst/>
                        </a:rPr>
                        <a:t>Ambiente</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388.105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497.308</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28%</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51683763"/>
                  </a:ext>
                </a:extLst>
              </a:tr>
              <a:tr h="0">
                <a:tc>
                  <a:txBody>
                    <a:bodyPr/>
                    <a:lstStyle/>
                    <a:p>
                      <a:pPr algn="l" fontAlgn="ctr"/>
                      <a:r>
                        <a:rPr lang="es-CO" sz="100" u="none" strike="noStrike">
                          <a:effectLst/>
                        </a:rPr>
                        <a:t>Cultura, Recreación y Deporte</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1.069.256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1.309.081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733678350"/>
                  </a:ext>
                </a:extLst>
              </a:tr>
              <a:tr h="0">
                <a:tc>
                  <a:txBody>
                    <a:bodyPr/>
                    <a:lstStyle/>
                    <a:p>
                      <a:pPr algn="l" fontAlgn="ctr"/>
                      <a:r>
                        <a:rPr lang="es-ES" sz="100" u="none" strike="noStrike">
                          <a:effectLst/>
                        </a:rPr>
                        <a:t>Desarrollo Económico, Industria y Turismo</a:t>
                      </a:r>
                      <a:endParaRPr lang="es-ES"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264.437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343.334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52124953"/>
                  </a:ext>
                </a:extLst>
              </a:tr>
              <a:tr h="0">
                <a:tc>
                  <a:txBody>
                    <a:bodyPr/>
                    <a:lstStyle/>
                    <a:p>
                      <a:pPr algn="l" fontAlgn="ctr"/>
                      <a:r>
                        <a:rPr lang="es-CO" sz="100" u="none" strike="noStrike">
                          <a:effectLst/>
                        </a:rPr>
                        <a:t>Educación</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7.211.103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8.404.103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06071644"/>
                  </a:ext>
                </a:extLst>
              </a:tr>
              <a:tr h="0">
                <a:tc>
                  <a:txBody>
                    <a:bodyPr/>
                    <a:lstStyle/>
                    <a:p>
                      <a:pPr algn="l" fontAlgn="ctr"/>
                      <a:r>
                        <a:rPr lang="es-CO" sz="100" u="none" strike="noStrike">
                          <a:effectLst/>
                        </a:rPr>
                        <a:t>Gestión Jurídica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39.391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44.064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027398972"/>
                  </a:ext>
                </a:extLst>
              </a:tr>
              <a:tr h="0">
                <a:tc>
                  <a:txBody>
                    <a:bodyPr/>
                    <a:lstStyle/>
                    <a:p>
                      <a:pPr algn="l" fontAlgn="ctr"/>
                      <a:r>
                        <a:rPr lang="es-CO" sz="100" u="none" strike="noStrike">
                          <a:effectLst/>
                        </a:rPr>
                        <a:t>Gestión Pública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253.487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292.019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594905942"/>
                  </a:ext>
                </a:extLst>
              </a:tr>
              <a:tr h="0">
                <a:tc>
                  <a:txBody>
                    <a:bodyPr/>
                    <a:lstStyle/>
                    <a:p>
                      <a:pPr algn="l" fontAlgn="ctr"/>
                      <a:r>
                        <a:rPr lang="es-CO" sz="100" u="none" strike="noStrike">
                          <a:effectLst/>
                        </a:rPr>
                        <a:t>Gobierno</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336.036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369.524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54527341"/>
                  </a:ext>
                </a:extLst>
              </a:tr>
              <a:tr h="0">
                <a:tc>
                  <a:txBody>
                    <a:bodyPr/>
                    <a:lstStyle/>
                    <a:p>
                      <a:pPr algn="l" fontAlgn="ctr"/>
                      <a:r>
                        <a:rPr lang="es-CO" sz="100" u="none" strike="noStrike">
                          <a:effectLst/>
                        </a:rPr>
                        <a:t>Hábitat</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1.453.620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1.909.067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31%</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92362054"/>
                  </a:ext>
                </a:extLst>
              </a:tr>
              <a:tr h="0">
                <a:tc>
                  <a:txBody>
                    <a:bodyPr/>
                    <a:lstStyle/>
                    <a:p>
                      <a:pPr algn="l" fontAlgn="ctr"/>
                      <a:r>
                        <a:rPr lang="es-CO" sz="100" u="none" strike="noStrike">
                          <a:effectLst/>
                        </a:rPr>
                        <a:t>Hacienda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1.523.995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1.782.742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348964606"/>
                  </a:ext>
                </a:extLst>
              </a:tr>
              <a:tr h="0">
                <a:tc>
                  <a:txBody>
                    <a:bodyPr/>
                    <a:lstStyle/>
                    <a:p>
                      <a:pPr algn="l" fontAlgn="ctr"/>
                      <a:r>
                        <a:rPr lang="es-CO" sz="100" u="none" strike="noStrike">
                          <a:effectLst/>
                        </a:rPr>
                        <a:t>Integración Social</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2.277.116</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2.477.977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9%</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388448798"/>
                  </a:ext>
                </a:extLst>
              </a:tr>
              <a:tr h="0">
                <a:tc>
                  <a:txBody>
                    <a:bodyPr/>
                    <a:lstStyle/>
                    <a:p>
                      <a:pPr algn="l" fontAlgn="ctr"/>
                      <a:r>
                        <a:rPr lang="es-CO" sz="100" u="none" strike="noStrike">
                          <a:effectLst/>
                        </a:rPr>
                        <a:t>Movilidad</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4.799.077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5.936.157</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24%</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012059"/>
                  </a:ext>
                </a:extLst>
              </a:tr>
              <a:tr h="0">
                <a:tc>
                  <a:txBody>
                    <a:bodyPr/>
                    <a:lstStyle/>
                    <a:p>
                      <a:pPr algn="l" fontAlgn="ctr"/>
                      <a:r>
                        <a:rPr lang="es-CO" sz="100" u="none" strike="noStrike">
                          <a:effectLst/>
                        </a:rPr>
                        <a:t>Mujeres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122.389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141.143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15%</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27761396"/>
                  </a:ext>
                </a:extLst>
              </a:tr>
              <a:tr h="0">
                <a:tc>
                  <a:txBody>
                    <a:bodyPr/>
                    <a:lstStyle/>
                    <a:p>
                      <a:pPr algn="l" fontAlgn="ctr"/>
                      <a:r>
                        <a:rPr lang="es-CO" sz="100" u="none" strike="noStrike">
                          <a:effectLst/>
                        </a:rPr>
                        <a:t>Otras Entidades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614.172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654.788</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061366377"/>
                  </a:ext>
                </a:extLst>
              </a:tr>
              <a:tr h="0">
                <a:tc>
                  <a:txBody>
                    <a:bodyPr/>
                    <a:lstStyle/>
                    <a:p>
                      <a:pPr algn="l" fontAlgn="ctr"/>
                      <a:r>
                        <a:rPr lang="es-CO" sz="100" u="none" strike="noStrike">
                          <a:effectLst/>
                        </a:rPr>
                        <a:t>Planeación</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190.010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213.264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12%</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039537086"/>
                  </a:ext>
                </a:extLst>
              </a:tr>
              <a:tr h="0">
                <a:tc>
                  <a:txBody>
                    <a:bodyPr/>
                    <a:lstStyle/>
                    <a:p>
                      <a:pPr algn="l" fontAlgn="ctr"/>
                      <a:r>
                        <a:rPr lang="es-CO" sz="100" u="none" strike="noStrike">
                          <a:effectLst/>
                        </a:rPr>
                        <a:t>Salud</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4.405.293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4.693.653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11640470"/>
                  </a:ext>
                </a:extLst>
              </a:tr>
              <a:tr h="0">
                <a:tc>
                  <a:txBody>
                    <a:bodyPr/>
                    <a:lstStyle/>
                    <a:p>
                      <a:pPr algn="l" fontAlgn="ctr"/>
                      <a:r>
                        <a:rPr lang="es-CO" sz="100" u="none" strike="noStrike">
                          <a:effectLst/>
                        </a:rPr>
                        <a:t>Seguridad, Convivencia y Justicia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791.172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1.049.170</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294249328"/>
                  </a:ext>
                </a:extLst>
              </a:tr>
              <a:tr h="0">
                <a:tc>
                  <a:txBody>
                    <a:bodyPr/>
                    <a:lstStyle/>
                    <a:p>
                      <a:pPr algn="l" fontAlgn="ctr"/>
                      <a:r>
                        <a:rPr lang="es-CO" sz="100" u="none" strike="noStrike">
                          <a:effectLst/>
                        </a:rPr>
                        <a:t>Servicio de la Deuda</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2.082.599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2.029.135</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872699582"/>
                  </a:ext>
                </a:extLst>
              </a:tr>
              <a:tr h="0">
                <a:tc>
                  <a:txBody>
                    <a:bodyPr/>
                    <a:lstStyle/>
                    <a:p>
                      <a:pPr algn="l" fontAlgn="ctr"/>
                      <a:r>
                        <a:rPr lang="es-CO" sz="100" u="none" strike="noStrike">
                          <a:effectLst/>
                        </a:rPr>
                        <a:t>Subtotal funcionamiento e inversión</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27.821.259</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32.146.526</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16%</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482047092"/>
                  </a:ext>
                </a:extLst>
              </a:tr>
              <a:tr h="0">
                <a:tc>
                  <a:txBody>
                    <a:bodyPr/>
                    <a:lstStyle/>
                    <a:p>
                      <a:pPr algn="l" fontAlgn="ctr"/>
                      <a:r>
                        <a:rPr lang="es-CO" sz="100" u="none" strike="noStrike">
                          <a:effectLst/>
                        </a:rPr>
                        <a:t>FET</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3.077.169</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3.091.064</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458513597"/>
                  </a:ext>
                </a:extLst>
              </a:tr>
              <a:tr h="0">
                <a:tc>
                  <a:txBody>
                    <a:bodyPr/>
                    <a:lstStyle/>
                    <a:p>
                      <a:pPr algn="l" fontAlgn="ctr"/>
                      <a:r>
                        <a:rPr lang="es-CO" sz="100" u="none" strike="noStrike">
                          <a:effectLst/>
                        </a:rPr>
                        <a:t>FDL</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1.720.503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1.890.111</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280623647"/>
                  </a:ext>
                </a:extLst>
              </a:tr>
              <a:tr h="0">
                <a:tc>
                  <a:txBody>
                    <a:bodyPr/>
                    <a:lstStyle/>
                    <a:p>
                      <a:pPr algn="l" fontAlgn="ctr"/>
                      <a:r>
                        <a:rPr lang="es-CO" sz="100" u="none" strike="noStrike">
                          <a:effectLst/>
                        </a:rPr>
                        <a:t>Otras transferencias</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1.188.563</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1.305.042</a:t>
                      </a:r>
                      <a:endParaRPr lang="es-CO"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10%</a:t>
                      </a:r>
                      <a:endParaRPr lang="es-CO" sz="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593481437"/>
                  </a:ext>
                </a:extLst>
              </a:tr>
              <a:tr h="0">
                <a:tc>
                  <a:txBody>
                    <a:bodyPr/>
                    <a:lstStyle/>
                    <a:p>
                      <a:pPr algn="l" fontAlgn="ctr"/>
                      <a:r>
                        <a:rPr lang="es-CO" sz="100" u="none" strike="noStrike">
                          <a:effectLst/>
                        </a:rPr>
                        <a:t>Total Presupuesto Anual</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33.807.494</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38.432.743</a:t>
                      </a:r>
                      <a:endParaRPr lang="es-CO" sz="100" b="1" i="0" u="none" strike="noStrike">
                        <a:solidFill>
                          <a:srgbClr val="000000"/>
                        </a:solidFill>
                        <a:effectLst/>
                        <a:latin typeface="Aptos Narrow" panose="020B0004020202020204" pitchFamily="34" charset="0"/>
                      </a:endParaRPr>
                    </a:p>
                  </a:txBody>
                  <a:tcPr marL="0" marR="0" marT="0" marB="0" anchor="ctr"/>
                </a:tc>
                <a:tc>
                  <a:txBody>
                    <a:bodyPr/>
                    <a:lstStyle/>
                    <a:p>
                      <a:pPr algn="r" fontAlgn="ctr"/>
                      <a:r>
                        <a:rPr lang="es-CO" sz="100" u="none" strike="noStrike">
                          <a:effectLst/>
                        </a:rPr>
                        <a:t>14%</a:t>
                      </a:r>
                      <a:endParaRPr lang="es-CO" sz="1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219826104"/>
                  </a:ext>
                </a:extLst>
              </a:tr>
            </a:tbl>
          </a:graphicData>
        </a:graphic>
      </p:graphicFrame>
      <p:sp>
        <p:nvSpPr>
          <p:cNvPr id="8" name="CuadroTexto 7">
            <a:extLst>
              <a:ext uri="{FF2B5EF4-FFF2-40B4-BE49-F238E27FC236}">
                <a16:creationId xmlns:a16="http://schemas.microsoft.com/office/drawing/2014/main" id="{152E4064-6444-8E6B-C239-72EAEAD63383}"/>
              </a:ext>
            </a:extLst>
          </p:cNvPr>
          <p:cNvSpPr txBox="1"/>
          <p:nvPr/>
        </p:nvSpPr>
        <p:spPr>
          <a:xfrm>
            <a:off x="123167" y="6164725"/>
            <a:ext cx="72806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*Aprobado Primer Debate Concejo de Bogotá – 3 de diciembre2024</a:t>
            </a:r>
            <a:endParaRPr lang="es-MX" sz="1000">
              <a:solidFill>
                <a:srgbClr val="232A3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rPr>
              <a:t>**Reclasificación de 138mm transferencia inversión RENOBO al sector Hábitat</a:t>
            </a:r>
            <a:endParaRPr kumimoji="0" lang="es-CO" sz="1000" b="0" i="0" u="none" strike="noStrike" kern="1200" cap="none" spc="0" normalizeH="0" baseline="0" noProof="0">
              <a:ln>
                <a:noFill/>
              </a:ln>
              <a:solidFill>
                <a:srgbClr val="232A34"/>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B601AED0-744E-E21C-199D-CD47488BA3B4}"/>
              </a:ext>
            </a:extLst>
          </p:cNvPr>
          <p:cNvSpPr txBox="1"/>
          <p:nvPr/>
        </p:nvSpPr>
        <p:spPr>
          <a:xfrm>
            <a:off x="628134" y="27889"/>
            <a:ext cx="8683228" cy="509827"/>
          </a:xfrm>
          <a:prstGeom prst="rect">
            <a:avLst/>
          </a:prstGeom>
        </p:spPr>
        <p:txBody>
          <a:bodyPr anchor="b">
            <a:noAutofit/>
          </a:bodyPr>
          <a:lstStyle>
            <a:defPPr>
              <a:defRPr lang="es-CO"/>
            </a:defPPr>
            <a:lvl1pPr algn="ctr">
              <a:lnSpc>
                <a:spcPct val="90000"/>
              </a:lnSpc>
              <a:spcBef>
                <a:spcPct val="0"/>
              </a:spcBef>
              <a:buNone/>
              <a:defRPr sz="60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2600" b="0" i="0" u="none" strike="noStrike" kern="1200" cap="none" spc="0" normalizeH="0" baseline="0" noProof="0">
                <a:ln>
                  <a:noFill/>
                </a:ln>
                <a:solidFill>
                  <a:srgbClr val="002060"/>
                </a:solidFill>
                <a:effectLst/>
                <a:uLnTx/>
                <a:uFillTx/>
                <a:latin typeface="Oswald Medium"/>
                <a:ea typeface="+mj-ea"/>
                <a:cs typeface="+mj-cs"/>
              </a:rPr>
              <a:t>Modificaciones al Presupuesto – Aprobado Primer Debate</a:t>
            </a:r>
            <a:endParaRPr kumimoji="0" lang="en-US" sz="2600" b="0" i="0" u="none" strike="noStrike" kern="1200" cap="none" spc="0" normalizeH="0" baseline="0" noProof="0">
              <a:ln>
                <a:noFill/>
              </a:ln>
              <a:solidFill>
                <a:srgbClr val="002060"/>
              </a:solidFill>
              <a:effectLst/>
              <a:uLnTx/>
              <a:uFillTx/>
              <a:latin typeface="Oswald Medium"/>
              <a:ea typeface="+mj-ea"/>
              <a:cs typeface="+mj-cs"/>
            </a:endParaRPr>
          </a:p>
        </p:txBody>
      </p:sp>
      <p:graphicFrame>
        <p:nvGraphicFramePr>
          <p:cNvPr id="9" name="Tabla 8">
            <a:extLst>
              <a:ext uri="{FF2B5EF4-FFF2-40B4-BE49-F238E27FC236}">
                <a16:creationId xmlns:a16="http://schemas.microsoft.com/office/drawing/2014/main" id="{31039E71-52DD-2411-D8BD-3D3278E09C50}"/>
              </a:ext>
            </a:extLst>
          </p:cNvPr>
          <p:cNvGraphicFramePr>
            <a:graphicFrameLocks noGrp="1"/>
          </p:cNvGraphicFramePr>
          <p:nvPr>
            <p:extLst>
              <p:ext uri="{D42A27DB-BD31-4B8C-83A1-F6EECF244321}">
                <p14:modId xmlns:p14="http://schemas.microsoft.com/office/powerpoint/2010/main" val="2929428623"/>
              </p:ext>
            </p:extLst>
          </p:nvPr>
        </p:nvGraphicFramePr>
        <p:xfrm>
          <a:off x="233614" y="924433"/>
          <a:ext cx="11202127" cy="4976686"/>
        </p:xfrm>
        <a:graphic>
          <a:graphicData uri="http://schemas.openxmlformats.org/drawingml/2006/table">
            <a:tbl>
              <a:tblPr firstRow="1" firstCol="1" bandRow="1"/>
              <a:tblGrid>
                <a:gridCol w="2953859">
                  <a:extLst>
                    <a:ext uri="{9D8B030D-6E8A-4147-A177-3AD203B41FA5}">
                      <a16:colId xmlns:a16="http://schemas.microsoft.com/office/drawing/2014/main" val="797276131"/>
                    </a:ext>
                  </a:extLst>
                </a:gridCol>
                <a:gridCol w="3953478">
                  <a:extLst>
                    <a:ext uri="{9D8B030D-6E8A-4147-A177-3AD203B41FA5}">
                      <a16:colId xmlns:a16="http://schemas.microsoft.com/office/drawing/2014/main" val="261066930"/>
                    </a:ext>
                  </a:extLst>
                </a:gridCol>
                <a:gridCol w="1607106">
                  <a:extLst>
                    <a:ext uri="{9D8B030D-6E8A-4147-A177-3AD203B41FA5}">
                      <a16:colId xmlns:a16="http://schemas.microsoft.com/office/drawing/2014/main" val="572325203"/>
                    </a:ext>
                  </a:extLst>
                </a:gridCol>
                <a:gridCol w="1366883">
                  <a:extLst>
                    <a:ext uri="{9D8B030D-6E8A-4147-A177-3AD203B41FA5}">
                      <a16:colId xmlns:a16="http://schemas.microsoft.com/office/drawing/2014/main" val="97860134"/>
                    </a:ext>
                  </a:extLst>
                </a:gridCol>
                <a:gridCol w="1320801">
                  <a:extLst>
                    <a:ext uri="{9D8B030D-6E8A-4147-A177-3AD203B41FA5}">
                      <a16:colId xmlns:a16="http://schemas.microsoft.com/office/drawing/2014/main" val="2088068006"/>
                    </a:ext>
                  </a:extLst>
                </a:gridCol>
              </a:tblGrid>
              <a:tr h="606881">
                <a:tc>
                  <a:txBody>
                    <a:bodyPr/>
                    <a:lstStyle/>
                    <a:p>
                      <a:pPr algn="l" fontAlgn="ctr"/>
                      <a:r>
                        <a:rPr lang="es-MX" sz="1200" b="1" i="0" u="none" strike="noStrike">
                          <a:solidFill>
                            <a:srgbClr val="000000"/>
                          </a:solidFill>
                          <a:effectLst/>
                          <a:latin typeface="Arial" panose="020B0604020202020204" pitchFamily="34" charset="0"/>
                          <a:cs typeface="Arial" panose="020B0604020202020204" pitchFamily="34" charset="0"/>
                        </a:rPr>
                        <a:t>SECTOR </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w="12700" cap="flat" cmpd="sng" algn="ctr">
                      <a:noFill/>
                      <a:prstDash val="solid"/>
                      <a:round/>
                      <a:headEnd type="none" w="med" len="med"/>
                      <a:tailEnd type="none" w="med" len="med"/>
                    </a:lnB>
                    <a:solidFill>
                      <a:schemeClr val="accent1"/>
                    </a:solidFill>
                  </a:tcPr>
                </a:tc>
                <a:tc>
                  <a:txBody>
                    <a:bodyPr/>
                    <a:lstStyle/>
                    <a:p>
                      <a:pPr algn="l" fontAlgn="ctr"/>
                      <a:r>
                        <a:rPr lang="es-CO" sz="1200" b="1" i="0" u="none" strike="noStrike">
                          <a:solidFill>
                            <a:srgbClr val="000000"/>
                          </a:solidFill>
                          <a:effectLst/>
                          <a:latin typeface="Arial" panose="020B0604020202020204" pitchFamily="34" charset="0"/>
                          <a:cs typeface="Arial" panose="020B0604020202020204" pitchFamily="34" charset="0"/>
                        </a:rPr>
                        <a:t> ENTIDAD</a:t>
                      </a:r>
                    </a:p>
                  </a:txBody>
                  <a:tcPr marL="9065" marR="9065" marT="9065" marB="0" anchor="ctr">
                    <a:lnL>
                      <a:noFill/>
                    </a:lnL>
                    <a:lnR>
                      <a:noFill/>
                    </a:lnR>
                    <a:lnT>
                      <a:noFill/>
                    </a:lnT>
                    <a:lnB>
                      <a:noFill/>
                    </a:lnB>
                    <a:solidFill>
                      <a:schemeClr val="accent1"/>
                    </a:solidFill>
                  </a:tcPr>
                </a:tc>
                <a:tc>
                  <a:txBody>
                    <a:bodyPr/>
                    <a:lstStyle/>
                    <a:p>
                      <a:pPr algn="ctr" fontAlgn="ctr"/>
                      <a:r>
                        <a:rPr lang="es-CO" sz="1200" b="1" i="0" u="none" strike="noStrike">
                          <a:solidFill>
                            <a:srgbClr val="000000"/>
                          </a:solidFill>
                          <a:effectLst/>
                          <a:latin typeface="Arial" panose="020B0604020202020204" pitchFamily="34" charset="0"/>
                          <a:cs typeface="Arial" panose="020B0604020202020204" pitchFamily="34" charset="0"/>
                        </a:rPr>
                        <a:t>PROGRAMACIÓN INICIAL 2025</a:t>
                      </a:r>
                    </a:p>
                  </a:txBody>
                  <a:tcPr marL="9065" marR="9065" marT="9065" marB="0" anchor="ctr">
                    <a:lnL>
                      <a:noFill/>
                    </a:lnL>
                    <a:lnR>
                      <a:noFill/>
                    </a:lnR>
                    <a:lnT>
                      <a:noFill/>
                    </a:lnT>
                    <a:lnB>
                      <a:noFill/>
                    </a:lnB>
                    <a:solidFill>
                      <a:schemeClr val="accent1"/>
                    </a:solidFill>
                  </a:tcPr>
                </a:tc>
                <a:tc>
                  <a:txBody>
                    <a:bodyPr/>
                    <a:lstStyle/>
                    <a:p>
                      <a:pPr algn="ctr" fontAlgn="ctr"/>
                      <a:r>
                        <a:rPr lang="es-CO" sz="1200" b="1" i="0" u="none" strike="noStrike">
                          <a:solidFill>
                            <a:srgbClr val="000000"/>
                          </a:solidFill>
                          <a:effectLst/>
                          <a:latin typeface="Arial" panose="020B0604020202020204" pitchFamily="34" charset="0"/>
                          <a:cs typeface="Arial" panose="020B0604020202020204" pitchFamily="34" charset="0"/>
                        </a:rPr>
                        <a:t>MODIFICACIONES </a:t>
                      </a:r>
                    </a:p>
                  </a:txBody>
                  <a:tcPr marL="9065" marR="9065" marT="9065" marB="0" anchor="ctr">
                    <a:lnL>
                      <a:noFill/>
                    </a:lnL>
                    <a:lnR>
                      <a:noFill/>
                    </a:lnR>
                    <a:lnT>
                      <a:noFill/>
                    </a:lnT>
                    <a:lnB>
                      <a:noFill/>
                    </a:lnB>
                    <a:solidFill>
                      <a:schemeClr val="accent1"/>
                    </a:solidFill>
                  </a:tcPr>
                </a:tc>
                <a:tc>
                  <a:txBody>
                    <a:bodyPr/>
                    <a:lstStyle/>
                    <a:p>
                      <a:pPr algn="ctr" fontAlgn="ctr"/>
                      <a:r>
                        <a:rPr lang="es-CO" sz="1200" b="1" i="0" u="none" strike="noStrike">
                          <a:solidFill>
                            <a:srgbClr val="000000"/>
                          </a:solidFill>
                          <a:effectLst/>
                          <a:latin typeface="Arial" panose="020B0604020202020204" pitchFamily="34" charset="0"/>
                          <a:cs typeface="Arial" panose="020B0604020202020204" pitchFamily="34" charset="0"/>
                        </a:rPr>
                        <a:t>PROGRAMACIÓN APROBADA *</a:t>
                      </a:r>
                    </a:p>
                  </a:txBody>
                  <a:tcPr marL="9065" marR="9065" marT="9065" marB="0" anchor="ctr">
                    <a:lnL>
                      <a:noFill/>
                    </a:lnL>
                    <a:lnR>
                      <a:noFill/>
                    </a:lnR>
                    <a:lnT>
                      <a:noFill/>
                    </a:lnT>
                    <a:lnB>
                      <a:noFill/>
                    </a:lnB>
                    <a:solidFill>
                      <a:schemeClr val="accent1"/>
                    </a:solidFill>
                  </a:tcPr>
                </a:tc>
                <a:extLst>
                  <a:ext uri="{0D108BD9-81ED-4DB2-BD59-A6C34878D82A}">
                    <a16:rowId xmlns:a16="http://schemas.microsoft.com/office/drawing/2014/main" val="1089611815"/>
                  </a:ext>
                </a:extLst>
              </a:tr>
              <a:tr h="208870">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a:solidFill>
                            <a:srgbClr val="000000"/>
                          </a:solidFill>
                          <a:effectLst/>
                          <a:latin typeface="Arial" panose="020B0604020202020204" pitchFamily="34" charset="0"/>
                          <a:cs typeface="Arial" panose="020B0604020202020204" pitchFamily="34" charset="0"/>
                        </a:rPr>
                        <a:t>CULTURA, RECREACIÓN Y DEPORTE</a:t>
                      </a: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IDARTES</a:t>
                      </a:r>
                    </a:p>
                  </a:txBody>
                  <a:tcPr marL="9065" marR="9065" marT="9065" marB="0" anchor="ctr">
                    <a:lnL w="12700" cap="flat" cmpd="sng" algn="ctr">
                      <a:noFill/>
                      <a:prstDash val="solid"/>
                      <a:round/>
                      <a:headEnd type="none" w="med" len="med"/>
                      <a:tailEnd type="none" w="med" len="med"/>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214.629</a:t>
                      </a:r>
                    </a:p>
                  </a:txBody>
                  <a:tcPr marL="9065" marR="9065" marT="906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5.000</a:t>
                      </a:r>
                    </a:p>
                  </a:txBody>
                  <a:tcPr marL="9065" marR="9065" marT="906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219.629</a:t>
                      </a:r>
                    </a:p>
                  </a:txBody>
                  <a:tcPr marL="9065" marR="9065" marT="9065" marB="0" anchor="ctr">
                    <a:lnL>
                      <a:noFill/>
                    </a:lnL>
                    <a:lnR>
                      <a:noFill/>
                    </a:lnR>
                    <a:lnT>
                      <a:noFill/>
                    </a:lnT>
                    <a:lnB>
                      <a:noFill/>
                    </a:lnB>
                    <a:noFill/>
                  </a:tcPr>
                </a:tc>
                <a:extLst>
                  <a:ext uri="{0D108BD9-81ED-4DB2-BD59-A6C34878D82A}">
                    <a16:rowId xmlns:a16="http://schemas.microsoft.com/office/drawing/2014/main" val="501167669"/>
                  </a:ext>
                </a:extLst>
              </a:tr>
              <a:tr h="208870">
                <a:tc vMerge="1">
                  <a:txBody>
                    <a:bodyPr/>
                    <a:lstStyle/>
                    <a:p>
                      <a:pPr algn="l" fontAlgn="ct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INST- DISTRITAL DEL PATRIMONIO CULTURAL - IDPC</a:t>
                      </a:r>
                    </a:p>
                  </a:txBody>
                  <a:tcPr marL="9065" marR="9065" marT="9065" marB="0" anchor="ctr">
                    <a:lnL w="12700" cap="flat" cmpd="sng" algn="ctr">
                      <a:noFill/>
                      <a:prstDash val="solid"/>
                      <a:round/>
                      <a:headEnd type="none" w="med" len="med"/>
                      <a:tailEnd type="none" w="med" len="med"/>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45.541</a:t>
                      </a:r>
                    </a:p>
                  </a:txBody>
                  <a:tcPr marL="9065" marR="9065" marT="906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2.000</a:t>
                      </a:r>
                    </a:p>
                  </a:txBody>
                  <a:tcPr marL="9065" marR="9065" marT="906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47.541</a:t>
                      </a:r>
                    </a:p>
                  </a:txBody>
                  <a:tcPr marL="9065" marR="9065" marT="9065" marB="0" anchor="ctr">
                    <a:lnL>
                      <a:noFill/>
                    </a:lnL>
                    <a:lnR>
                      <a:noFill/>
                    </a:lnR>
                    <a:lnT>
                      <a:noFill/>
                    </a:lnT>
                    <a:lnB>
                      <a:noFill/>
                    </a:lnB>
                    <a:noFill/>
                  </a:tcPr>
                </a:tc>
                <a:extLst>
                  <a:ext uri="{0D108BD9-81ED-4DB2-BD59-A6C34878D82A}">
                    <a16:rowId xmlns:a16="http://schemas.microsoft.com/office/drawing/2014/main" val="398723354"/>
                  </a:ext>
                </a:extLst>
              </a:tr>
              <a:tr h="208870">
                <a:tc vMerge="1">
                  <a:txBody>
                    <a:bodyPr/>
                    <a:lstStyle/>
                    <a:p>
                      <a:pPr algn="l" fontAlgn="ct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ORQ. FILARMÓNICA DE BOGOTÁ</a:t>
                      </a:r>
                    </a:p>
                  </a:txBody>
                  <a:tcPr marL="9065" marR="9065" marT="9065" marB="0" anchor="ctr">
                    <a:lnL w="12700" cap="flat" cmpd="sng" algn="ctr">
                      <a:noFill/>
                      <a:prstDash val="solid"/>
                      <a:round/>
                      <a:headEnd type="none" w="med" len="med"/>
                      <a:tailEnd type="none" w="med" len="med"/>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80.220</a:t>
                      </a:r>
                    </a:p>
                  </a:txBody>
                  <a:tcPr marL="9065" marR="9065" marT="906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2.000</a:t>
                      </a:r>
                    </a:p>
                  </a:txBody>
                  <a:tcPr marL="9065" marR="9065" marT="906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82.220</a:t>
                      </a:r>
                    </a:p>
                  </a:txBody>
                  <a:tcPr marL="9065" marR="9065" marT="9065" marB="0" anchor="ctr">
                    <a:lnL>
                      <a:noFill/>
                    </a:lnL>
                    <a:lnR>
                      <a:noFill/>
                    </a:lnR>
                    <a:lnT>
                      <a:noFill/>
                    </a:lnT>
                    <a:lnB>
                      <a:noFill/>
                    </a:lnB>
                    <a:noFill/>
                  </a:tcPr>
                </a:tc>
                <a:extLst>
                  <a:ext uri="{0D108BD9-81ED-4DB2-BD59-A6C34878D82A}">
                    <a16:rowId xmlns:a16="http://schemas.microsoft.com/office/drawing/2014/main" val="791713127"/>
                  </a:ext>
                </a:extLst>
              </a:tr>
              <a:tr h="208870">
                <a:tc vMerge="1">
                  <a:txBody>
                    <a:bodyPr/>
                    <a:lstStyle/>
                    <a:p>
                      <a:pPr algn="l" fontAlgn="ct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SEC. DIST. DE CULTURA, RECREACIÓN Y DEPORTE</a:t>
                      </a:r>
                    </a:p>
                  </a:txBody>
                  <a:tcPr marL="9065" marR="9065" marT="9065"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285.456</a:t>
                      </a:r>
                    </a:p>
                  </a:txBody>
                  <a:tcPr marL="9065" marR="9065" marT="906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500</a:t>
                      </a:r>
                    </a:p>
                  </a:txBody>
                  <a:tcPr marL="9065" marR="9065" marT="906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285.956</a:t>
                      </a:r>
                    </a:p>
                  </a:txBody>
                  <a:tcPr marL="9065" marR="9065" marT="906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124826"/>
                  </a:ext>
                </a:extLst>
              </a:tr>
              <a:tr h="2088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a:solidFill>
                            <a:srgbClr val="000000"/>
                          </a:solidFill>
                          <a:effectLst/>
                          <a:latin typeface="Arial" panose="020B0604020202020204" pitchFamily="34" charset="0"/>
                          <a:cs typeface="Arial" panose="020B0604020202020204" pitchFamily="34" charset="0"/>
                        </a:rPr>
                        <a:t>DESARROLLO ECONÓMICO, IND.</a:t>
                      </a: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INST. DISTRITAL DE TURISMO - IDT</a:t>
                      </a:r>
                    </a:p>
                  </a:txBody>
                  <a:tcPr marL="9065" marR="9065" marT="906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32.216</a:t>
                      </a:r>
                    </a:p>
                  </a:txBody>
                  <a:tcPr marL="9065" marR="9065" marT="906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1.000</a:t>
                      </a:r>
                    </a:p>
                  </a:txBody>
                  <a:tcPr marL="9065" marR="9065" marT="906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33.216</a:t>
                      </a:r>
                    </a:p>
                  </a:txBody>
                  <a:tcPr marL="9065" marR="9065" marT="906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894556985"/>
                  </a:ext>
                </a:extLst>
              </a:tr>
              <a:tr h="208870">
                <a:tc vMerge="1">
                  <a:txBody>
                    <a:bodyPr/>
                    <a:lstStyle/>
                    <a:p>
                      <a:pPr algn="l" fontAlgn="ct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INST. PARA LA ECONOMÍA SOCIAL – IPES</a:t>
                      </a:r>
                    </a:p>
                  </a:txBody>
                  <a:tcPr marL="9065" marR="9065" marT="9065"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87.849</a:t>
                      </a:r>
                    </a:p>
                  </a:txBody>
                  <a:tcPr marL="9065" marR="9065" marT="906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2.000</a:t>
                      </a:r>
                    </a:p>
                  </a:txBody>
                  <a:tcPr marL="9065" marR="9065" marT="906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89.849</a:t>
                      </a:r>
                    </a:p>
                  </a:txBody>
                  <a:tcPr marL="9065" marR="9065" marT="906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216399"/>
                  </a:ext>
                </a:extLst>
              </a:tr>
              <a:tr h="20887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a:solidFill>
                            <a:srgbClr val="000000"/>
                          </a:solidFill>
                          <a:effectLst/>
                          <a:latin typeface="Arial" panose="020B0604020202020204" pitchFamily="34" charset="0"/>
                          <a:cs typeface="Arial" panose="020B0604020202020204" pitchFamily="34" charset="0"/>
                        </a:rPr>
                        <a:t>GOBIERNO</a:t>
                      </a:r>
                    </a:p>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ES" sz="1200" b="0" i="0" u="none" strike="noStrike">
                          <a:solidFill>
                            <a:srgbClr val="000000"/>
                          </a:solidFill>
                          <a:effectLst/>
                          <a:latin typeface="Arial" panose="020B0604020202020204" pitchFamily="34" charset="0"/>
                          <a:cs typeface="Arial" panose="020B0604020202020204" pitchFamily="34" charset="0"/>
                        </a:rPr>
                        <a:t>DADEP</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50.355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3.000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53.355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589476004"/>
                  </a:ext>
                </a:extLst>
              </a:tr>
              <a:tr h="20887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ES" sz="1200" b="0" i="0" u="none" strike="noStrike">
                          <a:solidFill>
                            <a:srgbClr val="000000"/>
                          </a:solidFill>
                          <a:effectLst/>
                          <a:latin typeface="Arial" panose="020B0604020202020204" pitchFamily="34" charset="0"/>
                          <a:cs typeface="Arial" panose="020B0604020202020204" pitchFamily="34" charset="0"/>
                        </a:rPr>
                        <a:t>INST. DIST. DE LA PART. Y ACCIÓN COMUNAL - IDPAC</a:t>
                      </a:r>
                    </a:p>
                  </a:txBody>
                  <a:tcPr marL="9525" marR="9525" marT="9525" marB="0" anchor="ctr">
                    <a:lnL w="12700" cap="flat" cmpd="sng" algn="ctr">
                      <a:noFill/>
                      <a:prstDash val="solid"/>
                      <a:round/>
                      <a:headEnd type="none" w="med" len="med"/>
                      <a:tailEnd type="none" w="med" len="med"/>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46.577</a:t>
                      </a:r>
                    </a:p>
                  </a:txBody>
                  <a:tcPr marL="9525" marR="9525" marT="952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2.000</a:t>
                      </a:r>
                    </a:p>
                  </a:txBody>
                  <a:tcPr marL="9525" marR="9525" marT="9525" marB="0" anchor="ctr">
                    <a:lnL>
                      <a:noFill/>
                    </a:lnL>
                    <a:lnR>
                      <a:noFill/>
                    </a:lnR>
                    <a:lnT>
                      <a:noFill/>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48.577</a:t>
                      </a:r>
                    </a:p>
                  </a:txBody>
                  <a:tcPr marL="9525" marR="9525" marT="9525" marB="0" anchor="ctr">
                    <a:lnL>
                      <a:noFill/>
                    </a:lnL>
                    <a:lnR>
                      <a:noFill/>
                    </a:lnR>
                    <a:lnT>
                      <a:noFill/>
                    </a:lnT>
                    <a:lnB>
                      <a:noFill/>
                    </a:lnB>
                    <a:noFill/>
                  </a:tcPr>
                </a:tc>
                <a:extLst>
                  <a:ext uri="{0D108BD9-81ED-4DB2-BD59-A6C34878D82A}">
                    <a16:rowId xmlns:a16="http://schemas.microsoft.com/office/drawing/2014/main" val="3753298135"/>
                  </a:ext>
                </a:extLst>
              </a:tr>
              <a:tr h="20887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SEC. DISTRITAL DE GOBIERNO</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2.162.704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2.163.204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096679"/>
                  </a:ext>
                </a:extLst>
              </a:tr>
              <a:tr h="2088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a:solidFill>
                            <a:srgbClr val="000000"/>
                          </a:solidFill>
                          <a:effectLst/>
                          <a:latin typeface="Arial" panose="020B0604020202020204" pitchFamily="34" charset="0"/>
                          <a:cs typeface="Arial" panose="020B0604020202020204" pitchFamily="34" charset="0"/>
                        </a:rPr>
                        <a:t>HÁBITAT</a:t>
                      </a: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CAJA DE VIVIENDA POPULAR</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114.270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2.000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116.270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890779626"/>
                  </a:ext>
                </a:extLst>
              </a:tr>
              <a:tr h="20887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SEC. DIST. DEL HÁBITAT</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826.325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FF0000"/>
                          </a:solidFill>
                          <a:effectLst/>
                          <a:latin typeface="Arial" panose="020B0604020202020204" pitchFamily="34" charset="0"/>
                          <a:cs typeface="Arial" panose="020B0604020202020204" pitchFamily="34" charset="0"/>
                        </a:rPr>
                        <a:t>-2.000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824.325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97194"/>
                  </a:ext>
                </a:extLst>
              </a:tr>
              <a:tr h="2088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Arial" panose="020B0604020202020204" pitchFamily="34" charset="0"/>
                          <a:cs typeface="Arial" panose="020B0604020202020204" pitchFamily="34" charset="0"/>
                        </a:rPr>
                        <a:t>INTEGRACIÓN SOCIAL</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IDIPRON</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116.997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5.000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121.997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76467689"/>
                  </a:ext>
                </a:extLst>
              </a:tr>
              <a:tr h="20887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ES" sz="1200" b="0" i="0" u="none" strike="noStrike">
                          <a:solidFill>
                            <a:srgbClr val="000000"/>
                          </a:solidFill>
                          <a:effectLst/>
                          <a:latin typeface="Arial" panose="020B0604020202020204" pitchFamily="34" charset="0"/>
                          <a:cs typeface="Arial" panose="020B0604020202020204" pitchFamily="34" charset="0"/>
                        </a:rPr>
                        <a:t>SECRETARÍA DISTRITAL DE INTEGRACIÓN SOCIAL</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2.360.981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FF0000"/>
                          </a:solidFill>
                          <a:effectLst/>
                          <a:latin typeface="Arial" panose="020B0604020202020204" pitchFamily="34" charset="0"/>
                          <a:cs typeface="Arial" panose="020B0604020202020204" pitchFamily="34" charset="0"/>
                        </a:rPr>
                        <a:t>-5.000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2.355.981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45001"/>
                  </a:ext>
                </a:extLst>
              </a:tr>
              <a:tr h="4177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a:solidFill>
                            <a:srgbClr val="000000"/>
                          </a:solidFill>
                          <a:effectLst/>
                          <a:latin typeface="Arial" panose="020B0604020202020204" pitchFamily="34" charset="0"/>
                          <a:cs typeface="Arial" panose="020B0604020202020204" pitchFamily="34" charset="0"/>
                        </a:rPr>
                        <a:t>MOVILIDAD</a:t>
                      </a: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s-ES" sz="1200" b="0" i="0" u="none" strike="noStrike" kern="1200">
                          <a:solidFill>
                            <a:srgbClr val="000000"/>
                          </a:solidFill>
                          <a:effectLst/>
                          <a:latin typeface="Arial" panose="020B0604020202020204" pitchFamily="34" charset="0"/>
                          <a:ea typeface="+mn-ea"/>
                          <a:cs typeface="Arial" panose="020B0604020202020204" pitchFamily="34" charset="0"/>
                        </a:rPr>
                        <a:t>INSTITUTO DE DESARROLLO URBANO - IDU</a:t>
                      </a:r>
                    </a:p>
                    <a:p>
                      <a:pPr algn="l" fontAlgn="ctr"/>
                      <a:r>
                        <a:rPr lang="es-ES" sz="1200" b="0" i="0" u="none" strike="noStrike" kern="1200">
                          <a:solidFill>
                            <a:srgbClr val="000000"/>
                          </a:solidFill>
                          <a:effectLst/>
                          <a:latin typeface="Arial" panose="020B0604020202020204" pitchFamily="34" charset="0"/>
                          <a:ea typeface="+mn-ea"/>
                          <a:cs typeface="Arial" panose="020B0604020202020204" pitchFamily="34" charset="0"/>
                        </a:rPr>
                        <a:t>UN. ADMIN. ESP. DE REHABILITACIÓN Y MANT. VIAL</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s-CO" sz="1200" b="0" i="0" u="none" strike="noStrike" kern="1200">
                          <a:solidFill>
                            <a:srgbClr val="000000"/>
                          </a:solidFill>
                          <a:effectLst/>
                          <a:latin typeface="Arial" panose="020B0604020202020204" pitchFamily="34" charset="0"/>
                          <a:ea typeface="+mn-ea"/>
                          <a:cs typeface="Arial" panose="020B0604020202020204" pitchFamily="34" charset="0"/>
                        </a:rPr>
                        <a:t>2.770.627</a:t>
                      </a:r>
                    </a:p>
                    <a:p>
                      <a:pPr marL="0" algn="r" defTabSz="914400" rtl="0" eaLnBrk="1" fontAlgn="ctr" latinLnBrk="0" hangingPunct="1"/>
                      <a:r>
                        <a:rPr lang="es-CO" sz="1200" b="0" i="0" u="none" strike="noStrike" kern="1200">
                          <a:solidFill>
                            <a:srgbClr val="000000"/>
                          </a:solidFill>
                          <a:effectLst/>
                          <a:latin typeface="Arial" panose="020B0604020202020204" pitchFamily="34" charset="0"/>
                          <a:ea typeface="+mn-ea"/>
                          <a:cs typeface="Arial" panose="020B0604020202020204" pitchFamily="34" charset="0"/>
                        </a:rPr>
                        <a:t>237.160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s-CO" sz="1200" b="0" i="0" u="none" strike="noStrike" kern="1200">
                          <a:solidFill>
                            <a:srgbClr val="FF0000"/>
                          </a:solidFill>
                          <a:effectLst/>
                          <a:latin typeface="Arial" panose="020B0604020202020204" pitchFamily="34" charset="0"/>
                          <a:ea typeface="+mn-ea"/>
                          <a:cs typeface="Arial" panose="020B0604020202020204" pitchFamily="34" charset="0"/>
                        </a:rPr>
                        <a:t>-5.000</a:t>
                      </a:r>
                    </a:p>
                    <a:p>
                      <a:pPr marL="0" algn="r" defTabSz="914400" rtl="0" eaLnBrk="1" fontAlgn="ctr" latinLnBrk="0" hangingPunct="1"/>
                      <a:r>
                        <a:rPr lang="es-CO" sz="1200" b="0" i="0" u="none" strike="noStrike" kern="1200">
                          <a:solidFill>
                            <a:srgbClr val="000000"/>
                          </a:solidFill>
                          <a:effectLst/>
                          <a:latin typeface="Arial" panose="020B0604020202020204" pitchFamily="34" charset="0"/>
                          <a:ea typeface="+mn-ea"/>
                          <a:cs typeface="Arial" panose="020B0604020202020204" pitchFamily="34" charset="0"/>
                        </a:rPr>
                        <a:t>5.000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s-CO" sz="1200" b="0" i="0" u="none" strike="noStrike" kern="1200">
                          <a:solidFill>
                            <a:srgbClr val="000000"/>
                          </a:solidFill>
                          <a:effectLst/>
                          <a:latin typeface="Arial" panose="020B0604020202020204" pitchFamily="34" charset="0"/>
                          <a:ea typeface="+mn-ea"/>
                          <a:cs typeface="Arial" panose="020B0604020202020204" pitchFamily="34" charset="0"/>
                        </a:rPr>
                        <a:t>2.765.627</a:t>
                      </a:r>
                    </a:p>
                    <a:p>
                      <a:pPr marL="0" algn="r" defTabSz="914400" rtl="0" eaLnBrk="1" fontAlgn="ctr" latinLnBrk="0" hangingPunct="1"/>
                      <a:r>
                        <a:rPr lang="es-CO" sz="1200" b="0" i="0" u="none" strike="noStrike" kern="1200">
                          <a:solidFill>
                            <a:srgbClr val="000000"/>
                          </a:solidFill>
                          <a:effectLst/>
                          <a:latin typeface="Arial" panose="020B0604020202020204" pitchFamily="34" charset="0"/>
                          <a:ea typeface="+mn-ea"/>
                          <a:cs typeface="Arial" panose="020B0604020202020204" pitchFamily="34" charset="0"/>
                        </a:rPr>
                        <a:t>242.160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01071"/>
                  </a:ext>
                </a:extLst>
              </a:tr>
              <a:tr h="2088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Arial" panose="020B0604020202020204" pitchFamily="34" charset="0"/>
                          <a:cs typeface="Arial" panose="020B0604020202020204" pitchFamily="34" charset="0"/>
                        </a:rPr>
                        <a:t>ORGANOS DE CONTROL</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ES" sz="1200" b="0" i="0" u="none" strike="noStrike">
                          <a:solidFill>
                            <a:srgbClr val="000000"/>
                          </a:solidFill>
                          <a:effectLst/>
                          <a:latin typeface="Arial" panose="020B0604020202020204" pitchFamily="34" charset="0"/>
                          <a:cs typeface="Arial" panose="020B0604020202020204" pitchFamily="34" charset="0"/>
                        </a:rPr>
                        <a:t>CONTRALORÍA DE BOGOTÁ, D.C.</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255.839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17.000</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272.839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950079348"/>
                  </a:ext>
                </a:extLst>
              </a:tr>
              <a:tr h="20887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200" b="0" i="0" u="none" strike="noStrike">
                          <a:solidFill>
                            <a:srgbClr val="000000"/>
                          </a:solidFill>
                          <a:effectLst/>
                          <a:latin typeface="Arial" panose="020B0604020202020204" pitchFamily="34" charset="0"/>
                          <a:cs typeface="Arial" panose="020B0604020202020204" pitchFamily="34" charset="0"/>
                        </a:rPr>
                        <a:t>PERSONERÍA DE BOGOTÁ, D.C.</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241.483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20.000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261.483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852467"/>
                  </a:ext>
                </a:extLst>
              </a:tr>
              <a:tr h="2088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a:solidFill>
                            <a:srgbClr val="000000"/>
                          </a:solidFill>
                          <a:effectLst/>
                          <a:latin typeface="Arial" panose="020B0604020202020204" pitchFamily="34" charset="0"/>
                          <a:cs typeface="Arial" panose="020B0604020202020204" pitchFamily="34" charset="0"/>
                        </a:rPr>
                        <a:t>EDUCACIÓN</a:t>
                      </a: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UNIVERSIDAD DISTRITAL</a:t>
                      </a:r>
                    </a:p>
                  </a:txBody>
                  <a:tcPr marL="9065" marR="9065" marT="906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kern="1200">
                          <a:solidFill>
                            <a:srgbClr val="000000"/>
                          </a:solidFill>
                          <a:effectLst/>
                          <a:latin typeface="Arial" panose="020B0604020202020204" pitchFamily="34" charset="0"/>
                          <a:ea typeface="+mn-ea"/>
                          <a:cs typeface="Arial" panose="020B0604020202020204" pitchFamily="34" charset="0"/>
                        </a:rPr>
                        <a:t>515.666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kern="1200">
                          <a:solidFill>
                            <a:srgbClr val="000000"/>
                          </a:solidFill>
                          <a:effectLst/>
                          <a:latin typeface="Arial" panose="020B0604020202020204" pitchFamily="34" charset="0"/>
                          <a:ea typeface="+mn-ea"/>
                          <a:cs typeface="Arial" panose="020B0604020202020204" pitchFamily="34" charset="0"/>
                        </a:rPr>
                        <a:t>1.407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kern="1200">
                          <a:solidFill>
                            <a:srgbClr val="000000"/>
                          </a:solidFill>
                          <a:effectLst/>
                          <a:latin typeface="Arial" panose="020B0604020202020204" pitchFamily="34" charset="0"/>
                          <a:ea typeface="+mn-ea"/>
                          <a:cs typeface="Arial" panose="020B0604020202020204" pitchFamily="34" charset="0"/>
                        </a:rPr>
                        <a:t>517.074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790725"/>
                  </a:ext>
                </a:extLst>
              </a:tr>
              <a:tr h="2088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Arial" panose="020B0604020202020204" pitchFamily="34" charset="0"/>
                          <a:cs typeface="Arial" panose="020B0604020202020204" pitchFamily="34" charset="0"/>
                        </a:rPr>
                        <a:t>MUJER</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SEC. DIST. DE LA MUJER</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141.143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300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141.443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628665"/>
                  </a:ext>
                </a:extLst>
              </a:tr>
              <a:tr h="2088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Arial" panose="020B0604020202020204" pitchFamily="34" charset="0"/>
                          <a:cs typeface="Arial" panose="020B0604020202020204" pitchFamily="34" charset="0"/>
                        </a:rPr>
                        <a:t>HACIENDA</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SEC. DIST. DE HACIENDA**</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935.072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FF0000"/>
                          </a:solidFill>
                          <a:effectLst/>
                          <a:latin typeface="Arial" panose="020B0604020202020204" pitchFamily="34" charset="0"/>
                          <a:cs typeface="Arial" panose="020B0604020202020204" pitchFamily="34" charset="0"/>
                        </a:rPr>
                        <a:t>-40.707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894.365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95055759"/>
                  </a:ext>
                </a:extLst>
              </a:tr>
              <a:tr h="13252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065" marR="9065" marT="9065" marB="0" anchor="ctr">
                    <a:lnL>
                      <a:noFill/>
                    </a:lnL>
                    <a:lnR>
                      <a:noFill/>
                    </a:lnR>
                    <a:lnT>
                      <a:noFill/>
                    </a:lnT>
                    <a:lnB>
                      <a:noFill/>
                    </a:lnB>
                    <a:noFill/>
                  </a:tcPr>
                </a:tc>
                <a:tc>
                  <a:txBody>
                    <a:bodyPr/>
                    <a:lstStyle/>
                    <a:p>
                      <a:pPr algn="l" fontAlgn="ctr"/>
                      <a:r>
                        <a:rPr lang="es-CO" sz="1200" b="0" i="0" u="none" strike="noStrike">
                          <a:solidFill>
                            <a:srgbClr val="000000"/>
                          </a:solidFill>
                          <a:effectLst/>
                          <a:latin typeface="Arial" panose="020B0604020202020204" pitchFamily="34" charset="0"/>
                          <a:cs typeface="Arial" panose="020B0604020202020204" pitchFamily="34" charset="0"/>
                        </a:rPr>
                        <a:t>SERVICIO DE LA DEUDA</a:t>
                      </a:r>
                    </a:p>
                  </a:txBody>
                  <a:tcPr marL="9525" marR="9525" marT="9525"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2.029.135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FF0000"/>
                          </a:solidFill>
                          <a:effectLst/>
                          <a:latin typeface="Arial" panose="020B0604020202020204" pitchFamily="34" charset="0"/>
                          <a:cs typeface="Arial" panose="020B0604020202020204" pitchFamily="34" charset="0"/>
                        </a:rPr>
                        <a:t>-16.000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es-CO" sz="1200" b="0" i="0" u="none" strike="noStrike">
                          <a:solidFill>
                            <a:srgbClr val="000000"/>
                          </a:solidFill>
                          <a:effectLst/>
                          <a:latin typeface="Arial" panose="020B0604020202020204" pitchFamily="34" charset="0"/>
                          <a:cs typeface="Arial" panose="020B0604020202020204" pitchFamily="34" charset="0"/>
                        </a:rPr>
                        <a:t>2.013.135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825062"/>
                  </a:ext>
                </a:extLst>
              </a:tr>
            </a:tbl>
          </a:graphicData>
        </a:graphic>
      </p:graphicFrame>
    </p:spTree>
    <p:extLst>
      <p:ext uri="{BB962C8B-B14F-4D97-AF65-F5344CB8AC3E}">
        <p14:creationId xmlns:p14="http://schemas.microsoft.com/office/powerpoint/2010/main" val="1148210916"/>
      </p:ext>
    </p:extLst>
  </p:cSld>
  <p:clrMapOvr>
    <a:masterClrMapping/>
  </p:clrMapOvr>
</p:sld>
</file>

<file path=ppt/theme/theme1.xml><?xml version="1.0" encoding="utf-8"?>
<a:theme xmlns:a="http://schemas.openxmlformats.org/drawingml/2006/main" name="1_Tema de Office">
  <a:themeElements>
    <a:clrScheme name="presentación-2">
      <a:dk1>
        <a:srgbClr val="232A34"/>
      </a:dk1>
      <a:lt1>
        <a:srgbClr val="FFFFFF"/>
      </a:lt1>
      <a:dk2>
        <a:srgbClr val="737373"/>
      </a:dk2>
      <a:lt2>
        <a:srgbClr val="FFFFFF"/>
      </a:lt2>
      <a:accent1>
        <a:srgbClr val="F5C157"/>
      </a:accent1>
      <a:accent2>
        <a:srgbClr val="8091A9"/>
      </a:accent2>
      <a:accent3>
        <a:srgbClr val="E25E1A"/>
      </a:accent3>
      <a:accent4>
        <a:srgbClr val="92D050"/>
      </a:accent4>
      <a:accent5>
        <a:srgbClr val="00B0F0"/>
      </a:accent5>
      <a:accent6>
        <a:srgbClr val="A98FEF"/>
      </a:accent6>
      <a:hlink>
        <a:srgbClr val="42B7FE"/>
      </a:hlink>
      <a:folHlink>
        <a:srgbClr val="A5A5A5"/>
      </a:folHlink>
    </a:clrScheme>
    <a:fontScheme name="Nuevo-alcaldia">
      <a:majorFont>
        <a:latin typeface="Oswald Medium"/>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totipo-presentacion-accesibilidad" id="{D55719B0-F8A8-486E-B56C-5683567EADE1}" vid="{D48D7C73-A479-40D2-AE5A-0FB29F434954}"/>
    </a:ext>
  </a:extLst>
</a:theme>
</file>

<file path=ppt/theme/theme2.xml><?xml version="1.0" encoding="utf-8"?>
<a:theme xmlns:a="http://schemas.openxmlformats.org/drawingml/2006/main" name="2_Tema de Office">
  <a:themeElements>
    <a:clrScheme name="presentación-2">
      <a:dk1>
        <a:srgbClr val="232A34"/>
      </a:dk1>
      <a:lt1>
        <a:srgbClr val="FFFFFF"/>
      </a:lt1>
      <a:dk2>
        <a:srgbClr val="737373"/>
      </a:dk2>
      <a:lt2>
        <a:srgbClr val="FFFFFF"/>
      </a:lt2>
      <a:accent1>
        <a:srgbClr val="F5C157"/>
      </a:accent1>
      <a:accent2>
        <a:srgbClr val="8091A9"/>
      </a:accent2>
      <a:accent3>
        <a:srgbClr val="E25E1A"/>
      </a:accent3>
      <a:accent4>
        <a:srgbClr val="92D050"/>
      </a:accent4>
      <a:accent5>
        <a:srgbClr val="00B0F0"/>
      </a:accent5>
      <a:accent6>
        <a:srgbClr val="A98FEF"/>
      </a:accent6>
      <a:hlink>
        <a:srgbClr val="42B7FE"/>
      </a:hlink>
      <a:folHlink>
        <a:srgbClr val="A5A5A5"/>
      </a:folHlink>
    </a:clrScheme>
    <a:fontScheme name="Nuevo-alcaldia">
      <a:majorFont>
        <a:latin typeface="Oswald Medium"/>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ítulo de la presentación" id="{F126A0A5-3E5C-4371-94CF-A4A2B1D112AC}" vid="{E36E42FB-7A5F-4D89-ABFB-5B9EBE3C9502}"/>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3245</Words>
  <Application>Microsoft Office PowerPoint</Application>
  <PresentationFormat>Panorámica</PresentationFormat>
  <Paragraphs>1110</Paragraphs>
  <Slides>24</Slides>
  <Notes>7</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24</vt:i4>
      </vt:variant>
    </vt:vector>
  </HeadingPairs>
  <TitlesOfParts>
    <vt:vector size="34" baseType="lpstr">
      <vt:lpstr>Aptos</vt:lpstr>
      <vt:lpstr>Aptos Display</vt:lpstr>
      <vt:lpstr>Aptos Narrow</vt:lpstr>
      <vt:lpstr>Arial</vt:lpstr>
      <vt:lpstr>Calibri</vt:lpstr>
      <vt:lpstr>Lexend Deca</vt:lpstr>
      <vt:lpstr>Oswald Medium</vt:lpstr>
      <vt:lpstr>Wingdings</vt:lpstr>
      <vt:lpstr>1_Tema de Office</vt:lpstr>
      <vt:lpstr>2_Tema de Office</vt:lpstr>
      <vt:lpstr>Presupuesto 2025  PDD Bogotá Camina Segura Segundo Debate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Variación Inversión respecto al año 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Martha Adriana Amezquita Cardenas</dc:creator>
  <cp:lastModifiedBy>Yuly Paola Beltran Torres</cp:lastModifiedBy>
  <cp:revision>2</cp:revision>
  <cp:lastPrinted>2024-12-06T14:07:21Z</cp:lastPrinted>
  <dcterms:created xsi:type="dcterms:W3CDTF">2024-12-04T13:41:31Z</dcterms:created>
  <dcterms:modified xsi:type="dcterms:W3CDTF">2024-12-06T17:40:52Z</dcterms:modified>
</cp:coreProperties>
</file>