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147471739" r:id="rId2"/>
    <p:sldId id="2147481032" r:id="rId3"/>
    <p:sldId id="2147481033" r:id="rId4"/>
    <p:sldId id="2147481034" r:id="rId5"/>
    <p:sldId id="2147471747" r:id="rId6"/>
    <p:sldId id="2147471742" r:id="rId7"/>
    <p:sldId id="2147471749" r:id="rId8"/>
    <p:sldId id="2147471752" r:id="rId9"/>
    <p:sldId id="2147471750" r:id="rId10"/>
    <p:sldId id="2147471740" r:id="rId11"/>
    <p:sldId id="2147471743" r:id="rId12"/>
    <p:sldId id="2147471745" r:id="rId13"/>
    <p:sldId id="2147471746" r:id="rId14"/>
    <p:sldId id="2147481035" r:id="rId15"/>
    <p:sldId id="2147481038" r:id="rId16"/>
    <p:sldId id="2147481042" r:id="rId17"/>
    <p:sldId id="1261" r:id="rId18"/>
    <p:sldId id="2147481041" r:id="rId19"/>
    <p:sldId id="2147481036" r:id="rId20"/>
    <p:sldId id="258" r:id="rId21"/>
    <p:sldId id="259" r:id="rId22"/>
    <p:sldId id="260" r:id="rId23"/>
    <p:sldId id="261" r:id="rId24"/>
    <p:sldId id="262" r:id="rId25"/>
    <p:sldId id="315" r:id="rId26"/>
    <p:sldId id="283" r:id="rId27"/>
    <p:sldId id="316" r:id="rId28"/>
    <p:sldId id="269" r:id="rId29"/>
    <p:sldId id="272" r:id="rId30"/>
    <p:sldId id="284" r:id="rId31"/>
    <p:sldId id="317" r:id="rId32"/>
    <p:sldId id="278" r:id="rId33"/>
    <p:sldId id="285" r:id="rId34"/>
    <p:sldId id="281" r:id="rId35"/>
    <p:sldId id="282" r:id="rId36"/>
    <p:sldId id="287" r:id="rId37"/>
    <p:sldId id="279" r:id="rId38"/>
    <p:sldId id="288" r:id="rId39"/>
    <p:sldId id="289" r:id="rId40"/>
    <p:sldId id="2147481037" r:id="rId41"/>
    <p:sldId id="2147481029" r:id="rId42"/>
    <p:sldId id="2147471741" r:id="rId43"/>
    <p:sldId id="2147480971" r:id="rId44"/>
    <p:sldId id="2147481030" r:id="rId45"/>
    <p:sldId id="2147480969" r:id="rId46"/>
    <p:sldId id="2147480970" r:id="rId47"/>
    <p:sldId id="2147480972" r:id="rId48"/>
    <p:sldId id="2147480973" r:id="rId49"/>
    <p:sldId id="2147480976" r:id="rId50"/>
    <p:sldId id="2147480975" r:id="rId51"/>
    <p:sldId id="2147480974" r:id="rId52"/>
    <p:sldId id="257" r:id="rId53"/>
    <p:sldId id="2147481039" r:id="rId5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32A34"/>
    <a:srgbClr val="F5C157"/>
    <a:srgbClr val="EA0029"/>
    <a:srgbClr val="E31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ncepción Gonzalez Alfonso" userId="47a2a51b-cbe8-4cc1-a4c6-269b45523a88" providerId="ADAL" clId="{62C9985A-44E3-4BA3-8A7D-F849C251C6F6}"/>
    <pc:docChg chg="delSld modSld">
      <pc:chgData name="Claudia Concepción Gonzalez Alfonso" userId="47a2a51b-cbe8-4cc1-a4c6-269b45523a88" providerId="ADAL" clId="{62C9985A-44E3-4BA3-8A7D-F849C251C6F6}" dt="2026-03-13T20:47:44.661" v="1" actId="47"/>
      <pc:docMkLst>
        <pc:docMk/>
      </pc:docMkLst>
      <pc:sldChg chg="modSp mod">
        <pc:chgData name="Claudia Concepción Gonzalez Alfonso" userId="47a2a51b-cbe8-4cc1-a4c6-269b45523a88" providerId="ADAL" clId="{62C9985A-44E3-4BA3-8A7D-F849C251C6F6}" dt="2026-03-12T13:23:41.068" v="0" actId="14100"/>
        <pc:sldMkLst>
          <pc:docMk/>
          <pc:sldMk cId="0" sldId="262"/>
        </pc:sldMkLst>
        <pc:spChg chg="mod">
          <ac:chgData name="Claudia Concepción Gonzalez Alfonso" userId="47a2a51b-cbe8-4cc1-a4c6-269b45523a88" providerId="ADAL" clId="{62C9985A-44E3-4BA3-8A7D-F849C251C6F6}" dt="2026-03-12T13:23:41.068" v="0" actId="14100"/>
          <ac:spMkLst>
            <pc:docMk/>
            <pc:sldMk cId="0" sldId="262"/>
            <ac:spMk id="161" creationId="{00000000-0000-0000-0000-000000000000}"/>
          </ac:spMkLst>
        </pc:spChg>
      </pc:sldChg>
      <pc:sldChg chg="del">
        <pc:chgData name="Claudia Concepción Gonzalez Alfonso" userId="47a2a51b-cbe8-4cc1-a4c6-269b45523a88" providerId="ADAL" clId="{62C9985A-44E3-4BA3-8A7D-F849C251C6F6}" dt="2026-03-13T20:47:44.661" v="1" actId="47"/>
        <pc:sldMkLst>
          <pc:docMk/>
          <pc:sldMk cId="1162704649" sldId="31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AGUSTIN%202013\Despacho%20DDP\Grafico%20Programaci&#243;n%20Presupuestal2.ppt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effectLst>
              <a:outerShdw blurRad="57150" dist="19050" dir="72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explosion val="1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1-3E4A-4618-9CB6-0A7F6CDB51F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3-3E4A-4618-9CB6-0A7F6CDB51F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5-3E4A-4618-9CB6-0A7F6CDB51F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7-3E4A-4618-9CB6-0A7F6CDB51F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9-3E4A-4618-9CB6-0A7F6CDB51F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B-3E4A-4618-9CB6-0A7F6CDB51F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D-3E4A-4618-9CB6-0A7F6CDB51F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F-3E4A-4618-9CB6-0A7F6CDB51F6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1-3E4A-4618-9CB6-0A7F6CDB51F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3-3E4A-4618-9CB6-0A7F6CDB51F6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5-3E4A-4618-9CB6-0A7F6CDB51F6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7-3E4A-4618-9CB6-0A7F6CDB51F6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9-3E4A-4618-9CB6-0A7F6CDB51F6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72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B-3E4A-4618-9CB6-0A7F6CDB51F6}"/>
              </c:ext>
            </c:extLst>
          </c:dPt>
          <c:dLbls>
            <c:dLbl>
              <c:idx val="0"/>
              <c:layout>
                <c:manualLayout>
                  <c:x val="0.1115161854768154"/>
                  <c:y val="-7.9794534879770354E-2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4A-4618-9CB6-0A7F6CDB51F6}"/>
                </c:ext>
              </c:extLst>
            </c:dLbl>
            <c:dLbl>
              <c:idx val="1"/>
              <c:layout>
                <c:manualLayout>
                  <c:x val="0.16700005468066481"/>
                  <c:y val="-6.923300244488148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t" anchorCtr="0">
                    <a:noAutofit/>
                  </a:bodyPr>
                  <a:lstStyle/>
                  <a:p>
                    <a:pPr algn="l"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1200" b="0" i="0" u="none" strike="noStrike" kern="1200" baseline="0" dirty="0">
                        <a:solidFill>
                          <a:prstClr val="black"/>
                        </a:solidFill>
                      </a:rPr>
                      <a:t>Mesas Sectores 13-24 Abril </a:t>
                    </a:r>
                  </a:p>
                  <a:p>
                    <a:pPr algn="l">
                      <a:defRPr sz="1200">
                        <a:solidFill>
                          <a:schemeClr val="tx1"/>
                        </a:solidFill>
                      </a:defRPr>
                    </a:pPr>
                    <a:r>
                      <a:rPr lang="es-ES" sz="1200" b="0" i="0" u="none" strike="noStrike" kern="1200" baseline="0" dirty="0">
                        <a:solidFill>
                          <a:prstClr val="black"/>
                        </a:solidFill>
                      </a:rPr>
                      <a:t>MGMP 2026-2029 Versión Definitiva 8 de Mayo </a:t>
                    </a:r>
                  </a:p>
                  <a:p>
                    <a:pPr algn="l">
                      <a:defRPr sz="1200">
                        <a:solidFill>
                          <a:schemeClr val="tx1"/>
                        </a:solidFill>
                      </a:defRPr>
                    </a:pPr>
                    <a:endParaRPr lang="es-ES" sz="1200" b="0" i="0" u="none" strike="noStrike" kern="1200" baseline="0" dirty="0">
                      <a:solidFill>
                        <a:prstClr val="black"/>
                      </a:solidFill>
                    </a:endParaRPr>
                  </a:p>
                  <a:p>
                    <a:pPr algn="l">
                      <a:defRPr sz="1200">
                        <a:solidFill>
                          <a:schemeClr val="tx1"/>
                        </a:solidFill>
                      </a:defRPr>
                    </a:pPr>
                    <a:r>
                      <a:rPr lang="es-ES" sz="1200" b="0" i="0" u="none" strike="noStrike" kern="1200" baseline="0" dirty="0">
                        <a:solidFill>
                          <a:prstClr val="black"/>
                        </a:solidFill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0">
                  <a:noAutofit/>
                </a:bodyPr>
                <a:lstStyle/>
                <a:p>
                  <a:pPr algn="l"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06255468066486"/>
                      <c:h val="0.1565740512432121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3E4A-4618-9CB6-0A7F6CDB51F6}"/>
                </c:ext>
              </c:extLst>
            </c:dLbl>
            <c:dLbl>
              <c:idx val="2"/>
              <c:layout>
                <c:manualLayout>
                  <c:x val="0.13873578302712161"/>
                  <c:y val="6.689267032769461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Plan</a:t>
                    </a:r>
                    <a:r>
                      <a:rPr lang="en-US" baseline="0" dirty="0"/>
                      <a:t> Financiero 2027 </a:t>
                    </a:r>
                  </a:p>
                  <a:p>
                    <a:endParaRPr lang="en-US" dirty="0"/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E4A-4618-9CB6-0A7F6CDB51F6}"/>
                </c:ext>
              </c:extLst>
            </c:dLbl>
            <c:dLbl>
              <c:idx val="3"/>
              <c:layout>
                <c:manualLayout>
                  <c:x val="0.12498884514435685"/>
                  <c:y val="-1.49247572288193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0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1200" b="0" i="0" u="none" strike="noStrike" kern="1200" baseline="0">
                        <a:solidFill>
                          <a:prstClr val="black"/>
                        </a:solidFill>
                      </a:rPr>
                      <a:t>Circular de Programación Mayo –Junio </a:t>
                    </a:r>
                    <a:r>
                      <a:rPr lang="es-ES" baseline="0"/>
                      <a:t> </a:t>
                    </a:r>
                    <a:endParaRPr lang="es-E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E4A-4618-9CB6-0A7F6CDB51F6}"/>
                </c:ext>
              </c:extLst>
            </c:dLbl>
            <c:dLbl>
              <c:idx val="4"/>
              <c:layout>
                <c:manualLayout>
                  <c:x val="0.11458737970253718"/>
                  <c:y val="3.775517093100452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Mesas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Trabajo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entidades</a:t>
                    </a:r>
                    <a:r>
                      <a:rPr lang="en-US"/>
                      <a:t> Agosto</a:t>
                    </a:r>
                    <a:r>
                      <a:rPr lang="en-US" baseline="0"/>
                      <a:t> </a:t>
                    </a:r>
                    <a:r>
                      <a:rPr lang="en-US"/>
                      <a:t> </a:t>
                    </a:r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3E4A-4618-9CB6-0A7F6CDB51F6}"/>
                </c:ext>
              </c:extLst>
            </c:dLbl>
            <c:dLbl>
              <c:idx val="5"/>
              <c:layout>
                <c:manualLayout>
                  <c:x val="9.827274715660532E-2"/>
                  <c:y val="9.0455804832924341E-2"/>
                </c:manualLayout>
              </c:layout>
              <c:tx>
                <c:rich>
                  <a:bodyPr/>
                  <a:lstStyle/>
                  <a:p>
                    <a:r>
                      <a:rPr lang="es-ES" dirty="0"/>
                      <a:t>MGMP</a:t>
                    </a:r>
                    <a:r>
                      <a:rPr lang="es-ES" baseline="0" dirty="0"/>
                      <a:t> 2027 -2030 </a:t>
                    </a:r>
                  </a:p>
                  <a:p>
                    <a:r>
                      <a:rPr lang="es-ES" baseline="0" dirty="0"/>
                      <a:t>MFMP 2027-2036 </a:t>
                    </a:r>
                  </a:p>
                  <a:p>
                    <a:r>
                      <a:rPr lang="es-ES" baseline="0" dirty="0"/>
                      <a:t>Septiembre</a:t>
                    </a:r>
                    <a:endParaRPr lang="es-ES" dirty="0"/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3E4A-4618-9CB6-0A7F6CDB51F6}"/>
                </c:ext>
              </c:extLst>
            </c:dLbl>
            <c:dLbl>
              <c:idx val="6"/>
              <c:layout>
                <c:manualLayout>
                  <c:x val="6.4293922789917496E-2"/>
                  <c:y val="0.11379097093382808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4A-4618-9CB6-0A7F6CDB51F6}"/>
                </c:ext>
              </c:extLst>
            </c:dLbl>
            <c:dLbl>
              <c:idx val="7"/>
              <c:layout>
                <c:manualLayout>
                  <c:x val="-9.6522200349956261E-2"/>
                  <c:y val="7.61390236017755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Anteproyecto</a:t>
                    </a:r>
                    <a:r>
                      <a:rPr lang="en-US"/>
                      <a:t>  </a:t>
                    </a:r>
                    <a:r>
                      <a:rPr lang="en-US" err="1"/>
                      <a:t>Octubre</a:t>
                    </a:r>
                    <a:r>
                      <a:rPr lang="en-US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56944444444444"/>
                      <c:h val="0.1243518337194759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3E4A-4618-9CB6-0A7F6CDB51F6}"/>
                </c:ext>
              </c:extLst>
            </c:dLbl>
            <c:dLbl>
              <c:idx val="8"/>
              <c:layout>
                <c:manualLayout>
                  <c:x val="-0.18857316272965879"/>
                  <c:y val="0.11007347476327285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E4A-4618-9CB6-0A7F6CDB51F6}"/>
                </c:ext>
              </c:extLst>
            </c:dLbl>
            <c:dLbl>
              <c:idx val="9"/>
              <c:layout>
                <c:manualLayout>
                  <c:x val="-0.163501968503937"/>
                  <c:y val="1.8006559054161701E-2"/>
                </c:manualLayout>
              </c:layout>
              <c:tx>
                <c:rich>
                  <a:bodyPr/>
                  <a:lstStyle/>
                  <a:p>
                    <a:r>
                      <a:rPr lang="es-ES" dirty="0"/>
                      <a:t>CONFIS y CONSEJO DE GOBIERNO </a:t>
                    </a:r>
                  </a:p>
                  <a:p>
                    <a:r>
                      <a:rPr lang="es-ES" dirty="0"/>
                      <a:t>Octubre</a:t>
                    </a:r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3E4A-4618-9CB6-0A7F6CDB51F6}"/>
                </c:ext>
              </c:extLst>
            </c:dLbl>
            <c:dLbl>
              <c:idx val="10"/>
              <c:layout>
                <c:manualLayout>
                  <c:x val="-0.13147878390201226"/>
                  <c:y val="-2.4187806330154319E-3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E4A-4618-9CB6-0A7F6CDB51F6}"/>
                </c:ext>
              </c:extLst>
            </c:dLbl>
            <c:dLbl>
              <c:idx val="11"/>
              <c:layout>
                <c:manualLayout>
                  <c:x val="-0.15308076854742264"/>
                  <c:y val="-7.4211502782931807E-3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E4A-4618-9CB6-0A7F6CDB51F6}"/>
                </c:ext>
              </c:extLst>
            </c:dLbl>
            <c:dLbl>
              <c:idx val="12"/>
              <c:layout>
                <c:manualLayout>
                  <c:x val="-0.22433431758530184"/>
                  <c:y val="1.26176709510541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09722222222221"/>
                      <c:h val="0.111444428194163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3E4A-4618-9CB6-0A7F6CDB51F6}"/>
                </c:ext>
              </c:extLst>
            </c:dLbl>
            <c:dLbl>
              <c:idx val="13"/>
              <c:layout>
                <c:manualLayout>
                  <c:x val="-0.31163178040244971"/>
                  <c:y val="-7.5400178565153311E-2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36111111111109"/>
                      <c:h val="0.10049998534558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3E4A-4618-9CB6-0A7F6CDB51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1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Hoja1!$B$4:$O$4</c:f>
              <c:strCache>
                <c:ptCount val="14"/>
                <c:pt idx="0">
                  <c:v>Lineamientos de Política
 (MARZO)</c:v>
                </c:pt>
                <c:pt idx="1">
                  <c:v>Circular de Programación
 (ABRIL)</c:v>
                </c:pt>
                <c:pt idx="2">
                  <c:v>Plan Financiero
 (16 JULIO)</c:v>
                </c:pt>
                <c:pt idx="3">
                  <c:v>Presentación con Proyecciones  Inversión 2016 -  Entidades
 (31 JULIO)
</c:v>
                </c:pt>
                <c:pt idx="4">
                  <c:v>MFMP 
(SEPTIEMBRE)</c:v>
                </c:pt>
                <c:pt idx="5">
                  <c:v>Mesas de Trabajo -  
(AGOST-SEPT)</c:v>
                </c:pt>
                <c:pt idx="6">
                  <c:v>Cuota Global de Gasto 
(FINALES SEPTIEMBRE)</c:v>
                </c:pt>
                <c:pt idx="7">
                  <c:v>Anteproyecto Presupuesto Anual D.C. en PREDIS y SEGPLAN
(1-8 OCTUBRE)
</c:v>
                </c:pt>
                <c:pt idx="8">
                  <c:v>SDH Y SDP verifican que se encuentren las Prioridades definidas en las mesas de trabajo
</c:v>
                </c:pt>
                <c:pt idx="9">
                  <c:v>CONFIS y Consejo de Gobierno
(14-16 OCTUBRE)</c:v>
                </c:pt>
                <c:pt idx="10">
                  <c:v>Proyecto Presupuesto
(1 NOVIEMBRE)
</c:v>
                </c:pt>
                <c:pt idx="11">
                  <c:v>Discusión y Aprobación -  
Concejo de Bogotá
</c:v>
                </c:pt>
                <c:pt idx="12">
                  <c:v>Expedición del Presupuesto (Acuerdo Decreto)</c:v>
                </c:pt>
                <c:pt idx="13">
                  <c:v>Liquidación del Presupuesto
</c:v>
                </c:pt>
              </c:strCache>
            </c:strRef>
          </c:cat>
          <c:val>
            <c:numRef>
              <c:f>Hoja1!$B$5:$O$5</c:f>
              <c:numCache>
                <c:formatCode>_(* #,##0_);_(* \(#,##0\);_(* "-"??_);_(@_)</c:formatCode>
                <c:ptCount val="14"/>
                <c:pt idx="0">
                  <c:v>7.6923076923076925</c:v>
                </c:pt>
                <c:pt idx="1">
                  <c:v>7.6923076923076925</c:v>
                </c:pt>
                <c:pt idx="2">
                  <c:v>7.6923076923076925</c:v>
                </c:pt>
                <c:pt idx="3">
                  <c:v>7.6923076923076925</c:v>
                </c:pt>
                <c:pt idx="4">
                  <c:v>7.6923076923076925</c:v>
                </c:pt>
                <c:pt idx="5">
                  <c:v>7.6923076923076925</c:v>
                </c:pt>
                <c:pt idx="6">
                  <c:v>7.6923076923076925</c:v>
                </c:pt>
                <c:pt idx="7">
                  <c:v>7.6923076923076925</c:v>
                </c:pt>
                <c:pt idx="8">
                  <c:v>7.6923076923076925</c:v>
                </c:pt>
                <c:pt idx="9">
                  <c:v>7.6923076923076925</c:v>
                </c:pt>
                <c:pt idx="10">
                  <c:v>7.6923076923076925</c:v>
                </c:pt>
                <c:pt idx="11">
                  <c:v>7.6923076923076925</c:v>
                </c:pt>
                <c:pt idx="12">
                  <c:v>7.6923076923076925</c:v>
                </c:pt>
                <c:pt idx="13">
                  <c:v>7.6923076923076925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3E4A-4618-9CB6-0A7F6CDB51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806945-92AA-43A9-AA05-2F35CD28497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C2D1285C-44B5-4CA6-8882-F08AB476E5A0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ES" sz="1800" dirty="0"/>
            <a:t>Evita decisiones de gasto de corto plazo sin respaldo fiscal.</a:t>
          </a:r>
          <a:endParaRPr lang="es-CO" sz="1800" dirty="0"/>
        </a:p>
      </dgm:t>
    </dgm:pt>
    <dgm:pt modelId="{0CB83B3D-0906-4B51-AC27-ED558F78CCF7}" type="parTrans" cxnId="{5ACD8B4B-75FF-4D9F-9D5F-58149DE9118C}">
      <dgm:prSet/>
      <dgm:spPr/>
      <dgm:t>
        <a:bodyPr/>
        <a:lstStyle/>
        <a:p>
          <a:endParaRPr lang="es-CO" sz="5400"/>
        </a:p>
      </dgm:t>
    </dgm:pt>
    <dgm:pt modelId="{66585FBB-DCBF-4A6F-A3BA-CB01F0543DFF}" type="sibTrans" cxnId="{5ACD8B4B-75FF-4D9F-9D5F-58149DE9118C}">
      <dgm:prSet/>
      <dgm:spPr/>
      <dgm:t>
        <a:bodyPr/>
        <a:lstStyle/>
        <a:p>
          <a:endParaRPr lang="es-CO" sz="5400"/>
        </a:p>
      </dgm:t>
    </dgm:pt>
    <dgm:pt modelId="{5E01DE7B-DA60-4F71-B3E0-E63AFEF083C4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ES" sz="1800" dirty="0"/>
            <a:t>Institucionaliza una visión financiera a 4 años, dando previsibilidad al gasto distrital y alineándolo con el Marco Fiscal de Mediano Plazo.</a:t>
          </a:r>
          <a:endParaRPr lang="es-CO" sz="1800" dirty="0"/>
        </a:p>
      </dgm:t>
    </dgm:pt>
    <dgm:pt modelId="{2B9BB9CF-E810-477A-A6AC-A7980FFF31DD}" type="parTrans" cxnId="{B482B6A3-4368-41A0-BD4E-A4707A6BACE1}">
      <dgm:prSet/>
      <dgm:spPr/>
      <dgm:t>
        <a:bodyPr/>
        <a:lstStyle/>
        <a:p>
          <a:endParaRPr lang="es-CO" sz="5400"/>
        </a:p>
      </dgm:t>
    </dgm:pt>
    <dgm:pt modelId="{C20D8EC7-0189-4988-8580-AA447DFA1747}" type="sibTrans" cxnId="{B482B6A3-4368-41A0-BD4E-A4707A6BACE1}">
      <dgm:prSet/>
      <dgm:spPr/>
      <dgm:t>
        <a:bodyPr/>
        <a:lstStyle/>
        <a:p>
          <a:endParaRPr lang="es-CO" sz="5400"/>
        </a:p>
      </dgm:t>
    </dgm:pt>
    <dgm:pt modelId="{7F51787B-C8E8-482A-8607-FEAA6D541772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ES" sz="1800" dirty="0"/>
            <a:t>Fortalece la sostenibilidad fiscal y la disciplina presupuestal, al fijar techos indicativos de gasto y la consistencia con el escenario macroeconómico.</a:t>
          </a:r>
          <a:endParaRPr lang="es-CO" sz="1800" dirty="0"/>
        </a:p>
      </dgm:t>
    </dgm:pt>
    <dgm:pt modelId="{02DE3079-5972-4FFF-B5E2-98C97137EE08}" type="parTrans" cxnId="{A4744EB8-8CDB-4E3C-896F-E9DD7A8171BF}">
      <dgm:prSet/>
      <dgm:spPr/>
      <dgm:t>
        <a:bodyPr/>
        <a:lstStyle/>
        <a:p>
          <a:endParaRPr lang="es-CO" sz="5400"/>
        </a:p>
      </dgm:t>
    </dgm:pt>
    <dgm:pt modelId="{3A2B8FCC-63CD-47D3-8C5D-425513946C5C}" type="sibTrans" cxnId="{A4744EB8-8CDB-4E3C-896F-E9DD7A8171BF}">
      <dgm:prSet/>
      <dgm:spPr/>
      <dgm:t>
        <a:bodyPr/>
        <a:lstStyle/>
        <a:p>
          <a:endParaRPr lang="es-CO" sz="5400"/>
        </a:p>
      </dgm:t>
    </dgm:pt>
    <dgm:pt modelId="{1A92D401-2808-4F4B-A850-76AFD47D47CB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ES" sz="1800" dirty="0"/>
            <a:t>Permite hacer una estimación de costos de mediano plazo de las políticas existentes y de las nuevas iniciativas que se pretendan implementar.</a:t>
          </a:r>
          <a:endParaRPr lang="es-CO" sz="1800" dirty="0"/>
        </a:p>
      </dgm:t>
    </dgm:pt>
    <dgm:pt modelId="{3A8C6D99-22C4-420B-8217-36BB752578B1}" type="parTrans" cxnId="{87A77B67-0881-410C-BB6E-EBA294795909}">
      <dgm:prSet/>
      <dgm:spPr/>
      <dgm:t>
        <a:bodyPr/>
        <a:lstStyle/>
        <a:p>
          <a:endParaRPr lang="es-CO" sz="2000"/>
        </a:p>
      </dgm:t>
    </dgm:pt>
    <dgm:pt modelId="{64959B31-0F3F-4F54-BC83-CEACBFD2E2D4}" type="sibTrans" cxnId="{87A77B67-0881-410C-BB6E-EBA294795909}">
      <dgm:prSet/>
      <dgm:spPr/>
      <dgm:t>
        <a:bodyPr/>
        <a:lstStyle/>
        <a:p>
          <a:endParaRPr lang="es-CO" sz="2000"/>
        </a:p>
      </dgm:t>
    </dgm:pt>
    <dgm:pt modelId="{14596A17-DF85-4DEE-B7CB-04B51BDCFB6E}" type="pres">
      <dgm:prSet presAssocID="{04806945-92AA-43A9-AA05-2F35CD284973}" presName="linear" presStyleCnt="0">
        <dgm:presLayoutVars>
          <dgm:animLvl val="lvl"/>
          <dgm:resizeHandles val="exact"/>
        </dgm:presLayoutVars>
      </dgm:prSet>
      <dgm:spPr/>
    </dgm:pt>
    <dgm:pt modelId="{F82DC5E7-FB85-4CDD-BC76-13ED0180DEB5}" type="pres">
      <dgm:prSet presAssocID="{C2D1285C-44B5-4CA6-8882-F08AB476E5A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3A01B6B-8183-45B3-B001-6B5756CED960}" type="pres">
      <dgm:prSet presAssocID="{66585FBB-DCBF-4A6F-A3BA-CB01F0543DFF}" presName="spacer" presStyleCnt="0"/>
      <dgm:spPr/>
    </dgm:pt>
    <dgm:pt modelId="{E71B02D1-404C-4268-8118-312549412F7C}" type="pres">
      <dgm:prSet presAssocID="{5E01DE7B-DA60-4F71-B3E0-E63AFEF083C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853269C-2ECA-4186-879A-12F183818AC1}" type="pres">
      <dgm:prSet presAssocID="{C20D8EC7-0189-4988-8580-AA447DFA1747}" presName="spacer" presStyleCnt="0"/>
      <dgm:spPr/>
    </dgm:pt>
    <dgm:pt modelId="{1891059A-3F83-49D1-9EC2-44E84197897B}" type="pres">
      <dgm:prSet presAssocID="{7F51787B-C8E8-482A-8607-FEAA6D54177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352DDA4-32CC-43DC-AB3C-40E5BB08BFFD}" type="pres">
      <dgm:prSet presAssocID="{3A2B8FCC-63CD-47D3-8C5D-425513946C5C}" presName="spacer" presStyleCnt="0"/>
      <dgm:spPr/>
    </dgm:pt>
    <dgm:pt modelId="{2DBFAFC3-828D-4421-9A09-EC6473216A98}" type="pres">
      <dgm:prSet presAssocID="{1A92D401-2808-4F4B-A850-76AFD47D47C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CA5C860-D5BB-432C-A633-4980E376CF51}" type="presOf" srcId="{7F51787B-C8E8-482A-8607-FEAA6D541772}" destId="{1891059A-3F83-49D1-9EC2-44E84197897B}" srcOrd="0" destOrd="0" presId="urn:microsoft.com/office/officeart/2005/8/layout/vList2"/>
    <dgm:cxn modelId="{87A77B67-0881-410C-BB6E-EBA294795909}" srcId="{04806945-92AA-43A9-AA05-2F35CD284973}" destId="{1A92D401-2808-4F4B-A850-76AFD47D47CB}" srcOrd="3" destOrd="0" parTransId="{3A8C6D99-22C4-420B-8217-36BB752578B1}" sibTransId="{64959B31-0F3F-4F54-BC83-CEACBFD2E2D4}"/>
    <dgm:cxn modelId="{5ACD8B4B-75FF-4D9F-9D5F-58149DE9118C}" srcId="{04806945-92AA-43A9-AA05-2F35CD284973}" destId="{C2D1285C-44B5-4CA6-8882-F08AB476E5A0}" srcOrd="0" destOrd="0" parTransId="{0CB83B3D-0906-4B51-AC27-ED558F78CCF7}" sibTransId="{66585FBB-DCBF-4A6F-A3BA-CB01F0543DFF}"/>
    <dgm:cxn modelId="{591A9A50-1430-4CBA-ABBC-50DE63009716}" type="presOf" srcId="{04806945-92AA-43A9-AA05-2F35CD284973}" destId="{14596A17-DF85-4DEE-B7CB-04B51BDCFB6E}" srcOrd="0" destOrd="0" presId="urn:microsoft.com/office/officeart/2005/8/layout/vList2"/>
    <dgm:cxn modelId="{3C1894A3-6FDF-4E52-A2DC-6CBBECA3C7DD}" type="presOf" srcId="{C2D1285C-44B5-4CA6-8882-F08AB476E5A0}" destId="{F82DC5E7-FB85-4CDD-BC76-13ED0180DEB5}" srcOrd="0" destOrd="0" presId="urn:microsoft.com/office/officeart/2005/8/layout/vList2"/>
    <dgm:cxn modelId="{B482B6A3-4368-41A0-BD4E-A4707A6BACE1}" srcId="{04806945-92AA-43A9-AA05-2F35CD284973}" destId="{5E01DE7B-DA60-4F71-B3E0-E63AFEF083C4}" srcOrd="1" destOrd="0" parTransId="{2B9BB9CF-E810-477A-A6AC-A7980FFF31DD}" sibTransId="{C20D8EC7-0189-4988-8580-AA447DFA1747}"/>
    <dgm:cxn modelId="{573D10AA-A5B7-4B19-A0F1-B0557FE16D74}" type="presOf" srcId="{1A92D401-2808-4F4B-A850-76AFD47D47CB}" destId="{2DBFAFC3-828D-4421-9A09-EC6473216A98}" srcOrd="0" destOrd="0" presId="urn:microsoft.com/office/officeart/2005/8/layout/vList2"/>
    <dgm:cxn modelId="{A4744EB8-8CDB-4E3C-896F-E9DD7A8171BF}" srcId="{04806945-92AA-43A9-AA05-2F35CD284973}" destId="{7F51787B-C8E8-482A-8607-FEAA6D541772}" srcOrd="2" destOrd="0" parTransId="{02DE3079-5972-4FFF-B5E2-98C97137EE08}" sibTransId="{3A2B8FCC-63CD-47D3-8C5D-425513946C5C}"/>
    <dgm:cxn modelId="{4DEDB6EF-E14F-4417-A858-B2C7C8C8E576}" type="presOf" srcId="{5E01DE7B-DA60-4F71-B3E0-E63AFEF083C4}" destId="{E71B02D1-404C-4268-8118-312549412F7C}" srcOrd="0" destOrd="0" presId="urn:microsoft.com/office/officeart/2005/8/layout/vList2"/>
    <dgm:cxn modelId="{B63C51CE-D79D-4928-907D-021E3149708A}" type="presParOf" srcId="{14596A17-DF85-4DEE-B7CB-04B51BDCFB6E}" destId="{F82DC5E7-FB85-4CDD-BC76-13ED0180DEB5}" srcOrd="0" destOrd="0" presId="urn:microsoft.com/office/officeart/2005/8/layout/vList2"/>
    <dgm:cxn modelId="{F15ACBA7-0CA8-4C67-AE8A-C592F8C60DE2}" type="presParOf" srcId="{14596A17-DF85-4DEE-B7CB-04B51BDCFB6E}" destId="{B3A01B6B-8183-45B3-B001-6B5756CED960}" srcOrd="1" destOrd="0" presId="urn:microsoft.com/office/officeart/2005/8/layout/vList2"/>
    <dgm:cxn modelId="{F8F08365-BEE8-4083-9056-E963262BC03D}" type="presParOf" srcId="{14596A17-DF85-4DEE-B7CB-04B51BDCFB6E}" destId="{E71B02D1-404C-4268-8118-312549412F7C}" srcOrd="2" destOrd="0" presId="urn:microsoft.com/office/officeart/2005/8/layout/vList2"/>
    <dgm:cxn modelId="{288A15E7-8596-4A00-A43F-AD56F56C4C65}" type="presParOf" srcId="{14596A17-DF85-4DEE-B7CB-04B51BDCFB6E}" destId="{1853269C-2ECA-4186-879A-12F183818AC1}" srcOrd="3" destOrd="0" presId="urn:microsoft.com/office/officeart/2005/8/layout/vList2"/>
    <dgm:cxn modelId="{19640A05-6CEB-499A-A470-8572F8C8CFF0}" type="presParOf" srcId="{14596A17-DF85-4DEE-B7CB-04B51BDCFB6E}" destId="{1891059A-3F83-49D1-9EC2-44E84197897B}" srcOrd="4" destOrd="0" presId="urn:microsoft.com/office/officeart/2005/8/layout/vList2"/>
    <dgm:cxn modelId="{ECF5C6C7-9722-4468-9839-8F65A173834D}" type="presParOf" srcId="{14596A17-DF85-4DEE-B7CB-04B51BDCFB6E}" destId="{4352DDA4-32CC-43DC-AB3C-40E5BB08BFFD}" srcOrd="5" destOrd="0" presId="urn:microsoft.com/office/officeart/2005/8/layout/vList2"/>
    <dgm:cxn modelId="{34584647-9BDD-42B8-908C-8919292E5A62}" type="presParOf" srcId="{14596A17-DF85-4DEE-B7CB-04B51BDCFB6E}" destId="{2DBFAFC3-828D-4421-9A09-EC6473216A9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33F373-7631-45BC-B3F5-3B646EEB3260}" type="doc">
      <dgm:prSet loTypeId="urn:microsoft.com/office/officeart/2005/8/layout/h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70FD84F9-E64A-481F-AAAF-C865BD1094B8}">
      <dgm:prSet phldrT="[Texto]"/>
      <dgm:spPr/>
      <dgm:t>
        <a:bodyPr/>
        <a:lstStyle/>
        <a:p>
          <a:r>
            <a:rPr lang="es-ES" b="1" dirty="0"/>
            <a:t>Asignación de roles y responsabilidades específicas</a:t>
          </a:r>
          <a:endParaRPr lang="es-CO" b="1" dirty="0"/>
        </a:p>
      </dgm:t>
    </dgm:pt>
    <dgm:pt modelId="{949E32EF-293A-484D-AF96-D6162EDDDD10}" type="parTrans" cxnId="{6AFDFAF4-4D03-4D8B-A48A-E6626B71D292}">
      <dgm:prSet/>
      <dgm:spPr/>
      <dgm:t>
        <a:bodyPr/>
        <a:lstStyle/>
        <a:p>
          <a:endParaRPr lang="es-CO"/>
        </a:p>
      </dgm:t>
    </dgm:pt>
    <dgm:pt modelId="{E0557AD8-7452-4184-A688-324BA122A0AA}" type="sibTrans" cxnId="{6AFDFAF4-4D03-4D8B-A48A-E6626B71D292}">
      <dgm:prSet/>
      <dgm:spPr/>
      <dgm:t>
        <a:bodyPr/>
        <a:lstStyle/>
        <a:p>
          <a:endParaRPr lang="es-CO"/>
        </a:p>
      </dgm:t>
    </dgm:pt>
    <dgm:pt modelId="{1C9695E2-E8BC-44DB-992B-E36FBA057E05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SDH – SDP: </a:t>
          </a:r>
          <a:r>
            <a:rPr lang="es-CO" altLang="es-CO" dirty="0"/>
            <a:t>Árbitros del proceso de proyección y reasignación; verifican que los cambios se ajusten a metas fiscales y a objetivos de política. </a:t>
          </a:r>
          <a:endParaRPr lang="es-CO" dirty="0"/>
        </a:p>
      </dgm:t>
    </dgm:pt>
    <dgm:pt modelId="{BCA68B96-51BC-4534-B083-31C69DEF0E8A}" type="parTrans" cxnId="{5CCA5A0A-3DC6-4BC1-BA80-64FB3B2F88D0}">
      <dgm:prSet/>
      <dgm:spPr/>
      <dgm:t>
        <a:bodyPr/>
        <a:lstStyle/>
        <a:p>
          <a:endParaRPr lang="es-CO"/>
        </a:p>
      </dgm:t>
    </dgm:pt>
    <dgm:pt modelId="{8CC47FA2-EB56-4E63-80C2-2DB0D464553A}" type="sibTrans" cxnId="{5CCA5A0A-3DC6-4BC1-BA80-64FB3B2F88D0}">
      <dgm:prSet/>
      <dgm:spPr/>
      <dgm:t>
        <a:bodyPr/>
        <a:lstStyle/>
        <a:p>
          <a:endParaRPr lang="es-CO"/>
        </a:p>
      </dgm:t>
    </dgm:pt>
    <dgm:pt modelId="{6B6D9B9F-C9AD-469D-811E-8986BE4F4C65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dirty="0"/>
            <a:t>Sectores: </a:t>
          </a:r>
          <a:r>
            <a:rPr lang="es-ES" dirty="0"/>
            <a:t>Jugadores del proceso; elaboran propuestas de proyección y reasignación, adquiriendo mayor responsabilidad en la programación presupuestal. Líderes sectoriales como gerentes.</a:t>
          </a:r>
          <a:endParaRPr lang="es-CO" dirty="0"/>
        </a:p>
      </dgm:t>
    </dgm:pt>
    <dgm:pt modelId="{1E5F5CE4-B55D-4FC0-B183-F54656C1C65D}" type="parTrans" cxnId="{C7B5B2C9-92A2-4B32-A6AE-F1CFBFB89FD6}">
      <dgm:prSet/>
      <dgm:spPr/>
      <dgm:t>
        <a:bodyPr/>
        <a:lstStyle/>
        <a:p>
          <a:endParaRPr lang="es-CO"/>
        </a:p>
      </dgm:t>
    </dgm:pt>
    <dgm:pt modelId="{4A173A13-5645-435A-BB35-63113D518495}" type="sibTrans" cxnId="{C7B5B2C9-92A2-4B32-A6AE-F1CFBFB89FD6}">
      <dgm:prSet/>
      <dgm:spPr/>
      <dgm:t>
        <a:bodyPr/>
        <a:lstStyle/>
        <a:p>
          <a:endParaRPr lang="es-CO"/>
        </a:p>
      </dgm:t>
    </dgm:pt>
    <dgm:pt modelId="{B0982A90-DE7C-4186-9BD9-848C827C664F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s-CO" dirty="0"/>
        </a:p>
      </dgm:t>
    </dgm:pt>
    <dgm:pt modelId="{B39D3EDC-15C0-4A3E-B1CD-4E7FAF578A22}" type="parTrans" cxnId="{5BCA69B2-2200-46CB-B2CF-51CD36AC7420}">
      <dgm:prSet/>
      <dgm:spPr/>
      <dgm:t>
        <a:bodyPr/>
        <a:lstStyle/>
        <a:p>
          <a:endParaRPr lang="es-CO"/>
        </a:p>
      </dgm:t>
    </dgm:pt>
    <dgm:pt modelId="{B80A8116-DED3-4261-9A60-F5C2FB794C6A}" type="sibTrans" cxnId="{5BCA69B2-2200-46CB-B2CF-51CD36AC7420}">
      <dgm:prSet/>
      <dgm:spPr/>
      <dgm:t>
        <a:bodyPr/>
        <a:lstStyle/>
        <a:p>
          <a:endParaRPr lang="es-CO"/>
        </a:p>
      </dgm:t>
    </dgm:pt>
    <dgm:pt modelId="{CB25530F-D1CA-422D-9BAC-D70DA2E9FABF}" type="pres">
      <dgm:prSet presAssocID="{5533F373-7631-45BC-B3F5-3B646EEB3260}" presName="linearFlow" presStyleCnt="0">
        <dgm:presLayoutVars>
          <dgm:dir/>
          <dgm:animLvl val="lvl"/>
          <dgm:resizeHandles/>
        </dgm:presLayoutVars>
      </dgm:prSet>
      <dgm:spPr/>
    </dgm:pt>
    <dgm:pt modelId="{53488330-0B34-4640-9E9E-6C8C224590DF}" type="pres">
      <dgm:prSet presAssocID="{70FD84F9-E64A-481F-AAAF-C865BD1094B8}" presName="compositeNode" presStyleCnt="0">
        <dgm:presLayoutVars>
          <dgm:bulletEnabled val="1"/>
        </dgm:presLayoutVars>
      </dgm:prSet>
      <dgm:spPr/>
    </dgm:pt>
    <dgm:pt modelId="{038A210B-E2F1-4FE8-948E-30E100FB9CC5}" type="pres">
      <dgm:prSet presAssocID="{70FD84F9-E64A-481F-AAAF-C865BD1094B8}" presName="image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</dgm:pt>
    <dgm:pt modelId="{7CB65283-5534-4DDE-A8AB-BD44F612D092}" type="pres">
      <dgm:prSet presAssocID="{70FD84F9-E64A-481F-AAAF-C865BD1094B8}" presName="childNode" presStyleLbl="node1" presStyleIdx="0" presStyleCnt="1">
        <dgm:presLayoutVars>
          <dgm:bulletEnabled val="1"/>
        </dgm:presLayoutVars>
      </dgm:prSet>
      <dgm:spPr/>
    </dgm:pt>
    <dgm:pt modelId="{C6E6440C-99DA-4763-B7BC-EA96ADB8BA29}" type="pres">
      <dgm:prSet presAssocID="{70FD84F9-E64A-481F-AAAF-C865BD1094B8}" presName="parentNode" presStyleLbl="revTx" presStyleIdx="0" presStyleCnt="1">
        <dgm:presLayoutVars>
          <dgm:chMax val="0"/>
          <dgm:bulletEnabled val="1"/>
        </dgm:presLayoutVars>
      </dgm:prSet>
      <dgm:spPr/>
    </dgm:pt>
  </dgm:ptLst>
  <dgm:cxnLst>
    <dgm:cxn modelId="{5CCA5A0A-3DC6-4BC1-BA80-64FB3B2F88D0}" srcId="{70FD84F9-E64A-481F-AAAF-C865BD1094B8}" destId="{1C9695E2-E8BC-44DB-992B-E36FBA057E05}" srcOrd="0" destOrd="0" parTransId="{BCA68B96-51BC-4534-B083-31C69DEF0E8A}" sibTransId="{8CC47FA2-EB56-4E63-80C2-2DB0D464553A}"/>
    <dgm:cxn modelId="{20F51C30-9939-441B-B99C-0A8A7B30BAFE}" type="presOf" srcId="{70FD84F9-E64A-481F-AAAF-C865BD1094B8}" destId="{C6E6440C-99DA-4763-B7BC-EA96ADB8BA29}" srcOrd="0" destOrd="0" presId="urn:microsoft.com/office/officeart/2005/8/layout/hList2"/>
    <dgm:cxn modelId="{E2449832-0FAA-4AA8-8651-D1011203DD7B}" type="presOf" srcId="{B0982A90-DE7C-4186-9BD9-848C827C664F}" destId="{7CB65283-5534-4DDE-A8AB-BD44F612D092}" srcOrd="0" destOrd="1" presId="urn:microsoft.com/office/officeart/2005/8/layout/hList2"/>
    <dgm:cxn modelId="{047CE57D-AF8A-40FD-815C-3E00C7ADD8E7}" type="presOf" srcId="{1C9695E2-E8BC-44DB-992B-E36FBA057E05}" destId="{7CB65283-5534-4DDE-A8AB-BD44F612D092}" srcOrd="0" destOrd="0" presId="urn:microsoft.com/office/officeart/2005/8/layout/hList2"/>
    <dgm:cxn modelId="{C6041882-DF84-4F80-ABE8-99E81703E564}" type="presOf" srcId="{5533F373-7631-45BC-B3F5-3B646EEB3260}" destId="{CB25530F-D1CA-422D-9BAC-D70DA2E9FABF}" srcOrd="0" destOrd="0" presId="urn:microsoft.com/office/officeart/2005/8/layout/hList2"/>
    <dgm:cxn modelId="{B1CCBE99-BF54-436D-B879-80597F652F48}" type="presOf" srcId="{6B6D9B9F-C9AD-469D-811E-8986BE4F4C65}" destId="{7CB65283-5534-4DDE-A8AB-BD44F612D092}" srcOrd="0" destOrd="2" presId="urn:microsoft.com/office/officeart/2005/8/layout/hList2"/>
    <dgm:cxn modelId="{5BCA69B2-2200-46CB-B2CF-51CD36AC7420}" srcId="{70FD84F9-E64A-481F-AAAF-C865BD1094B8}" destId="{B0982A90-DE7C-4186-9BD9-848C827C664F}" srcOrd="1" destOrd="0" parTransId="{B39D3EDC-15C0-4A3E-B1CD-4E7FAF578A22}" sibTransId="{B80A8116-DED3-4261-9A60-F5C2FB794C6A}"/>
    <dgm:cxn modelId="{C7B5B2C9-92A2-4B32-A6AE-F1CFBFB89FD6}" srcId="{70FD84F9-E64A-481F-AAAF-C865BD1094B8}" destId="{6B6D9B9F-C9AD-469D-811E-8986BE4F4C65}" srcOrd="2" destOrd="0" parTransId="{1E5F5CE4-B55D-4FC0-B183-F54656C1C65D}" sibTransId="{4A173A13-5645-435A-BB35-63113D518495}"/>
    <dgm:cxn modelId="{6AFDFAF4-4D03-4D8B-A48A-E6626B71D292}" srcId="{5533F373-7631-45BC-B3F5-3B646EEB3260}" destId="{70FD84F9-E64A-481F-AAAF-C865BD1094B8}" srcOrd="0" destOrd="0" parTransId="{949E32EF-293A-484D-AF96-D6162EDDDD10}" sibTransId="{E0557AD8-7452-4184-A688-324BA122A0AA}"/>
    <dgm:cxn modelId="{FEECCE4C-AA4C-4B53-9AEB-B31EC94FCA0F}" type="presParOf" srcId="{CB25530F-D1CA-422D-9BAC-D70DA2E9FABF}" destId="{53488330-0B34-4640-9E9E-6C8C224590DF}" srcOrd="0" destOrd="0" presId="urn:microsoft.com/office/officeart/2005/8/layout/hList2"/>
    <dgm:cxn modelId="{90F81905-9035-4663-94D4-1D110FF64132}" type="presParOf" srcId="{53488330-0B34-4640-9E9E-6C8C224590DF}" destId="{038A210B-E2F1-4FE8-948E-30E100FB9CC5}" srcOrd="0" destOrd="0" presId="urn:microsoft.com/office/officeart/2005/8/layout/hList2"/>
    <dgm:cxn modelId="{2E476357-1E6F-4FD3-83B4-DCF58E3166A1}" type="presParOf" srcId="{53488330-0B34-4640-9E9E-6C8C224590DF}" destId="{7CB65283-5534-4DDE-A8AB-BD44F612D092}" srcOrd="1" destOrd="0" presId="urn:microsoft.com/office/officeart/2005/8/layout/hList2"/>
    <dgm:cxn modelId="{F262E578-B574-4439-ADE2-63EC5B3EA2DB}" type="presParOf" srcId="{53488330-0B34-4640-9E9E-6C8C224590DF}" destId="{C6E6440C-99DA-4763-B7BC-EA96ADB8BA2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6EF4D4-BBD5-4F8D-B49B-F915F48695C3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E16CDEB9-253E-4DB5-89D5-36BFB9FE1D91}">
      <dgm:prSet phldrT="[Texto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ES" dirty="0"/>
            <a:t>Permite que las inversiones puedan identificar de manera detallada los gastos recurrentes y su respectiva sostenibilidad de mediano plazo con los techos sectoriales.</a:t>
          </a:r>
          <a:endParaRPr lang="es-CO" dirty="0"/>
        </a:p>
      </dgm:t>
    </dgm:pt>
    <dgm:pt modelId="{64FF5F21-9782-469E-BB97-BC743B25527A}" type="parTrans" cxnId="{013EC460-EED6-4752-995E-8598BB90F97E}">
      <dgm:prSet/>
      <dgm:spPr/>
      <dgm:t>
        <a:bodyPr/>
        <a:lstStyle/>
        <a:p>
          <a:endParaRPr lang="es-CO"/>
        </a:p>
      </dgm:t>
    </dgm:pt>
    <dgm:pt modelId="{55C9B102-86E4-44D1-8B95-DF0ADC2C1D74}" type="sibTrans" cxnId="{013EC460-EED6-4752-995E-8598BB90F97E}">
      <dgm:prSet/>
      <dgm:spPr/>
      <dgm:t>
        <a:bodyPr/>
        <a:lstStyle/>
        <a:p>
          <a:endParaRPr lang="es-CO"/>
        </a:p>
      </dgm:t>
    </dgm:pt>
    <dgm:pt modelId="{81261277-3986-4009-A285-B0C7DD47629C}">
      <dgm:prSet phldrT="[Texto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ES" dirty="0"/>
            <a:t>El </a:t>
          </a:r>
          <a:r>
            <a:rPr lang="es-ES" b="1" dirty="0"/>
            <a:t>MGMP</a:t>
          </a:r>
          <a:r>
            <a:rPr lang="es-ES" dirty="0"/>
            <a:t> es un instrumento dinámico, sujeto a actualización anual.</a:t>
          </a:r>
        </a:p>
        <a:p>
          <a:pPr>
            <a:buFont typeface="Wingdings" panose="05000000000000000000" pitchFamily="2" charset="2"/>
            <a:buChar char="q"/>
          </a:pPr>
          <a:r>
            <a:rPr lang="es-ES" dirty="0"/>
            <a:t>El </a:t>
          </a:r>
          <a:r>
            <a:rPr lang="es-ES" b="1" dirty="0"/>
            <a:t>PPI</a:t>
          </a:r>
          <a:r>
            <a:rPr lang="es-ES" dirty="0"/>
            <a:t> es un instrumento estático, definido al momento de formulación del Plan Distrital de Desarrollo para el período de gobierno.</a:t>
          </a:r>
          <a:endParaRPr lang="es-CO" dirty="0"/>
        </a:p>
      </dgm:t>
    </dgm:pt>
    <dgm:pt modelId="{55971BAB-44C9-45F4-9F61-31991B125C97}" type="parTrans" cxnId="{390CEE4E-8AAE-4C2F-9C86-7B83E93F69DD}">
      <dgm:prSet/>
      <dgm:spPr/>
      <dgm:t>
        <a:bodyPr/>
        <a:lstStyle/>
        <a:p>
          <a:endParaRPr lang="es-CO"/>
        </a:p>
      </dgm:t>
    </dgm:pt>
    <dgm:pt modelId="{DC9FE678-70BD-472A-8256-CF588AC78C39}" type="sibTrans" cxnId="{390CEE4E-8AAE-4C2F-9C86-7B83E93F69DD}">
      <dgm:prSet/>
      <dgm:spPr/>
      <dgm:t>
        <a:bodyPr/>
        <a:lstStyle/>
        <a:p>
          <a:endParaRPr lang="es-CO"/>
        </a:p>
      </dgm:t>
    </dgm:pt>
    <dgm:pt modelId="{C1F48034-C347-4D44-AA3A-402888215C32}" type="pres">
      <dgm:prSet presAssocID="{FF6EF4D4-BBD5-4F8D-B49B-F915F48695C3}" presName="Name0" presStyleCnt="0">
        <dgm:presLayoutVars>
          <dgm:chMax val="7"/>
          <dgm:chPref val="7"/>
          <dgm:dir/>
        </dgm:presLayoutVars>
      </dgm:prSet>
      <dgm:spPr/>
    </dgm:pt>
    <dgm:pt modelId="{0B5082D9-C0F4-423C-ACDC-7CCDDBD96ECF}" type="pres">
      <dgm:prSet presAssocID="{FF6EF4D4-BBD5-4F8D-B49B-F915F48695C3}" presName="Name1" presStyleCnt="0"/>
      <dgm:spPr/>
    </dgm:pt>
    <dgm:pt modelId="{04E55CA9-9EA3-4D77-9B7C-50ECA9D11B4E}" type="pres">
      <dgm:prSet presAssocID="{FF6EF4D4-BBD5-4F8D-B49B-F915F48695C3}" presName="cycle" presStyleCnt="0"/>
      <dgm:spPr/>
    </dgm:pt>
    <dgm:pt modelId="{CBC763BA-7F7F-45E7-91CC-CEDD003AD4B9}" type="pres">
      <dgm:prSet presAssocID="{FF6EF4D4-BBD5-4F8D-B49B-F915F48695C3}" presName="srcNode" presStyleLbl="node1" presStyleIdx="0" presStyleCnt="2"/>
      <dgm:spPr/>
    </dgm:pt>
    <dgm:pt modelId="{11E0276C-254E-49D6-A203-EF3BA9A8D6C7}" type="pres">
      <dgm:prSet presAssocID="{FF6EF4D4-BBD5-4F8D-B49B-F915F48695C3}" presName="conn" presStyleLbl="parChTrans1D2" presStyleIdx="0" presStyleCnt="1"/>
      <dgm:spPr/>
    </dgm:pt>
    <dgm:pt modelId="{964DB53C-06F1-4DFA-BDF5-D3BE78F75B39}" type="pres">
      <dgm:prSet presAssocID="{FF6EF4D4-BBD5-4F8D-B49B-F915F48695C3}" presName="extraNode" presStyleLbl="node1" presStyleIdx="0" presStyleCnt="2"/>
      <dgm:spPr/>
    </dgm:pt>
    <dgm:pt modelId="{15EB7309-8A71-4F88-AFAC-302C8A709109}" type="pres">
      <dgm:prSet presAssocID="{FF6EF4D4-BBD5-4F8D-B49B-F915F48695C3}" presName="dstNode" presStyleLbl="node1" presStyleIdx="0" presStyleCnt="2"/>
      <dgm:spPr/>
    </dgm:pt>
    <dgm:pt modelId="{C574D23B-E5DA-464B-BDEA-846D847B2402}" type="pres">
      <dgm:prSet presAssocID="{E16CDEB9-253E-4DB5-89D5-36BFB9FE1D91}" presName="text_1" presStyleLbl="node1" presStyleIdx="0" presStyleCnt="2">
        <dgm:presLayoutVars>
          <dgm:bulletEnabled val="1"/>
        </dgm:presLayoutVars>
      </dgm:prSet>
      <dgm:spPr/>
    </dgm:pt>
    <dgm:pt modelId="{CFE9272A-F769-4135-B882-AFE469E03939}" type="pres">
      <dgm:prSet presAssocID="{E16CDEB9-253E-4DB5-89D5-36BFB9FE1D91}" presName="accent_1" presStyleCnt="0"/>
      <dgm:spPr/>
    </dgm:pt>
    <dgm:pt modelId="{45AC7EE8-CCAB-4498-B509-3DE27B7A15BF}" type="pres">
      <dgm:prSet presAssocID="{E16CDEB9-253E-4DB5-89D5-36BFB9FE1D91}" presName="accentRepeatNode" presStyleLbl="solidFgAcc1" presStyleIdx="0" presStyleCnt="2"/>
      <dgm:spPr/>
    </dgm:pt>
    <dgm:pt modelId="{7D6DC450-FFF5-45D9-A5AC-EE0CB7608503}" type="pres">
      <dgm:prSet presAssocID="{81261277-3986-4009-A285-B0C7DD47629C}" presName="text_2" presStyleLbl="node1" presStyleIdx="1" presStyleCnt="2">
        <dgm:presLayoutVars>
          <dgm:bulletEnabled val="1"/>
        </dgm:presLayoutVars>
      </dgm:prSet>
      <dgm:spPr/>
    </dgm:pt>
    <dgm:pt modelId="{7158A3AD-FDAC-471A-9C22-DA7E4F118B14}" type="pres">
      <dgm:prSet presAssocID="{81261277-3986-4009-A285-B0C7DD47629C}" presName="accent_2" presStyleCnt="0"/>
      <dgm:spPr/>
    </dgm:pt>
    <dgm:pt modelId="{A81851C1-2A5B-4C7C-B63A-583DA6E9DA22}" type="pres">
      <dgm:prSet presAssocID="{81261277-3986-4009-A285-B0C7DD47629C}" presName="accentRepeatNode" presStyleLbl="solidFgAcc1" presStyleIdx="1" presStyleCnt="2"/>
      <dgm:spPr/>
    </dgm:pt>
  </dgm:ptLst>
  <dgm:cxnLst>
    <dgm:cxn modelId="{BD9A2D1A-FE8B-424A-84AD-BC1745E5420C}" type="presOf" srcId="{FF6EF4D4-BBD5-4F8D-B49B-F915F48695C3}" destId="{C1F48034-C347-4D44-AA3A-402888215C32}" srcOrd="0" destOrd="0" presId="urn:microsoft.com/office/officeart/2008/layout/VerticalCurvedList"/>
    <dgm:cxn modelId="{7A883D36-97AC-491A-8D5C-D9CDFBB047D8}" type="presOf" srcId="{55C9B102-86E4-44D1-8B95-DF0ADC2C1D74}" destId="{11E0276C-254E-49D6-A203-EF3BA9A8D6C7}" srcOrd="0" destOrd="0" presId="urn:microsoft.com/office/officeart/2008/layout/VerticalCurvedList"/>
    <dgm:cxn modelId="{013EC460-EED6-4752-995E-8598BB90F97E}" srcId="{FF6EF4D4-BBD5-4F8D-B49B-F915F48695C3}" destId="{E16CDEB9-253E-4DB5-89D5-36BFB9FE1D91}" srcOrd="0" destOrd="0" parTransId="{64FF5F21-9782-469E-BB97-BC743B25527A}" sibTransId="{55C9B102-86E4-44D1-8B95-DF0ADC2C1D74}"/>
    <dgm:cxn modelId="{390CEE4E-8AAE-4C2F-9C86-7B83E93F69DD}" srcId="{FF6EF4D4-BBD5-4F8D-B49B-F915F48695C3}" destId="{81261277-3986-4009-A285-B0C7DD47629C}" srcOrd="1" destOrd="0" parTransId="{55971BAB-44C9-45F4-9F61-31991B125C97}" sibTransId="{DC9FE678-70BD-472A-8256-CF588AC78C39}"/>
    <dgm:cxn modelId="{ECD46290-7466-4A76-97D1-5D04DA954AD9}" type="presOf" srcId="{E16CDEB9-253E-4DB5-89D5-36BFB9FE1D91}" destId="{C574D23B-E5DA-464B-BDEA-846D847B2402}" srcOrd="0" destOrd="0" presId="urn:microsoft.com/office/officeart/2008/layout/VerticalCurvedList"/>
    <dgm:cxn modelId="{17CB9ED2-E0F8-4FF6-A6D0-CC5733351A79}" type="presOf" srcId="{81261277-3986-4009-A285-B0C7DD47629C}" destId="{7D6DC450-FFF5-45D9-A5AC-EE0CB7608503}" srcOrd="0" destOrd="0" presId="urn:microsoft.com/office/officeart/2008/layout/VerticalCurvedList"/>
    <dgm:cxn modelId="{30CA21AF-28C4-413E-9574-A4A832DC7DEE}" type="presParOf" srcId="{C1F48034-C347-4D44-AA3A-402888215C32}" destId="{0B5082D9-C0F4-423C-ACDC-7CCDDBD96ECF}" srcOrd="0" destOrd="0" presId="urn:microsoft.com/office/officeart/2008/layout/VerticalCurvedList"/>
    <dgm:cxn modelId="{88EA934F-7291-4F57-BDFF-2CBE9F0680E0}" type="presParOf" srcId="{0B5082D9-C0F4-423C-ACDC-7CCDDBD96ECF}" destId="{04E55CA9-9EA3-4D77-9B7C-50ECA9D11B4E}" srcOrd="0" destOrd="0" presId="urn:microsoft.com/office/officeart/2008/layout/VerticalCurvedList"/>
    <dgm:cxn modelId="{8E9FF5CE-94C3-4AF5-AA33-06430F585AFF}" type="presParOf" srcId="{04E55CA9-9EA3-4D77-9B7C-50ECA9D11B4E}" destId="{CBC763BA-7F7F-45E7-91CC-CEDD003AD4B9}" srcOrd="0" destOrd="0" presId="urn:microsoft.com/office/officeart/2008/layout/VerticalCurvedList"/>
    <dgm:cxn modelId="{E81AB0BF-EADD-442F-8E59-E737B2C61FBB}" type="presParOf" srcId="{04E55CA9-9EA3-4D77-9B7C-50ECA9D11B4E}" destId="{11E0276C-254E-49D6-A203-EF3BA9A8D6C7}" srcOrd="1" destOrd="0" presId="urn:microsoft.com/office/officeart/2008/layout/VerticalCurvedList"/>
    <dgm:cxn modelId="{30B2E442-5715-4644-A65B-8AE03BF6BDA5}" type="presParOf" srcId="{04E55CA9-9EA3-4D77-9B7C-50ECA9D11B4E}" destId="{964DB53C-06F1-4DFA-BDF5-D3BE78F75B39}" srcOrd="2" destOrd="0" presId="urn:microsoft.com/office/officeart/2008/layout/VerticalCurvedList"/>
    <dgm:cxn modelId="{795929B4-843F-4405-AB4B-090B8326B345}" type="presParOf" srcId="{04E55CA9-9EA3-4D77-9B7C-50ECA9D11B4E}" destId="{15EB7309-8A71-4F88-AFAC-302C8A709109}" srcOrd="3" destOrd="0" presId="urn:microsoft.com/office/officeart/2008/layout/VerticalCurvedList"/>
    <dgm:cxn modelId="{13BF017F-8E21-4617-9460-E93C8B6DE3F0}" type="presParOf" srcId="{0B5082D9-C0F4-423C-ACDC-7CCDDBD96ECF}" destId="{C574D23B-E5DA-464B-BDEA-846D847B2402}" srcOrd="1" destOrd="0" presId="urn:microsoft.com/office/officeart/2008/layout/VerticalCurvedList"/>
    <dgm:cxn modelId="{94E9E429-F9E4-4B6D-ABE2-49631E0FE441}" type="presParOf" srcId="{0B5082D9-C0F4-423C-ACDC-7CCDDBD96ECF}" destId="{CFE9272A-F769-4135-B882-AFE469E03939}" srcOrd="2" destOrd="0" presId="urn:microsoft.com/office/officeart/2008/layout/VerticalCurvedList"/>
    <dgm:cxn modelId="{4CFAEA5C-4C11-415A-8F2D-7E320AC1E457}" type="presParOf" srcId="{CFE9272A-F769-4135-B882-AFE469E03939}" destId="{45AC7EE8-CCAB-4498-B509-3DE27B7A15BF}" srcOrd="0" destOrd="0" presId="urn:microsoft.com/office/officeart/2008/layout/VerticalCurvedList"/>
    <dgm:cxn modelId="{3CAE55DC-1713-459D-99A2-84F773112C0F}" type="presParOf" srcId="{0B5082D9-C0F4-423C-ACDC-7CCDDBD96ECF}" destId="{7D6DC450-FFF5-45D9-A5AC-EE0CB7608503}" srcOrd="3" destOrd="0" presId="urn:microsoft.com/office/officeart/2008/layout/VerticalCurvedList"/>
    <dgm:cxn modelId="{7677BE6A-7368-4965-B5B5-E1E6FAC216CE}" type="presParOf" srcId="{0B5082D9-C0F4-423C-ACDC-7CCDDBD96ECF}" destId="{7158A3AD-FDAC-471A-9C22-DA7E4F118B14}" srcOrd="4" destOrd="0" presId="urn:microsoft.com/office/officeart/2008/layout/VerticalCurvedList"/>
    <dgm:cxn modelId="{ADEBA3F9-2C6C-45AC-9F14-12F3BD082BC0}" type="presParOf" srcId="{7158A3AD-FDAC-471A-9C22-DA7E4F118B14}" destId="{A81851C1-2A5B-4C7C-B63A-583DA6E9DA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18B56C-99B5-4BE0-B914-465D5118A466}" type="doc">
      <dgm:prSet loTypeId="urn:microsoft.com/office/officeart/2005/8/layout/hList7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CCFC4618-6711-439D-8892-D2C9784E8385}">
      <dgm:prSet phldrT="[Texto]"/>
      <dgm:spPr/>
      <dgm:t>
        <a:bodyPr/>
        <a:lstStyle/>
        <a:p>
          <a:r>
            <a:rPr lang="es-ES" dirty="0"/>
            <a:t>No es un mecanismo para asegurar recursos presupuestales adicionales y, así, financiar nuevas iniciativas de gasto. </a:t>
          </a:r>
          <a:endParaRPr lang="es-CO" dirty="0"/>
        </a:p>
      </dgm:t>
    </dgm:pt>
    <dgm:pt modelId="{0B59DFEA-82F0-4A3A-9A1B-6AB953EDC999}" type="parTrans" cxnId="{7642904A-80A0-461E-A6C5-BB7E2A7A0BC9}">
      <dgm:prSet/>
      <dgm:spPr/>
      <dgm:t>
        <a:bodyPr/>
        <a:lstStyle/>
        <a:p>
          <a:endParaRPr lang="es-CO"/>
        </a:p>
      </dgm:t>
    </dgm:pt>
    <dgm:pt modelId="{C6D30B49-B62B-4BA4-A841-8B23BA14D938}" type="sibTrans" cxnId="{7642904A-80A0-461E-A6C5-BB7E2A7A0BC9}">
      <dgm:prSet/>
      <dgm:spPr/>
      <dgm:t>
        <a:bodyPr/>
        <a:lstStyle/>
        <a:p>
          <a:endParaRPr lang="es-CO"/>
        </a:p>
      </dgm:t>
    </dgm:pt>
    <dgm:pt modelId="{6AD090AB-D69B-4A2C-804B-5195A47B2DD3}">
      <dgm:prSet phldrT="[Texto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ES" dirty="0"/>
            <a:t>No es un sistema de presupuestación plurianual que establezca asignaciones de gasto de fuerza legal a varios años.</a:t>
          </a:r>
          <a:endParaRPr lang="es-CO" dirty="0"/>
        </a:p>
      </dgm:t>
    </dgm:pt>
    <dgm:pt modelId="{44256B49-3510-43A1-9FCF-E055A905F5B5}" type="parTrans" cxnId="{737A7CAB-34DC-4DA7-A31D-706389EC0AE2}">
      <dgm:prSet/>
      <dgm:spPr/>
      <dgm:t>
        <a:bodyPr/>
        <a:lstStyle/>
        <a:p>
          <a:endParaRPr lang="es-CO"/>
        </a:p>
      </dgm:t>
    </dgm:pt>
    <dgm:pt modelId="{38DD7BAC-1D91-4042-849D-4120C7C947E4}" type="sibTrans" cxnId="{737A7CAB-34DC-4DA7-A31D-706389EC0AE2}">
      <dgm:prSet/>
      <dgm:spPr/>
      <dgm:t>
        <a:bodyPr/>
        <a:lstStyle/>
        <a:p>
          <a:endParaRPr lang="es-CO"/>
        </a:p>
      </dgm:t>
    </dgm:pt>
    <dgm:pt modelId="{3706DF12-F146-4C7D-B852-C02B08212090}" type="pres">
      <dgm:prSet presAssocID="{8A18B56C-99B5-4BE0-B914-465D5118A466}" presName="Name0" presStyleCnt="0">
        <dgm:presLayoutVars>
          <dgm:dir/>
          <dgm:resizeHandles val="exact"/>
        </dgm:presLayoutVars>
      </dgm:prSet>
      <dgm:spPr/>
    </dgm:pt>
    <dgm:pt modelId="{5CFA73D2-DACE-4AAD-BEB3-61DB731D7572}" type="pres">
      <dgm:prSet presAssocID="{8A18B56C-99B5-4BE0-B914-465D5118A466}" presName="fgShape" presStyleLbl="fgShp" presStyleIdx="0" presStyleCnt="1"/>
      <dgm:spPr/>
    </dgm:pt>
    <dgm:pt modelId="{2E1D5730-B2E0-4CF3-975B-690A8BFA11AB}" type="pres">
      <dgm:prSet presAssocID="{8A18B56C-99B5-4BE0-B914-465D5118A466}" presName="linComp" presStyleCnt="0"/>
      <dgm:spPr/>
    </dgm:pt>
    <dgm:pt modelId="{0702A5B6-865D-45B0-BC2C-05959276E3B6}" type="pres">
      <dgm:prSet presAssocID="{CCFC4618-6711-439D-8892-D2C9784E8385}" presName="compNode" presStyleCnt="0"/>
      <dgm:spPr/>
    </dgm:pt>
    <dgm:pt modelId="{2BBEE0CD-08F1-43EE-B1A0-457472D76D3F}" type="pres">
      <dgm:prSet presAssocID="{CCFC4618-6711-439D-8892-D2C9784E8385}" presName="bkgdShape" presStyleLbl="node1" presStyleIdx="0" presStyleCnt="2"/>
      <dgm:spPr/>
    </dgm:pt>
    <dgm:pt modelId="{966CEA94-4595-4D5D-86B1-B93E67E45438}" type="pres">
      <dgm:prSet presAssocID="{CCFC4618-6711-439D-8892-D2C9784E8385}" presName="nodeTx" presStyleLbl="node1" presStyleIdx="0" presStyleCnt="2">
        <dgm:presLayoutVars>
          <dgm:bulletEnabled val="1"/>
        </dgm:presLayoutVars>
      </dgm:prSet>
      <dgm:spPr/>
    </dgm:pt>
    <dgm:pt modelId="{40850C36-E915-405F-B2C0-6C470C058769}" type="pres">
      <dgm:prSet presAssocID="{CCFC4618-6711-439D-8892-D2C9784E8385}" presName="invisiNode" presStyleLbl="node1" presStyleIdx="0" presStyleCnt="2"/>
      <dgm:spPr/>
    </dgm:pt>
    <dgm:pt modelId="{39C5E88B-DAC2-4F4C-A1B7-A01A0D7B8B84}" type="pres">
      <dgm:prSet presAssocID="{CCFC4618-6711-439D-8892-D2C9784E8385}" presName="imagNode" presStyleLbl="fgImgPlace1" presStyleIdx="0" presStyleCnt="2"/>
      <dgm:spPr/>
    </dgm:pt>
    <dgm:pt modelId="{80422D27-479A-45AA-82C1-0C70BD4A44BC}" type="pres">
      <dgm:prSet presAssocID="{C6D30B49-B62B-4BA4-A841-8B23BA14D938}" presName="sibTrans" presStyleLbl="sibTrans2D1" presStyleIdx="0" presStyleCnt="0"/>
      <dgm:spPr/>
    </dgm:pt>
    <dgm:pt modelId="{AC969C2F-08D6-4D60-8435-518048FA3123}" type="pres">
      <dgm:prSet presAssocID="{6AD090AB-D69B-4A2C-804B-5195A47B2DD3}" presName="compNode" presStyleCnt="0"/>
      <dgm:spPr/>
    </dgm:pt>
    <dgm:pt modelId="{6E011764-52B5-40D6-BB6C-C1BF964CCFB3}" type="pres">
      <dgm:prSet presAssocID="{6AD090AB-D69B-4A2C-804B-5195A47B2DD3}" presName="bkgdShape" presStyleLbl="node1" presStyleIdx="1" presStyleCnt="2"/>
      <dgm:spPr/>
    </dgm:pt>
    <dgm:pt modelId="{9ED55A46-BFBD-4C03-9833-3EDCB890FE36}" type="pres">
      <dgm:prSet presAssocID="{6AD090AB-D69B-4A2C-804B-5195A47B2DD3}" presName="nodeTx" presStyleLbl="node1" presStyleIdx="1" presStyleCnt="2">
        <dgm:presLayoutVars>
          <dgm:bulletEnabled val="1"/>
        </dgm:presLayoutVars>
      </dgm:prSet>
      <dgm:spPr/>
    </dgm:pt>
    <dgm:pt modelId="{85C507C5-7FC1-44E5-BDCF-C01AD34FC0DB}" type="pres">
      <dgm:prSet presAssocID="{6AD090AB-D69B-4A2C-804B-5195A47B2DD3}" presName="invisiNode" presStyleLbl="node1" presStyleIdx="1" presStyleCnt="2"/>
      <dgm:spPr/>
    </dgm:pt>
    <dgm:pt modelId="{D9D04075-18E1-45B6-B5B0-F669956B757E}" type="pres">
      <dgm:prSet presAssocID="{6AD090AB-D69B-4A2C-804B-5195A47B2DD3}" presName="imagNode" presStyleLbl="fgImgPlace1" presStyleIdx="1" presStyleCnt="2"/>
      <dgm:spPr/>
    </dgm:pt>
  </dgm:ptLst>
  <dgm:cxnLst>
    <dgm:cxn modelId="{4A542E5C-34B7-45D3-88A8-CBE5BEFBE18B}" type="presOf" srcId="{CCFC4618-6711-439D-8892-D2C9784E8385}" destId="{966CEA94-4595-4D5D-86B1-B93E67E45438}" srcOrd="1" destOrd="0" presId="urn:microsoft.com/office/officeart/2005/8/layout/hList7"/>
    <dgm:cxn modelId="{7642904A-80A0-461E-A6C5-BB7E2A7A0BC9}" srcId="{8A18B56C-99B5-4BE0-B914-465D5118A466}" destId="{CCFC4618-6711-439D-8892-D2C9784E8385}" srcOrd="0" destOrd="0" parTransId="{0B59DFEA-82F0-4A3A-9A1B-6AB953EDC999}" sibTransId="{C6D30B49-B62B-4BA4-A841-8B23BA14D938}"/>
    <dgm:cxn modelId="{DB748B78-9218-49A1-B20D-2F9F1E402D8F}" type="presOf" srcId="{6AD090AB-D69B-4A2C-804B-5195A47B2DD3}" destId="{6E011764-52B5-40D6-BB6C-C1BF964CCFB3}" srcOrd="0" destOrd="0" presId="urn:microsoft.com/office/officeart/2005/8/layout/hList7"/>
    <dgm:cxn modelId="{2201AF7F-7677-4FFD-B246-FFAE3D3D12EB}" type="presOf" srcId="{CCFC4618-6711-439D-8892-D2C9784E8385}" destId="{2BBEE0CD-08F1-43EE-B1A0-457472D76D3F}" srcOrd="0" destOrd="0" presId="urn:microsoft.com/office/officeart/2005/8/layout/hList7"/>
    <dgm:cxn modelId="{2FC56785-697B-486C-BC18-4D3AEA0DF017}" type="presOf" srcId="{6AD090AB-D69B-4A2C-804B-5195A47B2DD3}" destId="{9ED55A46-BFBD-4C03-9833-3EDCB890FE36}" srcOrd="1" destOrd="0" presId="urn:microsoft.com/office/officeart/2005/8/layout/hList7"/>
    <dgm:cxn modelId="{737A7CAB-34DC-4DA7-A31D-706389EC0AE2}" srcId="{8A18B56C-99B5-4BE0-B914-465D5118A466}" destId="{6AD090AB-D69B-4A2C-804B-5195A47B2DD3}" srcOrd="1" destOrd="0" parTransId="{44256B49-3510-43A1-9FCF-E055A905F5B5}" sibTransId="{38DD7BAC-1D91-4042-849D-4120C7C947E4}"/>
    <dgm:cxn modelId="{3A8CD3B1-1E51-410A-989A-A7B2F338CE71}" type="presOf" srcId="{C6D30B49-B62B-4BA4-A841-8B23BA14D938}" destId="{80422D27-479A-45AA-82C1-0C70BD4A44BC}" srcOrd="0" destOrd="0" presId="urn:microsoft.com/office/officeart/2005/8/layout/hList7"/>
    <dgm:cxn modelId="{7A5143E7-5421-43F9-AD45-9288A3ED2AC7}" type="presOf" srcId="{8A18B56C-99B5-4BE0-B914-465D5118A466}" destId="{3706DF12-F146-4C7D-B852-C02B08212090}" srcOrd="0" destOrd="0" presId="urn:microsoft.com/office/officeart/2005/8/layout/hList7"/>
    <dgm:cxn modelId="{9A6A1453-96D0-4045-8EF2-138F4D071A2A}" type="presParOf" srcId="{3706DF12-F146-4C7D-B852-C02B08212090}" destId="{5CFA73D2-DACE-4AAD-BEB3-61DB731D7572}" srcOrd="0" destOrd="0" presId="urn:microsoft.com/office/officeart/2005/8/layout/hList7"/>
    <dgm:cxn modelId="{F09970E7-59DF-4EFA-B1A9-EB29C330DD57}" type="presParOf" srcId="{3706DF12-F146-4C7D-B852-C02B08212090}" destId="{2E1D5730-B2E0-4CF3-975B-690A8BFA11AB}" srcOrd="1" destOrd="0" presId="urn:microsoft.com/office/officeart/2005/8/layout/hList7"/>
    <dgm:cxn modelId="{CF907B54-234C-421A-B0AD-7EEBE9F59BBE}" type="presParOf" srcId="{2E1D5730-B2E0-4CF3-975B-690A8BFA11AB}" destId="{0702A5B6-865D-45B0-BC2C-05959276E3B6}" srcOrd="0" destOrd="0" presId="urn:microsoft.com/office/officeart/2005/8/layout/hList7"/>
    <dgm:cxn modelId="{485D66B3-7815-43CF-A5EC-BBA14F76012C}" type="presParOf" srcId="{0702A5B6-865D-45B0-BC2C-05959276E3B6}" destId="{2BBEE0CD-08F1-43EE-B1A0-457472D76D3F}" srcOrd="0" destOrd="0" presId="urn:microsoft.com/office/officeart/2005/8/layout/hList7"/>
    <dgm:cxn modelId="{A21CAAD4-D0AA-47F7-B06C-64159C61D0DF}" type="presParOf" srcId="{0702A5B6-865D-45B0-BC2C-05959276E3B6}" destId="{966CEA94-4595-4D5D-86B1-B93E67E45438}" srcOrd="1" destOrd="0" presId="urn:microsoft.com/office/officeart/2005/8/layout/hList7"/>
    <dgm:cxn modelId="{5A694E65-A7BF-49F2-9761-102BF5986535}" type="presParOf" srcId="{0702A5B6-865D-45B0-BC2C-05959276E3B6}" destId="{40850C36-E915-405F-B2C0-6C470C058769}" srcOrd="2" destOrd="0" presId="urn:microsoft.com/office/officeart/2005/8/layout/hList7"/>
    <dgm:cxn modelId="{22DA0DCC-01AD-42FB-AD24-747153CDFB5B}" type="presParOf" srcId="{0702A5B6-865D-45B0-BC2C-05959276E3B6}" destId="{39C5E88B-DAC2-4F4C-A1B7-A01A0D7B8B84}" srcOrd="3" destOrd="0" presId="urn:microsoft.com/office/officeart/2005/8/layout/hList7"/>
    <dgm:cxn modelId="{E87F8D32-E9DE-4843-9FFC-4D9D2B87FDFB}" type="presParOf" srcId="{2E1D5730-B2E0-4CF3-975B-690A8BFA11AB}" destId="{80422D27-479A-45AA-82C1-0C70BD4A44BC}" srcOrd="1" destOrd="0" presId="urn:microsoft.com/office/officeart/2005/8/layout/hList7"/>
    <dgm:cxn modelId="{D4674D31-79D2-4C9A-99B8-214234411C05}" type="presParOf" srcId="{2E1D5730-B2E0-4CF3-975B-690A8BFA11AB}" destId="{AC969C2F-08D6-4D60-8435-518048FA3123}" srcOrd="2" destOrd="0" presId="urn:microsoft.com/office/officeart/2005/8/layout/hList7"/>
    <dgm:cxn modelId="{5B2ED53D-2C9C-49A4-9C53-94D560053843}" type="presParOf" srcId="{AC969C2F-08D6-4D60-8435-518048FA3123}" destId="{6E011764-52B5-40D6-BB6C-C1BF964CCFB3}" srcOrd="0" destOrd="0" presId="urn:microsoft.com/office/officeart/2005/8/layout/hList7"/>
    <dgm:cxn modelId="{FF0B9952-E6F3-4266-97D5-E41326F6B3C1}" type="presParOf" srcId="{AC969C2F-08D6-4D60-8435-518048FA3123}" destId="{9ED55A46-BFBD-4C03-9833-3EDCB890FE36}" srcOrd="1" destOrd="0" presId="urn:microsoft.com/office/officeart/2005/8/layout/hList7"/>
    <dgm:cxn modelId="{25338770-2A0D-4B18-99DB-00DD80B58D9F}" type="presParOf" srcId="{AC969C2F-08D6-4D60-8435-518048FA3123}" destId="{85C507C5-7FC1-44E5-BDCF-C01AD34FC0DB}" srcOrd="2" destOrd="0" presId="urn:microsoft.com/office/officeart/2005/8/layout/hList7"/>
    <dgm:cxn modelId="{269E723B-5897-4C61-BD22-8EC5B2837D94}" type="presParOf" srcId="{AC969C2F-08D6-4D60-8435-518048FA3123}" destId="{D9D04075-18E1-45B6-B5B0-F669956B757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B62340-27A7-4D9B-B089-D348F4DE4DA7}" type="doc">
      <dgm:prSet loTypeId="urn:microsoft.com/office/officeart/2005/8/layout/radial6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A3CD2D60-59C9-4807-8132-47589C80D749}">
      <dgm:prSet phldrT="[Texto]" phldr="0" custT="1"/>
      <dgm:spPr/>
      <dgm:t>
        <a:bodyPr/>
        <a:lstStyle/>
        <a:p>
          <a:r>
            <a:rPr lang="es-ES" sz="3600" dirty="0"/>
            <a:t>MGMP</a:t>
          </a:r>
          <a:endParaRPr lang="es-CO" sz="3600" dirty="0"/>
        </a:p>
      </dgm:t>
    </dgm:pt>
    <dgm:pt modelId="{8AF482FF-DAFB-4F06-9F60-75F3D10D3ED8}" type="parTrans" cxnId="{2FCE9ECE-C326-4F1C-A2AA-CED1331EF2A9}">
      <dgm:prSet/>
      <dgm:spPr/>
      <dgm:t>
        <a:bodyPr/>
        <a:lstStyle/>
        <a:p>
          <a:endParaRPr lang="es-CO" sz="1800"/>
        </a:p>
      </dgm:t>
    </dgm:pt>
    <dgm:pt modelId="{53157E89-6D41-4749-B251-A2B0DFBB15D5}" type="sibTrans" cxnId="{2FCE9ECE-C326-4F1C-A2AA-CED1331EF2A9}">
      <dgm:prSet/>
      <dgm:spPr/>
      <dgm:t>
        <a:bodyPr/>
        <a:lstStyle/>
        <a:p>
          <a:endParaRPr lang="es-CO" sz="1800"/>
        </a:p>
      </dgm:t>
    </dgm:pt>
    <dgm:pt modelId="{BC86BE2E-9244-4297-946E-E9868F85875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600" b="1" i="0" dirty="0"/>
            <a:t>Sostenibilidad fiscal</a:t>
          </a:r>
          <a:endParaRPr lang="es-CO" sz="1600" dirty="0"/>
        </a:p>
      </dgm:t>
    </dgm:pt>
    <dgm:pt modelId="{D11BBB3B-015C-4BC7-9F97-0AA7B3A2DEA9}" type="parTrans" cxnId="{8BECE1E3-2D63-4045-9FB3-EEA7AE4226B6}">
      <dgm:prSet/>
      <dgm:spPr/>
      <dgm:t>
        <a:bodyPr/>
        <a:lstStyle/>
        <a:p>
          <a:endParaRPr lang="es-CO" sz="1800"/>
        </a:p>
      </dgm:t>
    </dgm:pt>
    <dgm:pt modelId="{F0F200B0-2360-4F49-A457-CA9139E2038A}" type="sibTrans" cxnId="{8BECE1E3-2D63-4045-9FB3-EEA7AE4226B6}">
      <dgm:prSet/>
      <dgm:spPr/>
      <dgm:t>
        <a:bodyPr/>
        <a:lstStyle/>
        <a:p>
          <a:endParaRPr lang="es-CO" sz="1800"/>
        </a:p>
      </dgm:t>
    </dgm:pt>
    <dgm:pt modelId="{F2E13C6C-6C86-49EC-92DD-054399CF3C6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600" b="1" i="0" dirty="0"/>
            <a:t>Priorización estratégica</a:t>
          </a:r>
          <a:endParaRPr lang="es-CO" sz="1600" dirty="0"/>
        </a:p>
      </dgm:t>
    </dgm:pt>
    <dgm:pt modelId="{5B485B25-928D-4588-91BA-AA541D5505AB}" type="parTrans" cxnId="{23B298F8-4E01-47AA-842B-8B218D108FDB}">
      <dgm:prSet/>
      <dgm:spPr/>
      <dgm:t>
        <a:bodyPr/>
        <a:lstStyle/>
        <a:p>
          <a:endParaRPr lang="es-CO" sz="1800"/>
        </a:p>
      </dgm:t>
    </dgm:pt>
    <dgm:pt modelId="{356EDFE2-A031-42D3-9099-6D8BE52B613A}" type="sibTrans" cxnId="{23B298F8-4E01-47AA-842B-8B218D108FDB}">
      <dgm:prSet/>
      <dgm:spPr/>
      <dgm:t>
        <a:bodyPr/>
        <a:lstStyle/>
        <a:p>
          <a:endParaRPr lang="es-CO" sz="1800"/>
        </a:p>
      </dgm:t>
    </dgm:pt>
    <dgm:pt modelId="{303F4FDA-EBD1-4C59-94D8-44C746790365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600" b="1" i="0" dirty="0"/>
            <a:t>Planeación plurianual</a:t>
          </a:r>
          <a:endParaRPr lang="es-CO" sz="1600" dirty="0"/>
        </a:p>
      </dgm:t>
    </dgm:pt>
    <dgm:pt modelId="{B4985BD6-33C9-460B-95C6-0DBDF05DBE29}" type="parTrans" cxnId="{521D961C-A9DA-4A26-89B6-A4AFF20B43E4}">
      <dgm:prSet/>
      <dgm:spPr/>
      <dgm:t>
        <a:bodyPr/>
        <a:lstStyle/>
        <a:p>
          <a:endParaRPr lang="es-CO" sz="1800"/>
        </a:p>
      </dgm:t>
    </dgm:pt>
    <dgm:pt modelId="{FF319CFC-01BA-4D72-B06B-9FB5167AA1DF}" type="sibTrans" cxnId="{521D961C-A9DA-4A26-89B6-A4AFF20B43E4}">
      <dgm:prSet/>
      <dgm:spPr/>
      <dgm:t>
        <a:bodyPr/>
        <a:lstStyle/>
        <a:p>
          <a:endParaRPr lang="es-CO" sz="1800"/>
        </a:p>
      </dgm:t>
    </dgm:pt>
    <dgm:pt modelId="{15EC397F-22E0-456A-B4F0-691D2D780599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600" b="1" i="0" dirty="0"/>
            <a:t>Techos de gasto</a:t>
          </a:r>
          <a:endParaRPr lang="es-CO" sz="1600" dirty="0"/>
        </a:p>
      </dgm:t>
    </dgm:pt>
    <dgm:pt modelId="{24FC8089-ACAC-466C-AC06-81F71D4F6B01}" type="parTrans" cxnId="{862D7C9E-6E92-4EE6-AAA1-FD756966DA53}">
      <dgm:prSet/>
      <dgm:spPr/>
      <dgm:t>
        <a:bodyPr/>
        <a:lstStyle/>
        <a:p>
          <a:endParaRPr lang="es-CO" sz="1800"/>
        </a:p>
      </dgm:t>
    </dgm:pt>
    <dgm:pt modelId="{8F329C04-02BD-43DF-841B-4FE45FEBA098}" type="sibTrans" cxnId="{862D7C9E-6E92-4EE6-AAA1-FD756966DA53}">
      <dgm:prSet/>
      <dgm:spPr/>
      <dgm:t>
        <a:bodyPr/>
        <a:lstStyle/>
        <a:p>
          <a:endParaRPr lang="es-CO" sz="1800"/>
        </a:p>
      </dgm:t>
    </dgm:pt>
    <dgm:pt modelId="{9A3C716C-A398-45A0-BB90-6F2FBA8B263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600" b="1" i="0" dirty="0"/>
            <a:t>Coherencia macroeconómica</a:t>
          </a:r>
          <a:endParaRPr lang="es-CO" sz="1600" dirty="0"/>
        </a:p>
      </dgm:t>
    </dgm:pt>
    <dgm:pt modelId="{34B7EE96-6BD7-4B55-BA10-27B12D79FD5B}" type="parTrans" cxnId="{332E2F5D-54EE-43AA-B49E-E3D96482C26F}">
      <dgm:prSet/>
      <dgm:spPr/>
      <dgm:t>
        <a:bodyPr/>
        <a:lstStyle/>
        <a:p>
          <a:endParaRPr lang="es-CO" sz="1800"/>
        </a:p>
      </dgm:t>
    </dgm:pt>
    <dgm:pt modelId="{7525BC22-1DFC-440C-A578-F319440CBD7F}" type="sibTrans" cxnId="{332E2F5D-54EE-43AA-B49E-E3D96482C26F}">
      <dgm:prSet/>
      <dgm:spPr/>
      <dgm:t>
        <a:bodyPr/>
        <a:lstStyle/>
        <a:p>
          <a:endParaRPr lang="es-CO" sz="1800"/>
        </a:p>
      </dgm:t>
    </dgm:pt>
    <dgm:pt modelId="{4727E3C0-11D8-4331-8AF3-C75531DA5C5F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600" b="1" i="0" dirty="0"/>
            <a:t>Articulación presupuestal</a:t>
          </a:r>
          <a:endParaRPr lang="es-CO" sz="1600" dirty="0"/>
        </a:p>
      </dgm:t>
    </dgm:pt>
    <dgm:pt modelId="{E02499B1-6544-4A60-8534-C3DA169B1C89}" type="parTrans" cxnId="{190F5B9F-580F-4763-8450-26BB0ADB590F}">
      <dgm:prSet/>
      <dgm:spPr/>
      <dgm:t>
        <a:bodyPr/>
        <a:lstStyle/>
        <a:p>
          <a:endParaRPr lang="es-CO" sz="1800"/>
        </a:p>
      </dgm:t>
    </dgm:pt>
    <dgm:pt modelId="{786B5BAC-78DE-4D48-9639-39C6262FB79E}" type="sibTrans" cxnId="{190F5B9F-580F-4763-8450-26BB0ADB590F}">
      <dgm:prSet/>
      <dgm:spPr/>
      <dgm:t>
        <a:bodyPr/>
        <a:lstStyle/>
        <a:p>
          <a:endParaRPr lang="es-CO" sz="1800"/>
        </a:p>
      </dgm:t>
    </dgm:pt>
    <dgm:pt modelId="{157C5661-9439-4391-8CFB-978E6D3A20DB}" type="pres">
      <dgm:prSet presAssocID="{DDB62340-27A7-4D9B-B089-D348F4DE4DA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C303482-F1F7-49AB-A51F-B6B331A80942}" type="pres">
      <dgm:prSet presAssocID="{A3CD2D60-59C9-4807-8132-47589C80D749}" presName="centerShape" presStyleLbl="node0" presStyleIdx="0" presStyleCnt="1"/>
      <dgm:spPr/>
    </dgm:pt>
    <dgm:pt modelId="{B568DB64-D751-408E-B55A-897ADF88F833}" type="pres">
      <dgm:prSet presAssocID="{BC86BE2E-9244-4297-946E-E9868F85875A}" presName="node" presStyleLbl="node1" presStyleIdx="0" presStyleCnt="6" custScaleX="152781" custScaleY="109094">
        <dgm:presLayoutVars>
          <dgm:bulletEnabled val="1"/>
        </dgm:presLayoutVars>
      </dgm:prSet>
      <dgm:spPr/>
    </dgm:pt>
    <dgm:pt modelId="{14E1851F-DD28-40C5-8E03-3952C011FCE5}" type="pres">
      <dgm:prSet presAssocID="{BC86BE2E-9244-4297-946E-E9868F85875A}" presName="dummy" presStyleCnt="0"/>
      <dgm:spPr/>
    </dgm:pt>
    <dgm:pt modelId="{4281789F-FA25-4F86-B18E-5013B38A847F}" type="pres">
      <dgm:prSet presAssocID="{F0F200B0-2360-4F49-A457-CA9139E2038A}" presName="sibTrans" presStyleLbl="sibTrans2D1" presStyleIdx="0" presStyleCnt="6"/>
      <dgm:spPr/>
    </dgm:pt>
    <dgm:pt modelId="{E72CD1E2-60BA-4B73-BDD9-AD09ED994249}" type="pres">
      <dgm:prSet presAssocID="{F2E13C6C-6C86-49EC-92DD-054399CF3C64}" presName="node" presStyleLbl="node1" presStyleIdx="1" presStyleCnt="6" custScaleX="145146" custScaleY="91076">
        <dgm:presLayoutVars>
          <dgm:bulletEnabled val="1"/>
        </dgm:presLayoutVars>
      </dgm:prSet>
      <dgm:spPr/>
    </dgm:pt>
    <dgm:pt modelId="{C93A1174-5C3E-40C2-A910-663EC9748408}" type="pres">
      <dgm:prSet presAssocID="{F2E13C6C-6C86-49EC-92DD-054399CF3C64}" presName="dummy" presStyleCnt="0"/>
      <dgm:spPr/>
    </dgm:pt>
    <dgm:pt modelId="{3CD8F97E-C7C5-43CA-A6C4-9DD48E09485D}" type="pres">
      <dgm:prSet presAssocID="{356EDFE2-A031-42D3-9099-6D8BE52B613A}" presName="sibTrans" presStyleLbl="sibTrans2D1" presStyleIdx="1" presStyleCnt="6"/>
      <dgm:spPr/>
    </dgm:pt>
    <dgm:pt modelId="{63BA0B56-EFCE-44A7-AB13-45148E03CAEC}" type="pres">
      <dgm:prSet presAssocID="{303F4FDA-EBD1-4C59-94D8-44C746790365}" presName="node" presStyleLbl="node1" presStyleIdx="2" presStyleCnt="6" custScaleX="145254" custScaleY="89162">
        <dgm:presLayoutVars>
          <dgm:bulletEnabled val="1"/>
        </dgm:presLayoutVars>
      </dgm:prSet>
      <dgm:spPr/>
    </dgm:pt>
    <dgm:pt modelId="{6CA88F2C-E01C-4526-BDAB-4C5D8F50E851}" type="pres">
      <dgm:prSet presAssocID="{303F4FDA-EBD1-4C59-94D8-44C746790365}" presName="dummy" presStyleCnt="0"/>
      <dgm:spPr/>
    </dgm:pt>
    <dgm:pt modelId="{89E39780-B81F-467F-BAD7-1BBCEFFBC251}" type="pres">
      <dgm:prSet presAssocID="{FF319CFC-01BA-4D72-B06B-9FB5167AA1DF}" presName="sibTrans" presStyleLbl="sibTrans2D1" presStyleIdx="2" presStyleCnt="6"/>
      <dgm:spPr/>
    </dgm:pt>
    <dgm:pt modelId="{029D122C-F492-4D8C-9B0B-3EE6CCF7AAB2}" type="pres">
      <dgm:prSet presAssocID="{15EC397F-22E0-456A-B4F0-691D2D780599}" presName="node" presStyleLbl="node1" presStyleIdx="3" presStyleCnt="6" custScaleX="136101" custScaleY="99940">
        <dgm:presLayoutVars>
          <dgm:bulletEnabled val="1"/>
        </dgm:presLayoutVars>
      </dgm:prSet>
      <dgm:spPr/>
    </dgm:pt>
    <dgm:pt modelId="{FE4EC96D-A642-4BBA-BA2E-458DB055B6E5}" type="pres">
      <dgm:prSet presAssocID="{15EC397F-22E0-456A-B4F0-691D2D780599}" presName="dummy" presStyleCnt="0"/>
      <dgm:spPr/>
    </dgm:pt>
    <dgm:pt modelId="{441D3E19-9BA6-4D0E-ACB9-ABE2A8047053}" type="pres">
      <dgm:prSet presAssocID="{8F329C04-02BD-43DF-841B-4FE45FEBA098}" presName="sibTrans" presStyleLbl="sibTrans2D1" presStyleIdx="3" presStyleCnt="6"/>
      <dgm:spPr/>
    </dgm:pt>
    <dgm:pt modelId="{1DE4A5A7-5377-430E-937E-7516B9A85FF9}" type="pres">
      <dgm:prSet presAssocID="{9A3C716C-A398-45A0-BB90-6F2FBA8B263E}" presName="node" presStyleLbl="node1" presStyleIdx="4" presStyleCnt="6" custScaleX="149725" custScaleY="96578">
        <dgm:presLayoutVars>
          <dgm:bulletEnabled val="1"/>
        </dgm:presLayoutVars>
      </dgm:prSet>
      <dgm:spPr/>
    </dgm:pt>
    <dgm:pt modelId="{CE6CC527-6355-4424-A8D5-563F0E0647E7}" type="pres">
      <dgm:prSet presAssocID="{9A3C716C-A398-45A0-BB90-6F2FBA8B263E}" presName="dummy" presStyleCnt="0"/>
      <dgm:spPr/>
    </dgm:pt>
    <dgm:pt modelId="{B19FB67C-39AB-4427-807A-BECD0B64A391}" type="pres">
      <dgm:prSet presAssocID="{7525BC22-1DFC-440C-A578-F319440CBD7F}" presName="sibTrans" presStyleLbl="sibTrans2D1" presStyleIdx="4" presStyleCnt="6"/>
      <dgm:spPr/>
    </dgm:pt>
    <dgm:pt modelId="{45FDE1A5-C74C-44C4-AB10-85CD4947045E}" type="pres">
      <dgm:prSet presAssocID="{4727E3C0-11D8-4331-8AF3-C75531DA5C5F}" presName="node" presStyleLbl="node1" presStyleIdx="5" presStyleCnt="6" custScaleX="131807" custScaleY="85703">
        <dgm:presLayoutVars>
          <dgm:bulletEnabled val="1"/>
        </dgm:presLayoutVars>
      </dgm:prSet>
      <dgm:spPr/>
    </dgm:pt>
    <dgm:pt modelId="{6F038A27-1E5C-49A1-8AF0-63104EA30F38}" type="pres">
      <dgm:prSet presAssocID="{4727E3C0-11D8-4331-8AF3-C75531DA5C5F}" presName="dummy" presStyleCnt="0"/>
      <dgm:spPr/>
    </dgm:pt>
    <dgm:pt modelId="{C25BAC22-C347-4FDC-896E-F8F1F24A90E2}" type="pres">
      <dgm:prSet presAssocID="{786B5BAC-78DE-4D48-9639-39C6262FB79E}" presName="sibTrans" presStyleLbl="sibTrans2D1" presStyleIdx="5" presStyleCnt="6"/>
      <dgm:spPr/>
    </dgm:pt>
  </dgm:ptLst>
  <dgm:cxnLst>
    <dgm:cxn modelId="{3F54A102-C038-4B46-80AE-230EFB44B80D}" type="presOf" srcId="{FF319CFC-01BA-4D72-B06B-9FB5167AA1DF}" destId="{89E39780-B81F-467F-BAD7-1BBCEFFBC251}" srcOrd="0" destOrd="0" presId="urn:microsoft.com/office/officeart/2005/8/layout/radial6"/>
    <dgm:cxn modelId="{A3611E08-5067-4536-A66E-0259EAE4A7D9}" type="presOf" srcId="{356EDFE2-A031-42D3-9099-6D8BE52B613A}" destId="{3CD8F97E-C7C5-43CA-A6C4-9DD48E09485D}" srcOrd="0" destOrd="0" presId="urn:microsoft.com/office/officeart/2005/8/layout/radial6"/>
    <dgm:cxn modelId="{521D961C-A9DA-4A26-89B6-A4AFF20B43E4}" srcId="{A3CD2D60-59C9-4807-8132-47589C80D749}" destId="{303F4FDA-EBD1-4C59-94D8-44C746790365}" srcOrd="2" destOrd="0" parTransId="{B4985BD6-33C9-460B-95C6-0DBDF05DBE29}" sibTransId="{FF319CFC-01BA-4D72-B06B-9FB5167AA1DF}"/>
    <dgm:cxn modelId="{9FDBFD2C-EB05-43A9-BAC9-1ACA395ACA5C}" type="presOf" srcId="{BC86BE2E-9244-4297-946E-E9868F85875A}" destId="{B568DB64-D751-408E-B55A-897ADF88F833}" srcOrd="0" destOrd="0" presId="urn:microsoft.com/office/officeart/2005/8/layout/radial6"/>
    <dgm:cxn modelId="{6B390230-03DE-4D43-9633-3D8356DDE75A}" type="presOf" srcId="{786B5BAC-78DE-4D48-9639-39C6262FB79E}" destId="{C25BAC22-C347-4FDC-896E-F8F1F24A90E2}" srcOrd="0" destOrd="0" presId="urn:microsoft.com/office/officeart/2005/8/layout/radial6"/>
    <dgm:cxn modelId="{746F9031-1D41-4A75-BCAA-2A993E0CD10C}" type="presOf" srcId="{303F4FDA-EBD1-4C59-94D8-44C746790365}" destId="{63BA0B56-EFCE-44A7-AB13-45148E03CAEC}" srcOrd="0" destOrd="0" presId="urn:microsoft.com/office/officeart/2005/8/layout/radial6"/>
    <dgm:cxn modelId="{332E2F5D-54EE-43AA-B49E-E3D96482C26F}" srcId="{A3CD2D60-59C9-4807-8132-47589C80D749}" destId="{9A3C716C-A398-45A0-BB90-6F2FBA8B263E}" srcOrd="4" destOrd="0" parTransId="{34B7EE96-6BD7-4B55-BA10-27B12D79FD5B}" sibTransId="{7525BC22-1DFC-440C-A578-F319440CBD7F}"/>
    <dgm:cxn modelId="{485CFA8E-2731-4AD8-85E2-72670040B213}" type="presOf" srcId="{8F329C04-02BD-43DF-841B-4FE45FEBA098}" destId="{441D3E19-9BA6-4D0E-ACB9-ABE2A8047053}" srcOrd="0" destOrd="0" presId="urn:microsoft.com/office/officeart/2005/8/layout/radial6"/>
    <dgm:cxn modelId="{AD5AB393-3A68-405F-A486-9EF51E821A62}" type="presOf" srcId="{F0F200B0-2360-4F49-A457-CA9139E2038A}" destId="{4281789F-FA25-4F86-B18E-5013B38A847F}" srcOrd="0" destOrd="0" presId="urn:microsoft.com/office/officeart/2005/8/layout/radial6"/>
    <dgm:cxn modelId="{862D7C9E-6E92-4EE6-AAA1-FD756966DA53}" srcId="{A3CD2D60-59C9-4807-8132-47589C80D749}" destId="{15EC397F-22E0-456A-B4F0-691D2D780599}" srcOrd="3" destOrd="0" parTransId="{24FC8089-ACAC-466C-AC06-81F71D4F6B01}" sibTransId="{8F329C04-02BD-43DF-841B-4FE45FEBA098}"/>
    <dgm:cxn modelId="{190F5B9F-580F-4763-8450-26BB0ADB590F}" srcId="{A3CD2D60-59C9-4807-8132-47589C80D749}" destId="{4727E3C0-11D8-4331-8AF3-C75531DA5C5F}" srcOrd="5" destOrd="0" parTransId="{E02499B1-6544-4A60-8534-C3DA169B1C89}" sibTransId="{786B5BAC-78DE-4D48-9639-39C6262FB79E}"/>
    <dgm:cxn modelId="{3A6B42A2-1B17-4150-A69B-33502934D9FA}" type="presOf" srcId="{7525BC22-1DFC-440C-A578-F319440CBD7F}" destId="{B19FB67C-39AB-4427-807A-BECD0B64A391}" srcOrd="0" destOrd="0" presId="urn:microsoft.com/office/officeart/2005/8/layout/radial6"/>
    <dgm:cxn modelId="{5F505DB0-DBB6-4F6F-984C-A43DCE908B69}" type="presOf" srcId="{DDB62340-27A7-4D9B-B089-D348F4DE4DA7}" destId="{157C5661-9439-4391-8CFB-978E6D3A20DB}" srcOrd="0" destOrd="0" presId="urn:microsoft.com/office/officeart/2005/8/layout/radial6"/>
    <dgm:cxn modelId="{FF977BC4-CD1C-4780-A9A9-E34174ECDC23}" type="presOf" srcId="{F2E13C6C-6C86-49EC-92DD-054399CF3C64}" destId="{E72CD1E2-60BA-4B73-BDD9-AD09ED994249}" srcOrd="0" destOrd="0" presId="urn:microsoft.com/office/officeart/2005/8/layout/radial6"/>
    <dgm:cxn modelId="{5CB9D5CA-5CA4-4929-A37B-1F2B572A8169}" type="presOf" srcId="{15EC397F-22E0-456A-B4F0-691D2D780599}" destId="{029D122C-F492-4D8C-9B0B-3EE6CCF7AAB2}" srcOrd="0" destOrd="0" presId="urn:microsoft.com/office/officeart/2005/8/layout/radial6"/>
    <dgm:cxn modelId="{2FCE9ECE-C326-4F1C-A2AA-CED1331EF2A9}" srcId="{DDB62340-27A7-4D9B-B089-D348F4DE4DA7}" destId="{A3CD2D60-59C9-4807-8132-47589C80D749}" srcOrd="0" destOrd="0" parTransId="{8AF482FF-DAFB-4F06-9F60-75F3D10D3ED8}" sibTransId="{53157E89-6D41-4749-B251-A2B0DFBB15D5}"/>
    <dgm:cxn modelId="{44AC15DA-D3FD-4641-AE11-526E3818594E}" type="presOf" srcId="{4727E3C0-11D8-4331-8AF3-C75531DA5C5F}" destId="{45FDE1A5-C74C-44C4-AB10-85CD4947045E}" srcOrd="0" destOrd="0" presId="urn:microsoft.com/office/officeart/2005/8/layout/radial6"/>
    <dgm:cxn modelId="{8BECE1E3-2D63-4045-9FB3-EEA7AE4226B6}" srcId="{A3CD2D60-59C9-4807-8132-47589C80D749}" destId="{BC86BE2E-9244-4297-946E-E9868F85875A}" srcOrd="0" destOrd="0" parTransId="{D11BBB3B-015C-4BC7-9F97-0AA7B3A2DEA9}" sibTransId="{F0F200B0-2360-4F49-A457-CA9139E2038A}"/>
    <dgm:cxn modelId="{FB5D18E8-1A12-43B6-9788-44EBA7B6DEF7}" type="presOf" srcId="{A3CD2D60-59C9-4807-8132-47589C80D749}" destId="{9C303482-F1F7-49AB-A51F-B6B331A80942}" srcOrd="0" destOrd="0" presId="urn:microsoft.com/office/officeart/2005/8/layout/radial6"/>
    <dgm:cxn modelId="{1E3F1AEB-2042-4087-ADD8-BB4C02A63A88}" type="presOf" srcId="{9A3C716C-A398-45A0-BB90-6F2FBA8B263E}" destId="{1DE4A5A7-5377-430E-937E-7516B9A85FF9}" srcOrd="0" destOrd="0" presId="urn:microsoft.com/office/officeart/2005/8/layout/radial6"/>
    <dgm:cxn modelId="{23B298F8-4E01-47AA-842B-8B218D108FDB}" srcId="{A3CD2D60-59C9-4807-8132-47589C80D749}" destId="{F2E13C6C-6C86-49EC-92DD-054399CF3C64}" srcOrd="1" destOrd="0" parTransId="{5B485B25-928D-4588-91BA-AA541D5505AB}" sibTransId="{356EDFE2-A031-42D3-9099-6D8BE52B613A}"/>
    <dgm:cxn modelId="{7C052634-FD08-4D17-A348-A4B8256DDF70}" type="presParOf" srcId="{157C5661-9439-4391-8CFB-978E6D3A20DB}" destId="{9C303482-F1F7-49AB-A51F-B6B331A80942}" srcOrd="0" destOrd="0" presId="urn:microsoft.com/office/officeart/2005/8/layout/radial6"/>
    <dgm:cxn modelId="{0E590FA9-DA02-46DD-990A-860923E3105D}" type="presParOf" srcId="{157C5661-9439-4391-8CFB-978E6D3A20DB}" destId="{B568DB64-D751-408E-B55A-897ADF88F833}" srcOrd="1" destOrd="0" presId="urn:microsoft.com/office/officeart/2005/8/layout/radial6"/>
    <dgm:cxn modelId="{DEE33D26-1402-4F1D-A6A6-9123194327BD}" type="presParOf" srcId="{157C5661-9439-4391-8CFB-978E6D3A20DB}" destId="{14E1851F-DD28-40C5-8E03-3952C011FCE5}" srcOrd="2" destOrd="0" presId="urn:microsoft.com/office/officeart/2005/8/layout/radial6"/>
    <dgm:cxn modelId="{6010CB8C-AF09-40B7-9A1C-3F44E24F12B2}" type="presParOf" srcId="{157C5661-9439-4391-8CFB-978E6D3A20DB}" destId="{4281789F-FA25-4F86-B18E-5013B38A847F}" srcOrd="3" destOrd="0" presId="urn:microsoft.com/office/officeart/2005/8/layout/radial6"/>
    <dgm:cxn modelId="{D4DD78B1-620F-4AFB-BB59-1D8122FC8960}" type="presParOf" srcId="{157C5661-9439-4391-8CFB-978E6D3A20DB}" destId="{E72CD1E2-60BA-4B73-BDD9-AD09ED994249}" srcOrd="4" destOrd="0" presId="urn:microsoft.com/office/officeart/2005/8/layout/radial6"/>
    <dgm:cxn modelId="{F73C75F8-B0F8-4F99-A733-9C5D853CB1D9}" type="presParOf" srcId="{157C5661-9439-4391-8CFB-978E6D3A20DB}" destId="{C93A1174-5C3E-40C2-A910-663EC9748408}" srcOrd="5" destOrd="0" presId="urn:microsoft.com/office/officeart/2005/8/layout/radial6"/>
    <dgm:cxn modelId="{44F6B36D-77DF-4989-860D-3C3585C7878A}" type="presParOf" srcId="{157C5661-9439-4391-8CFB-978E6D3A20DB}" destId="{3CD8F97E-C7C5-43CA-A6C4-9DD48E09485D}" srcOrd="6" destOrd="0" presId="urn:microsoft.com/office/officeart/2005/8/layout/radial6"/>
    <dgm:cxn modelId="{DD954881-5700-47D1-9671-2C744EE6FD58}" type="presParOf" srcId="{157C5661-9439-4391-8CFB-978E6D3A20DB}" destId="{63BA0B56-EFCE-44A7-AB13-45148E03CAEC}" srcOrd="7" destOrd="0" presId="urn:microsoft.com/office/officeart/2005/8/layout/radial6"/>
    <dgm:cxn modelId="{0727DF08-44A0-4F79-9BD0-4944E52402B2}" type="presParOf" srcId="{157C5661-9439-4391-8CFB-978E6D3A20DB}" destId="{6CA88F2C-E01C-4526-BDAB-4C5D8F50E851}" srcOrd="8" destOrd="0" presId="urn:microsoft.com/office/officeart/2005/8/layout/radial6"/>
    <dgm:cxn modelId="{ACC32CF2-958C-4994-BC1A-6FF3C5E7669E}" type="presParOf" srcId="{157C5661-9439-4391-8CFB-978E6D3A20DB}" destId="{89E39780-B81F-467F-BAD7-1BBCEFFBC251}" srcOrd="9" destOrd="0" presId="urn:microsoft.com/office/officeart/2005/8/layout/radial6"/>
    <dgm:cxn modelId="{E5D034D6-417E-47C6-B895-325AD9BF1ADA}" type="presParOf" srcId="{157C5661-9439-4391-8CFB-978E6D3A20DB}" destId="{029D122C-F492-4D8C-9B0B-3EE6CCF7AAB2}" srcOrd="10" destOrd="0" presId="urn:microsoft.com/office/officeart/2005/8/layout/radial6"/>
    <dgm:cxn modelId="{7953BAB4-3BEB-478A-A1BB-EEB22DB60BA4}" type="presParOf" srcId="{157C5661-9439-4391-8CFB-978E6D3A20DB}" destId="{FE4EC96D-A642-4BBA-BA2E-458DB055B6E5}" srcOrd="11" destOrd="0" presId="urn:microsoft.com/office/officeart/2005/8/layout/radial6"/>
    <dgm:cxn modelId="{33FDDE36-B16C-4D18-B2EC-70F5CFB273B9}" type="presParOf" srcId="{157C5661-9439-4391-8CFB-978E6D3A20DB}" destId="{441D3E19-9BA6-4D0E-ACB9-ABE2A8047053}" srcOrd="12" destOrd="0" presId="urn:microsoft.com/office/officeart/2005/8/layout/radial6"/>
    <dgm:cxn modelId="{29837D3E-11D5-449E-BDDB-CEC33C98BA82}" type="presParOf" srcId="{157C5661-9439-4391-8CFB-978E6D3A20DB}" destId="{1DE4A5A7-5377-430E-937E-7516B9A85FF9}" srcOrd="13" destOrd="0" presId="urn:microsoft.com/office/officeart/2005/8/layout/radial6"/>
    <dgm:cxn modelId="{A08B05FB-997F-4774-8FFA-28337A7F0288}" type="presParOf" srcId="{157C5661-9439-4391-8CFB-978E6D3A20DB}" destId="{CE6CC527-6355-4424-A8D5-563F0E0647E7}" srcOrd="14" destOrd="0" presId="urn:microsoft.com/office/officeart/2005/8/layout/radial6"/>
    <dgm:cxn modelId="{F477CA10-E3EA-4990-93D9-BD215085D05D}" type="presParOf" srcId="{157C5661-9439-4391-8CFB-978E6D3A20DB}" destId="{B19FB67C-39AB-4427-807A-BECD0B64A391}" srcOrd="15" destOrd="0" presId="urn:microsoft.com/office/officeart/2005/8/layout/radial6"/>
    <dgm:cxn modelId="{5265695F-FE75-49B3-B5DA-F9504B1C1333}" type="presParOf" srcId="{157C5661-9439-4391-8CFB-978E6D3A20DB}" destId="{45FDE1A5-C74C-44C4-AB10-85CD4947045E}" srcOrd="16" destOrd="0" presId="urn:microsoft.com/office/officeart/2005/8/layout/radial6"/>
    <dgm:cxn modelId="{2B6F4F73-A55C-4B9D-B285-2BD4C8574F4A}" type="presParOf" srcId="{157C5661-9439-4391-8CFB-978E6D3A20DB}" destId="{6F038A27-1E5C-49A1-8AF0-63104EA30F38}" srcOrd="17" destOrd="0" presId="urn:microsoft.com/office/officeart/2005/8/layout/radial6"/>
    <dgm:cxn modelId="{CB9C0C1B-A024-4EF9-8D64-68D3FAF0C49B}" type="presParOf" srcId="{157C5661-9439-4391-8CFB-978E6D3A20DB}" destId="{C25BAC22-C347-4FDC-896E-F8F1F24A90E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F7379C-1483-4065-9A38-9ACC3E6EBA2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4853148-F28E-4F2D-A7D0-480E8147D0B4}">
      <dgm:prSet phldrT="[Texto]" phldr="0"/>
      <dgm:spPr/>
      <dgm:t>
        <a:bodyPr/>
        <a:lstStyle/>
        <a:p>
          <a:r>
            <a:rPr lang="es-ES" b="1" dirty="0"/>
            <a:t>I - Disposiciones generales</a:t>
          </a:r>
          <a:endParaRPr lang="es-CO" b="1" dirty="0"/>
        </a:p>
      </dgm:t>
    </dgm:pt>
    <dgm:pt modelId="{6D15AD44-3DA4-4191-ADC3-1F0F4EFA6111}" type="parTrans" cxnId="{A3769393-0DD9-4141-AAD3-EE28E33B0A9F}">
      <dgm:prSet/>
      <dgm:spPr/>
      <dgm:t>
        <a:bodyPr/>
        <a:lstStyle/>
        <a:p>
          <a:endParaRPr lang="es-CO"/>
        </a:p>
      </dgm:t>
    </dgm:pt>
    <dgm:pt modelId="{F05591BB-CBB6-4AB0-84A8-8D62398CFB1A}" type="sibTrans" cxnId="{A3769393-0DD9-4141-AAD3-EE28E33B0A9F}">
      <dgm:prSet/>
      <dgm:spPr/>
      <dgm:t>
        <a:bodyPr/>
        <a:lstStyle/>
        <a:p>
          <a:endParaRPr lang="es-CO"/>
        </a:p>
      </dgm:t>
    </dgm:pt>
    <dgm:pt modelId="{2C70CCD1-F6E7-4188-A2A6-483505C73699}">
      <dgm:prSet phldrT="[Texto]" phldr="0"/>
      <dgm:spPr/>
      <dgm:t>
        <a:bodyPr/>
        <a:lstStyle/>
        <a:p>
          <a:r>
            <a:rPr lang="es-ES" b="1" dirty="0"/>
            <a:t>II – Estructura y Componentes</a:t>
          </a:r>
          <a:endParaRPr lang="es-CO" b="1" dirty="0"/>
        </a:p>
      </dgm:t>
    </dgm:pt>
    <dgm:pt modelId="{359B0EC6-0DFF-4A97-9BFA-F678E3F7D3F7}" type="parTrans" cxnId="{3F07A2A7-3787-48E8-AFFB-5B795CBDDD05}">
      <dgm:prSet/>
      <dgm:spPr/>
      <dgm:t>
        <a:bodyPr/>
        <a:lstStyle/>
        <a:p>
          <a:endParaRPr lang="es-CO"/>
        </a:p>
      </dgm:t>
    </dgm:pt>
    <dgm:pt modelId="{EB146369-ED5F-4B84-9365-26968F12BA16}" type="sibTrans" cxnId="{3F07A2A7-3787-48E8-AFFB-5B795CBDDD05}">
      <dgm:prSet/>
      <dgm:spPr/>
      <dgm:t>
        <a:bodyPr/>
        <a:lstStyle/>
        <a:p>
          <a:endParaRPr lang="es-CO"/>
        </a:p>
      </dgm:t>
    </dgm:pt>
    <dgm:pt modelId="{81549B98-E11A-404F-958B-AE99E196AD1E}" type="pres">
      <dgm:prSet presAssocID="{E8F7379C-1483-4065-9A38-9ACC3E6EBA2E}" presName="linearFlow" presStyleCnt="0">
        <dgm:presLayoutVars>
          <dgm:dir/>
          <dgm:resizeHandles val="exact"/>
        </dgm:presLayoutVars>
      </dgm:prSet>
      <dgm:spPr/>
    </dgm:pt>
    <dgm:pt modelId="{BFF05F04-B538-4733-9DC9-9F3E786305CC}" type="pres">
      <dgm:prSet presAssocID="{94853148-F28E-4F2D-A7D0-480E8147D0B4}" presName="composite" presStyleCnt="0"/>
      <dgm:spPr/>
    </dgm:pt>
    <dgm:pt modelId="{7308EEBD-03E6-403B-A617-EAB43F72B9E9}" type="pres">
      <dgm:prSet presAssocID="{94853148-F28E-4F2D-A7D0-480E8147D0B4}" presName="imgShp" presStyleLbl="fgImgPlace1" presStyleIdx="0" presStyleCnt="2" custLinFactNeighborX="2593" custLinFactNeighborY="-3251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2817110-1A8F-430B-BB97-38D2349DCAF2}" type="pres">
      <dgm:prSet presAssocID="{94853148-F28E-4F2D-A7D0-480E8147D0B4}" presName="txShp" presStyleLbl="node1" presStyleIdx="0" presStyleCnt="2" custLinFactNeighborX="1306" custLinFactNeighborY="-32510">
        <dgm:presLayoutVars>
          <dgm:bulletEnabled val="1"/>
        </dgm:presLayoutVars>
      </dgm:prSet>
      <dgm:spPr/>
    </dgm:pt>
    <dgm:pt modelId="{8298727B-963A-49CC-A9D6-0F94AEC2C87C}" type="pres">
      <dgm:prSet presAssocID="{F05591BB-CBB6-4AB0-84A8-8D62398CFB1A}" presName="spacing" presStyleCnt="0"/>
      <dgm:spPr/>
    </dgm:pt>
    <dgm:pt modelId="{3B3F3F4E-0F51-4C97-9143-919D42D77ACB}" type="pres">
      <dgm:prSet presAssocID="{2C70CCD1-F6E7-4188-A2A6-483505C73699}" presName="composite" presStyleCnt="0"/>
      <dgm:spPr/>
    </dgm:pt>
    <dgm:pt modelId="{995B58D0-2C29-421C-AEAC-D785DD11FC31}" type="pres">
      <dgm:prSet presAssocID="{2C70CCD1-F6E7-4188-A2A6-483505C73699}" presName="imgShp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AFC3DD80-9CB0-4F84-A73B-C3443E9E88C6}" type="pres">
      <dgm:prSet presAssocID="{2C70CCD1-F6E7-4188-A2A6-483505C73699}" presName="txShp" presStyleLbl="node1" presStyleIdx="1" presStyleCnt="2">
        <dgm:presLayoutVars>
          <dgm:bulletEnabled val="1"/>
        </dgm:presLayoutVars>
      </dgm:prSet>
      <dgm:spPr/>
    </dgm:pt>
  </dgm:ptLst>
  <dgm:cxnLst>
    <dgm:cxn modelId="{A3769393-0DD9-4141-AAD3-EE28E33B0A9F}" srcId="{E8F7379C-1483-4065-9A38-9ACC3E6EBA2E}" destId="{94853148-F28E-4F2D-A7D0-480E8147D0B4}" srcOrd="0" destOrd="0" parTransId="{6D15AD44-3DA4-4191-ADC3-1F0F4EFA6111}" sibTransId="{F05591BB-CBB6-4AB0-84A8-8D62398CFB1A}"/>
    <dgm:cxn modelId="{7DD2DA93-A764-4B81-B5DA-E3A0E47FBF56}" type="presOf" srcId="{E8F7379C-1483-4065-9A38-9ACC3E6EBA2E}" destId="{81549B98-E11A-404F-958B-AE99E196AD1E}" srcOrd="0" destOrd="0" presId="urn:microsoft.com/office/officeart/2005/8/layout/vList3"/>
    <dgm:cxn modelId="{1879469E-0790-4291-A06C-EBEEFC8632B3}" type="presOf" srcId="{2C70CCD1-F6E7-4188-A2A6-483505C73699}" destId="{AFC3DD80-9CB0-4F84-A73B-C3443E9E88C6}" srcOrd="0" destOrd="0" presId="urn:microsoft.com/office/officeart/2005/8/layout/vList3"/>
    <dgm:cxn modelId="{3F07A2A7-3787-48E8-AFFB-5B795CBDDD05}" srcId="{E8F7379C-1483-4065-9A38-9ACC3E6EBA2E}" destId="{2C70CCD1-F6E7-4188-A2A6-483505C73699}" srcOrd="1" destOrd="0" parTransId="{359B0EC6-0DFF-4A97-9BFA-F678E3F7D3F7}" sibTransId="{EB146369-ED5F-4B84-9365-26968F12BA16}"/>
    <dgm:cxn modelId="{BC2112B1-AE1F-485A-81DA-C65DDACA5814}" type="presOf" srcId="{94853148-F28E-4F2D-A7D0-480E8147D0B4}" destId="{72817110-1A8F-430B-BB97-38D2349DCAF2}" srcOrd="0" destOrd="0" presId="urn:microsoft.com/office/officeart/2005/8/layout/vList3"/>
    <dgm:cxn modelId="{FB1FD6D4-C290-46D7-9D73-E51DC58D4673}" type="presParOf" srcId="{81549B98-E11A-404F-958B-AE99E196AD1E}" destId="{BFF05F04-B538-4733-9DC9-9F3E786305CC}" srcOrd="0" destOrd="0" presId="urn:microsoft.com/office/officeart/2005/8/layout/vList3"/>
    <dgm:cxn modelId="{BF54BF1D-312A-48B6-AE44-D16198569E6E}" type="presParOf" srcId="{BFF05F04-B538-4733-9DC9-9F3E786305CC}" destId="{7308EEBD-03E6-403B-A617-EAB43F72B9E9}" srcOrd="0" destOrd="0" presId="urn:microsoft.com/office/officeart/2005/8/layout/vList3"/>
    <dgm:cxn modelId="{D4A9D0C9-4582-4ACD-A11C-86621E92F136}" type="presParOf" srcId="{BFF05F04-B538-4733-9DC9-9F3E786305CC}" destId="{72817110-1A8F-430B-BB97-38D2349DCAF2}" srcOrd="1" destOrd="0" presId="urn:microsoft.com/office/officeart/2005/8/layout/vList3"/>
    <dgm:cxn modelId="{D1CE9F06-7F78-4DDF-8ECC-C3E4E1278C62}" type="presParOf" srcId="{81549B98-E11A-404F-958B-AE99E196AD1E}" destId="{8298727B-963A-49CC-A9D6-0F94AEC2C87C}" srcOrd="1" destOrd="0" presId="urn:microsoft.com/office/officeart/2005/8/layout/vList3"/>
    <dgm:cxn modelId="{F9894C27-93C7-4FDD-90AB-AF725E6238DB}" type="presParOf" srcId="{81549B98-E11A-404F-958B-AE99E196AD1E}" destId="{3B3F3F4E-0F51-4C97-9143-919D42D77ACB}" srcOrd="2" destOrd="0" presId="urn:microsoft.com/office/officeart/2005/8/layout/vList3"/>
    <dgm:cxn modelId="{999255C1-527F-4C65-A5D0-849DCB9A54A3}" type="presParOf" srcId="{3B3F3F4E-0F51-4C97-9143-919D42D77ACB}" destId="{995B58D0-2C29-421C-AEAC-D785DD11FC31}" srcOrd="0" destOrd="0" presId="urn:microsoft.com/office/officeart/2005/8/layout/vList3"/>
    <dgm:cxn modelId="{0BF7F4BA-7612-4FA0-870B-D6DCA8494476}" type="presParOf" srcId="{3B3F3F4E-0F51-4C97-9143-919D42D77ACB}" destId="{AFC3DD80-9CB0-4F84-A73B-C3443E9E88C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F7379C-1483-4065-9A38-9ACC3E6EBA2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4853148-F28E-4F2D-A7D0-480E8147D0B4}">
      <dgm:prSet phldrT="[Texto]" phldr="0"/>
      <dgm:spPr/>
      <dgm:t>
        <a:bodyPr/>
        <a:lstStyle/>
        <a:p>
          <a:r>
            <a:rPr lang="es-ES" b="1" dirty="0"/>
            <a:t>III – Formulación y aprobación</a:t>
          </a:r>
          <a:endParaRPr lang="es-CO" b="1" dirty="0"/>
        </a:p>
      </dgm:t>
    </dgm:pt>
    <dgm:pt modelId="{6D15AD44-3DA4-4191-ADC3-1F0F4EFA6111}" type="parTrans" cxnId="{A3769393-0DD9-4141-AAD3-EE28E33B0A9F}">
      <dgm:prSet/>
      <dgm:spPr/>
      <dgm:t>
        <a:bodyPr/>
        <a:lstStyle/>
        <a:p>
          <a:endParaRPr lang="es-CO"/>
        </a:p>
      </dgm:t>
    </dgm:pt>
    <dgm:pt modelId="{F05591BB-CBB6-4AB0-84A8-8D62398CFB1A}" type="sibTrans" cxnId="{A3769393-0DD9-4141-AAD3-EE28E33B0A9F}">
      <dgm:prSet/>
      <dgm:spPr/>
      <dgm:t>
        <a:bodyPr/>
        <a:lstStyle/>
        <a:p>
          <a:endParaRPr lang="es-CO"/>
        </a:p>
      </dgm:t>
    </dgm:pt>
    <dgm:pt modelId="{81549B98-E11A-404F-958B-AE99E196AD1E}" type="pres">
      <dgm:prSet presAssocID="{E8F7379C-1483-4065-9A38-9ACC3E6EBA2E}" presName="linearFlow" presStyleCnt="0">
        <dgm:presLayoutVars>
          <dgm:dir/>
          <dgm:resizeHandles val="exact"/>
        </dgm:presLayoutVars>
      </dgm:prSet>
      <dgm:spPr/>
    </dgm:pt>
    <dgm:pt modelId="{BFF05F04-B538-4733-9DC9-9F3E786305CC}" type="pres">
      <dgm:prSet presAssocID="{94853148-F28E-4F2D-A7D0-480E8147D0B4}" presName="composite" presStyleCnt="0"/>
      <dgm:spPr/>
    </dgm:pt>
    <dgm:pt modelId="{7308EEBD-03E6-403B-A617-EAB43F72B9E9}" type="pres">
      <dgm:prSet presAssocID="{94853148-F28E-4F2D-A7D0-480E8147D0B4}" presName="imgShp" presStyleLbl="fgImgPlace1" presStyleIdx="0" presStyleCnt="1" custLinFactNeighborX="2593" custLinFactNeighborY="-3251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2817110-1A8F-430B-BB97-38D2349DCAF2}" type="pres">
      <dgm:prSet presAssocID="{94853148-F28E-4F2D-A7D0-480E8147D0B4}" presName="txShp" presStyleLbl="node1" presStyleIdx="0" presStyleCnt="1" custLinFactNeighborX="1306" custLinFactNeighborY="-32510">
        <dgm:presLayoutVars>
          <dgm:bulletEnabled val="1"/>
        </dgm:presLayoutVars>
      </dgm:prSet>
      <dgm:spPr/>
    </dgm:pt>
  </dgm:ptLst>
  <dgm:cxnLst>
    <dgm:cxn modelId="{A3769393-0DD9-4141-AAD3-EE28E33B0A9F}" srcId="{E8F7379C-1483-4065-9A38-9ACC3E6EBA2E}" destId="{94853148-F28E-4F2D-A7D0-480E8147D0B4}" srcOrd="0" destOrd="0" parTransId="{6D15AD44-3DA4-4191-ADC3-1F0F4EFA6111}" sibTransId="{F05591BB-CBB6-4AB0-84A8-8D62398CFB1A}"/>
    <dgm:cxn modelId="{7DD2DA93-A764-4B81-B5DA-E3A0E47FBF56}" type="presOf" srcId="{E8F7379C-1483-4065-9A38-9ACC3E6EBA2E}" destId="{81549B98-E11A-404F-958B-AE99E196AD1E}" srcOrd="0" destOrd="0" presId="urn:microsoft.com/office/officeart/2005/8/layout/vList3"/>
    <dgm:cxn modelId="{BC2112B1-AE1F-485A-81DA-C65DDACA5814}" type="presOf" srcId="{94853148-F28E-4F2D-A7D0-480E8147D0B4}" destId="{72817110-1A8F-430B-BB97-38D2349DCAF2}" srcOrd="0" destOrd="0" presId="urn:microsoft.com/office/officeart/2005/8/layout/vList3"/>
    <dgm:cxn modelId="{FB1FD6D4-C290-46D7-9D73-E51DC58D4673}" type="presParOf" srcId="{81549B98-E11A-404F-958B-AE99E196AD1E}" destId="{BFF05F04-B538-4733-9DC9-9F3E786305CC}" srcOrd="0" destOrd="0" presId="urn:microsoft.com/office/officeart/2005/8/layout/vList3"/>
    <dgm:cxn modelId="{BF54BF1D-312A-48B6-AE44-D16198569E6E}" type="presParOf" srcId="{BFF05F04-B538-4733-9DC9-9F3E786305CC}" destId="{7308EEBD-03E6-403B-A617-EAB43F72B9E9}" srcOrd="0" destOrd="0" presId="urn:microsoft.com/office/officeart/2005/8/layout/vList3"/>
    <dgm:cxn modelId="{D4A9D0C9-4582-4ACD-A11C-86621E92F136}" type="presParOf" srcId="{BFF05F04-B538-4733-9DC9-9F3E786305CC}" destId="{72817110-1A8F-430B-BB97-38D2349DCA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F7379C-1483-4065-9A38-9ACC3E6EBA2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4853148-F28E-4F2D-A7D0-480E8147D0B4}">
      <dgm:prSet phldrT="[Texto]" phldr="0"/>
      <dgm:spPr/>
      <dgm:t>
        <a:bodyPr/>
        <a:lstStyle/>
        <a:p>
          <a:r>
            <a:rPr lang="es-ES" b="1" dirty="0"/>
            <a:t>IV – Implementación y disposiciones finales</a:t>
          </a:r>
          <a:endParaRPr lang="es-CO" b="1" dirty="0"/>
        </a:p>
      </dgm:t>
    </dgm:pt>
    <dgm:pt modelId="{6D15AD44-3DA4-4191-ADC3-1F0F4EFA6111}" type="parTrans" cxnId="{A3769393-0DD9-4141-AAD3-EE28E33B0A9F}">
      <dgm:prSet/>
      <dgm:spPr/>
      <dgm:t>
        <a:bodyPr/>
        <a:lstStyle/>
        <a:p>
          <a:endParaRPr lang="es-CO"/>
        </a:p>
      </dgm:t>
    </dgm:pt>
    <dgm:pt modelId="{F05591BB-CBB6-4AB0-84A8-8D62398CFB1A}" type="sibTrans" cxnId="{A3769393-0DD9-4141-AAD3-EE28E33B0A9F}">
      <dgm:prSet/>
      <dgm:spPr/>
      <dgm:t>
        <a:bodyPr/>
        <a:lstStyle/>
        <a:p>
          <a:endParaRPr lang="es-CO"/>
        </a:p>
      </dgm:t>
    </dgm:pt>
    <dgm:pt modelId="{81549B98-E11A-404F-958B-AE99E196AD1E}" type="pres">
      <dgm:prSet presAssocID="{E8F7379C-1483-4065-9A38-9ACC3E6EBA2E}" presName="linearFlow" presStyleCnt="0">
        <dgm:presLayoutVars>
          <dgm:dir/>
          <dgm:resizeHandles val="exact"/>
        </dgm:presLayoutVars>
      </dgm:prSet>
      <dgm:spPr/>
    </dgm:pt>
    <dgm:pt modelId="{BFF05F04-B538-4733-9DC9-9F3E786305CC}" type="pres">
      <dgm:prSet presAssocID="{94853148-F28E-4F2D-A7D0-480E8147D0B4}" presName="composite" presStyleCnt="0"/>
      <dgm:spPr/>
    </dgm:pt>
    <dgm:pt modelId="{7308EEBD-03E6-403B-A617-EAB43F72B9E9}" type="pres">
      <dgm:prSet presAssocID="{94853148-F28E-4F2D-A7D0-480E8147D0B4}" presName="imgShp" presStyleLbl="fgImgPlace1" presStyleIdx="0" presStyleCnt="1" custLinFactNeighborX="627" custLinFactNeighborY="-15788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2817110-1A8F-430B-BB97-38D2349DCAF2}" type="pres">
      <dgm:prSet presAssocID="{94853148-F28E-4F2D-A7D0-480E8147D0B4}" presName="txShp" presStyleLbl="node1" presStyleIdx="0" presStyleCnt="1" custLinFactNeighborX="316" custLinFactNeighborY="-15788">
        <dgm:presLayoutVars>
          <dgm:bulletEnabled val="1"/>
        </dgm:presLayoutVars>
      </dgm:prSet>
      <dgm:spPr/>
    </dgm:pt>
  </dgm:ptLst>
  <dgm:cxnLst>
    <dgm:cxn modelId="{A3769393-0DD9-4141-AAD3-EE28E33B0A9F}" srcId="{E8F7379C-1483-4065-9A38-9ACC3E6EBA2E}" destId="{94853148-F28E-4F2D-A7D0-480E8147D0B4}" srcOrd="0" destOrd="0" parTransId="{6D15AD44-3DA4-4191-ADC3-1F0F4EFA6111}" sibTransId="{F05591BB-CBB6-4AB0-84A8-8D62398CFB1A}"/>
    <dgm:cxn modelId="{7DD2DA93-A764-4B81-B5DA-E3A0E47FBF56}" type="presOf" srcId="{E8F7379C-1483-4065-9A38-9ACC3E6EBA2E}" destId="{81549B98-E11A-404F-958B-AE99E196AD1E}" srcOrd="0" destOrd="0" presId="urn:microsoft.com/office/officeart/2005/8/layout/vList3"/>
    <dgm:cxn modelId="{BC2112B1-AE1F-485A-81DA-C65DDACA5814}" type="presOf" srcId="{94853148-F28E-4F2D-A7D0-480E8147D0B4}" destId="{72817110-1A8F-430B-BB97-38D2349DCAF2}" srcOrd="0" destOrd="0" presId="urn:microsoft.com/office/officeart/2005/8/layout/vList3"/>
    <dgm:cxn modelId="{FB1FD6D4-C290-46D7-9D73-E51DC58D4673}" type="presParOf" srcId="{81549B98-E11A-404F-958B-AE99E196AD1E}" destId="{BFF05F04-B538-4733-9DC9-9F3E786305CC}" srcOrd="0" destOrd="0" presId="urn:microsoft.com/office/officeart/2005/8/layout/vList3"/>
    <dgm:cxn modelId="{BF54BF1D-312A-48B6-AE44-D16198569E6E}" type="presParOf" srcId="{BFF05F04-B538-4733-9DC9-9F3E786305CC}" destId="{7308EEBD-03E6-403B-A617-EAB43F72B9E9}" srcOrd="0" destOrd="0" presId="urn:microsoft.com/office/officeart/2005/8/layout/vList3"/>
    <dgm:cxn modelId="{D4A9D0C9-4582-4ACD-A11C-86621E92F136}" type="presParOf" srcId="{BFF05F04-B538-4733-9DC9-9F3E786305CC}" destId="{72817110-1A8F-430B-BB97-38D2349DCA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A73BDA-3FCA-4DB6-AB27-7DF9D9FBCF52}" type="doc">
      <dgm:prSet loTypeId="urn:microsoft.com/office/officeart/2005/8/layout/cycle1" loCatId="cycl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BD44D6E6-0F2B-40E9-91D4-44BCD0CE1962}">
      <dgm:prSet phldrT="[Texto]"/>
      <dgm:spPr/>
      <dgm:t>
        <a:bodyPr/>
        <a:lstStyle/>
        <a:p>
          <a:r>
            <a:rPr lang="es-CO"/>
            <a:t> </a:t>
          </a:r>
        </a:p>
      </dgm:t>
    </dgm:pt>
    <dgm:pt modelId="{ABFA3764-EB60-4566-917A-80E20ABB2A3D}" type="parTrans" cxnId="{3428C0A9-A2B8-49E2-9B27-C55FCB0FF4FB}">
      <dgm:prSet/>
      <dgm:spPr/>
      <dgm:t>
        <a:bodyPr/>
        <a:lstStyle/>
        <a:p>
          <a:endParaRPr lang="es-CO"/>
        </a:p>
      </dgm:t>
    </dgm:pt>
    <dgm:pt modelId="{A8EAEBA0-D14C-47F4-B7BA-49E36228C361}" type="sibTrans" cxnId="{3428C0A9-A2B8-49E2-9B27-C55FCB0FF4FB}">
      <dgm:prSet/>
      <dgm:spPr/>
      <dgm:t>
        <a:bodyPr/>
        <a:lstStyle/>
        <a:p>
          <a:endParaRPr lang="es-CO"/>
        </a:p>
      </dgm:t>
    </dgm:pt>
    <dgm:pt modelId="{98BDE357-EBD6-4394-A0FF-6E09323512EF}">
      <dgm:prSet phldrT="[Texto]"/>
      <dgm:spPr/>
      <dgm:t>
        <a:bodyPr/>
        <a:lstStyle/>
        <a:p>
          <a:r>
            <a:rPr lang="es-CO"/>
            <a:t> </a:t>
          </a:r>
        </a:p>
      </dgm:t>
    </dgm:pt>
    <dgm:pt modelId="{6F973B54-918A-4566-8CFB-895A86E3654E}" type="parTrans" cxnId="{A5363BE4-CBEC-4809-928A-608DB4C5EF88}">
      <dgm:prSet/>
      <dgm:spPr/>
      <dgm:t>
        <a:bodyPr/>
        <a:lstStyle/>
        <a:p>
          <a:endParaRPr lang="es-CO"/>
        </a:p>
      </dgm:t>
    </dgm:pt>
    <dgm:pt modelId="{7C31372C-8C6A-4E8A-91D7-21DFD7C63789}" type="sibTrans" cxnId="{A5363BE4-CBEC-4809-928A-608DB4C5EF88}">
      <dgm:prSet/>
      <dgm:spPr/>
      <dgm:t>
        <a:bodyPr/>
        <a:lstStyle/>
        <a:p>
          <a:endParaRPr lang="es-CO"/>
        </a:p>
      </dgm:t>
    </dgm:pt>
    <dgm:pt modelId="{88BF8DFB-936B-447A-AE6F-A574022872CF}">
      <dgm:prSet phldrT="[Texto]"/>
      <dgm:spPr/>
      <dgm:t>
        <a:bodyPr/>
        <a:lstStyle/>
        <a:p>
          <a:r>
            <a:rPr lang="es-CO"/>
            <a:t> </a:t>
          </a:r>
        </a:p>
      </dgm:t>
    </dgm:pt>
    <dgm:pt modelId="{68F8D009-677A-4A42-8147-29EFA6786575}" type="parTrans" cxnId="{2FEAEEF6-D561-453A-BA56-6ADF66AA06B1}">
      <dgm:prSet/>
      <dgm:spPr/>
      <dgm:t>
        <a:bodyPr/>
        <a:lstStyle/>
        <a:p>
          <a:endParaRPr lang="es-CO"/>
        </a:p>
      </dgm:t>
    </dgm:pt>
    <dgm:pt modelId="{FBE18B27-49F7-4C98-A98F-D2533BC0A9D9}" type="sibTrans" cxnId="{2FEAEEF6-D561-453A-BA56-6ADF66AA06B1}">
      <dgm:prSet/>
      <dgm:spPr/>
      <dgm:t>
        <a:bodyPr/>
        <a:lstStyle/>
        <a:p>
          <a:endParaRPr lang="es-CO"/>
        </a:p>
      </dgm:t>
    </dgm:pt>
    <dgm:pt modelId="{8BB62681-A87E-4146-A041-0CF0D37AA6DA}">
      <dgm:prSet phldrT="[Texto]"/>
      <dgm:spPr/>
      <dgm:t>
        <a:bodyPr/>
        <a:lstStyle/>
        <a:p>
          <a:r>
            <a:rPr lang="es-CO"/>
            <a:t> </a:t>
          </a:r>
        </a:p>
      </dgm:t>
    </dgm:pt>
    <dgm:pt modelId="{777F6320-E556-45FB-8CEF-F913490AD2BD}" type="parTrans" cxnId="{AB9B042F-9DBE-4525-B8B0-35D48B5A2254}">
      <dgm:prSet/>
      <dgm:spPr/>
      <dgm:t>
        <a:bodyPr/>
        <a:lstStyle/>
        <a:p>
          <a:endParaRPr lang="es-CO"/>
        </a:p>
      </dgm:t>
    </dgm:pt>
    <dgm:pt modelId="{432F3894-95AA-4198-BB20-7B0872B50F5C}" type="sibTrans" cxnId="{AB9B042F-9DBE-4525-B8B0-35D48B5A2254}">
      <dgm:prSet/>
      <dgm:spPr/>
      <dgm:t>
        <a:bodyPr/>
        <a:lstStyle/>
        <a:p>
          <a:endParaRPr lang="es-CO"/>
        </a:p>
      </dgm:t>
    </dgm:pt>
    <dgm:pt modelId="{C1C7695C-7557-422C-8565-D71636522921}">
      <dgm:prSet phldrT="[Texto]"/>
      <dgm:spPr/>
      <dgm:t>
        <a:bodyPr/>
        <a:lstStyle/>
        <a:p>
          <a:r>
            <a:rPr lang="es-CO"/>
            <a:t> </a:t>
          </a:r>
        </a:p>
      </dgm:t>
    </dgm:pt>
    <dgm:pt modelId="{1E17F06E-9D4A-4729-97E9-4259E54CAAAD}" type="parTrans" cxnId="{5DCBF94F-5505-41AB-A8DE-9761913A2FF4}">
      <dgm:prSet/>
      <dgm:spPr/>
      <dgm:t>
        <a:bodyPr/>
        <a:lstStyle/>
        <a:p>
          <a:endParaRPr lang="es-CO"/>
        </a:p>
      </dgm:t>
    </dgm:pt>
    <dgm:pt modelId="{798655EB-9436-4726-ADDE-583FAC550614}" type="sibTrans" cxnId="{5DCBF94F-5505-41AB-A8DE-9761913A2FF4}">
      <dgm:prSet/>
      <dgm:spPr/>
      <dgm:t>
        <a:bodyPr/>
        <a:lstStyle/>
        <a:p>
          <a:endParaRPr lang="es-CO"/>
        </a:p>
      </dgm:t>
    </dgm:pt>
    <dgm:pt modelId="{4221CBCA-E84C-47FA-85A1-2B548E5B7D46}">
      <dgm:prSet phldrT="[Texto]"/>
      <dgm:spPr/>
      <dgm:t>
        <a:bodyPr/>
        <a:lstStyle/>
        <a:p>
          <a:endParaRPr lang="es-CO"/>
        </a:p>
      </dgm:t>
    </dgm:pt>
    <dgm:pt modelId="{C4CB6C26-FB89-4252-84D8-7711FBD74AFB}" type="parTrans" cxnId="{D9B604D2-AB05-4188-B8F6-3D9C46AB351D}">
      <dgm:prSet/>
      <dgm:spPr/>
      <dgm:t>
        <a:bodyPr/>
        <a:lstStyle/>
        <a:p>
          <a:endParaRPr lang="es-CO"/>
        </a:p>
      </dgm:t>
    </dgm:pt>
    <dgm:pt modelId="{9D30AB56-269D-4EFD-8D17-7E7AA61815E3}" type="sibTrans" cxnId="{D9B604D2-AB05-4188-B8F6-3D9C46AB351D}">
      <dgm:prSet/>
      <dgm:spPr/>
      <dgm:t>
        <a:bodyPr/>
        <a:lstStyle/>
        <a:p>
          <a:endParaRPr lang="es-CO"/>
        </a:p>
      </dgm:t>
    </dgm:pt>
    <dgm:pt modelId="{657CD8EC-1423-4003-BD48-AAAE9B1D5175}">
      <dgm:prSet phldrT="[Texto]"/>
      <dgm:spPr/>
      <dgm:t>
        <a:bodyPr/>
        <a:lstStyle/>
        <a:p>
          <a:endParaRPr lang="es-CO"/>
        </a:p>
      </dgm:t>
    </dgm:pt>
    <dgm:pt modelId="{490D2A28-5A86-4A7B-A149-0A92BDA4449C}" type="parTrans" cxnId="{ABD0BE2E-2182-445E-935F-B5803515F071}">
      <dgm:prSet/>
      <dgm:spPr/>
      <dgm:t>
        <a:bodyPr/>
        <a:lstStyle/>
        <a:p>
          <a:endParaRPr lang="es-CO"/>
        </a:p>
      </dgm:t>
    </dgm:pt>
    <dgm:pt modelId="{80CFA310-FFB4-43A2-B30B-B55B6B2AE8CD}" type="sibTrans" cxnId="{ABD0BE2E-2182-445E-935F-B5803515F071}">
      <dgm:prSet/>
      <dgm:spPr/>
      <dgm:t>
        <a:bodyPr/>
        <a:lstStyle/>
        <a:p>
          <a:endParaRPr lang="es-CO"/>
        </a:p>
      </dgm:t>
    </dgm:pt>
    <dgm:pt modelId="{86F75608-7EF4-49F9-B762-2F6C47093B5E}">
      <dgm:prSet phldrT="[Texto]"/>
      <dgm:spPr/>
      <dgm:t>
        <a:bodyPr/>
        <a:lstStyle/>
        <a:p>
          <a:endParaRPr lang="es-CO"/>
        </a:p>
      </dgm:t>
    </dgm:pt>
    <dgm:pt modelId="{EA3F484F-7543-4CF2-8500-0C7E6C7D702A}" type="parTrans" cxnId="{D80BDFA6-0AFF-472C-98C8-F508F326EF3D}">
      <dgm:prSet/>
      <dgm:spPr/>
      <dgm:t>
        <a:bodyPr/>
        <a:lstStyle/>
        <a:p>
          <a:endParaRPr lang="es-CO"/>
        </a:p>
      </dgm:t>
    </dgm:pt>
    <dgm:pt modelId="{F75B7958-A367-46B3-ACD5-225D3CB4F434}" type="sibTrans" cxnId="{D80BDFA6-0AFF-472C-98C8-F508F326EF3D}">
      <dgm:prSet/>
      <dgm:spPr/>
      <dgm:t>
        <a:bodyPr/>
        <a:lstStyle/>
        <a:p>
          <a:endParaRPr lang="es-CO"/>
        </a:p>
      </dgm:t>
    </dgm:pt>
    <dgm:pt modelId="{B71154EF-5543-4249-9D82-7AF1BBBCDB4F}">
      <dgm:prSet phldrT="[Texto]"/>
      <dgm:spPr/>
      <dgm:t>
        <a:bodyPr/>
        <a:lstStyle/>
        <a:p>
          <a:endParaRPr lang="es-CO"/>
        </a:p>
      </dgm:t>
    </dgm:pt>
    <dgm:pt modelId="{4FCF7C27-95E1-4F59-8881-F45A194702FD}" type="parTrans" cxnId="{8C63852A-C2F2-477B-84D5-AF7F59322FDD}">
      <dgm:prSet/>
      <dgm:spPr/>
      <dgm:t>
        <a:bodyPr/>
        <a:lstStyle/>
        <a:p>
          <a:endParaRPr lang="es-CO"/>
        </a:p>
      </dgm:t>
    </dgm:pt>
    <dgm:pt modelId="{659A3927-2EB0-49FA-BFB5-A5149A96D823}" type="sibTrans" cxnId="{8C63852A-C2F2-477B-84D5-AF7F59322FDD}">
      <dgm:prSet/>
      <dgm:spPr/>
      <dgm:t>
        <a:bodyPr/>
        <a:lstStyle/>
        <a:p>
          <a:endParaRPr lang="es-CO"/>
        </a:p>
      </dgm:t>
    </dgm:pt>
    <dgm:pt modelId="{090E4B71-5C3F-4205-A0EB-5636AF40D666}">
      <dgm:prSet phldrT="[Texto]"/>
      <dgm:spPr/>
      <dgm:t>
        <a:bodyPr/>
        <a:lstStyle/>
        <a:p>
          <a:endParaRPr lang="es-CO"/>
        </a:p>
      </dgm:t>
    </dgm:pt>
    <dgm:pt modelId="{51A0C961-DC57-4ED1-8904-AAF21BEDD976}" type="parTrans" cxnId="{45C0240C-840A-4F68-8796-E30FB4FE5ABD}">
      <dgm:prSet/>
      <dgm:spPr/>
      <dgm:t>
        <a:bodyPr/>
        <a:lstStyle/>
        <a:p>
          <a:endParaRPr lang="es-CO"/>
        </a:p>
      </dgm:t>
    </dgm:pt>
    <dgm:pt modelId="{6A4B6043-8440-48A7-B02F-69A48E6521F7}" type="sibTrans" cxnId="{45C0240C-840A-4F68-8796-E30FB4FE5ABD}">
      <dgm:prSet/>
      <dgm:spPr/>
      <dgm:t>
        <a:bodyPr/>
        <a:lstStyle/>
        <a:p>
          <a:endParaRPr lang="es-CO"/>
        </a:p>
      </dgm:t>
    </dgm:pt>
    <dgm:pt modelId="{1133FAA9-2E3E-4BE6-B73E-EA3A52FE2AB8}">
      <dgm:prSet phldrT="[Texto]"/>
      <dgm:spPr/>
      <dgm:t>
        <a:bodyPr/>
        <a:lstStyle/>
        <a:p>
          <a:endParaRPr lang="es-CO"/>
        </a:p>
      </dgm:t>
    </dgm:pt>
    <dgm:pt modelId="{B3191DD8-40F8-45EB-8EDC-2188EFA33B7C}" type="parTrans" cxnId="{B777AE4A-4D8A-46DF-B347-85797745EFE5}">
      <dgm:prSet/>
      <dgm:spPr/>
      <dgm:t>
        <a:bodyPr/>
        <a:lstStyle/>
        <a:p>
          <a:endParaRPr lang="es-CO"/>
        </a:p>
      </dgm:t>
    </dgm:pt>
    <dgm:pt modelId="{522CF27E-32BB-4F59-AE57-A1F855D7270C}" type="sibTrans" cxnId="{B777AE4A-4D8A-46DF-B347-85797745EFE5}">
      <dgm:prSet/>
      <dgm:spPr/>
      <dgm:t>
        <a:bodyPr/>
        <a:lstStyle/>
        <a:p>
          <a:endParaRPr lang="es-CO"/>
        </a:p>
      </dgm:t>
    </dgm:pt>
    <dgm:pt modelId="{F9D1AEDB-9146-4786-8B6F-A3F13B9B1E88}">
      <dgm:prSet phldrT="[Texto]"/>
      <dgm:spPr/>
      <dgm:t>
        <a:bodyPr/>
        <a:lstStyle/>
        <a:p>
          <a:endParaRPr lang="es-CO"/>
        </a:p>
      </dgm:t>
    </dgm:pt>
    <dgm:pt modelId="{551A0041-C77E-49D8-8422-25014ECF3717}" type="parTrans" cxnId="{82630D0A-BC5C-490A-8C34-ED40F3613869}">
      <dgm:prSet/>
      <dgm:spPr/>
      <dgm:t>
        <a:bodyPr/>
        <a:lstStyle/>
        <a:p>
          <a:endParaRPr lang="es-CO"/>
        </a:p>
      </dgm:t>
    </dgm:pt>
    <dgm:pt modelId="{8190AD32-ACD6-4DE0-A954-734F0E1A67D6}" type="sibTrans" cxnId="{82630D0A-BC5C-490A-8C34-ED40F3613869}">
      <dgm:prSet/>
      <dgm:spPr/>
      <dgm:t>
        <a:bodyPr/>
        <a:lstStyle/>
        <a:p>
          <a:endParaRPr lang="es-CO"/>
        </a:p>
      </dgm:t>
    </dgm:pt>
    <dgm:pt modelId="{DB4C61FB-B22B-47A5-8E62-C5B189178730}">
      <dgm:prSet phldrT="[Texto]"/>
      <dgm:spPr/>
      <dgm:t>
        <a:bodyPr/>
        <a:lstStyle/>
        <a:p>
          <a:endParaRPr lang="es-CO"/>
        </a:p>
      </dgm:t>
    </dgm:pt>
    <dgm:pt modelId="{93A6B2A7-8D04-4701-BE91-424133C51296}" type="parTrans" cxnId="{91A7067F-9E55-4837-A38B-06A9D2950EEA}">
      <dgm:prSet/>
      <dgm:spPr/>
      <dgm:t>
        <a:bodyPr/>
        <a:lstStyle/>
        <a:p>
          <a:endParaRPr lang="es-CO"/>
        </a:p>
      </dgm:t>
    </dgm:pt>
    <dgm:pt modelId="{6EFEE230-37B6-439D-BFC7-31E458BE867B}" type="sibTrans" cxnId="{91A7067F-9E55-4837-A38B-06A9D2950EEA}">
      <dgm:prSet/>
      <dgm:spPr/>
      <dgm:t>
        <a:bodyPr/>
        <a:lstStyle/>
        <a:p>
          <a:endParaRPr lang="es-CO"/>
        </a:p>
      </dgm:t>
    </dgm:pt>
    <dgm:pt modelId="{EF49CF9F-76F6-4F79-8C8B-D36ACE9EAA6C}">
      <dgm:prSet phldrT="[Texto]"/>
      <dgm:spPr/>
      <dgm:t>
        <a:bodyPr/>
        <a:lstStyle/>
        <a:p>
          <a:endParaRPr lang="es-CO"/>
        </a:p>
      </dgm:t>
    </dgm:pt>
    <dgm:pt modelId="{E988BCEA-C9C0-4D07-A681-6A8957865E8B}" type="parTrans" cxnId="{1BB8A745-2CEA-4537-A552-3A46F8E31F0D}">
      <dgm:prSet/>
      <dgm:spPr/>
      <dgm:t>
        <a:bodyPr/>
        <a:lstStyle/>
        <a:p>
          <a:endParaRPr lang="es-CO"/>
        </a:p>
      </dgm:t>
    </dgm:pt>
    <dgm:pt modelId="{E70CE6CA-A7E5-49AA-8B7B-329FF68BDC74}" type="sibTrans" cxnId="{1BB8A745-2CEA-4537-A552-3A46F8E31F0D}">
      <dgm:prSet/>
      <dgm:spPr/>
      <dgm:t>
        <a:bodyPr/>
        <a:lstStyle/>
        <a:p>
          <a:endParaRPr lang="es-CO"/>
        </a:p>
      </dgm:t>
    </dgm:pt>
    <dgm:pt modelId="{3FCEB52B-28E7-4368-B146-27C825DDA4AE}" type="pres">
      <dgm:prSet presAssocID="{B4A73BDA-3FCA-4DB6-AB27-7DF9D9FBCF52}" presName="cycle" presStyleCnt="0">
        <dgm:presLayoutVars>
          <dgm:dir/>
          <dgm:resizeHandles val="exact"/>
        </dgm:presLayoutVars>
      </dgm:prSet>
      <dgm:spPr/>
    </dgm:pt>
    <dgm:pt modelId="{E6E08DD6-B197-47C2-B1FA-63B2D59367C3}" type="pres">
      <dgm:prSet presAssocID="{BD44D6E6-0F2B-40E9-91D4-44BCD0CE1962}" presName="dummy" presStyleCnt="0"/>
      <dgm:spPr/>
    </dgm:pt>
    <dgm:pt modelId="{19A77799-FA2C-4501-B011-5506907343C1}" type="pres">
      <dgm:prSet presAssocID="{BD44D6E6-0F2B-40E9-91D4-44BCD0CE1962}" presName="node" presStyleLbl="revTx" presStyleIdx="0" presStyleCnt="14">
        <dgm:presLayoutVars>
          <dgm:bulletEnabled val="1"/>
        </dgm:presLayoutVars>
      </dgm:prSet>
      <dgm:spPr/>
    </dgm:pt>
    <dgm:pt modelId="{B9431D14-B32F-403F-A8CE-54724010D325}" type="pres">
      <dgm:prSet presAssocID="{A8EAEBA0-D14C-47F4-B7BA-49E36228C361}" presName="sibTrans" presStyleLbl="node1" presStyleIdx="0" presStyleCnt="14"/>
      <dgm:spPr/>
    </dgm:pt>
    <dgm:pt modelId="{54F37728-76F8-4028-8E72-2A68A4FC7293}" type="pres">
      <dgm:prSet presAssocID="{98BDE357-EBD6-4394-A0FF-6E09323512EF}" presName="dummy" presStyleCnt="0"/>
      <dgm:spPr/>
    </dgm:pt>
    <dgm:pt modelId="{D9992B41-F535-478B-895D-BC317008BD3F}" type="pres">
      <dgm:prSet presAssocID="{98BDE357-EBD6-4394-A0FF-6E09323512EF}" presName="node" presStyleLbl="revTx" presStyleIdx="1" presStyleCnt="14">
        <dgm:presLayoutVars>
          <dgm:bulletEnabled val="1"/>
        </dgm:presLayoutVars>
      </dgm:prSet>
      <dgm:spPr/>
    </dgm:pt>
    <dgm:pt modelId="{8E480F0E-537E-4761-8C95-68AECBEBC596}" type="pres">
      <dgm:prSet presAssocID="{7C31372C-8C6A-4E8A-91D7-21DFD7C63789}" presName="sibTrans" presStyleLbl="node1" presStyleIdx="1" presStyleCnt="14"/>
      <dgm:spPr/>
    </dgm:pt>
    <dgm:pt modelId="{CD1A0B41-1594-4E2C-88FC-CD7736B46CDF}" type="pres">
      <dgm:prSet presAssocID="{88BF8DFB-936B-447A-AE6F-A574022872CF}" presName="dummy" presStyleCnt="0"/>
      <dgm:spPr/>
    </dgm:pt>
    <dgm:pt modelId="{F97F7179-A758-4B06-B722-84768A917231}" type="pres">
      <dgm:prSet presAssocID="{88BF8DFB-936B-447A-AE6F-A574022872CF}" presName="node" presStyleLbl="revTx" presStyleIdx="2" presStyleCnt="14">
        <dgm:presLayoutVars>
          <dgm:bulletEnabled val="1"/>
        </dgm:presLayoutVars>
      </dgm:prSet>
      <dgm:spPr/>
    </dgm:pt>
    <dgm:pt modelId="{54F85736-50E7-4CA8-93D0-07639A3D83D0}" type="pres">
      <dgm:prSet presAssocID="{FBE18B27-49F7-4C98-A98F-D2533BC0A9D9}" presName="sibTrans" presStyleLbl="node1" presStyleIdx="2" presStyleCnt="14"/>
      <dgm:spPr/>
    </dgm:pt>
    <dgm:pt modelId="{BA162335-5D30-4A83-B2E9-F0D65DBB8FFF}" type="pres">
      <dgm:prSet presAssocID="{8BB62681-A87E-4146-A041-0CF0D37AA6DA}" presName="dummy" presStyleCnt="0"/>
      <dgm:spPr/>
    </dgm:pt>
    <dgm:pt modelId="{EB2D9439-3761-441F-86D1-AFDEF688C9A4}" type="pres">
      <dgm:prSet presAssocID="{8BB62681-A87E-4146-A041-0CF0D37AA6DA}" presName="node" presStyleLbl="revTx" presStyleIdx="3" presStyleCnt="14">
        <dgm:presLayoutVars>
          <dgm:bulletEnabled val="1"/>
        </dgm:presLayoutVars>
      </dgm:prSet>
      <dgm:spPr/>
    </dgm:pt>
    <dgm:pt modelId="{885EDC78-089A-4C31-BF42-FC61E23AFBF2}" type="pres">
      <dgm:prSet presAssocID="{432F3894-95AA-4198-BB20-7B0872B50F5C}" presName="sibTrans" presStyleLbl="node1" presStyleIdx="3" presStyleCnt="14"/>
      <dgm:spPr/>
    </dgm:pt>
    <dgm:pt modelId="{D04D7215-D018-4F0D-B77B-8CE203FC0B3D}" type="pres">
      <dgm:prSet presAssocID="{C1C7695C-7557-422C-8565-D71636522921}" presName="dummy" presStyleCnt="0"/>
      <dgm:spPr/>
    </dgm:pt>
    <dgm:pt modelId="{F8B20935-B814-4D65-BEF2-BF8548149FAB}" type="pres">
      <dgm:prSet presAssocID="{C1C7695C-7557-422C-8565-D71636522921}" presName="node" presStyleLbl="revTx" presStyleIdx="4" presStyleCnt="14">
        <dgm:presLayoutVars>
          <dgm:bulletEnabled val="1"/>
        </dgm:presLayoutVars>
      </dgm:prSet>
      <dgm:spPr/>
    </dgm:pt>
    <dgm:pt modelId="{6FDC55E6-5A81-40DE-9FCA-3B87558CF6C2}" type="pres">
      <dgm:prSet presAssocID="{798655EB-9436-4726-ADDE-583FAC550614}" presName="sibTrans" presStyleLbl="node1" presStyleIdx="4" presStyleCnt="14"/>
      <dgm:spPr/>
    </dgm:pt>
    <dgm:pt modelId="{93D20071-084B-4B69-88E3-A241734C8D36}" type="pres">
      <dgm:prSet presAssocID="{657CD8EC-1423-4003-BD48-AAAE9B1D5175}" presName="dummy" presStyleCnt="0"/>
      <dgm:spPr/>
    </dgm:pt>
    <dgm:pt modelId="{34E3B64D-D6DD-469F-988D-02E8A6787F1D}" type="pres">
      <dgm:prSet presAssocID="{657CD8EC-1423-4003-BD48-AAAE9B1D5175}" presName="node" presStyleLbl="revTx" presStyleIdx="5" presStyleCnt="14">
        <dgm:presLayoutVars>
          <dgm:bulletEnabled val="1"/>
        </dgm:presLayoutVars>
      </dgm:prSet>
      <dgm:spPr/>
    </dgm:pt>
    <dgm:pt modelId="{81A02885-0386-4412-975F-0A2550DFB80F}" type="pres">
      <dgm:prSet presAssocID="{80CFA310-FFB4-43A2-B30B-B55B6B2AE8CD}" presName="sibTrans" presStyleLbl="node1" presStyleIdx="5" presStyleCnt="14"/>
      <dgm:spPr/>
    </dgm:pt>
    <dgm:pt modelId="{3E69312A-DFC3-4963-B52D-68DA3242B555}" type="pres">
      <dgm:prSet presAssocID="{F9D1AEDB-9146-4786-8B6F-A3F13B9B1E88}" presName="dummy" presStyleCnt="0"/>
      <dgm:spPr/>
    </dgm:pt>
    <dgm:pt modelId="{098D3DD8-04AC-41EF-AFCC-6CE90845949A}" type="pres">
      <dgm:prSet presAssocID="{F9D1AEDB-9146-4786-8B6F-A3F13B9B1E88}" presName="node" presStyleLbl="revTx" presStyleIdx="6" presStyleCnt="14">
        <dgm:presLayoutVars>
          <dgm:bulletEnabled val="1"/>
        </dgm:presLayoutVars>
      </dgm:prSet>
      <dgm:spPr/>
    </dgm:pt>
    <dgm:pt modelId="{F11A620C-FAD8-4B5D-BC52-5F8681FD9FA3}" type="pres">
      <dgm:prSet presAssocID="{8190AD32-ACD6-4DE0-A954-734F0E1A67D6}" presName="sibTrans" presStyleLbl="node1" presStyleIdx="6" presStyleCnt="14"/>
      <dgm:spPr/>
    </dgm:pt>
    <dgm:pt modelId="{4074B9CF-E9A3-4CD2-8B4F-D0456F35230F}" type="pres">
      <dgm:prSet presAssocID="{DB4C61FB-B22B-47A5-8E62-C5B189178730}" presName="dummy" presStyleCnt="0"/>
      <dgm:spPr/>
    </dgm:pt>
    <dgm:pt modelId="{E4240836-A06B-4BF4-80D9-4D6CB2953763}" type="pres">
      <dgm:prSet presAssocID="{DB4C61FB-B22B-47A5-8E62-C5B189178730}" presName="node" presStyleLbl="revTx" presStyleIdx="7" presStyleCnt="14">
        <dgm:presLayoutVars>
          <dgm:bulletEnabled val="1"/>
        </dgm:presLayoutVars>
      </dgm:prSet>
      <dgm:spPr/>
    </dgm:pt>
    <dgm:pt modelId="{359AF9C3-A93E-46E7-84A7-D59E1CA3999C}" type="pres">
      <dgm:prSet presAssocID="{6EFEE230-37B6-439D-BFC7-31E458BE867B}" presName="sibTrans" presStyleLbl="node1" presStyleIdx="7" presStyleCnt="14"/>
      <dgm:spPr/>
    </dgm:pt>
    <dgm:pt modelId="{AE1A044E-2FD4-4D74-B241-BA64054605B3}" type="pres">
      <dgm:prSet presAssocID="{EF49CF9F-76F6-4F79-8C8B-D36ACE9EAA6C}" presName="dummy" presStyleCnt="0"/>
      <dgm:spPr/>
    </dgm:pt>
    <dgm:pt modelId="{7D2F2B69-0632-48BA-A5DD-5F019367CB29}" type="pres">
      <dgm:prSet presAssocID="{EF49CF9F-76F6-4F79-8C8B-D36ACE9EAA6C}" presName="node" presStyleLbl="revTx" presStyleIdx="8" presStyleCnt="14">
        <dgm:presLayoutVars>
          <dgm:bulletEnabled val="1"/>
        </dgm:presLayoutVars>
      </dgm:prSet>
      <dgm:spPr/>
    </dgm:pt>
    <dgm:pt modelId="{FB9DC0DB-8E91-4052-95FE-80A60A3E612C}" type="pres">
      <dgm:prSet presAssocID="{E70CE6CA-A7E5-49AA-8B7B-329FF68BDC74}" presName="sibTrans" presStyleLbl="node1" presStyleIdx="8" presStyleCnt="14"/>
      <dgm:spPr/>
    </dgm:pt>
    <dgm:pt modelId="{750C4F6A-3828-414B-94E4-890EF8DDC19B}" type="pres">
      <dgm:prSet presAssocID="{86F75608-7EF4-49F9-B762-2F6C47093B5E}" presName="dummy" presStyleCnt="0"/>
      <dgm:spPr/>
    </dgm:pt>
    <dgm:pt modelId="{075BB78F-7403-4862-A77F-A16DB338B337}" type="pres">
      <dgm:prSet presAssocID="{86F75608-7EF4-49F9-B762-2F6C47093B5E}" presName="node" presStyleLbl="revTx" presStyleIdx="9" presStyleCnt="14">
        <dgm:presLayoutVars>
          <dgm:bulletEnabled val="1"/>
        </dgm:presLayoutVars>
      </dgm:prSet>
      <dgm:spPr/>
    </dgm:pt>
    <dgm:pt modelId="{0CEC4362-1EF5-4D91-BEBC-2914CD0D4D7A}" type="pres">
      <dgm:prSet presAssocID="{F75B7958-A367-46B3-ACD5-225D3CB4F434}" presName="sibTrans" presStyleLbl="node1" presStyleIdx="9" presStyleCnt="14"/>
      <dgm:spPr/>
    </dgm:pt>
    <dgm:pt modelId="{998A201F-7736-4900-9B6B-13A3187BAB32}" type="pres">
      <dgm:prSet presAssocID="{B71154EF-5543-4249-9D82-7AF1BBBCDB4F}" presName="dummy" presStyleCnt="0"/>
      <dgm:spPr/>
    </dgm:pt>
    <dgm:pt modelId="{1A5308CA-E448-46B4-BB9E-065933568843}" type="pres">
      <dgm:prSet presAssocID="{B71154EF-5543-4249-9D82-7AF1BBBCDB4F}" presName="node" presStyleLbl="revTx" presStyleIdx="10" presStyleCnt="14">
        <dgm:presLayoutVars>
          <dgm:bulletEnabled val="1"/>
        </dgm:presLayoutVars>
      </dgm:prSet>
      <dgm:spPr/>
    </dgm:pt>
    <dgm:pt modelId="{6A4DF1BE-9B99-4BDF-BE3F-AD4FDD075DA6}" type="pres">
      <dgm:prSet presAssocID="{659A3927-2EB0-49FA-BFB5-A5149A96D823}" presName="sibTrans" presStyleLbl="node1" presStyleIdx="10" presStyleCnt="14"/>
      <dgm:spPr/>
    </dgm:pt>
    <dgm:pt modelId="{F91AE18D-E881-49D9-BA24-AF64D81B16E6}" type="pres">
      <dgm:prSet presAssocID="{090E4B71-5C3F-4205-A0EB-5636AF40D666}" presName="dummy" presStyleCnt="0"/>
      <dgm:spPr/>
    </dgm:pt>
    <dgm:pt modelId="{F75496EA-370E-4F7C-A24E-1BE1E5B25CF9}" type="pres">
      <dgm:prSet presAssocID="{090E4B71-5C3F-4205-A0EB-5636AF40D666}" presName="node" presStyleLbl="revTx" presStyleIdx="11" presStyleCnt="14">
        <dgm:presLayoutVars>
          <dgm:bulletEnabled val="1"/>
        </dgm:presLayoutVars>
      </dgm:prSet>
      <dgm:spPr/>
    </dgm:pt>
    <dgm:pt modelId="{415E0DBA-1C28-460E-A4D3-EF93B698ADC3}" type="pres">
      <dgm:prSet presAssocID="{6A4B6043-8440-48A7-B02F-69A48E6521F7}" presName="sibTrans" presStyleLbl="node1" presStyleIdx="11" presStyleCnt="14"/>
      <dgm:spPr/>
    </dgm:pt>
    <dgm:pt modelId="{9FB65E27-D206-41EF-A0F2-019EAFE375DB}" type="pres">
      <dgm:prSet presAssocID="{1133FAA9-2E3E-4BE6-B73E-EA3A52FE2AB8}" presName="dummy" presStyleCnt="0"/>
      <dgm:spPr/>
    </dgm:pt>
    <dgm:pt modelId="{A76C760E-C8CF-4866-8A63-B3465C568743}" type="pres">
      <dgm:prSet presAssocID="{1133FAA9-2E3E-4BE6-B73E-EA3A52FE2AB8}" presName="node" presStyleLbl="revTx" presStyleIdx="12" presStyleCnt="14">
        <dgm:presLayoutVars>
          <dgm:bulletEnabled val="1"/>
        </dgm:presLayoutVars>
      </dgm:prSet>
      <dgm:spPr/>
    </dgm:pt>
    <dgm:pt modelId="{CBB18DE6-77E2-4FDC-9BDB-00362640D2B7}" type="pres">
      <dgm:prSet presAssocID="{522CF27E-32BB-4F59-AE57-A1F855D7270C}" presName="sibTrans" presStyleLbl="node1" presStyleIdx="12" presStyleCnt="14"/>
      <dgm:spPr/>
    </dgm:pt>
    <dgm:pt modelId="{94C5580C-4A1C-4686-9DF5-1D11BDFB3B80}" type="pres">
      <dgm:prSet presAssocID="{4221CBCA-E84C-47FA-85A1-2B548E5B7D46}" presName="dummy" presStyleCnt="0"/>
      <dgm:spPr/>
    </dgm:pt>
    <dgm:pt modelId="{0C221DCF-2A28-45E7-9887-9F3854112C2F}" type="pres">
      <dgm:prSet presAssocID="{4221CBCA-E84C-47FA-85A1-2B548E5B7D46}" presName="node" presStyleLbl="revTx" presStyleIdx="13" presStyleCnt="14">
        <dgm:presLayoutVars>
          <dgm:bulletEnabled val="1"/>
        </dgm:presLayoutVars>
      </dgm:prSet>
      <dgm:spPr/>
    </dgm:pt>
    <dgm:pt modelId="{5A25EC1D-4840-451A-B626-AE0C57C1AA8A}" type="pres">
      <dgm:prSet presAssocID="{9D30AB56-269D-4EFD-8D17-7E7AA61815E3}" presName="sibTrans" presStyleLbl="node1" presStyleIdx="13" presStyleCnt="14"/>
      <dgm:spPr/>
    </dgm:pt>
  </dgm:ptLst>
  <dgm:cxnLst>
    <dgm:cxn modelId="{82630D0A-BC5C-490A-8C34-ED40F3613869}" srcId="{B4A73BDA-3FCA-4DB6-AB27-7DF9D9FBCF52}" destId="{F9D1AEDB-9146-4786-8B6F-A3F13B9B1E88}" srcOrd="6" destOrd="0" parTransId="{551A0041-C77E-49D8-8422-25014ECF3717}" sibTransId="{8190AD32-ACD6-4DE0-A954-734F0E1A67D6}"/>
    <dgm:cxn modelId="{45C0240C-840A-4F68-8796-E30FB4FE5ABD}" srcId="{B4A73BDA-3FCA-4DB6-AB27-7DF9D9FBCF52}" destId="{090E4B71-5C3F-4205-A0EB-5636AF40D666}" srcOrd="11" destOrd="0" parTransId="{51A0C961-DC57-4ED1-8904-AAF21BEDD976}" sibTransId="{6A4B6043-8440-48A7-B02F-69A48E6521F7}"/>
    <dgm:cxn modelId="{4C79B60D-A85D-43EC-A29B-8C31C50D0ABF}" type="presOf" srcId="{DB4C61FB-B22B-47A5-8E62-C5B189178730}" destId="{E4240836-A06B-4BF4-80D9-4D6CB2953763}" srcOrd="0" destOrd="0" presId="urn:microsoft.com/office/officeart/2005/8/layout/cycle1"/>
    <dgm:cxn modelId="{B520FC0D-2974-4913-9BDF-072E239BDB7B}" type="presOf" srcId="{8190AD32-ACD6-4DE0-A954-734F0E1A67D6}" destId="{F11A620C-FAD8-4B5D-BC52-5F8681FD9FA3}" srcOrd="0" destOrd="0" presId="urn:microsoft.com/office/officeart/2005/8/layout/cycle1"/>
    <dgm:cxn modelId="{FA920B15-83EA-42F4-8B48-4826FFDCCC7B}" type="presOf" srcId="{80CFA310-FFB4-43A2-B30B-B55B6B2AE8CD}" destId="{81A02885-0386-4412-975F-0A2550DFB80F}" srcOrd="0" destOrd="0" presId="urn:microsoft.com/office/officeart/2005/8/layout/cycle1"/>
    <dgm:cxn modelId="{4B7CCF15-01D9-4F93-A894-4ADF667AB809}" type="presOf" srcId="{BD44D6E6-0F2B-40E9-91D4-44BCD0CE1962}" destId="{19A77799-FA2C-4501-B011-5506907343C1}" srcOrd="0" destOrd="0" presId="urn:microsoft.com/office/officeart/2005/8/layout/cycle1"/>
    <dgm:cxn modelId="{4878A417-15AB-45C8-BE84-81F465A30AC9}" type="presOf" srcId="{F9D1AEDB-9146-4786-8B6F-A3F13B9B1E88}" destId="{098D3DD8-04AC-41EF-AFCC-6CE90845949A}" srcOrd="0" destOrd="0" presId="urn:microsoft.com/office/officeart/2005/8/layout/cycle1"/>
    <dgm:cxn modelId="{FBEE8D1B-A967-49F4-BC94-9E6174D56755}" type="presOf" srcId="{8BB62681-A87E-4146-A041-0CF0D37AA6DA}" destId="{EB2D9439-3761-441F-86D1-AFDEF688C9A4}" srcOrd="0" destOrd="0" presId="urn:microsoft.com/office/officeart/2005/8/layout/cycle1"/>
    <dgm:cxn modelId="{98E59B1B-50FE-41A1-86B1-9C21ABDDA140}" type="presOf" srcId="{1133FAA9-2E3E-4BE6-B73E-EA3A52FE2AB8}" destId="{A76C760E-C8CF-4866-8A63-B3465C568743}" srcOrd="0" destOrd="0" presId="urn:microsoft.com/office/officeart/2005/8/layout/cycle1"/>
    <dgm:cxn modelId="{1E8F8A1C-0E9A-43E3-A36C-90A02ED2AB32}" type="presOf" srcId="{E70CE6CA-A7E5-49AA-8B7B-329FF68BDC74}" destId="{FB9DC0DB-8E91-4052-95FE-80A60A3E612C}" srcOrd="0" destOrd="0" presId="urn:microsoft.com/office/officeart/2005/8/layout/cycle1"/>
    <dgm:cxn modelId="{571C651E-B790-4D9F-B989-4C0840B08493}" type="presOf" srcId="{090E4B71-5C3F-4205-A0EB-5636AF40D666}" destId="{F75496EA-370E-4F7C-A24E-1BE1E5B25CF9}" srcOrd="0" destOrd="0" presId="urn:microsoft.com/office/officeart/2005/8/layout/cycle1"/>
    <dgm:cxn modelId="{8C63852A-C2F2-477B-84D5-AF7F59322FDD}" srcId="{B4A73BDA-3FCA-4DB6-AB27-7DF9D9FBCF52}" destId="{B71154EF-5543-4249-9D82-7AF1BBBCDB4F}" srcOrd="10" destOrd="0" parTransId="{4FCF7C27-95E1-4F59-8881-F45A194702FD}" sibTransId="{659A3927-2EB0-49FA-BFB5-A5149A96D823}"/>
    <dgm:cxn modelId="{5DA6C32B-AA2C-45D1-AC28-8C9FECD95DBA}" type="presOf" srcId="{A8EAEBA0-D14C-47F4-B7BA-49E36228C361}" destId="{B9431D14-B32F-403F-A8CE-54724010D325}" srcOrd="0" destOrd="0" presId="urn:microsoft.com/office/officeart/2005/8/layout/cycle1"/>
    <dgm:cxn modelId="{ABD0BE2E-2182-445E-935F-B5803515F071}" srcId="{B4A73BDA-3FCA-4DB6-AB27-7DF9D9FBCF52}" destId="{657CD8EC-1423-4003-BD48-AAAE9B1D5175}" srcOrd="5" destOrd="0" parTransId="{490D2A28-5A86-4A7B-A149-0A92BDA4449C}" sibTransId="{80CFA310-FFB4-43A2-B30B-B55B6B2AE8CD}"/>
    <dgm:cxn modelId="{AB9B042F-9DBE-4525-B8B0-35D48B5A2254}" srcId="{B4A73BDA-3FCA-4DB6-AB27-7DF9D9FBCF52}" destId="{8BB62681-A87E-4146-A041-0CF0D37AA6DA}" srcOrd="3" destOrd="0" parTransId="{777F6320-E556-45FB-8CEF-F913490AD2BD}" sibTransId="{432F3894-95AA-4198-BB20-7B0872B50F5C}"/>
    <dgm:cxn modelId="{3D37342F-F654-484B-9E8E-E9F81C02EC79}" type="presOf" srcId="{6EFEE230-37B6-439D-BFC7-31E458BE867B}" destId="{359AF9C3-A93E-46E7-84A7-D59E1CA3999C}" srcOrd="0" destOrd="0" presId="urn:microsoft.com/office/officeart/2005/8/layout/cycle1"/>
    <dgm:cxn modelId="{86AFCC37-BAAB-4571-8C23-67B829B04286}" type="presOf" srcId="{522CF27E-32BB-4F59-AE57-A1F855D7270C}" destId="{CBB18DE6-77E2-4FDC-9BDB-00362640D2B7}" srcOrd="0" destOrd="0" presId="urn:microsoft.com/office/officeart/2005/8/layout/cycle1"/>
    <dgm:cxn modelId="{4118423B-BAB8-4B6B-B4DD-7E51E2067DEA}" type="presOf" srcId="{B4A73BDA-3FCA-4DB6-AB27-7DF9D9FBCF52}" destId="{3FCEB52B-28E7-4368-B146-27C825DDA4AE}" srcOrd="0" destOrd="0" presId="urn:microsoft.com/office/officeart/2005/8/layout/cycle1"/>
    <dgm:cxn modelId="{D328E43C-6A7F-4D84-9F78-2A66A572897E}" type="presOf" srcId="{9D30AB56-269D-4EFD-8D17-7E7AA61815E3}" destId="{5A25EC1D-4840-451A-B626-AE0C57C1AA8A}" srcOrd="0" destOrd="0" presId="urn:microsoft.com/office/officeart/2005/8/layout/cycle1"/>
    <dgm:cxn modelId="{392E705B-5554-43D8-877A-1800FF6B552B}" type="presOf" srcId="{88BF8DFB-936B-447A-AE6F-A574022872CF}" destId="{F97F7179-A758-4B06-B722-84768A917231}" srcOrd="0" destOrd="0" presId="urn:microsoft.com/office/officeart/2005/8/layout/cycle1"/>
    <dgm:cxn modelId="{5A9E9F65-E4AD-4F6A-8538-422AEB9D5283}" type="presOf" srcId="{C1C7695C-7557-422C-8565-D71636522921}" destId="{F8B20935-B814-4D65-BEF2-BF8548149FAB}" srcOrd="0" destOrd="0" presId="urn:microsoft.com/office/officeart/2005/8/layout/cycle1"/>
    <dgm:cxn modelId="{1BB8A745-2CEA-4537-A552-3A46F8E31F0D}" srcId="{B4A73BDA-3FCA-4DB6-AB27-7DF9D9FBCF52}" destId="{EF49CF9F-76F6-4F79-8C8B-D36ACE9EAA6C}" srcOrd="8" destOrd="0" parTransId="{E988BCEA-C9C0-4D07-A681-6A8957865E8B}" sibTransId="{E70CE6CA-A7E5-49AA-8B7B-329FF68BDC74}"/>
    <dgm:cxn modelId="{5AA48949-9EC5-4760-A227-4E5B75A26A82}" type="presOf" srcId="{4221CBCA-E84C-47FA-85A1-2B548E5B7D46}" destId="{0C221DCF-2A28-45E7-9887-9F3854112C2F}" srcOrd="0" destOrd="0" presId="urn:microsoft.com/office/officeart/2005/8/layout/cycle1"/>
    <dgm:cxn modelId="{B777AE4A-4D8A-46DF-B347-85797745EFE5}" srcId="{B4A73BDA-3FCA-4DB6-AB27-7DF9D9FBCF52}" destId="{1133FAA9-2E3E-4BE6-B73E-EA3A52FE2AB8}" srcOrd="12" destOrd="0" parTransId="{B3191DD8-40F8-45EB-8EDC-2188EFA33B7C}" sibTransId="{522CF27E-32BB-4F59-AE57-A1F855D7270C}"/>
    <dgm:cxn modelId="{C56A1E6B-9122-408D-B918-5B0D919F1036}" type="presOf" srcId="{659A3927-2EB0-49FA-BFB5-A5149A96D823}" destId="{6A4DF1BE-9B99-4BDF-BE3F-AD4FDD075DA6}" srcOrd="0" destOrd="0" presId="urn:microsoft.com/office/officeart/2005/8/layout/cycle1"/>
    <dgm:cxn modelId="{5DCBF94F-5505-41AB-A8DE-9761913A2FF4}" srcId="{B4A73BDA-3FCA-4DB6-AB27-7DF9D9FBCF52}" destId="{C1C7695C-7557-422C-8565-D71636522921}" srcOrd="4" destOrd="0" parTransId="{1E17F06E-9D4A-4729-97E9-4259E54CAAAD}" sibTransId="{798655EB-9436-4726-ADDE-583FAC550614}"/>
    <dgm:cxn modelId="{52499273-29D5-44AC-98DA-61D6A895A1DC}" type="presOf" srcId="{F75B7958-A367-46B3-ACD5-225D3CB4F434}" destId="{0CEC4362-1EF5-4D91-BEBC-2914CD0D4D7A}" srcOrd="0" destOrd="0" presId="urn:microsoft.com/office/officeart/2005/8/layout/cycle1"/>
    <dgm:cxn modelId="{EC21EB58-ED68-484D-B215-1D3CFDFE44E0}" type="presOf" srcId="{86F75608-7EF4-49F9-B762-2F6C47093B5E}" destId="{075BB78F-7403-4862-A77F-A16DB338B337}" srcOrd="0" destOrd="0" presId="urn:microsoft.com/office/officeart/2005/8/layout/cycle1"/>
    <dgm:cxn modelId="{91A7067F-9E55-4837-A38B-06A9D2950EEA}" srcId="{B4A73BDA-3FCA-4DB6-AB27-7DF9D9FBCF52}" destId="{DB4C61FB-B22B-47A5-8E62-C5B189178730}" srcOrd="7" destOrd="0" parTransId="{93A6B2A7-8D04-4701-BE91-424133C51296}" sibTransId="{6EFEE230-37B6-439D-BFC7-31E458BE867B}"/>
    <dgm:cxn modelId="{05DBA47F-2F9A-4A21-B79F-3F09B9CDC5B8}" type="presOf" srcId="{EF49CF9F-76F6-4F79-8C8B-D36ACE9EAA6C}" destId="{7D2F2B69-0632-48BA-A5DD-5F019367CB29}" srcOrd="0" destOrd="0" presId="urn:microsoft.com/office/officeart/2005/8/layout/cycle1"/>
    <dgm:cxn modelId="{EEF48992-17C2-4AA3-ABFA-57597CBE6DDD}" type="presOf" srcId="{798655EB-9436-4726-ADDE-583FAC550614}" destId="{6FDC55E6-5A81-40DE-9FCA-3B87558CF6C2}" srcOrd="0" destOrd="0" presId="urn:microsoft.com/office/officeart/2005/8/layout/cycle1"/>
    <dgm:cxn modelId="{8E94039B-932C-4975-AF0B-36C0A5C3CB31}" type="presOf" srcId="{657CD8EC-1423-4003-BD48-AAAE9B1D5175}" destId="{34E3B64D-D6DD-469F-988D-02E8A6787F1D}" srcOrd="0" destOrd="0" presId="urn:microsoft.com/office/officeart/2005/8/layout/cycle1"/>
    <dgm:cxn modelId="{D80BDFA6-0AFF-472C-98C8-F508F326EF3D}" srcId="{B4A73BDA-3FCA-4DB6-AB27-7DF9D9FBCF52}" destId="{86F75608-7EF4-49F9-B762-2F6C47093B5E}" srcOrd="9" destOrd="0" parTransId="{EA3F484F-7543-4CF2-8500-0C7E6C7D702A}" sibTransId="{F75B7958-A367-46B3-ACD5-225D3CB4F434}"/>
    <dgm:cxn modelId="{3428C0A9-A2B8-49E2-9B27-C55FCB0FF4FB}" srcId="{B4A73BDA-3FCA-4DB6-AB27-7DF9D9FBCF52}" destId="{BD44D6E6-0F2B-40E9-91D4-44BCD0CE1962}" srcOrd="0" destOrd="0" parTransId="{ABFA3764-EB60-4566-917A-80E20ABB2A3D}" sibTransId="{A8EAEBA0-D14C-47F4-B7BA-49E36228C361}"/>
    <dgm:cxn modelId="{A1D502BC-064F-4AB6-A28D-DD0ADFE8E55A}" type="presOf" srcId="{FBE18B27-49F7-4C98-A98F-D2533BC0A9D9}" destId="{54F85736-50E7-4CA8-93D0-07639A3D83D0}" srcOrd="0" destOrd="0" presId="urn:microsoft.com/office/officeart/2005/8/layout/cycle1"/>
    <dgm:cxn modelId="{654E98C9-2B19-4707-A6D2-12996C3DAF70}" type="presOf" srcId="{7C31372C-8C6A-4E8A-91D7-21DFD7C63789}" destId="{8E480F0E-537E-4761-8C95-68AECBEBC596}" srcOrd="0" destOrd="0" presId="urn:microsoft.com/office/officeart/2005/8/layout/cycle1"/>
    <dgm:cxn modelId="{D9B604D2-AB05-4188-B8F6-3D9C46AB351D}" srcId="{B4A73BDA-3FCA-4DB6-AB27-7DF9D9FBCF52}" destId="{4221CBCA-E84C-47FA-85A1-2B548E5B7D46}" srcOrd="13" destOrd="0" parTransId="{C4CB6C26-FB89-4252-84D8-7711FBD74AFB}" sibTransId="{9D30AB56-269D-4EFD-8D17-7E7AA61815E3}"/>
    <dgm:cxn modelId="{42D39FD8-25C3-4C16-A86A-A2EC466EB1BB}" type="presOf" srcId="{B71154EF-5543-4249-9D82-7AF1BBBCDB4F}" destId="{1A5308CA-E448-46B4-BB9E-065933568843}" srcOrd="0" destOrd="0" presId="urn:microsoft.com/office/officeart/2005/8/layout/cycle1"/>
    <dgm:cxn modelId="{252B76E0-4CBB-4800-9F74-2D6C82633593}" type="presOf" srcId="{432F3894-95AA-4198-BB20-7B0872B50F5C}" destId="{885EDC78-089A-4C31-BF42-FC61E23AFBF2}" srcOrd="0" destOrd="0" presId="urn:microsoft.com/office/officeart/2005/8/layout/cycle1"/>
    <dgm:cxn modelId="{A5363BE4-CBEC-4809-928A-608DB4C5EF88}" srcId="{B4A73BDA-3FCA-4DB6-AB27-7DF9D9FBCF52}" destId="{98BDE357-EBD6-4394-A0FF-6E09323512EF}" srcOrd="1" destOrd="0" parTransId="{6F973B54-918A-4566-8CFB-895A86E3654E}" sibTransId="{7C31372C-8C6A-4E8A-91D7-21DFD7C63789}"/>
    <dgm:cxn modelId="{FC72C4EC-3F1B-4352-9D9D-9FBDD5EE4CFF}" type="presOf" srcId="{6A4B6043-8440-48A7-B02F-69A48E6521F7}" destId="{415E0DBA-1C28-460E-A4D3-EF93B698ADC3}" srcOrd="0" destOrd="0" presId="urn:microsoft.com/office/officeart/2005/8/layout/cycle1"/>
    <dgm:cxn modelId="{C235E4F5-3B76-4A7C-8C43-1BA898DCDD57}" type="presOf" srcId="{98BDE357-EBD6-4394-A0FF-6E09323512EF}" destId="{D9992B41-F535-478B-895D-BC317008BD3F}" srcOrd="0" destOrd="0" presId="urn:microsoft.com/office/officeart/2005/8/layout/cycle1"/>
    <dgm:cxn modelId="{2FEAEEF6-D561-453A-BA56-6ADF66AA06B1}" srcId="{B4A73BDA-3FCA-4DB6-AB27-7DF9D9FBCF52}" destId="{88BF8DFB-936B-447A-AE6F-A574022872CF}" srcOrd="2" destOrd="0" parTransId="{68F8D009-677A-4A42-8147-29EFA6786575}" sibTransId="{FBE18B27-49F7-4C98-A98F-D2533BC0A9D9}"/>
    <dgm:cxn modelId="{4B7A5F55-84A8-4AFC-9EC0-95EFEEE3F7A5}" type="presParOf" srcId="{3FCEB52B-28E7-4368-B146-27C825DDA4AE}" destId="{E6E08DD6-B197-47C2-B1FA-63B2D59367C3}" srcOrd="0" destOrd="0" presId="urn:microsoft.com/office/officeart/2005/8/layout/cycle1"/>
    <dgm:cxn modelId="{4AFDF6B1-0F15-4471-9534-036531757C76}" type="presParOf" srcId="{3FCEB52B-28E7-4368-B146-27C825DDA4AE}" destId="{19A77799-FA2C-4501-B011-5506907343C1}" srcOrd="1" destOrd="0" presId="urn:microsoft.com/office/officeart/2005/8/layout/cycle1"/>
    <dgm:cxn modelId="{EE56EA7E-EC94-4B37-AB91-79F7749E23DC}" type="presParOf" srcId="{3FCEB52B-28E7-4368-B146-27C825DDA4AE}" destId="{B9431D14-B32F-403F-A8CE-54724010D325}" srcOrd="2" destOrd="0" presId="urn:microsoft.com/office/officeart/2005/8/layout/cycle1"/>
    <dgm:cxn modelId="{7C482DCA-34AB-47EA-B02F-202A8B86D71F}" type="presParOf" srcId="{3FCEB52B-28E7-4368-B146-27C825DDA4AE}" destId="{54F37728-76F8-4028-8E72-2A68A4FC7293}" srcOrd="3" destOrd="0" presId="urn:microsoft.com/office/officeart/2005/8/layout/cycle1"/>
    <dgm:cxn modelId="{3E47F963-A7CA-4019-83B5-AE7F62A32364}" type="presParOf" srcId="{3FCEB52B-28E7-4368-B146-27C825DDA4AE}" destId="{D9992B41-F535-478B-895D-BC317008BD3F}" srcOrd="4" destOrd="0" presId="urn:microsoft.com/office/officeart/2005/8/layout/cycle1"/>
    <dgm:cxn modelId="{3E879906-F2F5-4F50-B800-5B164149F863}" type="presParOf" srcId="{3FCEB52B-28E7-4368-B146-27C825DDA4AE}" destId="{8E480F0E-537E-4761-8C95-68AECBEBC596}" srcOrd="5" destOrd="0" presId="urn:microsoft.com/office/officeart/2005/8/layout/cycle1"/>
    <dgm:cxn modelId="{76D5327A-D41A-40DF-8378-F576BA6418EA}" type="presParOf" srcId="{3FCEB52B-28E7-4368-B146-27C825DDA4AE}" destId="{CD1A0B41-1594-4E2C-88FC-CD7736B46CDF}" srcOrd="6" destOrd="0" presId="urn:microsoft.com/office/officeart/2005/8/layout/cycle1"/>
    <dgm:cxn modelId="{5E1E2A2C-7819-43D7-9580-E481F5C5F2E0}" type="presParOf" srcId="{3FCEB52B-28E7-4368-B146-27C825DDA4AE}" destId="{F97F7179-A758-4B06-B722-84768A917231}" srcOrd="7" destOrd="0" presId="urn:microsoft.com/office/officeart/2005/8/layout/cycle1"/>
    <dgm:cxn modelId="{B3992AA2-1932-472A-8609-34A2135E270A}" type="presParOf" srcId="{3FCEB52B-28E7-4368-B146-27C825DDA4AE}" destId="{54F85736-50E7-4CA8-93D0-07639A3D83D0}" srcOrd="8" destOrd="0" presId="urn:microsoft.com/office/officeart/2005/8/layout/cycle1"/>
    <dgm:cxn modelId="{1395A6A4-7119-4213-A036-C1904A08EFCD}" type="presParOf" srcId="{3FCEB52B-28E7-4368-B146-27C825DDA4AE}" destId="{BA162335-5D30-4A83-B2E9-F0D65DBB8FFF}" srcOrd="9" destOrd="0" presId="urn:microsoft.com/office/officeart/2005/8/layout/cycle1"/>
    <dgm:cxn modelId="{974C8527-E6BB-4E9B-85FA-1143B9FF1F8A}" type="presParOf" srcId="{3FCEB52B-28E7-4368-B146-27C825DDA4AE}" destId="{EB2D9439-3761-441F-86D1-AFDEF688C9A4}" srcOrd="10" destOrd="0" presId="urn:microsoft.com/office/officeart/2005/8/layout/cycle1"/>
    <dgm:cxn modelId="{1C82B512-1154-4AD6-8AAB-A1CA1A000C04}" type="presParOf" srcId="{3FCEB52B-28E7-4368-B146-27C825DDA4AE}" destId="{885EDC78-089A-4C31-BF42-FC61E23AFBF2}" srcOrd="11" destOrd="0" presId="urn:microsoft.com/office/officeart/2005/8/layout/cycle1"/>
    <dgm:cxn modelId="{DFC552C5-A86A-4242-A6CB-EC3F2BCBBD45}" type="presParOf" srcId="{3FCEB52B-28E7-4368-B146-27C825DDA4AE}" destId="{D04D7215-D018-4F0D-B77B-8CE203FC0B3D}" srcOrd="12" destOrd="0" presId="urn:microsoft.com/office/officeart/2005/8/layout/cycle1"/>
    <dgm:cxn modelId="{4254C466-0927-4763-A67A-D72E7F4214F7}" type="presParOf" srcId="{3FCEB52B-28E7-4368-B146-27C825DDA4AE}" destId="{F8B20935-B814-4D65-BEF2-BF8548149FAB}" srcOrd="13" destOrd="0" presId="urn:microsoft.com/office/officeart/2005/8/layout/cycle1"/>
    <dgm:cxn modelId="{8A2F7597-140D-48AC-AE2C-39807D8EAAA2}" type="presParOf" srcId="{3FCEB52B-28E7-4368-B146-27C825DDA4AE}" destId="{6FDC55E6-5A81-40DE-9FCA-3B87558CF6C2}" srcOrd="14" destOrd="0" presId="urn:microsoft.com/office/officeart/2005/8/layout/cycle1"/>
    <dgm:cxn modelId="{589CD216-1664-42DD-9E7D-4EBF3E7640D1}" type="presParOf" srcId="{3FCEB52B-28E7-4368-B146-27C825DDA4AE}" destId="{93D20071-084B-4B69-88E3-A241734C8D36}" srcOrd="15" destOrd="0" presId="urn:microsoft.com/office/officeart/2005/8/layout/cycle1"/>
    <dgm:cxn modelId="{D7B48A79-603D-4085-9BF1-6546E6677381}" type="presParOf" srcId="{3FCEB52B-28E7-4368-B146-27C825DDA4AE}" destId="{34E3B64D-D6DD-469F-988D-02E8A6787F1D}" srcOrd="16" destOrd="0" presId="urn:microsoft.com/office/officeart/2005/8/layout/cycle1"/>
    <dgm:cxn modelId="{B6899596-5DAA-4F36-B720-2F6505941A5D}" type="presParOf" srcId="{3FCEB52B-28E7-4368-B146-27C825DDA4AE}" destId="{81A02885-0386-4412-975F-0A2550DFB80F}" srcOrd="17" destOrd="0" presId="urn:microsoft.com/office/officeart/2005/8/layout/cycle1"/>
    <dgm:cxn modelId="{A4A68A94-130B-4FDD-80F2-F8A252272B44}" type="presParOf" srcId="{3FCEB52B-28E7-4368-B146-27C825DDA4AE}" destId="{3E69312A-DFC3-4963-B52D-68DA3242B555}" srcOrd="18" destOrd="0" presId="urn:microsoft.com/office/officeart/2005/8/layout/cycle1"/>
    <dgm:cxn modelId="{4FB16696-1DD3-4177-9515-66213C680E19}" type="presParOf" srcId="{3FCEB52B-28E7-4368-B146-27C825DDA4AE}" destId="{098D3DD8-04AC-41EF-AFCC-6CE90845949A}" srcOrd="19" destOrd="0" presId="urn:microsoft.com/office/officeart/2005/8/layout/cycle1"/>
    <dgm:cxn modelId="{21E19CC0-A10A-414E-990A-5B2D420C924F}" type="presParOf" srcId="{3FCEB52B-28E7-4368-B146-27C825DDA4AE}" destId="{F11A620C-FAD8-4B5D-BC52-5F8681FD9FA3}" srcOrd="20" destOrd="0" presId="urn:microsoft.com/office/officeart/2005/8/layout/cycle1"/>
    <dgm:cxn modelId="{80EA3D25-BF71-4978-ACD9-DCBF7476B885}" type="presParOf" srcId="{3FCEB52B-28E7-4368-B146-27C825DDA4AE}" destId="{4074B9CF-E9A3-4CD2-8B4F-D0456F35230F}" srcOrd="21" destOrd="0" presId="urn:microsoft.com/office/officeart/2005/8/layout/cycle1"/>
    <dgm:cxn modelId="{0A5B193D-5E89-46AD-AE14-C296E260D8C3}" type="presParOf" srcId="{3FCEB52B-28E7-4368-B146-27C825DDA4AE}" destId="{E4240836-A06B-4BF4-80D9-4D6CB2953763}" srcOrd="22" destOrd="0" presId="urn:microsoft.com/office/officeart/2005/8/layout/cycle1"/>
    <dgm:cxn modelId="{F310102A-33AB-4734-86DB-32849E17712C}" type="presParOf" srcId="{3FCEB52B-28E7-4368-B146-27C825DDA4AE}" destId="{359AF9C3-A93E-46E7-84A7-D59E1CA3999C}" srcOrd="23" destOrd="0" presId="urn:microsoft.com/office/officeart/2005/8/layout/cycle1"/>
    <dgm:cxn modelId="{EB10F452-1DA8-4944-8D76-DEF47AEE068A}" type="presParOf" srcId="{3FCEB52B-28E7-4368-B146-27C825DDA4AE}" destId="{AE1A044E-2FD4-4D74-B241-BA64054605B3}" srcOrd="24" destOrd="0" presId="urn:microsoft.com/office/officeart/2005/8/layout/cycle1"/>
    <dgm:cxn modelId="{254C9CA0-1432-4D68-8630-94F67ED1A5F6}" type="presParOf" srcId="{3FCEB52B-28E7-4368-B146-27C825DDA4AE}" destId="{7D2F2B69-0632-48BA-A5DD-5F019367CB29}" srcOrd="25" destOrd="0" presId="urn:microsoft.com/office/officeart/2005/8/layout/cycle1"/>
    <dgm:cxn modelId="{95BC3B90-5BE3-48D5-8938-54D05B985268}" type="presParOf" srcId="{3FCEB52B-28E7-4368-B146-27C825DDA4AE}" destId="{FB9DC0DB-8E91-4052-95FE-80A60A3E612C}" srcOrd="26" destOrd="0" presId="urn:microsoft.com/office/officeart/2005/8/layout/cycle1"/>
    <dgm:cxn modelId="{59650178-097F-4AF0-A5D0-0B8846332E0B}" type="presParOf" srcId="{3FCEB52B-28E7-4368-B146-27C825DDA4AE}" destId="{750C4F6A-3828-414B-94E4-890EF8DDC19B}" srcOrd="27" destOrd="0" presId="urn:microsoft.com/office/officeart/2005/8/layout/cycle1"/>
    <dgm:cxn modelId="{82C41A9B-9EBF-4FE5-AAC2-3FD21D41EB2F}" type="presParOf" srcId="{3FCEB52B-28E7-4368-B146-27C825DDA4AE}" destId="{075BB78F-7403-4862-A77F-A16DB338B337}" srcOrd="28" destOrd="0" presId="urn:microsoft.com/office/officeart/2005/8/layout/cycle1"/>
    <dgm:cxn modelId="{5443745A-3FF3-44CF-A827-A31485AB4A6E}" type="presParOf" srcId="{3FCEB52B-28E7-4368-B146-27C825DDA4AE}" destId="{0CEC4362-1EF5-4D91-BEBC-2914CD0D4D7A}" srcOrd="29" destOrd="0" presId="urn:microsoft.com/office/officeart/2005/8/layout/cycle1"/>
    <dgm:cxn modelId="{12374910-3C93-4297-95E8-40046EA9F0DF}" type="presParOf" srcId="{3FCEB52B-28E7-4368-B146-27C825DDA4AE}" destId="{998A201F-7736-4900-9B6B-13A3187BAB32}" srcOrd="30" destOrd="0" presId="urn:microsoft.com/office/officeart/2005/8/layout/cycle1"/>
    <dgm:cxn modelId="{DB1F4677-9A58-405B-9DB0-5787737360B2}" type="presParOf" srcId="{3FCEB52B-28E7-4368-B146-27C825DDA4AE}" destId="{1A5308CA-E448-46B4-BB9E-065933568843}" srcOrd="31" destOrd="0" presId="urn:microsoft.com/office/officeart/2005/8/layout/cycle1"/>
    <dgm:cxn modelId="{B33E5ACC-1A90-4665-82C7-C784667E4627}" type="presParOf" srcId="{3FCEB52B-28E7-4368-B146-27C825DDA4AE}" destId="{6A4DF1BE-9B99-4BDF-BE3F-AD4FDD075DA6}" srcOrd="32" destOrd="0" presId="urn:microsoft.com/office/officeart/2005/8/layout/cycle1"/>
    <dgm:cxn modelId="{C53B3F69-6E64-4BF5-91A0-528C903AC8B2}" type="presParOf" srcId="{3FCEB52B-28E7-4368-B146-27C825DDA4AE}" destId="{F91AE18D-E881-49D9-BA24-AF64D81B16E6}" srcOrd="33" destOrd="0" presId="urn:microsoft.com/office/officeart/2005/8/layout/cycle1"/>
    <dgm:cxn modelId="{9A366871-8066-4400-A229-338EDFA85C2C}" type="presParOf" srcId="{3FCEB52B-28E7-4368-B146-27C825DDA4AE}" destId="{F75496EA-370E-4F7C-A24E-1BE1E5B25CF9}" srcOrd="34" destOrd="0" presId="urn:microsoft.com/office/officeart/2005/8/layout/cycle1"/>
    <dgm:cxn modelId="{529E2636-8942-4714-A56E-E1735FD477BD}" type="presParOf" srcId="{3FCEB52B-28E7-4368-B146-27C825DDA4AE}" destId="{415E0DBA-1C28-460E-A4D3-EF93B698ADC3}" srcOrd="35" destOrd="0" presId="urn:microsoft.com/office/officeart/2005/8/layout/cycle1"/>
    <dgm:cxn modelId="{AFA6EF8D-894B-4C00-ADE6-5B57C55A9ECC}" type="presParOf" srcId="{3FCEB52B-28E7-4368-B146-27C825DDA4AE}" destId="{9FB65E27-D206-41EF-A0F2-019EAFE375DB}" srcOrd="36" destOrd="0" presId="urn:microsoft.com/office/officeart/2005/8/layout/cycle1"/>
    <dgm:cxn modelId="{DA0F0CAF-22AD-4E2F-8ABC-ED93AF080DBB}" type="presParOf" srcId="{3FCEB52B-28E7-4368-B146-27C825DDA4AE}" destId="{A76C760E-C8CF-4866-8A63-B3465C568743}" srcOrd="37" destOrd="0" presId="urn:microsoft.com/office/officeart/2005/8/layout/cycle1"/>
    <dgm:cxn modelId="{CE830223-B2B7-43FE-8CFA-619CF01023A9}" type="presParOf" srcId="{3FCEB52B-28E7-4368-B146-27C825DDA4AE}" destId="{CBB18DE6-77E2-4FDC-9BDB-00362640D2B7}" srcOrd="38" destOrd="0" presId="urn:microsoft.com/office/officeart/2005/8/layout/cycle1"/>
    <dgm:cxn modelId="{D73FC83C-D4A8-4461-B678-5BFE635C5402}" type="presParOf" srcId="{3FCEB52B-28E7-4368-B146-27C825DDA4AE}" destId="{94C5580C-4A1C-4686-9DF5-1D11BDFB3B80}" srcOrd="39" destOrd="0" presId="urn:microsoft.com/office/officeart/2005/8/layout/cycle1"/>
    <dgm:cxn modelId="{A7CFC5C0-F7EA-4F65-B205-EF61907A4BFF}" type="presParOf" srcId="{3FCEB52B-28E7-4368-B146-27C825DDA4AE}" destId="{0C221DCF-2A28-45E7-9887-9F3854112C2F}" srcOrd="40" destOrd="0" presId="urn:microsoft.com/office/officeart/2005/8/layout/cycle1"/>
    <dgm:cxn modelId="{BF0E0B5E-1FFD-49D7-9890-D602A6A275BD}" type="presParOf" srcId="{3FCEB52B-28E7-4368-B146-27C825DDA4AE}" destId="{5A25EC1D-4840-451A-B626-AE0C57C1AA8A}" srcOrd="4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DC5E7-FB85-4CDD-BC76-13ED0180DEB5}">
      <dsp:nvSpPr>
        <dsp:cNvPr id="0" name=""/>
        <dsp:cNvSpPr/>
      </dsp:nvSpPr>
      <dsp:spPr>
        <a:xfrm>
          <a:off x="0" y="21413"/>
          <a:ext cx="7383213" cy="101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800" kern="1200" dirty="0"/>
            <a:t>Evita decisiones de gasto de corto plazo sin respaldo fiscal.</a:t>
          </a:r>
          <a:endParaRPr lang="es-CO" sz="1800" kern="1200" dirty="0"/>
        </a:p>
      </dsp:txBody>
      <dsp:txXfrm>
        <a:off x="49347" y="70760"/>
        <a:ext cx="7284519" cy="912186"/>
      </dsp:txXfrm>
    </dsp:sp>
    <dsp:sp modelId="{E71B02D1-404C-4268-8118-312549412F7C}">
      <dsp:nvSpPr>
        <dsp:cNvPr id="0" name=""/>
        <dsp:cNvSpPr/>
      </dsp:nvSpPr>
      <dsp:spPr>
        <a:xfrm>
          <a:off x="0" y="1187813"/>
          <a:ext cx="7383213" cy="101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800" kern="1200" dirty="0"/>
            <a:t>Institucionaliza una visión financiera a 4 años, dando previsibilidad al gasto distrital y alineándolo con el Marco Fiscal de Mediano Plazo.</a:t>
          </a:r>
          <a:endParaRPr lang="es-CO" sz="1800" kern="1200" dirty="0"/>
        </a:p>
      </dsp:txBody>
      <dsp:txXfrm>
        <a:off x="49347" y="1237160"/>
        <a:ext cx="7284519" cy="912186"/>
      </dsp:txXfrm>
    </dsp:sp>
    <dsp:sp modelId="{1891059A-3F83-49D1-9EC2-44E84197897B}">
      <dsp:nvSpPr>
        <dsp:cNvPr id="0" name=""/>
        <dsp:cNvSpPr/>
      </dsp:nvSpPr>
      <dsp:spPr>
        <a:xfrm>
          <a:off x="0" y="2354213"/>
          <a:ext cx="7383213" cy="101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800" kern="1200" dirty="0"/>
            <a:t>Fortalece la sostenibilidad fiscal y la disciplina presupuestal, al fijar techos indicativos de gasto y la consistencia con el escenario macroeconómico.</a:t>
          </a:r>
          <a:endParaRPr lang="es-CO" sz="1800" kern="1200" dirty="0"/>
        </a:p>
      </dsp:txBody>
      <dsp:txXfrm>
        <a:off x="49347" y="2403560"/>
        <a:ext cx="7284519" cy="912186"/>
      </dsp:txXfrm>
    </dsp:sp>
    <dsp:sp modelId="{2DBFAFC3-828D-4421-9A09-EC6473216A98}">
      <dsp:nvSpPr>
        <dsp:cNvPr id="0" name=""/>
        <dsp:cNvSpPr/>
      </dsp:nvSpPr>
      <dsp:spPr>
        <a:xfrm>
          <a:off x="0" y="3520613"/>
          <a:ext cx="7383213" cy="101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800" kern="1200" dirty="0"/>
            <a:t>Permite hacer una estimación de costos de mediano plazo de las políticas existentes y de las nuevas iniciativas que se pretendan implementar.</a:t>
          </a:r>
          <a:endParaRPr lang="es-CO" sz="1800" kern="1200" dirty="0"/>
        </a:p>
      </dsp:txBody>
      <dsp:txXfrm>
        <a:off x="49347" y="3569960"/>
        <a:ext cx="7284519" cy="912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6440C-99DA-4763-B7BC-EA96ADB8BA29}">
      <dsp:nvSpPr>
        <dsp:cNvPr id="0" name=""/>
        <dsp:cNvSpPr/>
      </dsp:nvSpPr>
      <dsp:spPr>
        <a:xfrm rot="16200000">
          <a:off x="-1320873" y="2641641"/>
          <a:ext cx="3914286" cy="828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3027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Asignación de roles y responsabilidades específicas</a:t>
          </a:r>
          <a:endParaRPr lang="es-CO" sz="2000" b="1" kern="1200" dirty="0"/>
        </a:p>
      </dsp:txBody>
      <dsp:txXfrm>
        <a:off x="-1320873" y="2641641"/>
        <a:ext cx="3914286" cy="828022"/>
      </dsp:txXfrm>
    </dsp:sp>
    <dsp:sp modelId="{7CB65283-5534-4DDE-A8AB-BD44F612D092}">
      <dsp:nvSpPr>
        <dsp:cNvPr id="0" name=""/>
        <dsp:cNvSpPr/>
      </dsp:nvSpPr>
      <dsp:spPr>
        <a:xfrm>
          <a:off x="1050281" y="1098509"/>
          <a:ext cx="7211060" cy="39142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730270" rIns="213360" bIns="21336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2300" kern="1200" dirty="0"/>
            <a:t>SDH – SDP: </a:t>
          </a:r>
          <a:r>
            <a:rPr lang="es-CO" altLang="es-CO" sz="2300" kern="1200" dirty="0"/>
            <a:t>Árbitros del proceso de proyección y reasignación; verifican que los cambios se ajusten a metas fiscales y a objetivos de política. </a:t>
          </a:r>
          <a:endParaRPr lang="es-CO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s-CO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2300" kern="1200" dirty="0"/>
            <a:t>Sectores: </a:t>
          </a:r>
          <a:r>
            <a:rPr lang="es-ES" sz="2300" kern="1200" dirty="0"/>
            <a:t>Jugadores del proceso; elaboran propuestas de proyección y reasignación, adquiriendo mayor responsabilidad en la programación presupuestal. Líderes sectoriales como gerentes.</a:t>
          </a:r>
          <a:endParaRPr lang="es-CO" sz="2300" kern="1200" dirty="0"/>
        </a:p>
      </dsp:txBody>
      <dsp:txXfrm>
        <a:off x="1050281" y="1098509"/>
        <a:ext cx="7211060" cy="3914286"/>
      </dsp:txXfrm>
    </dsp:sp>
    <dsp:sp modelId="{038A210B-E2F1-4FE8-948E-30E100FB9CC5}">
      <dsp:nvSpPr>
        <dsp:cNvPr id="0" name=""/>
        <dsp:cNvSpPr/>
      </dsp:nvSpPr>
      <dsp:spPr>
        <a:xfrm>
          <a:off x="222258" y="5520"/>
          <a:ext cx="1656044" cy="165604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0276C-254E-49D6-A203-EF3BA9A8D6C7}">
      <dsp:nvSpPr>
        <dsp:cNvPr id="0" name=""/>
        <dsp:cNvSpPr/>
      </dsp:nvSpPr>
      <dsp:spPr>
        <a:xfrm>
          <a:off x="-5145936" y="-794231"/>
          <a:ext cx="6174694" cy="6174694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4D23B-E5DA-464B-BDEA-846D847B2402}">
      <dsp:nvSpPr>
        <dsp:cNvPr id="0" name=""/>
        <dsp:cNvSpPr/>
      </dsp:nvSpPr>
      <dsp:spPr>
        <a:xfrm>
          <a:off x="843063" y="655188"/>
          <a:ext cx="8447046" cy="13101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99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000" kern="1200" dirty="0"/>
            <a:t>Permite que las inversiones puedan identificar de manera detallada los gastos recurrentes y su respectiva sostenibilidad de mediano plazo con los techos sectoriales.</a:t>
          </a:r>
          <a:endParaRPr lang="es-CO" sz="2000" kern="1200" dirty="0"/>
        </a:p>
      </dsp:txBody>
      <dsp:txXfrm>
        <a:off x="843063" y="655188"/>
        <a:ext cx="8447046" cy="1310194"/>
      </dsp:txXfrm>
    </dsp:sp>
    <dsp:sp modelId="{45AC7EE8-CCAB-4498-B509-3DE27B7A15BF}">
      <dsp:nvSpPr>
        <dsp:cNvPr id="0" name=""/>
        <dsp:cNvSpPr/>
      </dsp:nvSpPr>
      <dsp:spPr>
        <a:xfrm>
          <a:off x="24192" y="491414"/>
          <a:ext cx="1637743" cy="1637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DC450-FFF5-45D9-A5AC-EE0CB7608503}">
      <dsp:nvSpPr>
        <dsp:cNvPr id="0" name=""/>
        <dsp:cNvSpPr/>
      </dsp:nvSpPr>
      <dsp:spPr>
        <a:xfrm>
          <a:off x="843063" y="2620847"/>
          <a:ext cx="8447046" cy="13101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996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000" kern="1200" dirty="0"/>
            <a:t>El </a:t>
          </a:r>
          <a:r>
            <a:rPr lang="es-ES" sz="2000" b="1" kern="1200" dirty="0"/>
            <a:t>MGMP</a:t>
          </a:r>
          <a:r>
            <a:rPr lang="es-ES" sz="2000" kern="1200" dirty="0"/>
            <a:t> es un instrumento dinámico, sujeto a actualización anual.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000" kern="1200" dirty="0"/>
            <a:t>El </a:t>
          </a:r>
          <a:r>
            <a:rPr lang="es-ES" sz="2000" b="1" kern="1200" dirty="0"/>
            <a:t>PPI</a:t>
          </a:r>
          <a:r>
            <a:rPr lang="es-ES" sz="2000" kern="1200" dirty="0"/>
            <a:t> es un instrumento estático, definido al momento de formulación del Plan Distrital de Desarrollo para el período de gobierno.</a:t>
          </a:r>
          <a:endParaRPr lang="es-CO" sz="2000" kern="1200" dirty="0"/>
        </a:p>
      </dsp:txBody>
      <dsp:txXfrm>
        <a:off x="843063" y="2620847"/>
        <a:ext cx="8447046" cy="1310194"/>
      </dsp:txXfrm>
    </dsp:sp>
    <dsp:sp modelId="{A81851C1-2A5B-4C7C-B63A-583DA6E9DA22}">
      <dsp:nvSpPr>
        <dsp:cNvPr id="0" name=""/>
        <dsp:cNvSpPr/>
      </dsp:nvSpPr>
      <dsp:spPr>
        <a:xfrm>
          <a:off x="24192" y="2457073"/>
          <a:ext cx="1637743" cy="16377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EE0CD-08F1-43EE-B1A0-457472D76D3F}">
      <dsp:nvSpPr>
        <dsp:cNvPr id="0" name=""/>
        <dsp:cNvSpPr/>
      </dsp:nvSpPr>
      <dsp:spPr>
        <a:xfrm>
          <a:off x="3284" y="0"/>
          <a:ext cx="3762098" cy="41606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No es un mecanismo para asegurar recursos presupuestales adicionales y, así, financiar nuevas iniciativas de gasto. </a:t>
          </a:r>
          <a:endParaRPr lang="es-CO" sz="2000" kern="1200" dirty="0"/>
        </a:p>
      </dsp:txBody>
      <dsp:txXfrm>
        <a:off x="3284" y="1664270"/>
        <a:ext cx="3762098" cy="1664270"/>
      </dsp:txXfrm>
    </dsp:sp>
    <dsp:sp modelId="{39C5E88B-DAC2-4F4C-A1B7-A01A0D7B8B84}">
      <dsp:nvSpPr>
        <dsp:cNvPr id="0" name=""/>
        <dsp:cNvSpPr/>
      </dsp:nvSpPr>
      <dsp:spPr>
        <a:xfrm>
          <a:off x="1191580" y="249640"/>
          <a:ext cx="1385505" cy="138550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11764-52B5-40D6-BB6C-C1BF964CCFB3}">
      <dsp:nvSpPr>
        <dsp:cNvPr id="0" name=""/>
        <dsp:cNvSpPr/>
      </dsp:nvSpPr>
      <dsp:spPr>
        <a:xfrm>
          <a:off x="3878245" y="0"/>
          <a:ext cx="3762098" cy="41606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000" kern="1200" dirty="0"/>
            <a:t>No es un sistema de presupuestación plurianual que establezca asignaciones de gasto de fuerza legal a varios años.</a:t>
          </a:r>
          <a:endParaRPr lang="es-CO" sz="2000" kern="1200" dirty="0"/>
        </a:p>
      </dsp:txBody>
      <dsp:txXfrm>
        <a:off x="3878245" y="1664270"/>
        <a:ext cx="3762098" cy="1664270"/>
      </dsp:txXfrm>
    </dsp:sp>
    <dsp:sp modelId="{D9D04075-18E1-45B6-B5B0-F669956B757E}">
      <dsp:nvSpPr>
        <dsp:cNvPr id="0" name=""/>
        <dsp:cNvSpPr/>
      </dsp:nvSpPr>
      <dsp:spPr>
        <a:xfrm>
          <a:off x="5066541" y="249640"/>
          <a:ext cx="1385505" cy="138550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A73D2-DACE-4AAD-BEB3-61DB731D7572}">
      <dsp:nvSpPr>
        <dsp:cNvPr id="0" name=""/>
        <dsp:cNvSpPr/>
      </dsp:nvSpPr>
      <dsp:spPr>
        <a:xfrm>
          <a:off x="305745" y="3328541"/>
          <a:ext cx="7032137" cy="624101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BAC22-C347-4FDC-896E-F8F1F24A90E2}">
      <dsp:nvSpPr>
        <dsp:cNvPr id="0" name=""/>
        <dsp:cNvSpPr/>
      </dsp:nvSpPr>
      <dsp:spPr>
        <a:xfrm>
          <a:off x="1286900" y="693669"/>
          <a:ext cx="4533663" cy="4533663"/>
        </a:xfrm>
        <a:prstGeom prst="blockArc">
          <a:avLst>
            <a:gd name="adj1" fmla="val 12600000"/>
            <a:gd name="adj2" fmla="val 16200000"/>
            <a:gd name="adj3" fmla="val 4517"/>
          </a:avLst>
        </a:prstGeom>
        <a:solidFill>
          <a:schemeClr val="accent2">
            <a:hueOff val="-11683335"/>
            <a:satOff val="60116"/>
            <a:lumOff val="-88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FB67C-39AB-4427-807A-BECD0B64A391}">
      <dsp:nvSpPr>
        <dsp:cNvPr id="0" name=""/>
        <dsp:cNvSpPr/>
      </dsp:nvSpPr>
      <dsp:spPr>
        <a:xfrm>
          <a:off x="1286900" y="693669"/>
          <a:ext cx="4533663" cy="4533663"/>
        </a:xfrm>
        <a:prstGeom prst="blockArc">
          <a:avLst>
            <a:gd name="adj1" fmla="val 9000000"/>
            <a:gd name="adj2" fmla="val 12600000"/>
            <a:gd name="adj3" fmla="val 4517"/>
          </a:avLst>
        </a:prstGeom>
        <a:solidFill>
          <a:schemeClr val="accent2">
            <a:hueOff val="-9346668"/>
            <a:satOff val="48093"/>
            <a:lumOff val="-70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D3E19-9BA6-4D0E-ACB9-ABE2A8047053}">
      <dsp:nvSpPr>
        <dsp:cNvPr id="0" name=""/>
        <dsp:cNvSpPr/>
      </dsp:nvSpPr>
      <dsp:spPr>
        <a:xfrm>
          <a:off x="1286900" y="693669"/>
          <a:ext cx="4533663" cy="4533663"/>
        </a:xfrm>
        <a:prstGeom prst="blockArc">
          <a:avLst>
            <a:gd name="adj1" fmla="val 5400000"/>
            <a:gd name="adj2" fmla="val 9000000"/>
            <a:gd name="adj3" fmla="val 4517"/>
          </a:avLst>
        </a:prstGeom>
        <a:solidFill>
          <a:schemeClr val="accent2">
            <a:hueOff val="-7010001"/>
            <a:satOff val="36070"/>
            <a:lumOff val="-5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39780-B81F-467F-BAD7-1BBCEFFBC251}">
      <dsp:nvSpPr>
        <dsp:cNvPr id="0" name=""/>
        <dsp:cNvSpPr/>
      </dsp:nvSpPr>
      <dsp:spPr>
        <a:xfrm>
          <a:off x="1286900" y="693669"/>
          <a:ext cx="4533663" cy="4533663"/>
        </a:xfrm>
        <a:prstGeom prst="blockArc">
          <a:avLst>
            <a:gd name="adj1" fmla="val 1800000"/>
            <a:gd name="adj2" fmla="val 5400000"/>
            <a:gd name="adj3" fmla="val 4517"/>
          </a:avLst>
        </a:prstGeom>
        <a:solidFill>
          <a:schemeClr val="accent2">
            <a:hueOff val="-4673334"/>
            <a:satOff val="24046"/>
            <a:lumOff val="-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8F97E-C7C5-43CA-A6C4-9DD48E09485D}">
      <dsp:nvSpPr>
        <dsp:cNvPr id="0" name=""/>
        <dsp:cNvSpPr/>
      </dsp:nvSpPr>
      <dsp:spPr>
        <a:xfrm>
          <a:off x="1286900" y="693669"/>
          <a:ext cx="4533663" cy="4533663"/>
        </a:xfrm>
        <a:prstGeom prst="blockArc">
          <a:avLst>
            <a:gd name="adj1" fmla="val 19800000"/>
            <a:gd name="adj2" fmla="val 1800000"/>
            <a:gd name="adj3" fmla="val 4517"/>
          </a:avLst>
        </a:prstGeom>
        <a:solidFill>
          <a:schemeClr val="accent2">
            <a:hueOff val="-2336667"/>
            <a:satOff val="12023"/>
            <a:lumOff val="-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1789F-FA25-4F86-B18E-5013B38A847F}">
      <dsp:nvSpPr>
        <dsp:cNvPr id="0" name=""/>
        <dsp:cNvSpPr/>
      </dsp:nvSpPr>
      <dsp:spPr>
        <a:xfrm>
          <a:off x="1286900" y="693669"/>
          <a:ext cx="4533663" cy="4533663"/>
        </a:xfrm>
        <a:prstGeom prst="blockArc">
          <a:avLst>
            <a:gd name="adj1" fmla="val 16200000"/>
            <a:gd name="adj2" fmla="val 19800000"/>
            <a:gd name="adj3" fmla="val 451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03482-F1F7-49AB-A51F-B6B331A80942}">
      <dsp:nvSpPr>
        <dsp:cNvPr id="0" name=""/>
        <dsp:cNvSpPr/>
      </dsp:nvSpPr>
      <dsp:spPr>
        <a:xfrm>
          <a:off x="2537985" y="1944755"/>
          <a:ext cx="2031492" cy="20314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MGMP</a:t>
          </a:r>
          <a:endParaRPr lang="es-CO" sz="3600" kern="1200" dirty="0"/>
        </a:p>
      </dsp:txBody>
      <dsp:txXfrm>
        <a:off x="2835490" y="2242260"/>
        <a:ext cx="1436482" cy="1436482"/>
      </dsp:txXfrm>
    </dsp:sp>
    <dsp:sp modelId="{B568DB64-D751-408E-B55A-897ADF88F833}">
      <dsp:nvSpPr>
        <dsp:cNvPr id="0" name=""/>
        <dsp:cNvSpPr/>
      </dsp:nvSpPr>
      <dsp:spPr>
        <a:xfrm>
          <a:off x="2467424" y="-30819"/>
          <a:ext cx="2172614" cy="155136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600" b="1" i="0" kern="1200" dirty="0"/>
            <a:t>Sostenibilidad fiscal</a:t>
          </a:r>
          <a:endParaRPr lang="es-CO" sz="1600" kern="1200" dirty="0"/>
        </a:p>
      </dsp:txBody>
      <dsp:txXfrm>
        <a:off x="2785596" y="196373"/>
        <a:ext cx="1536270" cy="1096981"/>
      </dsp:txXfrm>
    </dsp:sp>
    <dsp:sp modelId="{E72CD1E2-60BA-4B73-BDD9-AD09ED994249}">
      <dsp:nvSpPr>
        <dsp:cNvPr id="0" name=""/>
        <dsp:cNvSpPr/>
      </dsp:nvSpPr>
      <dsp:spPr>
        <a:xfrm>
          <a:off x="4440510" y="1205111"/>
          <a:ext cx="2064040" cy="1295141"/>
        </a:xfrm>
        <a:prstGeom prst="ellipse">
          <a:avLst/>
        </a:prstGeom>
        <a:solidFill>
          <a:schemeClr val="accent2">
            <a:hueOff val="-2336667"/>
            <a:satOff val="12023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600" b="1" i="0" kern="1200" dirty="0"/>
            <a:t>Priorización estratégica</a:t>
          </a:r>
          <a:endParaRPr lang="es-CO" sz="1600" kern="1200" dirty="0"/>
        </a:p>
      </dsp:txBody>
      <dsp:txXfrm>
        <a:off x="4742782" y="1394780"/>
        <a:ext cx="1459496" cy="915803"/>
      </dsp:txXfrm>
    </dsp:sp>
    <dsp:sp modelId="{63BA0B56-EFCE-44A7-AB13-45148E03CAEC}">
      <dsp:nvSpPr>
        <dsp:cNvPr id="0" name=""/>
        <dsp:cNvSpPr/>
      </dsp:nvSpPr>
      <dsp:spPr>
        <a:xfrm>
          <a:off x="4439742" y="3434358"/>
          <a:ext cx="2065576" cy="1267923"/>
        </a:xfrm>
        <a:prstGeom prst="ellipse">
          <a:avLst/>
        </a:prstGeom>
        <a:solidFill>
          <a:schemeClr val="accent2">
            <a:hueOff val="-4673334"/>
            <a:satOff val="24046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600" b="1" i="0" kern="1200" dirty="0"/>
            <a:t>Planeación plurianual</a:t>
          </a:r>
          <a:endParaRPr lang="es-CO" sz="1600" kern="1200" dirty="0"/>
        </a:p>
      </dsp:txBody>
      <dsp:txXfrm>
        <a:off x="4742239" y="3620041"/>
        <a:ext cx="1460582" cy="896557"/>
      </dsp:txXfrm>
    </dsp:sp>
    <dsp:sp modelId="{029D122C-F492-4D8C-9B0B-3EE6CCF7AAB2}">
      <dsp:nvSpPr>
        <dsp:cNvPr id="0" name=""/>
        <dsp:cNvSpPr/>
      </dsp:nvSpPr>
      <dsp:spPr>
        <a:xfrm>
          <a:off x="2586023" y="4465543"/>
          <a:ext cx="1935416" cy="1421191"/>
        </a:xfrm>
        <a:prstGeom prst="ellipse">
          <a:avLst/>
        </a:prstGeom>
        <a:solidFill>
          <a:schemeClr val="accent2">
            <a:hueOff val="-7010001"/>
            <a:satOff val="36070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600" b="1" i="0" kern="1200" dirty="0"/>
            <a:t>Techos de gasto</a:t>
          </a:r>
          <a:endParaRPr lang="es-CO" sz="1600" kern="1200" dirty="0"/>
        </a:p>
      </dsp:txBody>
      <dsp:txXfrm>
        <a:off x="2869458" y="4673672"/>
        <a:ext cx="1368546" cy="1004933"/>
      </dsp:txXfrm>
    </dsp:sp>
    <dsp:sp modelId="{1DE4A5A7-5377-430E-937E-7516B9A85FF9}">
      <dsp:nvSpPr>
        <dsp:cNvPr id="0" name=""/>
        <dsp:cNvSpPr/>
      </dsp:nvSpPr>
      <dsp:spPr>
        <a:xfrm>
          <a:off x="570354" y="3381629"/>
          <a:ext cx="2129156" cy="1373382"/>
        </a:xfrm>
        <a:prstGeom prst="ellipse">
          <a:avLst/>
        </a:prstGeom>
        <a:solidFill>
          <a:schemeClr val="accent2">
            <a:hueOff val="-9346668"/>
            <a:satOff val="48093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600" b="1" i="0" kern="1200" dirty="0"/>
            <a:t>Coherencia macroeconómica</a:t>
          </a:r>
          <a:endParaRPr lang="es-CO" sz="1600" kern="1200" dirty="0"/>
        </a:p>
      </dsp:txBody>
      <dsp:txXfrm>
        <a:off x="882162" y="3582756"/>
        <a:ext cx="1505540" cy="971128"/>
      </dsp:txXfrm>
    </dsp:sp>
    <dsp:sp modelId="{45FDE1A5-C74C-44C4-AB10-85CD4947045E}">
      <dsp:nvSpPr>
        <dsp:cNvPr id="0" name=""/>
        <dsp:cNvSpPr/>
      </dsp:nvSpPr>
      <dsp:spPr>
        <a:xfrm>
          <a:off x="697755" y="1243314"/>
          <a:ext cx="1874354" cy="1218734"/>
        </a:xfrm>
        <a:prstGeom prst="ellipse">
          <a:avLst/>
        </a:prstGeom>
        <a:solidFill>
          <a:schemeClr val="accent2">
            <a:hueOff val="-11683335"/>
            <a:satOff val="60116"/>
            <a:lumOff val="-8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600" b="1" i="0" kern="1200" dirty="0"/>
            <a:t>Articulación presupuestal</a:t>
          </a:r>
          <a:endParaRPr lang="es-CO" sz="1600" kern="1200" dirty="0"/>
        </a:p>
      </dsp:txBody>
      <dsp:txXfrm>
        <a:off x="972248" y="1421793"/>
        <a:ext cx="1325368" cy="8617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17110-1A8F-430B-BB97-38D2349DCAF2}">
      <dsp:nvSpPr>
        <dsp:cNvPr id="0" name=""/>
        <dsp:cNvSpPr/>
      </dsp:nvSpPr>
      <dsp:spPr>
        <a:xfrm rot="10800000">
          <a:off x="1245466" y="342792"/>
          <a:ext cx="3186318" cy="16051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7821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I - Disposiciones generales</a:t>
          </a:r>
          <a:endParaRPr lang="es-CO" sz="2500" b="1" kern="1200" dirty="0"/>
        </a:p>
      </dsp:txBody>
      <dsp:txXfrm rot="10800000">
        <a:off x="1646750" y="342792"/>
        <a:ext cx="2785034" cy="1605137"/>
      </dsp:txXfrm>
    </dsp:sp>
    <dsp:sp modelId="{7308EEBD-03E6-403B-A617-EAB43F72B9E9}">
      <dsp:nvSpPr>
        <dsp:cNvPr id="0" name=""/>
        <dsp:cNvSpPr/>
      </dsp:nvSpPr>
      <dsp:spPr>
        <a:xfrm>
          <a:off x="442905" y="342792"/>
          <a:ext cx="1605137" cy="160513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3DD80-9CB0-4F84-A73B-C3443E9E88C6}">
      <dsp:nvSpPr>
        <dsp:cNvPr id="0" name=""/>
        <dsp:cNvSpPr/>
      </dsp:nvSpPr>
      <dsp:spPr>
        <a:xfrm rot="10800000">
          <a:off x="1203853" y="2948906"/>
          <a:ext cx="3186318" cy="16051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7821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/>
            <a:t>II – Estructura y Componentes</a:t>
          </a:r>
          <a:endParaRPr lang="es-CO" sz="2500" b="1" kern="1200" dirty="0"/>
        </a:p>
      </dsp:txBody>
      <dsp:txXfrm rot="10800000">
        <a:off x="1605137" y="2948906"/>
        <a:ext cx="2785034" cy="1605137"/>
      </dsp:txXfrm>
    </dsp:sp>
    <dsp:sp modelId="{995B58D0-2C29-421C-AEAC-D785DD11FC31}">
      <dsp:nvSpPr>
        <dsp:cNvPr id="0" name=""/>
        <dsp:cNvSpPr/>
      </dsp:nvSpPr>
      <dsp:spPr>
        <a:xfrm>
          <a:off x="401284" y="2948906"/>
          <a:ext cx="1605137" cy="160513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17110-1A8F-430B-BB97-38D2349DCAF2}">
      <dsp:nvSpPr>
        <dsp:cNvPr id="0" name=""/>
        <dsp:cNvSpPr/>
      </dsp:nvSpPr>
      <dsp:spPr>
        <a:xfrm rot="10800000">
          <a:off x="1245466" y="389798"/>
          <a:ext cx="3186318" cy="16051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7821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b="1" kern="1200" dirty="0"/>
            <a:t>III – Formulación y aprobación</a:t>
          </a:r>
          <a:endParaRPr lang="es-CO" sz="2700" b="1" kern="1200" dirty="0"/>
        </a:p>
      </dsp:txBody>
      <dsp:txXfrm rot="10800000">
        <a:off x="1646750" y="389798"/>
        <a:ext cx="2785034" cy="1605137"/>
      </dsp:txXfrm>
    </dsp:sp>
    <dsp:sp modelId="{7308EEBD-03E6-403B-A617-EAB43F72B9E9}">
      <dsp:nvSpPr>
        <dsp:cNvPr id="0" name=""/>
        <dsp:cNvSpPr/>
      </dsp:nvSpPr>
      <dsp:spPr>
        <a:xfrm>
          <a:off x="442905" y="389798"/>
          <a:ext cx="1605137" cy="160513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17110-1A8F-430B-BB97-38D2349DCAF2}">
      <dsp:nvSpPr>
        <dsp:cNvPr id="0" name=""/>
        <dsp:cNvSpPr/>
      </dsp:nvSpPr>
      <dsp:spPr>
        <a:xfrm rot="10800000">
          <a:off x="1094916" y="1756868"/>
          <a:ext cx="2873951" cy="14477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43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IV – Implementación y disposiciones finales</a:t>
          </a:r>
          <a:endParaRPr lang="es-CO" sz="2000" b="1" kern="1200" dirty="0"/>
        </a:p>
      </dsp:txBody>
      <dsp:txXfrm rot="10800000">
        <a:off x="1456861" y="1756868"/>
        <a:ext cx="2512006" cy="1447779"/>
      </dsp:txXfrm>
    </dsp:sp>
    <dsp:sp modelId="{7308EEBD-03E6-403B-A617-EAB43F72B9E9}">
      <dsp:nvSpPr>
        <dsp:cNvPr id="0" name=""/>
        <dsp:cNvSpPr/>
      </dsp:nvSpPr>
      <dsp:spPr>
        <a:xfrm>
          <a:off x="371022" y="1756868"/>
          <a:ext cx="1447779" cy="144777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77799-FA2C-4501-B011-5506907343C1}">
      <dsp:nvSpPr>
        <dsp:cNvPr id="0" name=""/>
        <dsp:cNvSpPr/>
      </dsp:nvSpPr>
      <dsp:spPr>
        <a:xfrm>
          <a:off x="3395136" y="3417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/>
            <a:t> </a:t>
          </a:r>
        </a:p>
      </dsp:txBody>
      <dsp:txXfrm>
        <a:off x="3395136" y="3417"/>
        <a:ext cx="496726" cy="496726"/>
      </dsp:txXfrm>
    </dsp:sp>
    <dsp:sp modelId="{B9431D14-B32F-403F-A8CE-54724010D325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17998041"/>
            <a:gd name="adj4" fmla="val 17317823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992B41-F535-478B-895D-BC317008BD3F}">
      <dsp:nvSpPr>
        <dsp:cNvPr id="0" name=""/>
        <dsp:cNvSpPr/>
      </dsp:nvSpPr>
      <dsp:spPr>
        <a:xfrm>
          <a:off x="4422420" y="498131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/>
            <a:t> </a:t>
          </a:r>
        </a:p>
      </dsp:txBody>
      <dsp:txXfrm>
        <a:off x="4422420" y="498131"/>
        <a:ext cx="496726" cy="496726"/>
      </dsp:txXfrm>
    </dsp:sp>
    <dsp:sp modelId="{8E480F0E-537E-4761-8C95-68AECBEBC596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19568015"/>
            <a:gd name="adj4" fmla="val 18965403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7F7179-A758-4B06-B722-84768A917231}">
      <dsp:nvSpPr>
        <dsp:cNvPr id="0" name=""/>
        <dsp:cNvSpPr/>
      </dsp:nvSpPr>
      <dsp:spPr>
        <a:xfrm>
          <a:off x="5133323" y="1389574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/>
            <a:t> </a:t>
          </a:r>
        </a:p>
      </dsp:txBody>
      <dsp:txXfrm>
        <a:off x="5133323" y="1389574"/>
        <a:ext cx="496726" cy="496726"/>
      </dsp:txXfrm>
    </dsp:sp>
    <dsp:sp modelId="{54F85736-50E7-4CA8-93D0-07639A3D83D0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21157904"/>
            <a:gd name="adj4" fmla="val 20418557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2D9439-3761-441F-86D1-AFDEF688C9A4}">
      <dsp:nvSpPr>
        <dsp:cNvPr id="0" name=""/>
        <dsp:cNvSpPr/>
      </dsp:nvSpPr>
      <dsp:spPr>
        <a:xfrm>
          <a:off x="5387041" y="2501186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/>
            <a:t> </a:t>
          </a:r>
        </a:p>
      </dsp:txBody>
      <dsp:txXfrm>
        <a:off x="5387041" y="2501186"/>
        <a:ext cx="496726" cy="496726"/>
      </dsp:txXfrm>
    </dsp:sp>
    <dsp:sp modelId="{885EDC78-089A-4C31-BF42-FC61E23AFBF2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1073130"/>
            <a:gd name="adj4" fmla="val 333783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B20935-B814-4D65-BEF2-BF8548149FAB}">
      <dsp:nvSpPr>
        <dsp:cNvPr id="0" name=""/>
        <dsp:cNvSpPr/>
      </dsp:nvSpPr>
      <dsp:spPr>
        <a:xfrm>
          <a:off x="5133323" y="3612798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/>
            <a:t> </a:t>
          </a:r>
        </a:p>
      </dsp:txBody>
      <dsp:txXfrm>
        <a:off x="5133323" y="3612798"/>
        <a:ext cx="496726" cy="496726"/>
      </dsp:txXfrm>
    </dsp:sp>
    <dsp:sp modelId="{6FDC55E6-5A81-40DE-9FCA-3B87558CF6C2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2526283"/>
            <a:gd name="adj4" fmla="val 1923672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E3B64D-D6DD-469F-988D-02E8A6787F1D}">
      <dsp:nvSpPr>
        <dsp:cNvPr id="0" name=""/>
        <dsp:cNvSpPr/>
      </dsp:nvSpPr>
      <dsp:spPr>
        <a:xfrm>
          <a:off x="4422420" y="4504242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000" kern="1200"/>
        </a:p>
      </dsp:txBody>
      <dsp:txXfrm>
        <a:off x="4422420" y="4504242"/>
        <a:ext cx="496726" cy="496726"/>
      </dsp:txXfrm>
    </dsp:sp>
    <dsp:sp modelId="{81A02885-0386-4412-975F-0A2550DFB80F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4173863"/>
            <a:gd name="adj4" fmla="val 3493646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8D3DD8-04AC-41EF-AFCC-6CE90845949A}">
      <dsp:nvSpPr>
        <dsp:cNvPr id="0" name=""/>
        <dsp:cNvSpPr/>
      </dsp:nvSpPr>
      <dsp:spPr>
        <a:xfrm>
          <a:off x="3395136" y="4998956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000" kern="1200"/>
        </a:p>
      </dsp:txBody>
      <dsp:txXfrm>
        <a:off x="3395136" y="4998956"/>
        <a:ext cx="496726" cy="496726"/>
      </dsp:txXfrm>
    </dsp:sp>
    <dsp:sp modelId="{F11A620C-FAD8-4B5D-BC52-5F8681FD9FA3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5724542"/>
            <a:gd name="adj4" fmla="val 4967145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240836-A06B-4BF4-80D9-4D6CB2953763}">
      <dsp:nvSpPr>
        <dsp:cNvPr id="0" name=""/>
        <dsp:cNvSpPr/>
      </dsp:nvSpPr>
      <dsp:spPr>
        <a:xfrm>
          <a:off x="2254937" y="4998956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000" kern="1200"/>
        </a:p>
      </dsp:txBody>
      <dsp:txXfrm>
        <a:off x="2254937" y="4998956"/>
        <a:ext cx="496726" cy="496726"/>
      </dsp:txXfrm>
    </dsp:sp>
    <dsp:sp modelId="{359AF9C3-A93E-46E7-84A7-D59E1CA3999C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7198041"/>
            <a:gd name="adj4" fmla="val 6517823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2F2B69-0632-48BA-A5DD-5F019367CB29}">
      <dsp:nvSpPr>
        <dsp:cNvPr id="0" name=""/>
        <dsp:cNvSpPr/>
      </dsp:nvSpPr>
      <dsp:spPr>
        <a:xfrm>
          <a:off x="1227653" y="4504242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000" kern="1200"/>
        </a:p>
      </dsp:txBody>
      <dsp:txXfrm>
        <a:off x="1227653" y="4504242"/>
        <a:ext cx="496726" cy="496726"/>
      </dsp:txXfrm>
    </dsp:sp>
    <dsp:sp modelId="{FB9DC0DB-8E91-4052-95FE-80A60A3E612C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8768015"/>
            <a:gd name="adj4" fmla="val 8165403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5BB78F-7403-4862-A77F-A16DB338B337}">
      <dsp:nvSpPr>
        <dsp:cNvPr id="0" name=""/>
        <dsp:cNvSpPr/>
      </dsp:nvSpPr>
      <dsp:spPr>
        <a:xfrm>
          <a:off x="516750" y="3612798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000" kern="1200"/>
        </a:p>
      </dsp:txBody>
      <dsp:txXfrm>
        <a:off x="516750" y="3612798"/>
        <a:ext cx="496726" cy="496726"/>
      </dsp:txXfrm>
    </dsp:sp>
    <dsp:sp modelId="{0CEC4362-1EF5-4D91-BEBC-2914CD0D4D7A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10357904"/>
            <a:gd name="adj4" fmla="val 9618557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A5308CA-E448-46B4-BB9E-065933568843}">
      <dsp:nvSpPr>
        <dsp:cNvPr id="0" name=""/>
        <dsp:cNvSpPr/>
      </dsp:nvSpPr>
      <dsp:spPr>
        <a:xfrm>
          <a:off x="263032" y="2501186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000" kern="1200"/>
        </a:p>
      </dsp:txBody>
      <dsp:txXfrm>
        <a:off x="263032" y="2501186"/>
        <a:ext cx="496726" cy="496726"/>
      </dsp:txXfrm>
    </dsp:sp>
    <dsp:sp modelId="{6A4DF1BE-9B99-4BDF-BE3F-AD4FDD075DA6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11873130"/>
            <a:gd name="adj4" fmla="val 11133783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5496EA-370E-4F7C-A24E-1BE1E5B25CF9}">
      <dsp:nvSpPr>
        <dsp:cNvPr id="0" name=""/>
        <dsp:cNvSpPr/>
      </dsp:nvSpPr>
      <dsp:spPr>
        <a:xfrm>
          <a:off x="516750" y="1389574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000" kern="1200"/>
        </a:p>
      </dsp:txBody>
      <dsp:txXfrm>
        <a:off x="516750" y="1389574"/>
        <a:ext cx="496726" cy="496726"/>
      </dsp:txXfrm>
    </dsp:sp>
    <dsp:sp modelId="{415E0DBA-1C28-460E-A4D3-EF93B698ADC3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13326283"/>
            <a:gd name="adj4" fmla="val 12723672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6C760E-C8CF-4866-8A63-B3465C568743}">
      <dsp:nvSpPr>
        <dsp:cNvPr id="0" name=""/>
        <dsp:cNvSpPr/>
      </dsp:nvSpPr>
      <dsp:spPr>
        <a:xfrm>
          <a:off x="1227653" y="498131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000" kern="1200"/>
        </a:p>
      </dsp:txBody>
      <dsp:txXfrm>
        <a:off x="1227653" y="498131"/>
        <a:ext cx="496726" cy="496726"/>
      </dsp:txXfrm>
    </dsp:sp>
    <dsp:sp modelId="{CBB18DE6-77E2-4FDC-9BDB-00362640D2B7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14973863"/>
            <a:gd name="adj4" fmla="val 14293646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221DCF-2A28-45E7-9887-9F3854112C2F}">
      <dsp:nvSpPr>
        <dsp:cNvPr id="0" name=""/>
        <dsp:cNvSpPr/>
      </dsp:nvSpPr>
      <dsp:spPr>
        <a:xfrm>
          <a:off x="2254937" y="3417"/>
          <a:ext cx="496726" cy="49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000" kern="1200"/>
        </a:p>
      </dsp:txBody>
      <dsp:txXfrm>
        <a:off x="2254937" y="3417"/>
        <a:ext cx="496726" cy="496726"/>
      </dsp:txXfrm>
    </dsp:sp>
    <dsp:sp modelId="{5A25EC1D-4840-451A-B626-AE0C57C1AA8A}">
      <dsp:nvSpPr>
        <dsp:cNvPr id="0" name=""/>
        <dsp:cNvSpPr/>
      </dsp:nvSpPr>
      <dsp:spPr>
        <a:xfrm>
          <a:off x="406462" y="82612"/>
          <a:ext cx="5333875" cy="5333875"/>
        </a:xfrm>
        <a:prstGeom prst="circularArrow">
          <a:avLst>
            <a:gd name="adj1" fmla="val 1816"/>
            <a:gd name="adj2" fmla="val 108313"/>
            <a:gd name="adj3" fmla="val 16524542"/>
            <a:gd name="adj4" fmla="val 15767145"/>
            <a:gd name="adj5" fmla="val 211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91333-97D3-4662-8B45-CCE77704B33F}" type="datetimeFigureOut">
              <a:rPr lang="es-CO" smtClean="0"/>
              <a:t>13/03/2026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49A7D-71E9-447A-97A2-1FF0BEA02BE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93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4D474-1028-EC4B-4D19-B7A0E9758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0BDBD19-5169-555E-4627-92AB43B94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15F25F3-C1FF-B559-FBE8-9DB041C92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65D17E-6CCB-80E3-E954-DBF8E19B7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87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07E29D3E-1622-1827-47B6-F8848201E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ABEE89C6-1F00-A7E8-7BFC-D30A14921D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:notes">
            <a:extLst>
              <a:ext uri="{FF2B5EF4-FFF2-40B4-BE49-F238E27FC236}">
                <a16:creationId xmlns:a16="http://schemas.microsoft.com/office/drawing/2014/main" id="{0AF1FDD0-1B97-1364-A243-721967D8D5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603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47B8201F-63F9-686F-167C-32476B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78CC76C1-46B1-0D8C-A88C-2E6B291054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:notes">
            <a:extLst>
              <a:ext uri="{FF2B5EF4-FFF2-40B4-BE49-F238E27FC236}">
                <a16:creationId xmlns:a16="http://schemas.microsoft.com/office/drawing/2014/main" id="{36DEEE9E-AB07-19B0-D7AA-48A02E18E9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494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D92350D7-E460-F6D1-FB56-EC8C9D33E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816451E8-188D-51A8-A8F7-3B512BABF4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:notes">
            <a:extLst>
              <a:ext uri="{FF2B5EF4-FFF2-40B4-BE49-F238E27FC236}">
                <a16:creationId xmlns:a16="http://schemas.microsoft.com/office/drawing/2014/main" id="{080446A1-41A5-F08D-CE20-B677A07B0C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947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6015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AEBC45CC-4D73-AA1D-D70D-EB5492C2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>
            <a:extLst>
              <a:ext uri="{FF2B5EF4-FFF2-40B4-BE49-F238E27FC236}">
                <a16:creationId xmlns:a16="http://schemas.microsoft.com/office/drawing/2014/main" id="{ED890E3B-C1B1-4022-A404-516CF01892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2:notes">
            <a:extLst>
              <a:ext uri="{FF2B5EF4-FFF2-40B4-BE49-F238E27FC236}">
                <a16:creationId xmlns:a16="http://schemas.microsoft.com/office/drawing/2014/main" id="{9338CE58-0A23-21C9-4FCE-37F4A55E4F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09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993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581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154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626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056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8F28-180F-E80A-0345-E51C6F4F1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631EAE3-1880-AFE8-D06A-977FC5403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673181-EB6D-08E4-D7EB-879AA64A5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595A0C-5305-96BE-7B64-450985B04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2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247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9682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177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8F28-180F-E80A-0345-E51C6F4F1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631EAE3-1880-AFE8-D06A-977FC5403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673181-EB6D-08E4-D7EB-879AA64A5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595A0C-5305-96BE-7B64-450985B04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2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EEF5-A0C7-4041-6298-CA6CE176D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EC4967A-BB4C-6BC1-33DB-63F9BF40C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5B9DEC5-38C7-3F1C-CE66-1FEF8C535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A00B75-3B7D-E04F-7E36-43B4E2F38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461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B076B-7E3F-F410-B9AB-5AD26C8B1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46CC017-1EF1-0179-F3A2-ECCD713AF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3DB621-2495-FB58-EDF7-A19FEB8C9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757CF1-042F-E305-B74C-540CEE85B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984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7FB4A-2D92-F882-B116-88F43AAA0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E0EED09-F490-5B31-E266-6A6304D22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3B15391-827E-73DC-8744-D9323047F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2D624F-6711-CD52-9B10-544EE4518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176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4A2BA-E000-C29E-2E9D-30DCCDF06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2893DBD-7406-8728-3864-8D08657E2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262AF12-897E-9868-440B-224BA69AC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66F050-CF99-3DF1-2212-9E61D081D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84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75167-E8C7-9F6A-BD23-BDE686062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1C746F0-46E1-B491-5156-585432931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3438B3-A101-EA80-FC0D-CF52E40B1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12CB8F-C4B7-9A82-A4D4-CF25A1D73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26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1A416-BF68-EE9B-6F82-B2633C0AE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FEECCF5-F3EA-5005-8853-7EDFD6B16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4B93406-4DBB-81AD-3557-ED6219E1D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FDAE35-993B-1826-2C86-543EEA50B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94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33CF5-BCAD-EE22-DA21-5504018D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2B22B02-5B72-BBE0-ED9B-C684485D9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E39DCC-A310-5357-9EA1-5F52645BA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D5EB02-A5BE-F6FA-073D-A56A19A7C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55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8717B-4676-059D-93DF-33CACC463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0BC44A0-DD16-2D46-59BF-AEB3DC972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B7D865F-82F6-98CB-979D-8316E70AD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EC5E96-CD97-9DEB-1C38-7F7A3A0A1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324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A80B1-E6A0-F43D-0630-F75173E09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2BFD8F2-E78E-1BEF-E28C-9B32E497A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B1E987-B3B9-EBCA-9236-E3222A4E2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43D8F0-6451-19BB-FE79-7BF349BAB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583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93D93-8530-F57E-E5FE-4EFD26C2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01588F0-F45A-45B1-2EA2-23C3C7ACD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719FEC1-07A1-9CDD-FECA-816AFFD14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2990B3-E5B2-82DC-961B-7F5DFD83CA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D3723-8573-DF49-98DA-CC807B5DF32D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37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>
          <a:extLst>
            <a:ext uri="{FF2B5EF4-FFF2-40B4-BE49-F238E27FC236}">
              <a16:creationId xmlns:a16="http://schemas.microsoft.com/office/drawing/2014/main" id="{B4EE71CD-ECDF-EC82-6DD9-230F15751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>
            <a:extLst>
              <a:ext uri="{FF2B5EF4-FFF2-40B4-BE49-F238E27FC236}">
                <a16:creationId xmlns:a16="http://schemas.microsoft.com/office/drawing/2014/main" id="{18EE8490-86BB-A481-BC52-FE3A9F7DFA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>
            <a:extLst>
              <a:ext uri="{FF2B5EF4-FFF2-40B4-BE49-F238E27FC236}">
                <a16:creationId xmlns:a16="http://schemas.microsoft.com/office/drawing/2014/main" id="{E7D247AB-DF43-5597-D0C9-E28B368E2B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51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621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0429B0F-EF8F-4674-A44C-1DF30FF3D9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 descr="Vista de una ciudad desde lo alto de una montaña&#10;&#10;Descripción generada automáticamente">
            <a:extLst>
              <a:ext uri="{FF2B5EF4-FFF2-40B4-BE49-F238E27FC236}">
                <a16:creationId xmlns:a16="http://schemas.microsoft.com/office/drawing/2014/main" id="{EFDFB17F-8B32-9873-2A55-D05B6575A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199" b="1184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Freeform 32">
            <a:extLst>
              <a:ext uri="{FF2B5EF4-FFF2-40B4-BE49-F238E27FC236}">
                <a16:creationId xmlns:a16="http://schemas.microsoft.com/office/drawing/2014/main" id="{0B2B6C07-0DF1-7B62-256F-04A0CAF0A5F6}"/>
              </a:ext>
            </a:extLst>
          </p:cNvPr>
          <p:cNvSpPr/>
          <p:nvPr userDrawn="1"/>
        </p:nvSpPr>
        <p:spPr>
          <a:xfrm>
            <a:off x="8770887" y="5417127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7EF2EB65-712C-6748-9F0F-A8D901348E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236" y="215020"/>
            <a:ext cx="1182629" cy="600319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D391668A-01CE-CA02-0B28-A442B4458B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176" y="215021"/>
            <a:ext cx="1038224" cy="865186"/>
          </a:xfrm>
          <a:prstGeom prst="rect">
            <a:avLst/>
          </a:prstGeom>
        </p:spPr>
      </p:pic>
      <p:sp>
        <p:nvSpPr>
          <p:cNvPr id="11" name="Freeform 32">
            <a:extLst>
              <a:ext uri="{FF2B5EF4-FFF2-40B4-BE49-F238E27FC236}">
                <a16:creationId xmlns:a16="http://schemas.microsoft.com/office/drawing/2014/main" id="{DDA8D29A-23C1-6059-CD9D-BA7384477BAD}"/>
              </a:ext>
            </a:extLst>
          </p:cNvPr>
          <p:cNvSpPr/>
          <p:nvPr userDrawn="1"/>
        </p:nvSpPr>
        <p:spPr>
          <a:xfrm>
            <a:off x="8249699" y="5443450"/>
            <a:ext cx="1042376" cy="69411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BE5E095-EB87-126E-7E5E-A9E206A51A5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12295" y="6032198"/>
            <a:ext cx="961570" cy="3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5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FF0F9-040F-F82A-5272-7C41E31A934B}"/>
              </a:ext>
            </a:extLst>
          </p:cNvPr>
          <p:cNvSpPr/>
          <p:nvPr userDrawn="1"/>
        </p:nvSpPr>
        <p:spPr>
          <a:xfrm>
            <a:off x="0" y="-289711"/>
            <a:ext cx="12192000" cy="6089374"/>
          </a:xfrm>
          <a:custGeom>
            <a:avLst/>
            <a:gdLst>
              <a:gd name="connsiteX0" fmla="*/ 0 w 12192000"/>
              <a:gd name="connsiteY0" fmla="*/ 0 h 4724400"/>
              <a:gd name="connsiteX1" fmla="*/ 12192000 w 12192000"/>
              <a:gd name="connsiteY1" fmla="*/ 0 h 4724400"/>
              <a:gd name="connsiteX2" fmla="*/ 12192000 w 12192000"/>
              <a:gd name="connsiteY2" fmla="*/ 4724400 h 4724400"/>
              <a:gd name="connsiteX3" fmla="*/ 0 w 12192000"/>
              <a:gd name="connsiteY3" fmla="*/ 4724400 h 4724400"/>
              <a:gd name="connsiteX4" fmla="*/ 0 w 12192000"/>
              <a:gd name="connsiteY4" fmla="*/ 0 h 4724400"/>
              <a:gd name="connsiteX0" fmla="*/ 0 w 12192000"/>
              <a:gd name="connsiteY0" fmla="*/ 0 h 6089374"/>
              <a:gd name="connsiteX1" fmla="*/ 12192000 w 12192000"/>
              <a:gd name="connsiteY1" fmla="*/ 0 h 6089374"/>
              <a:gd name="connsiteX2" fmla="*/ 12192000 w 12192000"/>
              <a:gd name="connsiteY2" fmla="*/ 4724400 h 6089374"/>
              <a:gd name="connsiteX3" fmla="*/ 0 w 12192000"/>
              <a:gd name="connsiteY3" fmla="*/ 6089374 h 6089374"/>
              <a:gd name="connsiteX4" fmla="*/ 0 w 12192000"/>
              <a:gd name="connsiteY4" fmla="*/ 0 h 6089374"/>
              <a:gd name="connsiteX0" fmla="*/ 0 w 12192000"/>
              <a:gd name="connsiteY0" fmla="*/ 0 h 6089374"/>
              <a:gd name="connsiteX1" fmla="*/ 12192000 w 12192000"/>
              <a:gd name="connsiteY1" fmla="*/ 0 h 6089374"/>
              <a:gd name="connsiteX2" fmla="*/ 12192000 w 12192000"/>
              <a:gd name="connsiteY2" fmla="*/ 4287078 h 6089374"/>
              <a:gd name="connsiteX3" fmla="*/ 0 w 12192000"/>
              <a:gd name="connsiteY3" fmla="*/ 6089374 h 6089374"/>
              <a:gd name="connsiteX4" fmla="*/ 0 w 12192000"/>
              <a:gd name="connsiteY4" fmla="*/ 0 h 608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089374">
                <a:moveTo>
                  <a:pt x="0" y="0"/>
                </a:moveTo>
                <a:lnTo>
                  <a:pt x="12192000" y="0"/>
                </a:lnTo>
                <a:lnTo>
                  <a:pt x="12192000" y="4287078"/>
                </a:lnTo>
                <a:lnTo>
                  <a:pt x="0" y="608937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144A32-BCEF-3E52-956D-D7D0DEEAEE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9495" y="1170052"/>
            <a:ext cx="4008670" cy="4517896"/>
          </a:xfrm>
          <a:custGeom>
            <a:avLst/>
            <a:gdLst>
              <a:gd name="connsiteX0" fmla="*/ 633916 w 4008670"/>
              <a:gd name="connsiteY0" fmla="*/ 0 h 4517896"/>
              <a:gd name="connsiteX1" fmla="*/ 4008670 w 4008670"/>
              <a:gd name="connsiteY1" fmla="*/ 0 h 4517896"/>
              <a:gd name="connsiteX2" fmla="*/ 4008670 w 4008670"/>
              <a:gd name="connsiteY2" fmla="*/ 4517896 h 4517896"/>
              <a:gd name="connsiteX3" fmla="*/ 0 w 4008670"/>
              <a:gd name="connsiteY3" fmla="*/ 4517896 h 4517896"/>
              <a:gd name="connsiteX4" fmla="*/ 0 w 4008670"/>
              <a:gd name="connsiteY4" fmla="*/ 633370 h 4517896"/>
              <a:gd name="connsiteX5" fmla="*/ 633916 w 4008670"/>
              <a:gd name="connsiteY5" fmla="*/ 633370 h 451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8670" h="4517896">
                <a:moveTo>
                  <a:pt x="633916" y="0"/>
                </a:moveTo>
                <a:lnTo>
                  <a:pt x="4008670" y="0"/>
                </a:lnTo>
                <a:lnTo>
                  <a:pt x="4008670" y="4517896"/>
                </a:lnTo>
                <a:lnTo>
                  <a:pt x="0" y="4517896"/>
                </a:lnTo>
                <a:lnTo>
                  <a:pt x="0" y="633370"/>
                </a:lnTo>
                <a:lnTo>
                  <a:pt x="633916" y="6333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5281729-CB7F-2B32-D2D7-5FB2392C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70052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513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FA8E906-7762-23FD-75A3-DDC680FD56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54450" y="4221068"/>
            <a:ext cx="1831106" cy="2636932"/>
          </a:xfrm>
          <a:custGeom>
            <a:avLst/>
            <a:gdLst>
              <a:gd name="connsiteX0" fmla="*/ 1831106 w 1831106"/>
              <a:gd name="connsiteY0" fmla="*/ 0 h 2636932"/>
              <a:gd name="connsiteX1" fmla="*/ 1831106 w 1831106"/>
              <a:gd name="connsiteY1" fmla="*/ 2636932 h 2636932"/>
              <a:gd name="connsiteX2" fmla="*/ 0 w 1831106"/>
              <a:gd name="connsiteY2" fmla="*/ 2636932 h 2636932"/>
              <a:gd name="connsiteX3" fmla="*/ 0 w 1831106"/>
              <a:gd name="connsiteY3" fmla="*/ 282843 h 263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106" h="2636932">
                <a:moveTo>
                  <a:pt x="1831106" y="0"/>
                </a:moveTo>
                <a:lnTo>
                  <a:pt x="1831106" y="2636932"/>
                </a:lnTo>
                <a:lnTo>
                  <a:pt x="0" y="2636932"/>
                </a:lnTo>
                <a:lnTo>
                  <a:pt x="0" y="28284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2EAE3B-401D-8898-1F35-D3BE951E6A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4450" y="436309"/>
            <a:ext cx="1831106" cy="3902232"/>
          </a:xfrm>
          <a:custGeom>
            <a:avLst/>
            <a:gdLst>
              <a:gd name="connsiteX0" fmla="*/ 1831106 w 1831106"/>
              <a:gd name="connsiteY0" fmla="*/ 0 h 3902232"/>
              <a:gd name="connsiteX1" fmla="*/ 1831106 w 1831106"/>
              <a:gd name="connsiteY1" fmla="*/ 3619422 h 3902232"/>
              <a:gd name="connsiteX2" fmla="*/ 0 w 1831106"/>
              <a:gd name="connsiteY2" fmla="*/ 3902232 h 3902232"/>
              <a:gd name="connsiteX3" fmla="*/ 0 w 1831106"/>
              <a:gd name="connsiteY3" fmla="*/ 282843 h 390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106" h="3902232">
                <a:moveTo>
                  <a:pt x="1831106" y="0"/>
                </a:moveTo>
                <a:lnTo>
                  <a:pt x="1831106" y="3619422"/>
                </a:lnTo>
                <a:lnTo>
                  <a:pt x="0" y="3902232"/>
                </a:lnTo>
                <a:lnTo>
                  <a:pt x="0" y="28284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4DC2F-2E80-A909-4F48-EF649FC2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F414D-90C1-631C-9918-A235D7A6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273B3-C5F3-BF71-FABD-E76979E6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89774DF-414A-E29F-2B89-98E954AD90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0581" y="1517284"/>
            <a:ext cx="5983405" cy="4185701"/>
          </a:xfrm>
          <a:custGeom>
            <a:avLst/>
            <a:gdLst>
              <a:gd name="connsiteX0" fmla="*/ 1270053 w 5983405"/>
              <a:gd name="connsiteY0" fmla="*/ 0 h 4185701"/>
              <a:gd name="connsiteX1" fmla="*/ 5983405 w 5983405"/>
              <a:gd name="connsiteY1" fmla="*/ 0 h 4185701"/>
              <a:gd name="connsiteX2" fmla="*/ 5983405 w 5983405"/>
              <a:gd name="connsiteY2" fmla="*/ 4185701 h 4185701"/>
              <a:gd name="connsiteX3" fmla="*/ 0 w 5983405"/>
              <a:gd name="connsiteY3" fmla="*/ 4185701 h 418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3405" h="4185701">
                <a:moveTo>
                  <a:pt x="1270053" y="0"/>
                </a:moveTo>
                <a:lnTo>
                  <a:pt x="5983405" y="0"/>
                </a:lnTo>
                <a:lnTo>
                  <a:pt x="5983405" y="4185701"/>
                </a:lnTo>
                <a:lnTo>
                  <a:pt x="0" y="41857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771241-C266-F215-1381-0CCA71150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94" y="0"/>
            <a:ext cx="5112417" cy="2493984"/>
          </a:xfrm>
          <a:custGeom>
            <a:avLst/>
            <a:gdLst>
              <a:gd name="connsiteX0" fmla="*/ 756705 w 5112417"/>
              <a:gd name="connsiteY0" fmla="*/ 0 h 2493984"/>
              <a:gd name="connsiteX1" fmla="*/ 5112417 w 5112417"/>
              <a:gd name="connsiteY1" fmla="*/ 0 h 2493984"/>
              <a:gd name="connsiteX2" fmla="*/ 4355712 w 5112417"/>
              <a:gd name="connsiteY2" fmla="*/ 2493984 h 2493984"/>
              <a:gd name="connsiteX3" fmla="*/ 0 w 5112417"/>
              <a:gd name="connsiteY3" fmla="*/ 2493984 h 249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2417" h="2493984">
                <a:moveTo>
                  <a:pt x="756705" y="0"/>
                </a:moveTo>
                <a:lnTo>
                  <a:pt x="5112417" y="0"/>
                </a:lnTo>
                <a:lnTo>
                  <a:pt x="4355712" y="2493984"/>
                </a:lnTo>
                <a:lnTo>
                  <a:pt x="0" y="24939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221C74-5E2F-162D-6ED7-5BDCB21A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81" y="2655652"/>
            <a:ext cx="5481119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AD8B171-CBAB-A562-7824-5B120E87C5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700" y="4110038"/>
            <a:ext cx="5448300" cy="147637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7594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5248DF-E834-4186-8327-1FE300A44F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8762" y="1792586"/>
            <a:ext cx="5457997" cy="33432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C04D8093-0408-01D5-B03B-06789E13372E}"/>
              </a:ext>
            </a:extLst>
          </p:cNvPr>
          <p:cNvSpPr/>
          <p:nvPr userDrawn="1"/>
        </p:nvSpPr>
        <p:spPr>
          <a:xfrm flipV="1">
            <a:off x="8220130" y="5452027"/>
            <a:ext cx="2005707" cy="1405973"/>
          </a:xfrm>
          <a:custGeom>
            <a:avLst/>
            <a:gdLst>
              <a:gd name="connsiteX0" fmla="*/ 0 w 1415962"/>
              <a:gd name="connsiteY0" fmla="*/ 0 h 992570"/>
              <a:gd name="connsiteX1" fmla="*/ 228658 w 1415962"/>
              <a:gd name="connsiteY1" fmla="*/ 0 h 992570"/>
              <a:gd name="connsiteX2" fmla="*/ 759577 w 1415962"/>
              <a:gd name="connsiteY2" fmla="*/ 0 h 992570"/>
              <a:gd name="connsiteX3" fmla="*/ 988235 w 1415962"/>
              <a:gd name="connsiteY3" fmla="*/ 0 h 992570"/>
              <a:gd name="connsiteX4" fmla="*/ 1415962 w 1415962"/>
              <a:gd name="connsiteY4" fmla="*/ 992570 h 992570"/>
              <a:gd name="connsiteX5" fmla="*/ 1187304 w 1415962"/>
              <a:gd name="connsiteY5" fmla="*/ 992570 h 992570"/>
              <a:gd name="connsiteX6" fmla="*/ 656385 w 1415962"/>
              <a:gd name="connsiteY6" fmla="*/ 992570 h 992570"/>
              <a:gd name="connsiteX7" fmla="*/ 427727 w 1415962"/>
              <a:gd name="connsiteY7" fmla="*/ 992570 h 99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962" h="992570">
                <a:moveTo>
                  <a:pt x="0" y="0"/>
                </a:moveTo>
                <a:lnTo>
                  <a:pt x="228658" y="0"/>
                </a:lnTo>
                <a:lnTo>
                  <a:pt x="759577" y="0"/>
                </a:lnTo>
                <a:lnTo>
                  <a:pt x="988235" y="0"/>
                </a:lnTo>
                <a:lnTo>
                  <a:pt x="1415962" y="992570"/>
                </a:lnTo>
                <a:lnTo>
                  <a:pt x="1187304" y="992570"/>
                </a:lnTo>
                <a:lnTo>
                  <a:pt x="656385" y="992570"/>
                </a:lnTo>
                <a:lnTo>
                  <a:pt x="427727" y="992570"/>
                </a:lnTo>
                <a:close/>
              </a:path>
            </a:pathLst>
          </a:custGeom>
          <a:solidFill>
            <a:schemeClr val="accent1"/>
          </a:solidFill>
          <a:ln w="6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2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id="{CBAD5D47-2F78-3499-63FA-6C3C41E0C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4846" y="1490988"/>
            <a:ext cx="7230390" cy="4367156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CB65C2AA-7DF7-3BE3-61BB-7F19E7AE5974}"/>
              </a:ext>
            </a:extLst>
          </p:cNvPr>
          <p:cNvSpPr/>
          <p:nvPr userDrawn="1"/>
        </p:nvSpPr>
        <p:spPr>
          <a:xfrm>
            <a:off x="6298762" y="-280291"/>
            <a:ext cx="2829990" cy="1983784"/>
          </a:xfrm>
          <a:custGeom>
            <a:avLst/>
            <a:gdLst>
              <a:gd name="connsiteX0" fmla="*/ 0 w 1415962"/>
              <a:gd name="connsiteY0" fmla="*/ 0 h 992570"/>
              <a:gd name="connsiteX1" fmla="*/ 228658 w 1415962"/>
              <a:gd name="connsiteY1" fmla="*/ 0 h 992570"/>
              <a:gd name="connsiteX2" fmla="*/ 759577 w 1415962"/>
              <a:gd name="connsiteY2" fmla="*/ 0 h 992570"/>
              <a:gd name="connsiteX3" fmla="*/ 988235 w 1415962"/>
              <a:gd name="connsiteY3" fmla="*/ 0 h 992570"/>
              <a:gd name="connsiteX4" fmla="*/ 1415962 w 1415962"/>
              <a:gd name="connsiteY4" fmla="*/ 992570 h 992570"/>
              <a:gd name="connsiteX5" fmla="*/ 1187304 w 1415962"/>
              <a:gd name="connsiteY5" fmla="*/ 992570 h 992570"/>
              <a:gd name="connsiteX6" fmla="*/ 656385 w 1415962"/>
              <a:gd name="connsiteY6" fmla="*/ 992570 h 992570"/>
              <a:gd name="connsiteX7" fmla="*/ 427727 w 1415962"/>
              <a:gd name="connsiteY7" fmla="*/ 992570 h 99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962" h="992570">
                <a:moveTo>
                  <a:pt x="0" y="0"/>
                </a:moveTo>
                <a:lnTo>
                  <a:pt x="228658" y="0"/>
                </a:lnTo>
                <a:lnTo>
                  <a:pt x="759577" y="0"/>
                </a:lnTo>
                <a:lnTo>
                  <a:pt x="988235" y="0"/>
                </a:lnTo>
                <a:lnTo>
                  <a:pt x="1415962" y="992570"/>
                </a:lnTo>
                <a:lnTo>
                  <a:pt x="1187304" y="992570"/>
                </a:lnTo>
                <a:lnTo>
                  <a:pt x="656385" y="992570"/>
                </a:lnTo>
                <a:lnTo>
                  <a:pt x="427727" y="992570"/>
                </a:lnTo>
                <a:close/>
              </a:path>
            </a:pathLst>
          </a:custGeom>
          <a:solidFill>
            <a:schemeClr val="accent1"/>
          </a:solidFill>
          <a:ln w="6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490EB6BF-836A-C3C0-F6E8-D8CE086C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856"/>
            <a:ext cx="5257800" cy="10462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B7B91479-8F98-3786-B0B4-9A5AF92320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862" y="2237984"/>
            <a:ext cx="4681537" cy="28978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7929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79760-85C3-EE44-213C-DCDE36BB5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822DF-8136-9625-502B-56C0D114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1A9BF-906C-E445-337D-C91EC519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F3E4450-5413-3011-B165-86F3942279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0691" y="0"/>
            <a:ext cx="3464718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7CC5779-8732-F103-6754-FA9D7BEF09AE}"/>
              </a:ext>
            </a:extLst>
          </p:cNvPr>
          <p:cNvSpPr/>
          <p:nvPr userDrawn="1"/>
        </p:nvSpPr>
        <p:spPr>
          <a:xfrm rot="16200000">
            <a:off x="-104408" y="4707445"/>
            <a:ext cx="1642200" cy="1433384"/>
          </a:xfrm>
          <a:custGeom>
            <a:avLst/>
            <a:gdLst>
              <a:gd name="connsiteX0" fmla="*/ 1642200 w 1642200"/>
              <a:gd name="connsiteY0" fmla="*/ 1433384 h 1433384"/>
              <a:gd name="connsiteX1" fmla="*/ 947895 w 1642200"/>
              <a:gd name="connsiteY1" fmla="*/ 1433384 h 1433384"/>
              <a:gd name="connsiteX2" fmla="*/ 617687 w 1642200"/>
              <a:gd name="connsiteY2" fmla="*/ 1433384 h 1433384"/>
              <a:gd name="connsiteX3" fmla="*/ 0 w 1642200"/>
              <a:gd name="connsiteY3" fmla="*/ 0 h 1433384"/>
              <a:gd name="connsiteX4" fmla="*/ 330208 w 1642200"/>
              <a:gd name="connsiteY4" fmla="*/ 0 h 1433384"/>
              <a:gd name="connsiteX5" fmla="*/ 1096916 w 1642200"/>
              <a:gd name="connsiteY5" fmla="*/ 0 h 1433384"/>
              <a:gd name="connsiteX6" fmla="*/ 1427124 w 1642200"/>
              <a:gd name="connsiteY6" fmla="*/ 0 h 1433384"/>
              <a:gd name="connsiteX7" fmla="*/ 1427125 w 1642200"/>
              <a:gd name="connsiteY7" fmla="*/ 3 h 1433384"/>
              <a:gd name="connsiteX8" fmla="*/ 1414502 w 1642200"/>
              <a:gd name="connsiteY8" fmla="*/ 3 h 1433384"/>
              <a:gd name="connsiteX9" fmla="*/ 1024515 w 1642200"/>
              <a:gd name="connsiteY9" fmla="*/ 3 h 143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2200" h="1433384">
                <a:moveTo>
                  <a:pt x="1642200" y="1433384"/>
                </a:moveTo>
                <a:lnTo>
                  <a:pt x="947895" y="1433384"/>
                </a:lnTo>
                <a:lnTo>
                  <a:pt x="617687" y="1433384"/>
                </a:lnTo>
                <a:lnTo>
                  <a:pt x="0" y="0"/>
                </a:lnTo>
                <a:lnTo>
                  <a:pt x="330208" y="0"/>
                </a:lnTo>
                <a:lnTo>
                  <a:pt x="1096916" y="0"/>
                </a:lnTo>
                <a:lnTo>
                  <a:pt x="1427124" y="0"/>
                </a:lnTo>
                <a:lnTo>
                  <a:pt x="1427125" y="3"/>
                </a:lnTo>
                <a:lnTo>
                  <a:pt x="1414502" y="3"/>
                </a:lnTo>
                <a:lnTo>
                  <a:pt x="1024515" y="3"/>
                </a:lnTo>
                <a:close/>
              </a:path>
            </a:pathLst>
          </a:custGeom>
          <a:solidFill>
            <a:schemeClr val="accent1"/>
          </a:solidFill>
          <a:ln w="6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9412D2-75D3-CD42-6BD6-B84F4BDA569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50888" y="171450"/>
            <a:ext cx="2743200" cy="56324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07FBF0EE-97D2-6A01-F2B5-EC4BEBCD70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85924" y="569269"/>
            <a:ext cx="2743200" cy="56324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9" name="Marcador de contenido 5">
            <a:extLst>
              <a:ext uri="{FF2B5EF4-FFF2-40B4-BE49-F238E27FC236}">
                <a16:creationId xmlns:a16="http://schemas.microsoft.com/office/drawing/2014/main" id="{3CB6EE52-44E0-6124-939E-46C19511197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23085" y="612787"/>
            <a:ext cx="2743200" cy="56324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3085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13D32138-7D8D-E249-ABB3-E1EADA101D3D}"/>
              </a:ext>
            </a:extLst>
          </p:cNvPr>
          <p:cNvSpPr/>
          <p:nvPr userDrawn="1"/>
        </p:nvSpPr>
        <p:spPr>
          <a:xfrm>
            <a:off x="577287" y="580518"/>
            <a:ext cx="11077904" cy="5696966"/>
          </a:xfrm>
          <a:custGeom>
            <a:avLst/>
            <a:gdLst>
              <a:gd name="connsiteX0" fmla="*/ 2144554 w 7772400"/>
              <a:gd name="connsiteY0" fmla="*/ 382910 h 3997063"/>
              <a:gd name="connsiteX1" fmla="*/ 1761504 w 7772400"/>
              <a:gd name="connsiteY1" fmla="*/ 0 h 3997063"/>
              <a:gd name="connsiteX2" fmla="*/ 0 w 7772400"/>
              <a:gd name="connsiteY2" fmla="*/ 0 h 3997063"/>
              <a:gd name="connsiteX3" fmla="*/ 0 w 7772400"/>
              <a:gd name="connsiteY3" fmla="*/ 3997063 h 3997063"/>
              <a:gd name="connsiteX4" fmla="*/ 7772400 w 7772400"/>
              <a:gd name="connsiteY4" fmla="*/ 3997063 h 3997063"/>
              <a:gd name="connsiteX5" fmla="*/ 7772400 w 7772400"/>
              <a:gd name="connsiteY5" fmla="*/ 382910 h 3997063"/>
              <a:gd name="connsiteX6" fmla="*/ 2144554 w 7772400"/>
              <a:gd name="connsiteY6" fmla="*/ 382910 h 399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0" h="3997063">
                <a:moveTo>
                  <a:pt x="2144554" y="382910"/>
                </a:moveTo>
                <a:lnTo>
                  <a:pt x="1761504" y="0"/>
                </a:lnTo>
                <a:lnTo>
                  <a:pt x="0" y="0"/>
                </a:lnTo>
                <a:lnTo>
                  <a:pt x="0" y="3997063"/>
                </a:lnTo>
                <a:lnTo>
                  <a:pt x="7772400" y="3997063"/>
                </a:lnTo>
                <a:lnTo>
                  <a:pt x="7772400" y="382910"/>
                </a:lnTo>
                <a:lnTo>
                  <a:pt x="2144554" y="382910"/>
                </a:lnTo>
                <a:close/>
              </a:path>
            </a:pathLst>
          </a:custGeom>
          <a:solidFill>
            <a:schemeClr val="accent1"/>
          </a:solidFill>
          <a:ln w="44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6F7A6-BE6C-F17A-842F-EA84F7BE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84B67-7F13-1C33-500C-BDB764D6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D091C-DABF-07B2-1471-50CBA603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56D6E-B476-D3FF-B00B-5475E7ABB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78240" y="1143001"/>
            <a:ext cx="4776951" cy="5134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8B5E7E-16A0-BD37-1EA2-DC52FC79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13" y="1732198"/>
            <a:ext cx="4523089" cy="4197822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2072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10BF0-59B0-E82C-078E-C94FDA3C3620}"/>
              </a:ext>
            </a:extLst>
          </p:cNvPr>
          <p:cNvSpPr/>
          <p:nvPr userDrawn="1"/>
        </p:nvSpPr>
        <p:spPr>
          <a:xfrm>
            <a:off x="0" y="-289711"/>
            <a:ext cx="12192000" cy="714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323A5-6E3A-AFDE-49C3-7E7CA35C9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87018-B5C5-E753-ED2B-B8BCC8C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EC15E-6F92-52C6-6D54-EEF91FBE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FD3500FD-896E-58F8-8F52-8F62CD596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1363" y="518997"/>
            <a:ext cx="5532437" cy="1325563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es-ES"/>
              <a:t>GRACIAS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743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24698" y="214807"/>
            <a:ext cx="8033951" cy="570512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199" y="1110929"/>
            <a:ext cx="8417011" cy="570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CO" sz="2400" b="1" kern="1200" dirty="0">
                <a:solidFill>
                  <a:srgbClr val="EA21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3"/>
          </p:nvPr>
        </p:nvSpPr>
        <p:spPr>
          <a:xfrm>
            <a:off x="111125" y="160338"/>
            <a:ext cx="727075" cy="679450"/>
          </a:xfrm>
        </p:spPr>
        <p:txBody>
          <a:bodyPr rtlCol="0">
            <a:norm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lvl="0"/>
            <a:endParaRPr lang="es-CO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6F293B-DA1D-2CB4-5A71-AA3F1B60CF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F2AAA-63CC-4AA0-B1A2-0ADE49A3C7E2}" type="datetimeFigureOut">
              <a:rPr lang="es-CO"/>
              <a:pPr>
                <a:defRPr/>
              </a:pPr>
              <a:t>13/03/2026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96E985-CAD0-F362-481D-4DB83601E1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6439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4;p13"/>
          <p:cNvSpPr/>
          <p:nvPr userDrawn="1"/>
        </p:nvSpPr>
        <p:spPr>
          <a:xfrm>
            <a:off x="0" y="-2125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Imagen 24" descr="logosdpcurvasBLANC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75" y="5228154"/>
            <a:ext cx="4796250" cy="1405120"/>
          </a:xfrm>
          <a:prstGeom prst="rect">
            <a:avLst/>
          </a:prstGeom>
        </p:spPr>
      </p:pic>
      <p:sp>
        <p:nvSpPr>
          <p:cNvPr id="8" name="Google Shape;85;p13"/>
          <p:cNvSpPr/>
          <p:nvPr userDrawn="1"/>
        </p:nvSpPr>
        <p:spPr>
          <a:xfrm flipH="1">
            <a:off x="10943664" y="2532197"/>
            <a:ext cx="1245319" cy="432544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6;p13"/>
          <p:cNvSpPr/>
          <p:nvPr userDrawn="1"/>
        </p:nvSpPr>
        <p:spPr>
          <a:xfrm rot="10800000">
            <a:off x="10943664" y="-52"/>
            <a:ext cx="1245319" cy="2532249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9;p13"/>
          <p:cNvSpPr/>
          <p:nvPr userDrawn="1"/>
        </p:nvSpPr>
        <p:spPr>
          <a:xfrm flipH="1">
            <a:off x="-1160900" y="479700"/>
            <a:ext cx="3074100" cy="6378300"/>
          </a:xfrm>
          <a:prstGeom prst="parallelogram">
            <a:avLst>
              <a:gd name="adj" fmla="val 71939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731500" y="2756634"/>
            <a:ext cx="6727825" cy="1154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50800" indent="0" algn="ctr">
              <a:buNone/>
              <a:defRPr lang="es-ES_tradnl" sz="6300" b="1" i="0" u="none" strike="noStrike" cap="none" dirty="0" smtClean="0">
                <a:solidFill>
                  <a:schemeClr val="lt1"/>
                </a:solidFill>
                <a:latin typeface="Calibri"/>
                <a:ea typeface="Oswald"/>
                <a:cs typeface="Calibri"/>
                <a:sym typeface="Arial"/>
              </a:defRPr>
            </a:lvl1pPr>
            <a:lvl2pPr>
              <a:defRPr lang="es-ES_tradnl" sz="6300" b="1" i="0" u="none" strike="noStrike" cap="none" dirty="0" smtClean="0">
                <a:solidFill>
                  <a:schemeClr val="lt1"/>
                </a:solidFill>
                <a:latin typeface="Oswald"/>
                <a:ea typeface="Oswald"/>
                <a:cs typeface="Oswald"/>
                <a:sym typeface="Arial"/>
              </a:defRPr>
            </a:lvl2pPr>
            <a:lvl3pPr>
              <a:defRPr lang="es-ES_tradnl" sz="6300" b="1" i="0" u="none" strike="noStrike" cap="none" dirty="0" smtClean="0">
                <a:solidFill>
                  <a:schemeClr val="lt1"/>
                </a:solidFill>
                <a:latin typeface="Oswald"/>
                <a:ea typeface="Oswald"/>
                <a:cs typeface="Oswald"/>
                <a:sym typeface="Arial"/>
              </a:defRPr>
            </a:lvl3pPr>
            <a:lvl4pPr>
              <a:defRPr lang="es-ES_tradnl" sz="6300" b="1" i="0" u="none" strike="noStrike" cap="none" dirty="0" smtClean="0">
                <a:solidFill>
                  <a:schemeClr val="lt1"/>
                </a:solidFill>
                <a:latin typeface="Oswald"/>
                <a:ea typeface="Oswald"/>
                <a:cs typeface="Oswald"/>
                <a:sym typeface="Arial"/>
              </a:defRPr>
            </a:lvl4pPr>
            <a:lvl5pPr>
              <a:defRPr lang="es-ES" sz="6300" b="1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Arial"/>
              </a:defRPr>
            </a:lvl5pPr>
          </a:lstStyle>
          <a:p>
            <a:pPr lvl="0"/>
            <a:r>
              <a:rPr lang="es-ES_tradnl"/>
              <a:t>TÍTULO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4" hasCustomPrompt="1"/>
          </p:nvPr>
        </p:nvSpPr>
        <p:spPr>
          <a:xfrm>
            <a:off x="5077500" y="4179575"/>
            <a:ext cx="2246312" cy="368300"/>
          </a:xfrm>
          <a:prstGeom prst="rect">
            <a:avLst/>
          </a:prstGeom>
        </p:spPr>
        <p:txBody>
          <a:bodyPr vert="horz"/>
          <a:lstStyle>
            <a:lvl1pPr marL="342900" indent="-342900">
              <a:buNone/>
              <a:defRPr lang="es-ES_tradnl" sz="2300" b="0" i="0" u="none" strike="noStrike" cap="none" dirty="0" smtClean="0">
                <a:solidFill>
                  <a:schemeClr val="lt1"/>
                </a:solidFill>
                <a:latin typeface="Calibri"/>
                <a:ea typeface="Lexend Deca"/>
                <a:cs typeface="Calibri"/>
                <a:sym typeface="Arial"/>
              </a:defRPr>
            </a:lvl1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s-ES_tradnl"/>
              <a:t>fecha</a:t>
            </a:r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329599F-A45E-4318-9173-AD7D12AD09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7096" y="129557"/>
            <a:ext cx="1897808" cy="22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52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6"/>
          <p:cNvSpPr/>
          <p:nvPr/>
        </p:nvSpPr>
        <p:spPr>
          <a:xfrm flipH="1">
            <a:off x="10160197" y="2532197"/>
            <a:ext cx="2038263" cy="432544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6"/>
          <p:cNvSpPr/>
          <p:nvPr/>
        </p:nvSpPr>
        <p:spPr>
          <a:xfrm rot="10800000">
            <a:off x="10953142" y="-52"/>
            <a:ext cx="1245319" cy="2532249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6"/>
          <p:cNvSpPr txBox="1">
            <a:spLocks noGrp="1"/>
          </p:cNvSpPr>
          <p:nvPr>
            <p:ph type="body" idx="1"/>
          </p:nvPr>
        </p:nvSpPr>
        <p:spPr>
          <a:xfrm>
            <a:off x="325093" y="260660"/>
            <a:ext cx="9973567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7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2"/>
          </p:nvPr>
        </p:nvSpPr>
        <p:spPr>
          <a:xfrm>
            <a:off x="815737" y="1715199"/>
            <a:ext cx="8407441" cy="204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548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0023"/>
              </a:buClr>
              <a:buSzPts val="3258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body" idx="3"/>
          </p:nvPr>
        </p:nvSpPr>
        <p:spPr>
          <a:xfrm>
            <a:off x="815975" y="3857256"/>
            <a:ext cx="8407400" cy="210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" name="Google Shape;21;p16" descr="logosdpcurvasBLANC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7143" y="6363404"/>
            <a:ext cx="1687046" cy="4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11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4826BFD-66A3-0B06-F8B2-5DC77D23BFAE}"/>
              </a:ext>
            </a:extLst>
          </p:cNvPr>
          <p:cNvCxnSpPr/>
          <p:nvPr userDrawn="1"/>
        </p:nvCxnSpPr>
        <p:spPr>
          <a:xfrm>
            <a:off x="1165860" y="533400"/>
            <a:ext cx="96774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77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0" y="-2125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7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7"/>
          <p:cNvSpPr/>
          <p:nvPr/>
        </p:nvSpPr>
        <p:spPr>
          <a:xfrm flipH="1">
            <a:off x="0" y="0"/>
            <a:ext cx="6397500" cy="6858000"/>
          </a:xfrm>
          <a:prstGeom prst="parallelogram">
            <a:avLst>
              <a:gd name="adj" fmla="val 45538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7"/>
          <p:cNvSpPr txBox="1">
            <a:spLocks noGrp="1"/>
          </p:cNvSpPr>
          <p:nvPr>
            <p:ph type="body" idx="1"/>
          </p:nvPr>
        </p:nvSpPr>
        <p:spPr>
          <a:xfrm>
            <a:off x="2872582" y="2706501"/>
            <a:ext cx="6446837" cy="84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7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7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7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700" b="1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2"/>
          </p:nvPr>
        </p:nvSpPr>
        <p:spPr>
          <a:xfrm>
            <a:off x="2872581" y="3846668"/>
            <a:ext cx="644683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17"/>
          <p:cNvSpPr/>
          <p:nvPr/>
        </p:nvSpPr>
        <p:spPr>
          <a:xfrm rot="10800000">
            <a:off x="10943664" y="-52"/>
            <a:ext cx="1245319" cy="2532249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7"/>
          <p:cNvSpPr/>
          <p:nvPr/>
        </p:nvSpPr>
        <p:spPr>
          <a:xfrm flipH="1">
            <a:off x="10160197" y="2532197"/>
            <a:ext cx="2038263" cy="432544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17" descr="logosdpcurvasBLANC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7143" y="6363404"/>
            <a:ext cx="1687046" cy="4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93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97C793E-2894-9705-20D1-73DE6D557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7836" y="797694"/>
            <a:ext cx="3767851" cy="5268346"/>
          </a:xfrm>
          <a:custGeom>
            <a:avLst/>
            <a:gdLst>
              <a:gd name="connsiteX0" fmla="*/ 3767851 w 3767851"/>
              <a:gd name="connsiteY0" fmla="*/ 0 h 5268346"/>
              <a:gd name="connsiteX1" fmla="*/ 3767851 w 3767851"/>
              <a:gd name="connsiteY1" fmla="*/ 4686409 h 5268346"/>
              <a:gd name="connsiteX2" fmla="*/ 0 w 3767851"/>
              <a:gd name="connsiteY2" fmla="*/ 5268346 h 5268346"/>
              <a:gd name="connsiteX3" fmla="*/ 0 w 3767851"/>
              <a:gd name="connsiteY3" fmla="*/ 582004 h 526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7851" h="5268346">
                <a:moveTo>
                  <a:pt x="3767851" y="0"/>
                </a:moveTo>
                <a:lnTo>
                  <a:pt x="3767851" y="4686409"/>
                </a:lnTo>
                <a:lnTo>
                  <a:pt x="0" y="5268346"/>
                </a:lnTo>
                <a:lnTo>
                  <a:pt x="0" y="5820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1CD321-DF61-1530-390F-A6C17A11D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919334"/>
            <a:ext cx="4414838" cy="414670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948ED988-F301-EAA9-34BF-3654B648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6196"/>
            <a:ext cx="4526498" cy="106532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478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D3D1F7E-34F6-17E0-ED34-50335AAB38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1375" y="1179513"/>
            <a:ext cx="2386013" cy="4221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40AAC6E9-6CFC-14BF-35AF-C266C8E2C3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1975" y="1249378"/>
            <a:ext cx="3829050" cy="415129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1" name="Marcador de contenido 9">
            <a:extLst>
              <a:ext uri="{FF2B5EF4-FFF2-40B4-BE49-F238E27FC236}">
                <a16:creationId xmlns:a16="http://schemas.microsoft.com/office/drawing/2014/main" id="{B43C5FD5-3E85-EB4A-D50F-6E25537030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297738" y="1249377"/>
            <a:ext cx="3829050" cy="415129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957639FF-7705-32C9-EF10-33051056A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4" y="337965"/>
            <a:ext cx="10564813" cy="63980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713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5A980F-2F2C-FC74-8611-0E115307A6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96739" y="1901810"/>
            <a:ext cx="2297928" cy="3041196"/>
          </a:xfrm>
          <a:custGeom>
            <a:avLst/>
            <a:gdLst>
              <a:gd name="connsiteX0" fmla="*/ 483240 w 2297928"/>
              <a:gd name="connsiteY0" fmla="*/ 0 h 3041196"/>
              <a:gd name="connsiteX1" fmla="*/ 2297928 w 2297928"/>
              <a:gd name="connsiteY1" fmla="*/ 0 h 3041196"/>
              <a:gd name="connsiteX2" fmla="*/ 1814621 w 2297928"/>
              <a:gd name="connsiteY2" fmla="*/ 3041196 h 3041196"/>
              <a:gd name="connsiteX3" fmla="*/ 0 w 2297928"/>
              <a:gd name="connsiteY3" fmla="*/ 3041196 h 30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928" h="3041196">
                <a:moveTo>
                  <a:pt x="483240" y="0"/>
                </a:moveTo>
                <a:lnTo>
                  <a:pt x="2297928" y="0"/>
                </a:lnTo>
                <a:lnTo>
                  <a:pt x="1814621" y="3041196"/>
                </a:lnTo>
                <a:lnTo>
                  <a:pt x="0" y="30411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CD6EC2-6ACA-2073-6D76-DA036D4188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1317" y="1080656"/>
            <a:ext cx="3538739" cy="4683507"/>
          </a:xfrm>
          <a:custGeom>
            <a:avLst/>
            <a:gdLst>
              <a:gd name="connsiteX0" fmla="*/ 744191 w 3538739"/>
              <a:gd name="connsiteY0" fmla="*/ 0 h 4683507"/>
              <a:gd name="connsiteX1" fmla="*/ 3538739 w 3538739"/>
              <a:gd name="connsiteY1" fmla="*/ 0 h 4683507"/>
              <a:gd name="connsiteX2" fmla="*/ 2794548 w 3538739"/>
              <a:gd name="connsiteY2" fmla="*/ 4683507 h 4683507"/>
              <a:gd name="connsiteX3" fmla="*/ 0 w 3538739"/>
              <a:gd name="connsiteY3" fmla="*/ 4683507 h 468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8739" h="4683507">
                <a:moveTo>
                  <a:pt x="744191" y="0"/>
                </a:moveTo>
                <a:lnTo>
                  <a:pt x="3538739" y="0"/>
                </a:lnTo>
                <a:lnTo>
                  <a:pt x="2794548" y="4683507"/>
                </a:lnTo>
                <a:lnTo>
                  <a:pt x="0" y="46835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DC984-0C32-2E63-56A0-D7D6B693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EC7DE-AF3A-3EDE-611D-61191525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4A236-3F3A-7583-1C58-8ACBC71A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7546C6-4DCD-4A40-353C-C08D623C871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7388" y="1080656"/>
            <a:ext cx="4327525" cy="468355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5D2DDAA-AC89-FD5D-A523-D41D27B9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365126"/>
            <a:ext cx="10666412" cy="4949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1744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560C84-4F85-D824-4BFC-A80D1DCD91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553" y="0"/>
            <a:ext cx="5202495" cy="6858508"/>
          </a:xfrm>
          <a:custGeom>
            <a:avLst/>
            <a:gdLst>
              <a:gd name="connsiteX0" fmla="*/ 0 w 5202495"/>
              <a:gd name="connsiteY0" fmla="*/ 0 h 6858508"/>
              <a:gd name="connsiteX1" fmla="*/ 3869498 w 5202495"/>
              <a:gd name="connsiteY1" fmla="*/ 0 h 6858508"/>
              <a:gd name="connsiteX2" fmla="*/ 5202495 w 5202495"/>
              <a:gd name="connsiteY2" fmla="*/ 3429254 h 6858508"/>
              <a:gd name="connsiteX3" fmla="*/ 3869498 w 5202495"/>
              <a:gd name="connsiteY3" fmla="*/ 6858508 h 6858508"/>
              <a:gd name="connsiteX4" fmla="*/ 0 w 5202495"/>
              <a:gd name="connsiteY4" fmla="*/ 6858508 h 6858508"/>
              <a:gd name="connsiteX5" fmla="*/ 1332997 w 5202495"/>
              <a:gd name="connsiteY5" fmla="*/ 3425828 h 685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2495" h="6858508">
                <a:moveTo>
                  <a:pt x="0" y="0"/>
                </a:moveTo>
                <a:lnTo>
                  <a:pt x="3869498" y="0"/>
                </a:lnTo>
                <a:lnTo>
                  <a:pt x="5202495" y="3429254"/>
                </a:lnTo>
                <a:lnTo>
                  <a:pt x="3869498" y="6858508"/>
                </a:lnTo>
                <a:lnTo>
                  <a:pt x="0" y="6858508"/>
                </a:lnTo>
                <a:lnTo>
                  <a:pt x="1332997" y="34258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EAF76D-4FC4-53A8-4B2B-6B8E4D43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231" y="365125"/>
            <a:ext cx="4517680" cy="1325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5B30C747-9BB8-B37E-3107-F0E59234EA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3231" y="1865014"/>
            <a:ext cx="4517680" cy="446335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356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DB19C-ABDD-D6B3-3589-D7C129E9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C5144-AB2A-1D24-EEC9-35432CF8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6C63B-78F1-73D1-E5CD-978492C7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F3B164F8-D5A0-950E-0371-808C652DD685}"/>
              </a:ext>
            </a:extLst>
          </p:cNvPr>
          <p:cNvSpPr/>
          <p:nvPr userDrawn="1"/>
        </p:nvSpPr>
        <p:spPr>
          <a:xfrm>
            <a:off x="0" y="-325925"/>
            <a:ext cx="12213051" cy="71839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05AC274-E228-5B21-1156-C144CA941726}"/>
              </a:ext>
            </a:extLst>
          </p:cNvPr>
          <p:cNvSpPr/>
          <p:nvPr userDrawn="1"/>
        </p:nvSpPr>
        <p:spPr>
          <a:xfrm>
            <a:off x="1445307" y="3109911"/>
            <a:ext cx="5550870" cy="3748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C38D6199-9662-FA15-2CFB-61804507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400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8CAD4EC7-A97E-FE83-909A-184886EF99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5612" y="3429000"/>
            <a:ext cx="4617911" cy="289798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E643C8E-C0E0-43FD-AA31-2A37E74C46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050925"/>
            <a:ext cx="10452100" cy="17399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1D79175-BA19-5566-A917-20EF547A85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6177" y="3109913"/>
            <a:ext cx="3074221" cy="37480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8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F9EFCF-380C-4B1B-5A1F-B771C48FAF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4730" y="1020420"/>
            <a:ext cx="4187688" cy="4861298"/>
          </a:xfrm>
          <a:custGeom>
            <a:avLst/>
            <a:gdLst>
              <a:gd name="connsiteX0" fmla="*/ 0 w 4187688"/>
              <a:gd name="connsiteY0" fmla="*/ 0 h 4861298"/>
              <a:gd name="connsiteX1" fmla="*/ 4187688 w 4187688"/>
              <a:gd name="connsiteY1" fmla="*/ 0 h 4861298"/>
              <a:gd name="connsiteX2" fmla="*/ 4187688 w 4187688"/>
              <a:gd name="connsiteY2" fmla="*/ 4242249 h 4861298"/>
              <a:gd name="connsiteX3" fmla="*/ 0 w 4187688"/>
              <a:gd name="connsiteY3" fmla="*/ 4861298 h 486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7688" h="4861298">
                <a:moveTo>
                  <a:pt x="0" y="0"/>
                </a:moveTo>
                <a:lnTo>
                  <a:pt x="4187688" y="0"/>
                </a:lnTo>
                <a:lnTo>
                  <a:pt x="4187688" y="4242249"/>
                </a:lnTo>
                <a:lnTo>
                  <a:pt x="0" y="48612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88CBE-095F-BC1D-0B6D-FA55E6F3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57C72-5E4D-2DC3-6110-300229A4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1100E-919E-C419-6180-B8F97515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1B4F382-9580-E0F9-770D-2AC9BF52EA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020763"/>
            <a:ext cx="4913313" cy="4438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71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FE82B5-AB74-1298-36A2-F8796C0512B3}"/>
              </a:ext>
            </a:extLst>
          </p:cNvPr>
          <p:cNvSpPr/>
          <p:nvPr userDrawn="1"/>
        </p:nvSpPr>
        <p:spPr>
          <a:xfrm>
            <a:off x="0" y="-307818"/>
            <a:ext cx="12192000" cy="71641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aphic 19">
            <a:extLst>
              <a:ext uri="{FF2B5EF4-FFF2-40B4-BE49-F238E27FC236}">
                <a16:creationId xmlns:a16="http://schemas.microsoft.com/office/drawing/2014/main" id="{FCB27069-B8A5-8142-B1DA-068C15A2373E}"/>
              </a:ext>
            </a:extLst>
          </p:cNvPr>
          <p:cNvGrpSpPr/>
          <p:nvPr userDrawn="1"/>
        </p:nvGrpSpPr>
        <p:grpSpPr>
          <a:xfrm>
            <a:off x="5019057" y="-317439"/>
            <a:ext cx="3134343" cy="7175439"/>
            <a:chOff x="4633072" y="0"/>
            <a:chExt cx="2925411" cy="6856351"/>
          </a:xfrm>
          <a:solidFill>
            <a:schemeClr val="accent1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E3C7E65-8A90-4F3C-B651-6C348346EA2E}"/>
                </a:ext>
              </a:extLst>
            </p:cNvPr>
            <p:cNvSpPr/>
            <p:nvPr/>
          </p:nvSpPr>
          <p:spPr>
            <a:xfrm>
              <a:off x="5443318" y="0"/>
              <a:ext cx="2115165" cy="1768248"/>
            </a:xfrm>
            <a:custGeom>
              <a:avLst/>
              <a:gdLst>
                <a:gd name="connsiteX0" fmla="*/ 2115165 w 2115165"/>
                <a:gd name="connsiteY0" fmla="*/ 1768249 h 1768248"/>
                <a:gd name="connsiteX1" fmla="*/ 761989 w 2115165"/>
                <a:gd name="connsiteY1" fmla="*/ 1768249 h 1768248"/>
                <a:gd name="connsiteX2" fmla="*/ 0 w 2115165"/>
                <a:gd name="connsiteY2" fmla="*/ 0 h 1768248"/>
                <a:gd name="connsiteX3" fmla="*/ 1353176 w 2115165"/>
                <a:gd name="connsiteY3" fmla="*/ 0 h 1768248"/>
                <a:gd name="connsiteX4" fmla="*/ 2115165 w 2115165"/>
                <a:gd name="connsiteY4" fmla="*/ 1768249 h 176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5165" h="1768248">
                  <a:moveTo>
                    <a:pt x="2115165" y="1768249"/>
                  </a:moveTo>
                  <a:lnTo>
                    <a:pt x="761989" y="1768249"/>
                  </a:lnTo>
                  <a:lnTo>
                    <a:pt x="0" y="0"/>
                  </a:lnTo>
                  <a:lnTo>
                    <a:pt x="1353176" y="0"/>
                  </a:lnTo>
                  <a:lnTo>
                    <a:pt x="2115165" y="1768249"/>
                  </a:lnTo>
                  <a:close/>
                </a:path>
              </a:pathLst>
            </a:custGeom>
            <a:grpFill/>
            <a:ln w="63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AB543FE-0985-F631-E3D0-74DC24C009FD}"/>
                </a:ext>
              </a:extLst>
            </p:cNvPr>
            <p:cNvSpPr/>
            <p:nvPr/>
          </p:nvSpPr>
          <p:spPr>
            <a:xfrm>
              <a:off x="4633072" y="5842990"/>
              <a:ext cx="1430502" cy="1013361"/>
            </a:xfrm>
            <a:custGeom>
              <a:avLst/>
              <a:gdLst>
                <a:gd name="connsiteX0" fmla="*/ 1430503 w 1430502"/>
                <a:gd name="connsiteY0" fmla="*/ 0 h 1013361"/>
                <a:gd name="connsiteX1" fmla="*/ 436662 w 1430502"/>
                <a:gd name="connsiteY1" fmla="*/ 0 h 1013361"/>
                <a:gd name="connsiteX2" fmla="*/ 0 w 1430502"/>
                <a:gd name="connsiteY2" fmla="*/ 1013361 h 1013361"/>
                <a:gd name="connsiteX3" fmla="*/ 993841 w 1430502"/>
                <a:gd name="connsiteY3" fmla="*/ 1013361 h 1013361"/>
                <a:gd name="connsiteX4" fmla="*/ 1430503 w 1430502"/>
                <a:gd name="connsiteY4" fmla="*/ 0 h 10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502" h="1013361">
                  <a:moveTo>
                    <a:pt x="1430503" y="0"/>
                  </a:moveTo>
                  <a:lnTo>
                    <a:pt x="436662" y="0"/>
                  </a:lnTo>
                  <a:lnTo>
                    <a:pt x="0" y="1013361"/>
                  </a:lnTo>
                  <a:lnTo>
                    <a:pt x="993841" y="1013361"/>
                  </a:lnTo>
                  <a:lnTo>
                    <a:pt x="1430503" y="0"/>
                  </a:lnTo>
                  <a:close/>
                </a:path>
              </a:pathLst>
            </a:custGeom>
            <a:grpFill/>
            <a:ln w="63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76DFCF-F47F-856D-5D2C-CA17BA9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5D082-8DA5-E088-77C5-B80C7008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DD0EA-0AF3-6164-AA82-BA0C6FEF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350708F-F0B4-1658-5AFE-16FD3EA99D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56288" y="1533101"/>
            <a:ext cx="6335711" cy="42643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4CE94B21-8A46-E105-5B83-EEBDAC7B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55" y="884124"/>
            <a:ext cx="50065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6D74341-327B-4443-BB2C-D5406FE84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6" y="2290763"/>
            <a:ext cx="4915246" cy="3205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533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sv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8;p18">
            <a:extLst>
              <a:ext uri="{FF2B5EF4-FFF2-40B4-BE49-F238E27FC236}">
                <a16:creationId xmlns:a16="http://schemas.microsoft.com/office/drawing/2014/main" id="{49D4B73B-BB1E-6C47-7C47-82DA76D73832}"/>
              </a:ext>
            </a:extLst>
          </p:cNvPr>
          <p:cNvPicPr preferRelativeResize="0"/>
          <p:nvPr userDrawn="1"/>
        </p:nvPicPr>
        <p:blipFill>
          <a:blip r:embed="rId22">
            <a:alphaModFix amt="2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93DF9-86FC-46E2-465A-BF00D5B14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737B1-F250-BB44-A787-B38E086CCEE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C9AE6-CA5C-6C8C-7912-B5ADD2D07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FC2119-906C-A4AC-EA61-59D567E827EE}"/>
              </a:ext>
            </a:extLst>
          </p:cNvPr>
          <p:cNvSpPr txBox="1">
            <a:spLocks/>
          </p:cNvSpPr>
          <p:nvPr userDrawn="1"/>
        </p:nvSpPr>
        <p:spPr>
          <a:xfrm flipH="1">
            <a:off x="11270028" y="615071"/>
            <a:ext cx="379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5C60577-F6E0-4B24-3CE1-7C99118B0C7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85766" y="215021"/>
            <a:ext cx="788099" cy="400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C89227D8-14CC-90E6-CF0F-004A035C81A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57176" y="215021"/>
            <a:ext cx="720383" cy="6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8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81" r:id="rId18"/>
    <p:sldLayoutId id="2147483682" r:id="rId19"/>
    <p:sldLayoutId id="214748368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31.png"/><Relationship Id="rId4" Type="http://schemas.openxmlformats.org/officeDocument/2006/relationships/diagramData" Target="../diagrams/data5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39.jpeg"/><Relationship Id="rId10" Type="http://schemas.openxmlformats.org/officeDocument/2006/relationships/image" Target="../media/image42.png"/><Relationship Id="rId4" Type="http://schemas.openxmlformats.org/officeDocument/2006/relationships/image" Target="../media/image49.svg"/><Relationship Id="rId9" Type="http://schemas.openxmlformats.org/officeDocument/2006/relationships/image" Target="../media/image5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6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39.jpeg"/><Relationship Id="rId10" Type="http://schemas.openxmlformats.org/officeDocument/2006/relationships/image" Target="../media/image52.png"/><Relationship Id="rId4" Type="http://schemas.openxmlformats.org/officeDocument/2006/relationships/image" Target="../media/image47.svg"/><Relationship Id="rId9" Type="http://schemas.openxmlformats.org/officeDocument/2006/relationships/image" Target="../media/image51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p.gov.co/gestion-a-la-inversion/inversiones-estrategicas/confi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42A1E7-79C3-0948-439F-D1A73C480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5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6C9FA-560A-AA30-6C37-EF9239011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665D74-4167-4EFB-FA9A-408842D5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E41AEAD5-9022-9F83-0B17-DF12AAD52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4A603B63-F5D9-CE38-C476-E691C94046A8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3B9A8616-EE93-D63A-3DAE-854228DBF6C5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0CEDE628-9ECC-486B-414A-63B5364E0DF0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6E158B6E-2D58-46EA-BF1E-E8D59E10CA3E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AF2B2F1C-1973-33BB-DAD8-C2AD81A7C9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196744"/>
              </p:ext>
            </p:extLst>
          </p:nvPr>
        </p:nvGraphicFramePr>
        <p:xfrm>
          <a:off x="4875534" y="629279"/>
          <a:ext cx="7075674" cy="585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52127224-F81C-832F-91C8-CCE31CBE3EC7}"/>
              </a:ext>
            </a:extLst>
          </p:cNvPr>
          <p:cNvSpPr txBox="1"/>
          <p:nvPr/>
        </p:nvSpPr>
        <p:spPr>
          <a:xfrm>
            <a:off x="2059307" y="1931820"/>
            <a:ext cx="264058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700" dirty="0"/>
              <a:t>Ajuste normativo del DUS 645: Modificar el art. 104 y adicionar nueva estructura para la formulación, aprobación y actualización del MGMP.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037B0-6EBF-F43C-3A01-1C5968556945}"/>
              </a:ext>
            </a:extLst>
          </p:cNvPr>
          <p:cNvSpPr txBox="1"/>
          <p:nvPr/>
        </p:nvSpPr>
        <p:spPr>
          <a:xfrm>
            <a:off x="2059307" y="4247243"/>
            <a:ext cx="26405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Estructura normativa que comprende 4 secciones y 18 artículos, materializando la puesta en marcha del MGMP.</a:t>
            </a:r>
          </a:p>
        </p:txBody>
      </p:sp>
      <p:sp>
        <p:nvSpPr>
          <p:cNvPr id="7" name="Título 12">
            <a:extLst>
              <a:ext uri="{FF2B5EF4-FFF2-40B4-BE49-F238E27FC236}">
                <a16:creationId xmlns:a16="http://schemas.microsoft.com/office/drawing/2014/main" id="{5AC5A39C-181A-1132-9637-5D990B6F39D9}"/>
              </a:ext>
            </a:extLst>
          </p:cNvPr>
          <p:cNvSpPr txBox="1">
            <a:spLocks/>
          </p:cNvSpPr>
          <p:nvPr/>
        </p:nvSpPr>
        <p:spPr>
          <a:xfrm>
            <a:off x="1122436" y="601847"/>
            <a:ext cx="4848596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/>
              <a:t>Proyecto Decreto Implementación MGMP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F0EEFD0-AB06-2210-7CE1-6C24F3BBA5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02" y="1984469"/>
            <a:ext cx="1572768" cy="157276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BD0A7AF-07EB-EDD1-F76C-F5B9D95D4D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18" y="4310808"/>
            <a:ext cx="1279736" cy="127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3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254EB-5BD7-79ED-8133-BFC3BBBBA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2">
            <a:extLst>
              <a:ext uri="{FF2B5EF4-FFF2-40B4-BE49-F238E27FC236}">
                <a16:creationId xmlns:a16="http://schemas.microsoft.com/office/drawing/2014/main" id="{43841530-6C8B-6052-F15B-FC6FFF02288C}"/>
              </a:ext>
            </a:extLst>
          </p:cNvPr>
          <p:cNvSpPr txBox="1">
            <a:spLocks/>
          </p:cNvSpPr>
          <p:nvPr/>
        </p:nvSpPr>
        <p:spPr>
          <a:xfrm>
            <a:off x="1465304" y="673343"/>
            <a:ext cx="9672874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600" dirty="0"/>
              <a:t>Marco de Gasto de Mediano Plazo del distrito – Secciones y articulado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24BFCEC-8E6C-6F61-EF9D-971BEFFFA1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5681568"/>
              </p:ext>
            </p:extLst>
          </p:nvPr>
        </p:nvGraphicFramePr>
        <p:xfrm>
          <a:off x="5511" y="1436353"/>
          <a:ext cx="47914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CF0C0B4-6AE4-79A1-1B82-6EC7D58BB1CD}"/>
              </a:ext>
            </a:extLst>
          </p:cNvPr>
          <p:cNvSpPr txBox="1"/>
          <p:nvPr/>
        </p:nvSpPr>
        <p:spPr>
          <a:xfrm>
            <a:off x="6323253" y="1456320"/>
            <a:ext cx="5273131" cy="2328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effectLst/>
              </a:rPr>
              <a:t>Instrumento planeación presupuestal y financiera plurianual</a:t>
            </a:r>
            <a:r>
              <a:rPr lang="es-ES" sz="1600" b="1" dirty="0"/>
              <a:t>.</a:t>
            </a:r>
          </a:p>
          <a:p>
            <a:pPr algn="l">
              <a:spcBef>
                <a:spcPts val="12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effectLst/>
              </a:rPr>
              <a:t>Cobertura institucional.</a:t>
            </a:r>
          </a:p>
          <a:p>
            <a:pPr>
              <a:spcBef>
                <a:spcPts val="12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effectLst/>
              </a:rPr>
              <a:t>Disciplina fiscal con enfoque estratégico: </a:t>
            </a:r>
            <a:r>
              <a:rPr lang="es-ES" sz="1600" dirty="0">
                <a:effectLst/>
              </a:rPr>
              <a:t>Principios de </a:t>
            </a:r>
            <a:r>
              <a:rPr lang="es-ES" sz="1600" dirty="0"/>
              <a:t>sostenibilidad fiscal, priorización estratégica, transparencia, programación integral, eficiencia en el uso de recursos y coherencia macroeconómica.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287665E-5FF4-DDDB-0DBD-292A8525E324}"/>
              </a:ext>
            </a:extLst>
          </p:cNvPr>
          <p:cNvCxnSpPr>
            <a:cxnSpLocks/>
          </p:cNvCxnSpPr>
          <p:nvPr/>
        </p:nvCxnSpPr>
        <p:spPr>
          <a:xfrm>
            <a:off x="4446447" y="2632776"/>
            <a:ext cx="1591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10C7DA97-1BBB-E5F2-2830-BB136046B415}"/>
              </a:ext>
            </a:extLst>
          </p:cNvPr>
          <p:cNvSpPr txBox="1"/>
          <p:nvPr/>
        </p:nvSpPr>
        <p:spPr>
          <a:xfrm>
            <a:off x="4566844" y="2180710"/>
            <a:ext cx="1243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Art. 1 al 4</a:t>
            </a:r>
            <a:endParaRPr lang="es-CO" sz="1400" b="1" dirty="0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7C4B8BDA-0C18-63EB-1389-226D1965C81F}"/>
              </a:ext>
            </a:extLst>
          </p:cNvPr>
          <p:cNvSpPr/>
          <p:nvPr/>
        </p:nvSpPr>
        <p:spPr>
          <a:xfrm>
            <a:off x="6114467" y="1507276"/>
            <a:ext cx="199642" cy="226919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EA754AD-D9E3-F2B8-67EE-79B9E752FE9B}"/>
              </a:ext>
            </a:extLst>
          </p:cNvPr>
          <p:cNvCxnSpPr>
            <a:cxnSpLocks/>
          </p:cNvCxnSpPr>
          <p:nvPr/>
        </p:nvCxnSpPr>
        <p:spPr>
          <a:xfrm>
            <a:off x="4460164" y="5389962"/>
            <a:ext cx="1591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AEEFF6-1082-2B76-B1C1-DCA8FDF70669}"/>
              </a:ext>
            </a:extLst>
          </p:cNvPr>
          <p:cNvSpPr txBox="1"/>
          <p:nvPr/>
        </p:nvSpPr>
        <p:spPr>
          <a:xfrm>
            <a:off x="4630852" y="5082185"/>
            <a:ext cx="1243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Art. 5 al 8</a:t>
            </a:r>
            <a:endParaRPr lang="es-CO" sz="1400" b="1" dirty="0"/>
          </a:p>
        </p:txBody>
      </p:sp>
      <p:sp>
        <p:nvSpPr>
          <p:cNvPr id="12" name="Abrir llave 11">
            <a:extLst>
              <a:ext uri="{FF2B5EF4-FFF2-40B4-BE49-F238E27FC236}">
                <a16:creationId xmlns:a16="http://schemas.microsoft.com/office/drawing/2014/main" id="{B0A9B26E-9742-DF48-BD00-E0B7E2C86268}"/>
              </a:ext>
            </a:extLst>
          </p:cNvPr>
          <p:cNvSpPr/>
          <p:nvPr/>
        </p:nvSpPr>
        <p:spPr>
          <a:xfrm>
            <a:off x="6115229" y="4297681"/>
            <a:ext cx="208024" cy="222815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FE225D5-6F5F-6F57-CFF1-DE85B6E05F4A}"/>
              </a:ext>
            </a:extLst>
          </p:cNvPr>
          <p:cNvSpPr txBox="1"/>
          <p:nvPr/>
        </p:nvSpPr>
        <p:spPr>
          <a:xfrm>
            <a:off x="6292013" y="4235800"/>
            <a:ext cx="49835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sz="1600" b="1" dirty="0"/>
              <a:t>Estructura integral: </a:t>
            </a:r>
            <a:r>
              <a:rPr lang="es-ES" sz="1600" dirty="0"/>
              <a:t>Escenario </a:t>
            </a:r>
            <a:r>
              <a:rPr lang="es-ES" sz="1600" dirty="0" err="1"/>
              <a:t>macro-fiscal</a:t>
            </a:r>
            <a:r>
              <a:rPr lang="es-ES" sz="1600" dirty="0"/>
              <a:t>, techos sectoriales, criterios de distribución y clasificación en gasto recurrente e inversión estratégica.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s-ES" sz="16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600" b="1" dirty="0"/>
              <a:t>Horizonte de 4 años móvil.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s-ES" sz="1600" b="1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600" b="1" dirty="0"/>
              <a:t>Consistencia fiscal.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s-ES" sz="1600" b="1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600" b="1" dirty="0"/>
              <a:t>Enfoque en prioridades del Plan Distrital de Desarrollo.</a:t>
            </a:r>
          </a:p>
        </p:txBody>
      </p:sp>
      <p:pic>
        <p:nvPicPr>
          <p:cNvPr id="28" name="Imagen 4">
            <a:extLst>
              <a:ext uri="{FF2B5EF4-FFF2-40B4-BE49-F238E27FC236}">
                <a16:creationId xmlns:a16="http://schemas.microsoft.com/office/drawing/2014/main" id="{16B2A49B-E23E-1144-4B50-84D0B2E4D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34" name="Group 12">
            <a:extLst>
              <a:ext uri="{FF2B5EF4-FFF2-40B4-BE49-F238E27FC236}">
                <a16:creationId xmlns:a16="http://schemas.microsoft.com/office/drawing/2014/main" id="{C085AF81-FECD-F078-404A-5ABA536BA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78" y="5436974"/>
            <a:ext cx="259494" cy="614280"/>
            <a:chOff x="9461117" y="1171977"/>
            <a:chExt cx="421834" cy="843668"/>
          </a:xfrm>
        </p:grpSpPr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09DB4CE6-AB17-9EBA-7169-08E3244B22ED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96276BDB-F184-3AB5-4728-928E16810C04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37810193-441E-FE66-2AD5-5AFA25494C2D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9154CC22-E3D3-DC84-815E-F1D633D26542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5749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F3BDE-CAEA-32D7-4238-6C8AF5ACF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2">
            <a:extLst>
              <a:ext uri="{FF2B5EF4-FFF2-40B4-BE49-F238E27FC236}">
                <a16:creationId xmlns:a16="http://schemas.microsoft.com/office/drawing/2014/main" id="{13A33528-2E8C-A341-6512-002FFD645781}"/>
              </a:ext>
            </a:extLst>
          </p:cNvPr>
          <p:cNvSpPr txBox="1">
            <a:spLocks/>
          </p:cNvSpPr>
          <p:nvPr/>
        </p:nvSpPr>
        <p:spPr>
          <a:xfrm>
            <a:off x="1465304" y="673343"/>
            <a:ext cx="9672874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600" dirty="0"/>
              <a:t>Marco de Gasto de Mediano Plazo del distrito – Secciones y articulado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DE4BCC3-DD7E-C77C-96D5-749C0D128D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7262914"/>
              </p:ext>
            </p:extLst>
          </p:nvPr>
        </p:nvGraphicFramePr>
        <p:xfrm>
          <a:off x="53582" y="2411306"/>
          <a:ext cx="4791456" cy="342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0DE78E7-D563-BD2A-7CB0-F2F8B24F6EE9}"/>
              </a:ext>
            </a:extLst>
          </p:cNvPr>
          <p:cNvSpPr txBox="1"/>
          <p:nvPr/>
        </p:nvSpPr>
        <p:spPr>
          <a:xfrm>
            <a:off x="6486480" y="1828979"/>
            <a:ext cx="527313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effectLst/>
              </a:rPr>
              <a:t>Formulación y liderazgo.</a:t>
            </a:r>
            <a:endParaRPr lang="es-ES" sz="2000" dirty="0">
              <a:effectLst/>
            </a:endParaRPr>
          </a:p>
          <a:p>
            <a:pPr algn="l">
              <a:spcBef>
                <a:spcPts val="12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effectLst/>
              </a:rPr>
              <a:t>Proceso técnico de construcción: </a:t>
            </a:r>
            <a:r>
              <a:rPr lang="es-ES" sz="2000" dirty="0">
                <a:effectLst/>
              </a:rPr>
              <a:t>Proyección </a:t>
            </a:r>
            <a:r>
              <a:rPr lang="es-ES" sz="2000" dirty="0" err="1">
                <a:effectLst/>
              </a:rPr>
              <a:t>macro-fiscal</a:t>
            </a:r>
            <a:r>
              <a:rPr lang="es-ES" sz="2000" dirty="0">
                <a:effectLst/>
              </a:rPr>
              <a:t>, análisis de programas del PDD, costos básicos de funcionamiento, techos sectoriales, fuentes recurrentes y concertación con sectores.</a:t>
            </a:r>
          </a:p>
          <a:p>
            <a:pPr algn="l">
              <a:spcBef>
                <a:spcPts val="12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effectLst/>
              </a:rPr>
              <a:t>Articulación con el calendario del ciclo presupuestal.</a:t>
            </a:r>
          </a:p>
          <a:p>
            <a:pPr algn="l">
              <a:spcBef>
                <a:spcPts val="12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s-ES" sz="2000" b="1" dirty="0">
                <a:effectLst/>
              </a:rPr>
              <a:t>Aprobación anual sesión CONFIS.</a:t>
            </a:r>
            <a:endParaRPr lang="es-ES" sz="2000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5969ADA-F1F4-E7C7-4F2C-7D9EB6D65ED5}"/>
              </a:ext>
            </a:extLst>
          </p:cNvPr>
          <p:cNvCxnSpPr>
            <a:cxnSpLocks/>
          </p:cNvCxnSpPr>
          <p:nvPr/>
        </p:nvCxnSpPr>
        <p:spPr>
          <a:xfrm>
            <a:off x="4514422" y="3629472"/>
            <a:ext cx="1591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02AB76-6A3F-0101-1DEC-2ABF81BF8987}"/>
              </a:ext>
            </a:extLst>
          </p:cNvPr>
          <p:cNvSpPr txBox="1"/>
          <p:nvPr/>
        </p:nvSpPr>
        <p:spPr>
          <a:xfrm>
            <a:off x="4746406" y="3266831"/>
            <a:ext cx="1243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Art. 9 al 12</a:t>
            </a:r>
            <a:endParaRPr lang="es-CO" sz="1400" b="1" dirty="0"/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671393AB-6923-6502-C29E-EA72C074DE77}"/>
              </a:ext>
            </a:extLst>
          </p:cNvPr>
          <p:cNvSpPr/>
          <p:nvPr/>
        </p:nvSpPr>
        <p:spPr>
          <a:xfrm>
            <a:off x="6182440" y="1774541"/>
            <a:ext cx="304040" cy="37392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4">
            <a:extLst>
              <a:ext uri="{FF2B5EF4-FFF2-40B4-BE49-F238E27FC236}">
                <a16:creationId xmlns:a16="http://schemas.microsoft.com/office/drawing/2014/main" id="{0EC83DFF-C5E7-EEEB-3AF9-93D9B81A6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30" name="Group 12">
            <a:extLst>
              <a:ext uri="{FF2B5EF4-FFF2-40B4-BE49-F238E27FC236}">
                <a16:creationId xmlns:a16="http://schemas.microsoft.com/office/drawing/2014/main" id="{08FD8F1C-7CBA-BD29-FDF8-5271C496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78" y="5436974"/>
            <a:ext cx="259494" cy="614280"/>
            <a:chOff x="9461117" y="1171977"/>
            <a:chExt cx="421834" cy="843668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BE1A0CCD-D5CF-BAB4-A663-DE251016D205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205EDCE3-0CDB-468B-C07D-C707DDF48415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E3F1CE73-62EC-C5D8-3CC9-54D89FE87636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3833093F-866C-58DA-2322-3CB9ACE5AB35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6802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2">
            <a:extLst>
              <a:ext uri="{FF2B5EF4-FFF2-40B4-BE49-F238E27FC236}">
                <a16:creationId xmlns:a16="http://schemas.microsoft.com/office/drawing/2014/main" id="{B32DBF19-5C34-4107-A09C-95CA54AF7464}"/>
              </a:ext>
            </a:extLst>
          </p:cNvPr>
          <p:cNvSpPr txBox="1">
            <a:spLocks/>
          </p:cNvSpPr>
          <p:nvPr/>
        </p:nvSpPr>
        <p:spPr>
          <a:xfrm>
            <a:off x="1465304" y="673343"/>
            <a:ext cx="9672874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600" dirty="0"/>
              <a:t>Marco de Gasto de Mediano Plazo del distrito – Secciones y articulado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D52D978-EB30-8B77-E6BD-CB34506452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5195936"/>
              </p:ext>
            </p:extLst>
          </p:nvPr>
        </p:nvGraphicFramePr>
        <p:xfrm>
          <a:off x="-188934" y="1355826"/>
          <a:ext cx="43217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A1AD6C1-CF63-51C4-DA91-7386661E8C35}"/>
              </a:ext>
            </a:extLst>
          </p:cNvPr>
          <p:cNvSpPr txBox="1"/>
          <p:nvPr/>
        </p:nvSpPr>
        <p:spPr>
          <a:xfrm>
            <a:off x="5830855" y="1352270"/>
            <a:ext cx="532308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sz="1500" b="1" i="0" dirty="0">
                <a:effectLst/>
                <a:latin typeface="D-DINExp"/>
              </a:rPr>
              <a:t>Actualización anual: </a:t>
            </a:r>
            <a:r>
              <a:rPr lang="es-ES" sz="1500" i="0" dirty="0">
                <a:effectLst/>
                <a:latin typeface="D-DINExp"/>
              </a:rPr>
              <a:t>Ajuste de proyecciones a cambios </a:t>
            </a:r>
            <a:r>
              <a:rPr lang="es-ES" sz="1500" i="0" dirty="0" err="1">
                <a:effectLst/>
                <a:latin typeface="D-DINExp"/>
              </a:rPr>
              <a:t>macro-fiscales</a:t>
            </a:r>
            <a:r>
              <a:rPr lang="es-ES" sz="1500" i="0" dirty="0">
                <a:effectLst/>
                <a:latin typeface="D-DINExp"/>
              </a:rPr>
              <a:t>, ejecución, prioridades y nuevos compromisos.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s-ES" sz="1500" b="1" i="0" dirty="0">
              <a:effectLst/>
              <a:latin typeface="D-DINExp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500" b="1" i="0" dirty="0">
                <a:effectLst/>
                <a:latin typeface="D-DINExp"/>
              </a:rPr>
              <a:t>Recalibración estratégica continua, </a:t>
            </a:r>
            <a:r>
              <a:rPr lang="es-ES" sz="1500" i="0" dirty="0">
                <a:effectLst/>
                <a:latin typeface="D-DINExp"/>
              </a:rPr>
              <a:t>alineando el MGMP con avances y metas del Plan Distrital de Desarrollo</a:t>
            </a:r>
            <a:r>
              <a:rPr lang="es-ES" sz="1500" b="1" i="0" dirty="0">
                <a:effectLst/>
                <a:latin typeface="D-DINExp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s-ES" sz="1500" b="1" i="0" dirty="0">
              <a:effectLst/>
              <a:latin typeface="D-DINExp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500" b="1" i="0" dirty="0">
                <a:effectLst/>
                <a:latin typeface="D-DINExp"/>
              </a:rPr>
              <a:t>Disciplina en autorización de avales y vigencias futuras, </a:t>
            </a:r>
            <a:r>
              <a:rPr lang="es-ES" sz="1500" i="0" dirty="0">
                <a:effectLst/>
                <a:latin typeface="D-DINExp"/>
              </a:rPr>
              <a:t>que solo se aprueban con espacio fiscal verificado en el MGMP</a:t>
            </a:r>
            <a:r>
              <a:rPr lang="es-ES" sz="1500" b="1" i="0" dirty="0">
                <a:effectLst/>
                <a:latin typeface="D-DINExp"/>
              </a:rPr>
              <a:t>.</a:t>
            </a:r>
          </a:p>
          <a:p>
            <a:pPr algn="l"/>
            <a:endParaRPr lang="es-ES" sz="1500" b="1" dirty="0">
              <a:latin typeface="D-DINExp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500" b="1" i="0" dirty="0">
                <a:effectLst/>
                <a:latin typeface="D-DINExp"/>
              </a:rPr>
              <a:t>Anclaje al ciclo presupuestal:</a:t>
            </a:r>
            <a:r>
              <a:rPr lang="es-ES" sz="1500" b="0" i="0" dirty="0">
                <a:effectLst/>
                <a:latin typeface="D-DINExp"/>
              </a:rPr>
              <a:t> El MGMP es referente obligatorio del Presupuesto Anual; SD Hacienda verifica consistencia de anteproyectos con los techos indicativos.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s-ES" sz="1500" b="0" i="0" dirty="0">
              <a:effectLst/>
              <a:latin typeface="D-DINExp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500" b="1" i="0" dirty="0">
                <a:effectLst/>
                <a:latin typeface="D-DINExp"/>
              </a:rPr>
              <a:t>Fortalecimiento institucional:</a:t>
            </a:r>
            <a:r>
              <a:rPr lang="es-ES" sz="1500" b="0" i="0" dirty="0">
                <a:effectLst/>
                <a:latin typeface="D-DINExp"/>
              </a:rPr>
              <a:t> SD Hacienda y SD Planeación lideran capacitación y asistencia técnica para mejorar proyecciones de mediano plazo y alineación con el MGMP.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s-ES" sz="1500" b="0" i="0" dirty="0">
              <a:effectLst/>
              <a:latin typeface="D-DINExp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1500" b="1" i="0" dirty="0">
                <a:effectLst/>
                <a:latin typeface="D-DINExp"/>
              </a:rPr>
              <a:t>Estandarización operativa:</a:t>
            </a:r>
            <a:r>
              <a:rPr lang="es-ES" sz="1500" b="0" i="0" dirty="0">
                <a:effectLst/>
                <a:latin typeface="D-DINExp"/>
              </a:rPr>
              <a:t> SD Hacienda define, vía Resolución, procedimientos, formatos, metodologías y herramientas para formular, actualizar y hacer seguimiento al MGMP.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48FDB676-72CD-8516-0CE6-CCC7FAC1134C}"/>
              </a:ext>
            </a:extLst>
          </p:cNvPr>
          <p:cNvCxnSpPr>
            <a:cxnSpLocks/>
          </p:cNvCxnSpPr>
          <p:nvPr/>
        </p:nvCxnSpPr>
        <p:spPr>
          <a:xfrm>
            <a:off x="3812380" y="3811740"/>
            <a:ext cx="1591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431E30C-FE13-C867-FCCB-0BC913B344CE}"/>
              </a:ext>
            </a:extLst>
          </p:cNvPr>
          <p:cNvSpPr txBox="1"/>
          <p:nvPr/>
        </p:nvSpPr>
        <p:spPr>
          <a:xfrm>
            <a:off x="3986116" y="3425678"/>
            <a:ext cx="1243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Art. 13 al 18</a:t>
            </a:r>
            <a:endParaRPr lang="es-CO" sz="1400" b="1" dirty="0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11C7A033-6D13-6DB5-498B-CD54881BCF91}"/>
              </a:ext>
            </a:extLst>
          </p:cNvPr>
          <p:cNvSpPr/>
          <p:nvPr/>
        </p:nvSpPr>
        <p:spPr>
          <a:xfrm>
            <a:off x="5551272" y="1252704"/>
            <a:ext cx="310898" cy="50289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4">
            <a:extLst>
              <a:ext uri="{FF2B5EF4-FFF2-40B4-BE49-F238E27FC236}">
                <a16:creationId xmlns:a16="http://schemas.microsoft.com/office/drawing/2014/main" id="{00827853-6FB9-AA56-8E45-2DB454FC4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30" name="Group 12">
            <a:extLst>
              <a:ext uri="{FF2B5EF4-FFF2-40B4-BE49-F238E27FC236}">
                <a16:creationId xmlns:a16="http://schemas.microsoft.com/office/drawing/2014/main" id="{7BA8C48A-74B4-0D7D-C2F8-F94C64A49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78" y="5436974"/>
            <a:ext cx="259494" cy="614280"/>
            <a:chOff x="9461117" y="1171977"/>
            <a:chExt cx="421834" cy="843668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FFEA81DD-BC52-D5CE-0139-48D6F3DAD1FD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235A57F4-88ED-793B-43C5-5BB04E57AD2D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238AAA7E-CE99-5028-BC95-628093A2D966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70FC0A42-609C-534D-B223-573899DD1327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572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FB14C-CA9C-9D1D-493F-12D06FAC8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2">
            <a:extLst>
              <a:ext uri="{FF2B5EF4-FFF2-40B4-BE49-F238E27FC236}">
                <a16:creationId xmlns:a16="http://schemas.microsoft.com/office/drawing/2014/main" id="{9BA9349C-45BF-0BB8-1F9C-9FD6E634E574}"/>
              </a:ext>
            </a:extLst>
          </p:cNvPr>
          <p:cNvSpPr/>
          <p:nvPr/>
        </p:nvSpPr>
        <p:spPr>
          <a:xfrm>
            <a:off x="8770887" y="5417127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32">
            <a:extLst>
              <a:ext uri="{FF2B5EF4-FFF2-40B4-BE49-F238E27FC236}">
                <a16:creationId xmlns:a16="http://schemas.microsoft.com/office/drawing/2014/main" id="{70CB5A09-9178-4BEE-7054-45003FC8AAB6}"/>
              </a:ext>
            </a:extLst>
          </p:cNvPr>
          <p:cNvSpPr/>
          <p:nvPr/>
        </p:nvSpPr>
        <p:spPr>
          <a:xfrm>
            <a:off x="8249699" y="5443450"/>
            <a:ext cx="1042376" cy="69411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7B42042-7864-6525-8F4B-D42FA5AD0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2295" y="6032198"/>
            <a:ext cx="961570" cy="36860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CC2472A-E962-F199-C7B8-531010B48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2583" y="1919503"/>
            <a:ext cx="4079967" cy="301899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F28741F6-B3DA-1EDE-23D8-E67169BBFBEE}"/>
              </a:ext>
            </a:extLst>
          </p:cNvPr>
          <p:cNvSpPr txBox="1"/>
          <p:nvPr/>
        </p:nvSpPr>
        <p:spPr>
          <a:xfrm>
            <a:off x="1243623" y="1688502"/>
            <a:ext cx="5311797" cy="18097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CO" sz="4400" b="1">
                <a:solidFill>
                  <a:schemeClr val="bg1">
                    <a:lumMod val="95000"/>
                  </a:schemeClr>
                </a:solidFill>
              </a:rPr>
              <a:t>3. </a:t>
            </a:r>
            <a:r>
              <a:rPr lang="es-CO" sz="4000">
                <a:solidFill>
                  <a:schemeClr val="bg1">
                    <a:lumMod val="95000"/>
                  </a:schemeClr>
                </a:solidFill>
              </a:rPr>
              <a:t>Metodología para elaborar el </a:t>
            </a:r>
            <a:r>
              <a:rPr lang="es-ES" sz="4000">
                <a:solidFill>
                  <a:schemeClr val="bg1">
                    <a:lumMod val="95000"/>
                  </a:schemeClr>
                </a:solidFill>
              </a:rPr>
              <a:t>Marco de Gasto de Mediano Plazo</a:t>
            </a:r>
            <a:endParaRPr lang="es-CO" sz="40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073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4FA9394-7726-9805-5DEC-81317ED6B3A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eaLnBrk="1" hangingPunct="1"/>
            <a:r>
              <a:rPr lang="es-CO" altLang="es-CO" dirty="0"/>
              <a:t> </a:t>
            </a:r>
            <a:endParaRPr lang="es-ES" altLang="es-CO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0DFAEB5-30DE-AE74-C589-DB1276DB7444}"/>
              </a:ext>
            </a:extLst>
          </p:cNvPr>
          <p:cNvGrpSpPr/>
          <p:nvPr/>
        </p:nvGrpSpPr>
        <p:grpSpPr>
          <a:xfrm>
            <a:off x="11005264" y="5632077"/>
            <a:ext cx="1186735" cy="1229091"/>
            <a:chOff x="11005264" y="5632077"/>
            <a:chExt cx="1186735" cy="1229091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816F1DD-B910-7F8E-FCF0-534F83FE6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1005264" y="5984244"/>
              <a:ext cx="1186735" cy="876924"/>
            </a:xfrm>
            <a:prstGeom prst="rect">
              <a:avLst/>
            </a:prstGeom>
          </p:spPr>
        </p:pic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5FD8596E-17CD-FE2A-E280-3D807A63D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79407" y="5632077"/>
              <a:ext cx="185262" cy="422352"/>
              <a:chOff x="9461117" y="1171977"/>
              <a:chExt cx="421834" cy="843668"/>
            </a:xfrm>
          </p:grpSpPr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F49AE523-8C9F-BB62-316C-76BBD6D38ACD}"/>
                  </a:ext>
                </a:extLst>
              </p:cNvPr>
              <p:cNvSpPr/>
              <p:nvPr/>
            </p:nvSpPr>
            <p:spPr>
              <a:xfrm>
                <a:off x="9461117" y="1171977"/>
                <a:ext cx="210917" cy="2109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D687723B-D306-2E92-E51B-967D78BA712E}"/>
                  </a:ext>
                </a:extLst>
              </p:cNvPr>
              <p:cNvSpPr/>
              <p:nvPr/>
            </p:nvSpPr>
            <p:spPr>
              <a:xfrm>
                <a:off x="9672034" y="1382894"/>
                <a:ext cx="210917" cy="2109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451F4E14-568D-CC77-66B8-A1301708C881}"/>
                  </a:ext>
                </a:extLst>
              </p:cNvPr>
              <p:cNvSpPr/>
              <p:nvPr/>
            </p:nvSpPr>
            <p:spPr>
              <a:xfrm>
                <a:off x="9461117" y="1593811"/>
                <a:ext cx="210917" cy="2109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70CE6E0A-A454-CDB7-56CE-9110E0E45AAA}"/>
                  </a:ext>
                </a:extLst>
              </p:cNvPr>
              <p:cNvSpPr/>
              <p:nvPr/>
            </p:nvSpPr>
            <p:spPr>
              <a:xfrm>
                <a:off x="9672034" y="1804728"/>
                <a:ext cx="210917" cy="2109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98A5614-07A2-93C9-3B27-ABDA2CC65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1" y="-484963"/>
            <a:ext cx="11372850" cy="70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2">
            <a:extLst>
              <a:ext uri="{FF2B5EF4-FFF2-40B4-BE49-F238E27FC236}">
                <a16:creationId xmlns:a16="http://schemas.microsoft.com/office/drawing/2014/main" id="{04CC8FE6-3373-0DB3-1991-6E6DBFDBE83A}"/>
              </a:ext>
            </a:extLst>
          </p:cNvPr>
          <p:cNvSpPr txBox="1">
            <a:spLocks/>
          </p:cNvSpPr>
          <p:nvPr/>
        </p:nvSpPr>
        <p:spPr>
          <a:xfrm>
            <a:off x="1465304" y="673343"/>
            <a:ext cx="9672874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600" dirty="0"/>
              <a:t>Fases Marco de Gasto de Mediano Plazo del distrito –Línea Base-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677F7A-3E3E-7CEA-A686-4465DF3030A8}"/>
              </a:ext>
            </a:extLst>
          </p:cNvPr>
          <p:cNvSpPr txBox="1"/>
          <p:nvPr/>
        </p:nvSpPr>
        <p:spPr>
          <a:xfrm>
            <a:off x="7315200" y="52187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s-CO" sz="1800" b="0" dirty="0">
                <a:solidFill>
                  <a:schemeClr val="tx1"/>
                </a:solidFill>
              </a:rPr>
              <a:t>(Hito: 1er MGMP del Distrito Capital)</a:t>
            </a:r>
            <a:endParaRPr lang="en-US" altLang="es-CO" sz="1800" dirty="0">
              <a:solidFill>
                <a:schemeClr val="tx1"/>
              </a:solidFill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6E04DC4-3D44-FE7F-6C31-01B1CC43ABE3}"/>
              </a:ext>
            </a:extLst>
          </p:cNvPr>
          <p:cNvSpPr/>
          <p:nvPr/>
        </p:nvSpPr>
        <p:spPr>
          <a:xfrm>
            <a:off x="11005264" y="4324350"/>
            <a:ext cx="424736" cy="8608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9AA712-AA2D-0418-2C9E-296CB82F1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47" y="582083"/>
            <a:ext cx="10698922" cy="604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201663"/>
              </p:ext>
            </p:extLst>
          </p:nvPr>
        </p:nvGraphicFramePr>
        <p:xfrm>
          <a:off x="1549400" y="-8648"/>
          <a:ext cx="9144000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229101" y="2371635"/>
            <a:ext cx="3829050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000" b="1">
                <a:solidFill>
                  <a:srgbClr val="0F4068"/>
                </a:solidFill>
                <a:latin typeface="Calibri" panose="020F0502020204030204" pitchFamily="34" charset="0"/>
              </a:rPr>
              <a:t>Proceso de Programación Presupuestal </a:t>
            </a:r>
          </a:p>
        </p:txBody>
      </p:sp>
      <p:graphicFrame>
        <p:nvGraphicFramePr>
          <p:cNvPr id="7" name="Diagrama 6"/>
          <p:cNvGraphicFramePr/>
          <p:nvPr/>
        </p:nvGraphicFramePr>
        <p:xfrm>
          <a:off x="3048000" y="673100"/>
          <a:ext cx="6146800" cy="549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riángulo isósceles 2"/>
          <p:cNvSpPr/>
          <p:nvPr/>
        </p:nvSpPr>
        <p:spPr>
          <a:xfrm rot="10800000">
            <a:off x="5876581" y="230982"/>
            <a:ext cx="424543" cy="307068"/>
          </a:xfrm>
          <a:prstGeom prst="triangle">
            <a:avLst/>
          </a:prstGeom>
          <a:solidFill>
            <a:srgbClr val="FFD005"/>
          </a:solidFill>
          <a:ln>
            <a:solidFill>
              <a:srgbClr val="FFD0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CO">
              <a:solidFill>
                <a:srgbClr val="0F4068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440009" y="-8648"/>
            <a:ext cx="12955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O" sz="1050" b="1">
                <a:solidFill>
                  <a:srgbClr val="0F4068"/>
                </a:solidFill>
                <a:latin typeface="Calibri" panose="020F0502020204030204"/>
              </a:rPr>
              <a:t>INICIO DE VIGENCIA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F6801D8-220D-8027-F998-1964C3AF4EE6}"/>
              </a:ext>
            </a:extLst>
          </p:cNvPr>
          <p:cNvGrpSpPr/>
          <p:nvPr/>
        </p:nvGrpSpPr>
        <p:grpSpPr>
          <a:xfrm>
            <a:off x="11005264" y="5632077"/>
            <a:ext cx="1186735" cy="1229091"/>
            <a:chOff x="11005264" y="5632077"/>
            <a:chExt cx="1186735" cy="1229091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322E812-66F6-47F5-FE5F-11517C3C2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1005264" y="5984244"/>
              <a:ext cx="1186735" cy="876924"/>
            </a:xfrm>
            <a:prstGeom prst="rect">
              <a:avLst/>
            </a:prstGeom>
          </p:spPr>
        </p:pic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E083FC95-0CAB-4EF2-70EF-DAE08220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79407" y="5632077"/>
              <a:ext cx="185262" cy="422352"/>
              <a:chOff x="9461117" y="1171977"/>
              <a:chExt cx="421834" cy="843668"/>
            </a:xfrm>
          </p:grpSpPr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5BE424DA-3D67-81E9-A565-60A3D3CC47D1}"/>
                  </a:ext>
                </a:extLst>
              </p:cNvPr>
              <p:cNvSpPr/>
              <p:nvPr/>
            </p:nvSpPr>
            <p:spPr>
              <a:xfrm>
                <a:off x="9461117" y="1171977"/>
                <a:ext cx="210917" cy="2109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7D6604D4-3665-FA4F-20A5-A1B526F79C51}"/>
                  </a:ext>
                </a:extLst>
              </p:cNvPr>
              <p:cNvSpPr/>
              <p:nvPr/>
            </p:nvSpPr>
            <p:spPr>
              <a:xfrm>
                <a:off x="9672034" y="1382894"/>
                <a:ext cx="210917" cy="2109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id="{BF218CC2-95D5-A5D3-2A50-EF0911EBA2E0}"/>
                  </a:ext>
                </a:extLst>
              </p:cNvPr>
              <p:cNvSpPr/>
              <p:nvPr/>
            </p:nvSpPr>
            <p:spPr>
              <a:xfrm>
                <a:off x="9461117" y="1593811"/>
                <a:ext cx="210917" cy="2109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CFBD5B45-8614-EE45-6039-ACBC4B76838F}"/>
                  </a:ext>
                </a:extLst>
              </p:cNvPr>
              <p:cNvSpPr/>
              <p:nvPr/>
            </p:nvSpPr>
            <p:spPr>
              <a:xfrm>
                <a:off x="9672034" y="1804728"/>
                <a:ext cx="210917" cy="2109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65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871EC-0F4D-2FDD-8A66-21239D1C0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7620FE-0939-884B-69F3-A530B6ABF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1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FB14C-CA9C-9D1D-493F-12D06FAC8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2">
            <a:extLst>
              <a:ext uri="{FF2B5EF4-FFF2-40B4-BE49-F238E27FC236}">
                <a16:creationId xmlns:a16="http://schemas.microsoft.com/office/drawing/2014/main" id="{9BA9349C-45BF-0BB8-1F9C-9FD6E634E574}"/>
              </a:ext>
            </a:extLst>
          </p:cNvPr>
          <p:cNvSpPr/>
          <p:nvPr/>
        </p:nvSpPr>
        <p:spPr>
          <a:xfrm>
            <a:off x="8770887" y="5417127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32">
            <a:extLst>
              <a:ext uri="{FF2B5EF4-FFF2-40B4-BE49-F238E27FC236}">
                <a16:creationId xmlns:a16="http://schemas.microsoft.com/office/drawing/2014/main" id="{70CB5A09-9178-4BEE-7054-45003FC8AAB6}"/>
              </a:ext>
            </a:extLst>
          </p:cNvPr>
          <p:cNvSpPr/>
          <p:nvPr/>
        </p:nvSpPr>
        <p:spPr>
          <a:xfrm>
            <a:off x="8249699" y="5443450"/>
            <a:ext cx="1042376" cy="69411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7B42042-7864-6525-8F4B-D42FA5AD0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2295" y="6032198"/>
            <a:ext cx="961570" cy="36860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CC2472A-E962-F199-C7B8-531010B48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2583" y="1919503"/>
            <a:ext cx="4079967" cy="301899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F28741F6-B3DA-1EDE-23D8-E67169BBFBEE}"/>
              </a:ext>
            </a:extLst>
          </p:cNvPr>
          <p:cNvSpPr txBox="1"/>
          <p:nvPr/>
        </p:nvSpPr>
        <p:spPr>
          <a:xfrm>
            <a:off x="1243623" y="1688502"/>
            <a:ext cx="5121297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4400" b="1">
                <a:solidFill>
                  <a:schemeClr val="bg1">
                    <a:lumMod val="95000"/>
                  </a:schemeClr>
                </a:solidFill>
              </a:rPr>
              <a:t>4.</a:t>
            </a:r>
            <a:r>
              <a:rPr lang="es-CO" sz="4000" b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4000">
                <a:solidFill>
                  <a:schemeClr val="bg1">
                    <a:lumMod val="95000"/>
                  </a:schemeClr>
                </a:solidFill>
              </a:rPr>
              <a:t>Guía básica y procedimiento para solicitar una Vigencia Futura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6C1D75-FA0B-464D-8EC3-24BDFDD9316D}"/>
              </a:ext>
            </a:extLst>
          </p:cNvPr>
          <p:cNvSpPr txBox="1"/>
          <p:nvPr/>
        </p:nvSpPr>
        <p:spPr>
          <a:xfrm>
            <a:off x="1237945" y="4686594"/>
            <a:ext cx="5805469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Subsecretaría de Planeación de la Inversión</a:t>
            </a:r>
            <a:endParaRPr lang="en-US"/>
          </a:p>
          <a:p>
            <a:r>
              <a:rPr lang="es-CO" sz="2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Dirección de Inversiones Estratégicas</a:t>
            </a:r>
          </a:p>
          <a:p>
            <a:r>
              <a:rPr lang="es-CO" sz="2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Secretaría Técnica del CONFIS Distrital</a:t>
            </a:r>
          </a:p>
        </p:txBody>
      </p:sp>
    </p:spTree>
    <p:extLst>
      <p:ext uri="{BB962C8B-B14F-4D97-AF65-F5344CB8AC3E}">
        <p14:creationId xmlns:p14="http://schemas.microsoft.com/office/powerpoint/2010/main" val="41976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2">
            <a:extLst>
              <a:ext uri="{FF2B5EF4-FFF2-40B4-BE49-F238E27FC236}">
                <a16:creationId xmlns:a16="http://schemas.microsoft.com/office/drawing/2014/main" id="{4A3E838F-A759-9DBF-ADD5-C57609021250}"/>
              </a:ext>
            </a:extLst>
          </p:cNvPr>
          <p:cNvSpPr/>
          <p:nvPr/>
        </p:nvSpPr>
        <p:spPr>
          <a:xfrm>
            <a:off x="8770887" y="5417127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32">
            <a:extLst>
              <a:ext uri="{FF2B5EF4-FFF2-40B4-BE49-F238E27FC236}">
                <a16:creationId xmlns:a16="http://schemas.microsoft.com/office/drawing/2014/main" id="{681B7B16-26C8-C503-D81D-F2C8988428F8}"/>
              </a:ext>
            </a:extLst>
          </p:cNvPr>
          <p:cNvSpPr/>
          <p:nvPr/>
        </p:nvSpPr>
        <p:spPr>
          <a:xfrm>
            <a:off x="8249699" y="5443450"/>
            <a:ext cx="1042376" cy="69411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A9D2AE2F-DB0F-1E89-4162-A4D7889EA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2295" y="6032198"/>
            <a:ext cx="961570" cy="36860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5493748-E3C0-316F-D1AB-CE9EA703C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2583" y="1919503"/>
            <a:ext cx="4079967" cy="301899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F18A94E1-1A61-1101-2F50-A9045E789FE5}"/>
              </a:ext>
            </a:extLst>
          </p:cNvPr>
          <p:cNvSpPr txBox="1"/>
          <p:nvPr/>
        </p:nvSpPr>
        <p:spPr>
          <a:xfrm>
            <a:off x="1243623" y="1654885"/>
            <a:ext cx="5905708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O" sz="2800" b="1">
                <a:solidFill>
                  <a:schemeClr val="bg1">
                    <a:lumMod val="95000"/>
                  </a:schemeClr>
                </a:solidFill>
                <a:latin typeface="Oswald"/>
                <a:ea typeface="+mj-ea"/>
                <a:cs typeface="+mj-cs"/>
              </a:rPr>
              <a:t>ORDEN DEL DÍA</a:t>
            </a:r>
          </a:p>
          <a:p>
            <a:pPr marL="457200" marR="0" lvl="0" indent="-4572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CO" sz="2800" b="1">
              <a:solidFill>
                <a:schemeClr val="bg1">
                  <a:lumMod val="95000"/>
                </a:schemeClr>
              </a:solidFill>
              <a:latin typeface="Oswald"/>
              <a:ea typeface="+mj-ea"/>
              <a:cs typeface="+mj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CO" sz="2800">
                <a:solidFill>
                  <a:schemeClr val="bg1">
                    <a:lumMod val="95000"/>
                  </a:schemeClr>
                </a:solidFill>
              </a:rPr>
              <a:t>Apertura 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2800">
                <a:solidFill>
                  <a:schemeClr val="bg1">
                    <a:lumMod val="95000"/>
                  </a:schemeClr>
                </a:solidFill>
              </a:rPr>
              <a:t>Socialización Proyecto de Decreto Marco de Gasto de Mediano Plazo 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CO" sz="2800">
                <a:solidFill>
                  <a:schemeClr val="bg1">
                    <a:lumMod val="95000"/>
                  </a:schemeClr>
                </a:solidFill>
              </a:rPr>
              <a:t>Metodología para elaborar el </a:t>
            </a:r>
            <a:r>
              <a:rPr lang="es-ES" sz="2800">
                <a:solidFill>
                  <a:schemeClr val="bg1">
                    <a:lumMod val="95000"/>
                  </a:schemeClr>
                </a:solidFill>
              </a:rPr>
              <a:t>Marco de Gasto de Mediano Plazo</a:t>
            </a:r>
            <a:endParaRPr lang="es-CO" sz="2800">
              <a:solidFill>
                <a:schemeClr val="bg1">
                  <a:lumMod val="95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CO" sz="2800">
                <a:solidFill>
                  <a:schemeClr val="bg1">
                    <a:lumMod val="95000"/>
                  </a:schemeClr>
                </a:solidFill>
              </a:rPr>
              <a:t>Guía básica y procedimiento para solicitar una Vigencia Futura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CO" sz="2800">
                <a:solidFill>
                  <a:schemeClr val="bg1">
                    <a:lumMod val="95000"/>
                  </a:schemeClr>
                </a:solidFill>
              </a:rPr>
              <a:t>Utilización de las Vigencias futuras y recomendaciones de procedimiento</a:t>
            </a:r>
          </a:p>
        </p:txBody>
      </p:sp>
    </p:spTree>
    <p:extLst>
      <p:ext uri="{BB962C8B-B14F-4D97-AF65-F5344CB8AC3E}">
        <p14:creationId xmlns:p14="http://schemas.microsoft.com/office/powerpoint/2010/main" val="2470723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body" idx="1"/>
          </p:nvPr>
        </p:nvSpPr>
        <p:spPr>
          <a:xfrm>
            <a:off x="1654890" y="2586036"/>
            <a:ext cx="10537110" cy="205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>
                <a:latin typeface="Calibri"/>
                <a:ea typeface="Calibri"/>
                <a:cs typeface="Calibri"/>
                <a:sym typeface="Calibri"/>
              </a:rPr>
              <a:t>VIGENCIAS FUTURAS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Definición – tipos – características – </a:t>
            </a:r>
            <a:r>
              <a:rPr lang="es-MX" sz="4000"/>
              <a:t>c</a:t>
            </a:r>
            <a:r>
              <a:rPr lang="es-MX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ondiciones </a:t>
            </a:r>
            <a:endParaRPr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1F555F46-A513-4FEA-5554-6AB5BD763161}"/>
              </a:ext>
            </a:extLst>
          </p:cNvPr>
          <p:cNvSpPr/>
          <p:nvPr/>
        </p:nvSpPr>
        <p:spPr>
          <a:xfrm>
            <a:off x="518160" y="386080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800" b="1">
                <a:solidFill>
                  <a:srgbClr val="C00000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1" y="270164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>
                <a:solidFill>
                  <a:schemeClr val="lt1"/>
                </a:solidFill>
              </a:rPr>
              <a:t>Definición</a:t>
            </a: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1182574" y="3550994"/>
            <a:ext cx="2062199" cy="896316"/>
          </a:xfrm>
          <a:prstGeom prst="roundRect">
            <a:avLst>
              <a:gd name="adj" fmla="val 16667"/>
            </a:avLst>
          </a:prstGeom>
          <a:solidFill>
            <a:srgbClr val="DB002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VIGENCIAS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FUTURAS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4"/>
          <p:cNvSpPr/>
          <p:nvPr/>
        </p:nvSpPr>
        <p:spPr>
          <a:xfrm>
            <a:off x="4398206" y="1194502"/>
            <a:ext cx="3384584" cy="127184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Instrumento de </a:t>
            </a:r>
            <a:r>
              <a:rPr lang="es-MX" sz="18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planeación</a:t>
            </a: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s-MX" sz="18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ejecución presupuestal </a:t>
            </a: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 permite </a:t>
            </a:r>
            <a:r>
              <a:rPr lang="es-MX" sz="18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comprometer</a:t>
            </a: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recursos de </a:t>
            </a:r>
            <a:r>
              <a:rPr lang="es-MX" sz="18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presupuestos futuros</a:t>
            </a:r>
            <a:endParaRPr sz="1800" b="1" i="0" u="sng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4398206" y="2619603"/>
            <a:ext cx="3384584" cy="131179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Garantizando de </a:t>
            </a:r>
            <a:r>
              <a:rPr lang="es-MX" sz="18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 expedita </a:t>
            </a: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entrega </a:t>
            </a:r>
            <a:r>
              <a:rPr lang="es-MX" sz="18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bienes o servicios </a:t>
            </a: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cuya </a:t>
            </a:r>
            <a:r>
              <a:rPr lang="es-MX" sz="18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ejecución toma más de una vigencia fiscal </a:t>
            </a:r>
            <a:endParaRPr sz="1800" b="1" i="0" u="sng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"/>
          <p:cNvSpPr/>
          <p:nvPr/>
        </p:nvSpPr>
        <p:spPr>
          <a:xfrm>
            <a:off x="4398206" y="4073237"/>
            <a:ext cx="3384584" cy="1236518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Reduce costos de transacción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(se evita demoras generadas en procesos administrativos como adiciones a los contratos)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"/>
          <p:cNvSpPr/>
          <p:nvPr/>
        </p:nvSpPr>
        <p:spPr>
          <a:xfrm>
            <a:off x="4398205" y="5369494"/>
            <a:ext cx="3384585" cy="1201536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Puede generar una </a:t>
            </a:r>
            <a:r>
              <a:rPr lang="es-MX" sz="18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reducción en costos económicos al contratar a precios presentes</a:t>
            </a:r>
            <a:endParaRPr sz="1800" b="1" i="0" u="sng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4"/>
          <p:cNvSpPr/>
          <p:nvPr/>
        </p:nvSpPr>
        <p:spPr>
          <a:xfrm>
            <a:off x="8380333" y="1476989"/>
            <a:ext cx="1388355" cy="65261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4"/>
          <p:cNvSpPr/>
          <p:nvPr/>
        </p:nvSpPr>
        <p:spPr>
          <a:xfrm>
            <a:off x="8376727" y="2898376"/>
            <a:ext cx="1391961" cy="65261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QUÉ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4"/>
          <p:cNvSpPr/>
          <p:nvPr/>
        </p:nvSpPr>
        <p:spPr>
          <a:xfrm>
            <a:off x="8376727" y="4880955"/>
            <a:ext cx="1380335" cy="652618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PORQUÉ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Ventajas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4"/>
          <p:cNvSpPr/>
          <p:nvPr/>
        </p:nvSpPr>
        <p:spPr>
          <a:xfrm rot="5400000">
            <a:off x="7855527" y="1656396"/>
            <a:ext cx="332509" cy="31787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"/>
          <p:cNvSpPr/>
          <p:nvPr/>
        </p:nvSpPr>
        <p:spPr>
          <a:xfrm rot="5400000">
            <a:off x="7913502" y="3095782"/>
            <a:ext cx="332511" cy="31787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 rot="5400000">
            <a:off x="7906965" y="5075476"/>
            <a:ext cx="332509" cy="31787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body" idx="1"/>
          </p:nvPr>
        </p:nvSpPr>
        <p:spPr>
          <a:xfrm>
            <a:off x="1" y="270164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>
                <a:solidFill>
                  <a:schemeClr val="lt1"/>
                </a:solidFill>
              </a:rPr>
              <a:t>Definición</a:t>
            </a:r>
            <a:endParaRPr/>
          </a:p>
        </p:txBody>
      </p:sp>
      <p:grpSp>
        <p:nvGrpSpPr>
          <p:cNvPr id="94" name="Google Shape;94;p5"/>
          <p:cNvGrpSpPr/>
          <p:nvPr/>
        </p:nvGrpSpPr>
        <p:grpSpPr>
          <a:xfrm>
            <a:off x="1060467" y="866819"/>
            <a:ext cx="9352961" cy="4308368"/>
            <a:chOff x="1699" y="197037"/>
            <a:chExt cx="9352961" cy="4308368"/>
          </a:xfrm>
        </p:grpSpPr>
        <p:sp>
          <p:nvSpPr>
            <p:cNvPr id="95" name="Google Shape;95;p5"/>
            <p:cNvSpPr/>
            <p:nvPr/>
          </p:nvSpPr>
          <p:spPr>
            <a:xfrm>
              <a:off x="1699" y="961627"/>
              <a:ext cx="4550067" cy="535302"/>
            </a:xfrm>
            <a:prstGeom prst="rect">
              <a:avLst/>
            </a:prstGeom>
            <a:solidFill>
              <a:srgbClr val="385623"/>
            </a:solidFill>
            <a:ln w="25400" cap="flat" cmpd="sng">
              <a:solidFill>
                <a:srgbClr val="3856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699" y="1162665"/>
              <a:ext cx="334264" cy="334264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699" y="197037"/>
              <a:ext cx="4550067" cy="961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 txBox="1"/>
            <p:nvPr/>
          </p:nvSpPr>
          <p:spPr>
            <a:xfrm>
              <a:off x="1699" y="197037"/>
              <a:ext cx="4550067" cy="961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35550" rIns="53325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 ES</a:t>
              </a: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2256" y="2166112"/>
              <a:ext cx="334256" cy="33425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398318" y="1687541"/>
              <a:ext cx="4210447" cy="1227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 txBox="1"/>
            <p:nvPr/>
          </p:nvSpPr>
          <p:spPr>
            <a:xfrm>
              <a:off x="398318" y="1687541"/>
              <a:ext cx="4210447" cy="1227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92450" rIns="92450" bIns="924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Instrumento que presenta ventajas en términos de oportunidad y disponibilidad en proyectos y objetos de gasto con horizontes de ejecución de largo o mediano plazo</a:t>
              </a:r>
              <a:endParaRPr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699" y="3169550"/>
              <a:ext cx="334256" cy="33425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20203" y="2947102"/>
              <a:ext cx="423156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 txBox="1"/>
            <p:nvPr/>
          </p:nvSpPr>
          <p:spPr>
            <a:xfrm>
              <a:off x="320203" y="2947102"/>
              <a:ext cx="423156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92450" rIns="92450" bIns="924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Instrumento que garantiza continuidad de proyectos de mediano o largo plazo, reduciendo tanto costos como tiempos en el proceso de contratación y ejecución</a:t>
              </a:r>
              <a:endParaRPr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699" y="3948702"/>
              <a:ext cx="334256" cy="33425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20203" y="3726254"/>
              <a:ext cx="423156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 txBox="1"/>
            <p:nvPr/>
          </p:nvSpPr>
          <p:spPr>
            <a:xfrm>
              <a:off x="320203" y="3726254"/>
              <a:ext cx="423156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92450" rIns="92450" bIns="924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Las Vigencias Futuras son apropiaciones efectivas que se traducen en inflexibilidad en el presupuesto</a:t>
              </a:r>
              <a:endParaRPr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4779269" y="961627"/>
              <a:ext cx="4550067" cy="535302"/>
            </a:xfrm>
            <a:prstGeom prst="rect">
              <a:avLst/>
            </a:prstGeom>
            <a:solidFill>
              <a:srgbClr val="C00000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4779269" y="1162665"/>
              <a:ext cx="334264" cy="334264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DB00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779269" y="236444"/>
              <a:ext cx="4550067" cy="961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 txBox="1"/>
            <p:nvPr/>
          </p:nvSpPr>
          <p:spPr>
            <a:xfrm>
              <a:off x="4779269" y="236444"/>
              <a:ext cx="4550067" cy="961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35550" rIns="53325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2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 ES</a:t>
              </a: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779269" y="1941825"/>
              <a:ext cx="334256" cy="33425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EC3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5097774" y="1719377"/>
              <a:ext cx="423156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 txBox="1"/>
            <p:nvPr/>
          </p:nvSpPr>
          <p:spPr>
            <a:xfrm>
              <a:off x="5097774" y="1719377"/>
              <a:ext cx="423156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92450" rIns="92450" bIns="924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 constituye una autorización o aprobación de un cupo global. Se autorizan para objeto(s) de gasto con montos máximos a comprometer</a:t>
              </a:r>
              <a:endParaRPr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779269" y="2720977"/>
              <a:ext cx="334256" cy="33425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FECB7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097774" y="2498529"/>
              <a:ext cx="423156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097774" y="3277681"/>
              <a:ext cx="423156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 txBox="1"/>
            <p:nvPr/>
          </p:nvSpPr>
          <p:spPr>
            <a:xfrm>
              <a:off x="5123098" y="2488367"/>
              <a:ext cx="423156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92450" rIns="92450" bIns="924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3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 es un mecanismo de financiación.</a:t>
              </a:r>
              <a:endParaRPr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21;p5"/>
          <p:cNvSpPr txBox="1"/>
          <p:nvPr/>
        </p:nvSpPr>
        <p:spPr>
          <a:xfrm>
            <a:off x="5829901" y="2531296"/>
            <a:ext cx="2678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24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5832207" y="3305941"/>
            <a:ext cx="2678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24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5803333" y="1682813"/>
            <a:ext cx="2805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32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78" y="1834474"/>
            <a:ext cx="378472" cy="2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78" y="2860509"/>
            <a:ext cx="315423" cy="23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193" y="3873739"/>
            <a:ext cx="315423" cy="23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677" y="4646105"/>
            <a:ext cx="315423" cy="23456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3183619" y="5299550"/>
            <a:ext cx="5828275" cy="738623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Antes de presentar una solicitud de vigencias futuras, se debe realizar un ejercicio de planeación y programación de los gastos de funcionamiento</a:t>
            </a:r>
            <a:r>
              <a:rPr lang="es-MX" b="1"/>
              <a:t> </a:t>
            </a:r>
            <a:r>
              <a:rPr lang="es-MX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y/o inversión objeto de estas.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5" descr="Señales autoadhesivos EN ISO 7010 &lt;strong&gt;Peligro&lt;/strong&gt; genérico W001 Mejor prec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0782" y="5226591"/>
            <a:ext cx="872837" cy="87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 descr="Abeja con señal de al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2710" y="1032458"/>
            <a:ext cx="1300709" cy="130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 descr="A la abeja le gus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961" y="1248925"/>
            <a:ext cx="950943" cy="95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 descr="Abeja de dibujos animados con lup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950612" y="4742845"/>
            <a:ext cx="930605" cy="1082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6"/>
          <p:cNvGrpSpPr/>
          <p:nvPr/>
        </p:nvGrpSpPr>
        <p:grpSpPr>
          <a:xfrm>
            <a:off x="707023" y="850788"/>
            <a:ext cx="9744740" cy="2809927"/>
            <a:chOff x="1428" y="585539"/>
            <a:chExt cx="9317789" cy="2692269"/>
          </a:xfrm>
        </p:grpSpPr>
        <p:sp>
          <p:nvSpPr>
            <p:cNvPr id="139" name="Google Shape;139;p6"/>
            <p:cNvSpPr/>
            <p:nvPr/>
          </p:nvSpPr>
          <p:spPr>
            <a:xfrm>
              <a:off x="1500840" y="1363115"/>
              <a:ext cx="2870604" cy="191469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  <a:alpha val="89803"/>
              </a:schemeClr>
            </a:solidFill>
            <a:ln w="25400" cap="flat" cmpd="sng">
              <a:solidFill>
                <a:srgbClr val="F7D5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 txBox="1"/>
            <p:nvPr/>
          </p:nvSpPr>
          <p:spPr>
            <a:xfrm>
              <a:off x="2053604" y="1456583"/>
              <a:ext cx="2224371" cy="1727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9550" rIns="99550" bIns="99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Cuentan con una </a:t>
              </a:r>
              <a:r>
                <a:rPr lang="es-MX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apropiación </a:t>
              </a:r>
              <a:r>
                <a:rPr lang="es-MX" sz="1400" b="1" i="0" u="sng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mínima</a:t>
              </a:r>
              <a:r>
                <a:rPr lang="es-MX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disponible del quince por ciento (15%) del valor total de las vigencias futuras solicitadas, </a:t>
              </a:r>
              <a:r>
                <a:rPr lang="es-MX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 la </a:t>
              </a:r>
              <a:r>
                <a:rPr lang="es-MX" sz="1400" b="0" i="0" u="sng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vigencia fiscal en la que estas sean otorgadas</a:t>
              </a:r>
              <a:endParaRPr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428" y="585539"/>
              <a:ext cx="2045592" cy="1966995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 txBox="1"/>
            <p:nvPr/>
          </p:nvSpPr>
          <p:spPr>
            <a:xfrm>
              <a:off x="300998" y="873599"/>
              <a:ext cx="1446452" cy="1390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Vigencias Futuras Ordinarias</a:t>
              </a: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6448613" y="1351034"/>
              <a:ext cx="2870604" cy="191469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  <a:alpha val="89803"/>
              </a:schemeClr>
            </a:solidFill>
            <a:ln w="25400" cap="flat" cmpd="sng">
              <a:solidFill>
                <a:srgbClr val="F7D5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 txBox="1"/>
            <p:nvPr/>
          </p:nvSpPr>
          <p:spPr>
            <a:xfrm>
              <a:off x="6907910" y="1351034"/>
              <a:ext cx="2411307" cy="1914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9550" rIns="99550" bIns="99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 </a:t>
              </a:r>
              <a:r>
                <a:rPr lang="es-MX" b="1"/>
                <a:t>requiere </a:t>
              </a:r>
              <a:r>
                <a:rPr lang="es-MX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apropiación en la vigencia en que se solicita autorización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4917624" y="585539"/>
              <a:ext cx="2000045" cy="2027641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 txBox="1"/>
            <p:nvPr/>
          </p:nvSpPr>
          <p:spPr>
            <a:xfrm>
              <a:off x="5210524" y="882480"/>
              <a:ext cx="1414245" cy="1433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Vigencias Futuras Excepcionales</a:t>
              </a:r>
              <a:endParaRPr/>
            </a:p>
          </p:txBody>
        </p:sp>
      </p:grpSp>
      <p:sp>
        <p:nvSpPr>
          <p:cNvPr id="147" name="Google Shape;147;p6"/>
          <p:cNvSpPr/>
          <p:nvPr/>
        </p:nvSpPr>
        <p:spPr>
          <a:xfrm>
            <a:off x="848681" y="5946636"/>
            <a:ext cx="9603082" cy="80799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7D5CB">
              <a:alpha val="89803"/>
            </a:srgbClr>
          </a:solidFill>
          <a:ln w="25400" cap="flat" cmpd="sng">
            <a:solidFill>
              <a:srgbClr val="F7D5CB">
                <a:alpha val="8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6675" rIns="106675" bIns="106675" anchor="ctr" anchorCtr="0">
            <a:no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-MX" sz="1400" b="1" i="0" u="none" strike="noStrike" cap="none">
                <a:latin typeface="Arial"/>
                <a:ea typeface="Arial"/>
                <a:cs typeface="Arial"/>
                <a:sym typeface="Arial"/>
              </a:rPr>
              <a:t>El objeto del compromiso deberá llevarse a cabo en cada una de las vigencias futuras autorizadas o aprobadas (el compromiso afecta cada una de las vigencias fiscales futuras autorizadas)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s-MX" sz="1400" b="1" i="0" u="none" strike="noStrike" cap="none">
                <a:latin typeface="Arial"/>
                <a:ea typeface="Arial"/>
                <a:cs typeface="Arial"/>
                <a:sym typeface="Arial"/>
              </a:rPr>
              <a:t>Deben comprometerse en el año de autorización.</a:t>
            </a:r>
            <a:endParaRPr sz="14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 txBox="1"/>
          <p:nvPr/>
        </p:nvSpPr>
        <p:spPr>
          <a:xfrm>
            <a:off x="0" y="31279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Tipos</a:t>
            </a:r>
            <a:endParaRPr/>
          </a:p>
        </p:txBody>
      </p:sp>
      <p:pic>
        <p:nvPicPr>
          <p:cNvPr id="149" name="Google Shape;149;p6" descr="Comentario importante con rellen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217" y="5245064"/>
            <a:ext cx="1012929" cy="101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/>
          <p:nvPr/>
        </p:nvSpPr>
        <p:spPr>
          <a:xfrm>
            <a:off x="2250202" y="3855529"/>
            <a:ext cx="3027075" cy="154332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89803"/>
            </a:schemeClr>
          </a:solidFill>
          <a:ln w="25400" cap="flat" cmpd="sng">
            <a:solidFill>
              <a:srgbClr val="F7D5CB">
                <a:alpha val="8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6675" rIns="106675" bIns="106675" anchor="ctr" anchorCtr="0">
            <a:noAutofit/>
          </a:bodyPr>
          <a:lstStyle/>
          <a:p>
            <a:pPr marL="17462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Pueden solicitarse para objetos de gasto de los </a:t>
            </a:r>
            <a:r>
              <a:rPr lang="es-MX"/>
              <a:t>agregados de</a:t>
            </a:r>
            <a:r>
              <a:rPr lang="es-MX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17462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/>
          </a:p>
          <a:p>
            <a:pPr marL="17462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FUNCIONAMIENTO E</a:t>
            </a:r>
          </a:p>
          <a:p>
            <a:pPr marL="17462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INVERSIÓN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6615394" y="3779662"/>
            <a:ext cx="4670600" cy="163948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89803"/>
            </a:schemeClr>
          </a:solidFill>
          <a:ln w="25400" cap="flat" cmpd="sng">
            <a:solidFill>
              <a:srgbClr val="F7D5CB">
                <a:alpha val="8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6675" rIns="106675" bIns="106675" anchor="ctr" anchorCtr="0">
            <a:noAutofit/>
          </a:bodyPr>
          <a:lstStyle/>
          <a:p>
            <a:pPr marL="174625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+mj-lt"/>
            </a:endParaRPr>
          </a:p>
          <a:p>
            <a:pPr marL="174625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r>
              <a:rPr lang="es-MX" b="1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Proyectos de infraestructura, energía, comunicaciones,  gasto público social en </a:t>
            </a:r>
            <a:r>
              <a:rPr lang="es-ES" b="1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 los sectores de educación, salud, agua potable y saneamiento básico</a:t>
            </a:r>
            <a:r>
              <a:rPr lang="es-ES" sz="1200" b="0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que se encuentren debidamente inscritos y viabilizados en los respectivos bancos de proyectos</a:t>
            </a:r>
            <a:r>
              <a:rPr lang="es-ES" sz="1100" b="0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r>
              <a:rPr lang="es-MX" sz="1100" b="0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</a:p>
          <a:p>
            <a:pPr marL="174625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</a:pPr>
            <a:endParaRPr lang="es-MX" sz="1100" b="0" i="0" u="none" strike="noStrike" cap="none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4625" lvl="0" algn="ctr">
              <a:buSzPts val="1200"/>
            </a:pPr>
            <a:r>
              <a:rPr lang="es-MX" b="1">
                <a:latin typeface="+mj-lt"/>
              </a:rPr>
              <a:t>INVERSIÓN</a:t>
            </a:r>
            <a:endParaRPr lang="es-MX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4625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30;p5" descr="Señales autoadhesivos EN ISO 7010 &lt;strong&gt;Peligro&lt;/strong&gt; genérico W001 Mejor precio">
            <a:extLst>
              <a:ext uri="{FF2B5EF4-FFF2-40B4-BE49-F238E27FC236}">
                <a16:creationId xmlns:a16="http://schemas.microsoft.com/office/drawing/2014/main" id="{E319FA29-21B7-82F1-CA65-06FE80132E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7724" y="3429000"/>
            <a:ext cx="554319" cy="69670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-16868" y="97221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Características – Condiciones</a:t>
            </a:r>
            <a:endParaRPr sz="4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/>
          <p:nvPr/>
        </p:nvSpPr>
        <p:spPr>
          <a:xfrm>
            <a:off x="884439" y="994540"/>
            <a:ext cx="3806960" cy="124356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s-MX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El objeto del compromiso deberá llevarse a cabo en cada una de las vigencias futuras autorizadas.</a:t>
            </a:r>
            <a:endParaRPr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Google Shape;158;p7"/>
          <p:cNvSpPr/>
          <p:nvPr/>
        </p:nvSpPr>
        <p:spPr>
          <a:xfrm rot="-5400000">
            <a:off x="-1592675" y="2888716"/>
            <a:ext cx="4291651" cy="503299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VIGENCIAS FUTURAS </a:t>
            </a:r>
            <a:endParaRPr lang="es-MX" sz="1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ORDINARIAS Y EXCEPCIONALE</a:t>
            </a:r>
            <a:r>
              <a:rPr lang="es-MX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lang="es-MX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9" name="Google Shape;159;p7"/>
          <p:cNvSpPr/>
          <p:nvPr/>
        </p:nvSpPr>
        <p:spPr>
          <a:xfrm>
            <a:off x="871704" y="2361433"/>
            <a:ext cx="4542574" cy="72690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s-MX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El monto máximo, plazo etc. de las VF debe consultar las metas plurianuales del MFMP. </a:t>
            </a:r>
            <a:endParaRPr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894522" y="3247212"/>
            <a:ext cx="4974316" cy="78665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s-MX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El valor total de las vigencias futuras debe comprometerse y perfeccionarse en el año en que se concede la autorización. </a:t>
            </a:r>
            <a:endParaRPr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1028821" y="5504280"/>
            <a:ext cx="4847893" cy="1271424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s-MX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Contar con </a:t>
            </a:r>
            <a:r>
              <a:rPr lang="es-MX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apropiación disponible </a:t>
            </a:r>
            <a:r>
              <a:rPr lang="es-MX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en el año de solicitud </a:t>
            </a:r>
            <a:r>
              <a:rPr lang="es-MX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por cada objeto de gasto en el (los) rubros presupuestales </a:t>
            </a:r>
            <a:r>
              <a:rPr lang="es-MX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 través de los cuales se va a ejecutar la autorización de Vigencias Futuras.</a:t>
            </a:r>
            <a:endParaRPr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886646" y="4134982"/>
            <a:ext cx="4990068" cy="1141562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s-MX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No deben superar el período de gobierno, solo sí previamente el CONSEJO DE GOBIERNO, declara de IMPORTANCIA ESTRATÉGICA EL </a:t>
            </a:r>
            <a:r>
              <a:rPr lang="es-MX" b="1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PROYECTO DE INVERSIÓN</a:t>
            </a:r>
            <a:endParaRPr b="1" u="sng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 rot="-5400000">
            <a:off x="-37140" y="5789430"/>
            <a:ext cx="1271425" cy="671901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s-MX" sz="1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VIGENCIAS FUTURAS </a:t>
            </a:r>
            <a:endParaRPr lang="es-MX" sz="14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s-MX" sz="1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ORDINARIAS</a:t>
            </a:r>
            <a:endParaRPr lang="es-MX" sz="14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4984177" y="956315"/>
            <a:ext cx="2742695" cy="50731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i="0" u="none" strike="noStrike" cap="none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 el Objeto de Gasto es del agregado de  Inversión </a:t>
            </a:r>
            <a:endParaRPr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6087701" y="2367413"/>
            <a:ext cx="5783859" cy="771603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s-MX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La Entidad Distrital debe validar que la fuente que financia las vigencias futuras sea sostenible en el horizonte de tiempo de  ejecución de las vigencias futuras</a:t>
            </a:r>
            <a:endParaRPr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6628604" y="3372471"/>
            <a:ext cx="4362715" cy="13438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s-MX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Si no se comprometen en el año de autorización, FENECE la autorización  y deberá solicitarse nuevamente.</a:t>
            </a:r>
          </a:p>
          <a:p>
            <a:pPr algn="ctr"/>
            <a:r>
              <a:rPr lang="es-E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Los cupos autorizados no utilizados deben ser informados a la SDH a mas tardar el 31 de dic.</a:t>
            </a:r>
            <a:endParaRPr sz="15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8240802" y="885057"/>
            <a:ext cx="2829275" cy="67007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 i="0" u="none" strike="noStrike" cap="none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Concepto previo favorable de la Dirección Distrital de Programación y Seguimiento a la Inversión  SDP </a:t>
            </a:r>
            <a:endParaRPr sz="1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67B4F1A9-BBFA-042C-F485-CFB961F1CAB7}"/>
              </a:ext>
            </a:extLst>
          </p:cNvPr>
          <p:cNvSpPr/>
          <p:nvPr/>
        </p:nvSpPr>
        <p:spPr>
          <a:xfrm>
            <a:off x="7835356" y="1029499"/>
            <a:ext cx="345602" cy="35874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BDB09E1-52B6-EFE1-13C2-6F6CE06BD8BB}"/>
              </a:ext>
            </a:extLst>
          </p:cNvPr>
          <p:cNvSpPr/>
          <p:nvPr/>
        </p:nvSpPr>
        <p:spPr>
          <a:xfrm>
            <a:off x="5529865" y="2589780"/>
            <a:ext cx="554319" cy="37807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166;p7">
            <a:extLst>
              <a:ext uri="{FF2B5EF4-FFF2-40B4-BE49-F238E27FC236}">
                <a16:creationId xmlns:a16="http://schemas.microsoft.com/office/drawing/2014/main" id="{77EFF4CD-DD1A-3C50-6D24-D59EC1A9B032}"/>
              </a:ext>
            </a:extLst>
          </p:cNvPr>
          <p:cNvSpPr/>
          <p:nvPr/>
        </p:nvSpPr>
        <p:spPr>
          <a:xfrm>
            <a:off x="6695064" y="5530769"/>
            <a:ext cx="3548162" cy="89362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Esta apropiación disponible debe ser como mínimo del 15% del valor total de la vigencia futura.</a:t>
            </a:r>
          </a:p>
        </p:txBody>
      </p:sp>
      <p:pic>
        <p:nvPicPr>
          <p:cNvPr id="3" name="Google Shape;130;p5" descr="Señales autoadhesivos EN ISO 7010 &lt;strong&gt;Peligro&lt;/strong&gt; genérico W001 Mejor precio">
            <a:extLst>
              <a:ext uri="{FF2B5EF4-FFF2-40B4-BE49-F238E27FC236}">
                <a16:creationId xmlns:a16="http://schemas.microsoft.com/office/drawing/2014/main" id="{461505CF-F118-CC37-04F7-2610DE0A59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4184" y="5629928"/>
            <a:ext cx="610880" cy="7944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4;p7">
            <a:extLst>
              <a:ext uri="{FF2B5EF4-FFF2-40B4-BE49-F238E27FC236}">
                <a16:creationId xmlns:a16="http://schemas.microsoft.com/office/drawing/2014/main" id="{529EB3EC-AE26-2D1A-791E-4D37CEFB937B}"/>
              </a:ext>
            </a:extLst>
          </p:cNvPr>
          <p:cNvSpPr/>
          <p:nvPr/>
        </p:nvSpPr>
        <p:spPr>
          <a:xfrm>
            <a:off x="5529865" y="1603775"/>
            <a:ext cx="5621448" cy="45610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s-MX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No constituye una autorización de un cupo global</a:t>
            </a:r>
            <a:endParaRPr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130;p5" descr="Señales autoadhesivos EN ISO 7010 &lt;strong&gt;Peligro&lt;/strong&gt; genérico W001 Mejor precio">
            <a:extLst>
              <a:ext uri="{FF2B5EF4-FFF2-40B4-BE49-F238E27FC236}">
                <a16:creationId xmlns:a16="http://schemas.microsoft.com/office/drawing/2014/main" id="{CB653937-A28E-C31E-AF47-72C8A6BD4A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633" y="1612821"/>
            <a:ext cx="511644" cy="493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5E5CEE13-34B9-8208-5A0E-3B93D963E6C6}"/>
              </a:ext>
            </a:extLst>
          </p:cNvPr>
          <p:cNvSpPr/>
          <p:nvPr/>
        </p:nvSpPr>
        <p:spPr>
          <a:xfrm>
            <a:off x="4779896" y="1208336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03602FA0-875A-4A6C-8920-603ECD86A0A8}"/>
              </a:ext>
            </a:extLst>
          </p:cNvPr>
          <p:cNvSpPr/>
          <p:nvPr/>
        </p:nvSpPr>
        <p:spPr>
          <a:xfrm>
            <a:off x="4746806" y="1729602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n 15" descr="Abeja de dibujos animados con lupa">
            <a:extLst>
              <a:ext uri="{FF2B5EF4-FFF2-40B4-BE49-F238E27FC236}">
                <a16:creationId xmlns:a16="http://schemas.microsoft.com/office/drawing/2014/main" id="{1322993F-523A-DD5F-D435-64E5ACE9D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91319" y="1237481"/>
            <a:ext cx="878539" cy="940837"/>
          </a:xfrm>
          <a:prstGeom prst="rect">
            <a:avLst/>
          </a:prstGeom>
        </p:spPr>
      </p:pic>
      <p:pic>
        <p:nvPicPr>
          <p:cNvPr id="17" name="Imagen 16" descr="Abeja de dibujos animados con lupa">
            <a:extLst>
              <a:ext uri="{FF2B5EF4-FFF2-40B4-BE49-F238E27FC236}">
                <a16:creationId xmlns:a16="http://schemas.microsoft.com/office/drawing/2014/main" id="{07C9EE7C-346F-18D1-64DD-5DCDC14A0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78503" y="3059635"/>
            <a:ext cx="878539" cy="940837"/>
          </a:xfrm>
          <a:prstGeom prst="rect">
            <a:avLst/>
          </a:prstGeom>
        </p:spPr>
      </p:pic>
      <p:pic>
        <p:nvPicPr>
          <p:cNvPr id="18" name="Imagen 17" descr="Abeja de dibujos animados con lupa">
            <a:extLst>
              <a:ext uri="{FF2B5EF4-FFF2-40B4-BE49-F238E27FC236}">
                <a16:creationId xmlns:a16="http://schemas.microsoft.com/office/drawing/2014/main" id="{4BF05573-F9CC-66FA-BDA7-342D2E864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9964" y="5060350"/>
            <a:ext cx="878539" cy="9408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31F91EF5-3839-BE06-4225-ED1B6D6AC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>
            <a:extLst>
              <a:ext uri="{FF2B5EF4-FFF2-40B4-BE49-F238E27FC236}">
                <a16:creationId xmlns:a16="http://schemas.microsoft.com/office/drawing/2014/main" id="{597EA439-30E8-FEBD-F2FA-036BB3504C14}"/>
              </a:ext>
            </a:extLst>
          </p:cNvPr>
          <p:cNvSpPr txBox="1"/>
          <p:nvPr/>
        </p:nvSpPr>
        <p:spPr>
          <a:xfrm>
            <a:off x="-1" y="123879"/>
            <a:ext cx="10768519" cy="59517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Autorizaciones – aprobaciones – Vigencias Futuras  </a:t>
            </a:r>
            <a:endParaRPr sz="120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DAFD807-59D3-5BA2-924D-34FB0140CD13}"/>
              </a:ext>
            </a:extLst>
          </p:cNvPr>
          <p:cNvSpPr txBox="1"/>
          <p:nvPr/>
        </p:nvSpPr>
        <p:spPr>
          <a:xfrm>
            <a:off x="1012586" y="3183004"/>
            <a:ext cx="411842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b="1"/>
              <a:t>VIGENCIAS FUTURAS </a:t>
            </a:r>
            <a:r>
              <a:rPr lang="es-CO" b="1" u="sng">
                <a:solidFill>
                  <a:srgbClr val="FF0000"/>
                </a:solidFill>
              </a:rPr>
              <a:t>ORDINARIAS</a:t>
            </a:r>
          </a:p>
          <a:p>
            <a:pPr algn="ctr"/>
            <a:r>
              <a:rPr lang="es-CO" b="1" u="sng">
                <a:solidFill>
                  <a:srgbClr val="FF0000"/>
                </a:solidFill>
              </a:rPr>
              <a:t> INVERSIÓN</a:t>
            </a:r>
          </a:p>
          <a:p>
            <a:pPr algn="ctr"/>
            <a:r>
              <a:rPr lang="es-CO" sz="1600" b="1" u="sng">
                <a:solidFill>
                  <a:srgbClr val="FF0000"/>
                </a:solidFill>
              </a:rPr>
              <a:t>FUNCIONAMIENTO</a:t>
            </a:r>
            <a:r>
              <a:rPr lang="es-CO" b="1" u="sng">
                <a:solidFill>
                  <a:srgbClr val="FF0000"/>
                </a:solidFill>
              </a:rPr>
              <a:t> E INVERSIÓN QUE AMPARAN UN MISMO OBJETO DE GASTO</a:t>
            </a:r>
          </a:p>
          <a:p>
            <a:pPr algn="ctr"/>
            <a:r>
              <a:rPr lang="es-CO" b="1"/>
              <a:t> SUPEREN O NO PERÍODO DE GOBIERNO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661CB72-0926-380A-E882-CC9469356338}"/>
              </a:ext>
            </a:extLst>
          </p:cNvPr>
          <p:cNvSpPr txBox="1"/>
          <p:nvPr/>
        </p:nvSpPr>
        <p:spPr>
          <a:xfrm>
            <a:off x="5673455" y="3177484"/>
            <a:ext cx="3203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/>
              <a:t>VIGENCIAS FUTURAS </a:t>
            </a:r>
            <a:r>
              <a:rPr lang="es-CO" b="1" u="sng">
                <a:solidFill>
                  <a:srgbClr val="FF0000"/>
                </a:solidFill>
              </a:rPr>
              <a:t>EXCEPCIONALES</a:t>
            </a:r>
            <a:r>
              <a:rPr lang="es-CO" b="1"/>
              <a:t> SUPEREN O NO PERÍODO DE GOBIERNO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6A0684F-0118-BC07-4648-4E6642FE8ECC}"/>
              </a:ext>
            </a:extLst>
          </p:cNvPr>
          <p:cNvGrpSpPr/>
          <p:nvPr/>
        </p:nvGrpSpPr>
        <p:grpSpPr>
          <a:xfrm>
            <a:off x="6372229" y="5070219"/>
            <a:ext cx="1959189" cy="1581837"/>
            <a:chOff x="5865600" y="4008159"/>
            <a:chExt cx="2071461" cy="2071461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EF5DD431-C6DF-89F5-6C40-E7702EE7C26B}"/>
                </a:ext>
              </a:extLst>
            </p:cNvPr>
            <p:cNvSpPr txBox="1"/>
            <p:nvPr/>
          </p:nvSpPr>
          <p:spPr>
            <a:xfrm>
              <a:off x="6247473" y="5137022"/>
              <a:ext cx="1410510" cy="7765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>
                  <a:latin typeface="Aharoni" panose="020F0502020204030204" pitchFamily="2" charset="-79"/>
                  <a:cs typeface="Aharoni" panose="020F0502020204030204" pitchFamily="2" charset="-79"/>
                </a:rPr>
                <a:t>CONCEJO DISTRITAL</a:t>
              </a:r>
            </a:p>
          </p:txBody>
        </p:sp>
        <p:sp>
          <p:nvSpPr>
            <p:cNvPr id="5" name="Elipse 4" descr="Reunión contorno">
              <a:extLst>
                <a:ext uri="{FF2B5EF4-FFF2-40B4-BE49-F238E27FC236}">
                  <a16:creationId xmlns:a16="http://schemas.microsoft.com/office/drawing/2014/main" id="{375DB871-6220-7C2E-6921-32E3EE344F79}"/>
                </a:ext>
              </a:extLst>
            </p:cNvPr>
            <p:cNvSpPr/>
            <p:nvPr/>
          </p:nvSpPr>
          <p:spPr>
            <a:xfrm>
              <a:off x="5865600" y="4008159"/>
              <a:ext cx="2071461" cy="2071461"/>
            </a:xfrm>
            <a:prstGeom prst="ellipse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B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</p:grp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6DA8DF6-BD2F-0598-5D59-5A833E86AA3E}"/>
              </a:ext>
            </a:extLst>
          </p:cNvPr>
          <p:cNvSpPr/>
          <p:nvPr/>
        </p:nvSpPr>
        <p:spPr>
          <a:xfrm>
            <a:off x="239781" y="986017"/>
            <a:ext cx="4046294" cy="666411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1600">
                <a:solidFill>
                  <a:schemeClr val="bg1"/>
                </a:solidFill>
                <a:latin typeface="Aharoni"/>
                <a:cs typeface="Aharoni"/>
              </a:rPr>
              <a:t>ENTIDADES ADMINISTRACIÓN CENTRAL Y ESTABLECIMIENTOS PUBLICOS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9626A86D-76DB-2D44-FE4D-52514489154D}"/>
              </a:ext>
            </a:extLst>
          </p:cNvPr>
          <p:cNvGrpSpPr/>
          <p:nvPr/>
        </p:nvGrpSpPr>
        <p:grpSpPr>
          <a:xfrm>
            <a:off x="4787380" y="1512352"/>
            <a:ext cx="1668526" cy="1582929"/>
            <a:chOff x="4614697" y="778980"/>
            <a:chExt cx="1816927" cy="1740692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E851CD6-E7B9-8B91-12EB-C06875B2B2A6}"/>
                </a:ext>
              </a:extLst>
            </p:cNvPr>
            <p:cNvSpPr txBox="1"/>
            <p:nvPr/>
          </p:nvSpPr>
          <p:spPr>
            <a:xfrm>
              <a:off x="4817906" y="1649326"/>
              <a:ext cx="14105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800" b="1">
                  <a:latin typeface="Aharoni" panose="020F0502020204030204" pitchFamily="2" charset="-79"/>
                  <a:cs typeface="Aharoni" panose="020F0502020204030204" pitchFamily="2" charset="-79"/>
                </a:rPr>
                <a:t>CONFIS DISTRITAL</a:t>
              </a:r>
            </a:p>
          </p:txBody>
        </p:sp>
        <p:sp>
          <p:nvSpPr>
            <p:cNvPr id="13" name="Elipse 12" descr="Reunión contorno">
              <a:extLst>
                <a:ext uri="{FF2B5EF4-FFF2-40B4-BE49-F238E27FC236}">
                  <a16:creationId xmlns:a16="http://schemas.microsoft.com/office/drawing/2014/main" id="{31BB1A30-217E-9D7A-478F-CF75DEBA5FCD}"/>
                </a:ext>
              </a:extLst>
            </p:cNvPr>
            <p:cNvSpPr/>
            <p:nvPr/>
          </p:nvSpPr>
          <p:spPr>
            <a:xfrm>
              <a:off x="4614697" y="778980"/>
              <a:ext cx="1816927" cy="1740692"/>
            </a:xfrm>
            <a:prstGeom prst="ellipse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</p:grp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E9A8830D-CF88-ADA0-A2EB-1353A72F6C99}"/>
              </a:ext>
            </a:extLst>
          </p:cNvPr>
          <p:cNvCxnSpPr>
            <a:cxnSpLocks/>
            <a:stCxn id="13" idx="2"/>
            <a:endCxn id="23" idx="0"/>
          </p:cNvCxnSpPr>
          <p:nvPr/>
        </p:nvCxnSpPr>
        <p:spPr>
          <a:xfrm rot="10800000" flipV="1">
            <a:off x="3071798" y="2303816"/>
            <a:ext cx="1715582" cy="879187"/>
          </a:xfrm>
          <a:prstGeom prst="bentConnector2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: angular 42">
            <a:extLst>
              <a:ext uri="{FF2B5EF4-FFF2-40B4-BE49-F238E27FC236}">
                <a16:creationId xmlns:a16="http://schemas.microsoft.com/office/drawing/2014/main" id="{B3B1DAF5-3190-68D6-05ED-948872AB2683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6455906" y="2303817"/>
            <a:ext cx="948715" cy="856137"/>
          </a:xfrm>
          <a:prstGeom prst="bentConnector3">
            <a:avLst>
              <a:gd name="adj1" fmla="val 98802"/>
            </a:avLst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: angular 54">
            <a:extLst>
              <a:ext uri="{FF2B5EF4-FFF2-40B4-BE49-F238E27FC236}">
                <a16:creationId xmlns:a16="http://schemas.microsoft.com/office/drawing/2014/main" id="{8A9B40E0-287C-74E2-B265-2D38856466F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27769" y="4886755"/>
            <a:ext cx="482082" cy="2"/>
          </a:xfrm>
          <a:prstGeom prst="bent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BAF3B8E8-B9C5-F1E6-C93F-415C5F06EE05}"/>
              </a:ext>
            </a:extLst>
          </p:cNvPr>
          <p:cNvSpPr txBox="1"/>
          <p:nvPr/>
        </p:nvSpPr>
        <p:spPr>
          <a:xfrm>
            <a:off x="2450321" y="1901347"/>
            <a:ext cx="3524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>
                <a:solidFill>
                  <a:schemeClr val="accent4">
                    <a:lumMod val="50000"/>
                  </a:schemeClr>
                </a:solidFill>
              </a:rPr>
              <a:t>Autoriza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FFFAE410-F7BE-6D51-5AE8-F7F3106A41CC}"/>
              </a:ext>
            </a:extLst>
          </p:cNvPr>
          <p:cNvSpPr txBox="1"/>
          <p:nvPr/>
        </p:nvSpPr>
        <p:spPr>
          <a:xfrm>
            <a:off x="6426867" y="1911756"/>
            <a:ext cx="114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>
                <a:solidFill>
                  <a:schemeClr val="accent6">
                    <a:lumMod val="75000"/>
                  </a:schemeClr>
                </a:solidFill>
              </a:rPr>
              <a:t>Aprueba</a:t>
            </a:r>
          </a:p>
        </p:txBody>
      </p:sp>
      <p:sp>
        <p:nvSpPr>
          <p:cNvPr id="223" name="Rectángulo: esquinas redondeadas 222">
            <a:extLst>
              <a:ext uri="{FF2B5EF4-FFF2-40B4-BE49-F238E27FC236}">
                <a16:creationId xmlns:a16="http://schemas.microsoft.com/office/drawing/2014/main" id="{3F8BCA97-89C9-B345-7EA0-DACA002EDC7C}"/>
              </a:ext>
            </a:extLst>
          </p:cNvPr>
          <p:cNvSpPr/>
          <p:nvPr/>
        </p:nvSpPr>
        <p:spPr>
          <a:xfrm>
            <a:off x="7928352" y="881953"/>
            <a:ext cx="3425065" cy="190275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Autoriza o aprueba en pesos constantes del año de solicitud. </a:t>
            </a:r>
          </a:p>
          <a:p>
            <a:pPr algn="ctr"/>
            <a:r>
              <a:rPr lang="es-CO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(equivalencia en pesos corrientes)</a:t>
            </a:r>
          </a:p>
          <a:p>
            <a:pPr algn="ctr"/>
            <a:r>
              <a:rPr lang="es-CO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Emite comunicación y/o acta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02295F3-1206-444C-D51B-4BC13CBD713E}"/>
              </a:ext>
            </a:extLst>
          </p:cNvPr>
          <p:cNvCxnSpPr>
            <a:cxnSpLocks/>
            <a:stCxn id="13" idx="7"/>
          </p:cNvCxnSpPr>
          <p:nvPr/>
        </p:nvCxnSpPr>
        <p:spPr>
          <a:xfrm>
            <a:off x="6110916" y="1729790"/>
            <a:ext cx="1807987" cy="23354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4BF2AABB-E10E-AFE8-BCC2-1097B35F191C}"/>
              </a:ext>
            </a:extLst>
          </p:cNvPr>
          <p:cNvSpPr txBox="1"/>
          <p:nvPr/>
        </p:nvSpPr>
        <p:spPr>
          <a:xfrm>
            <a:off x="1232164" y="5459356"/>
            <a:ext cx="3885601" cy="112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u="sng">
                <a:solidFill>
                  <a:srgbClr val="C00000"/>
                </a:solidFill>
              </a:rPr>
              <a:t>VF ORDINARIAS </a:t>
            </a:r>
          </a:p>
          <a:p>
            <a:pPr algn="ctr"/>
            <a:r>
              <a:rPr lang="es-CO" sz="1200" b="1" u="sng">
                <a:solidFill>
                  <a:srgbClr val="C00000"/>
                </a:solidFill>
              </a:rPr>
              <a:t>SOLO FUNCIONAMIENTO</a:t>
            </a:r>
            <a:r>
              <a:rPr lang="es-CO" sz="1800" b="1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s-CO" b="1">
                <a:solidFill>
                  <a:schemeClr val="accent5">
                    <a:lumMod val="50000"/>
                  </a:schemeClr>
                </a:solidFill>
              </a:rPr>
              <a:t>Delegación</a:t>
            </a:r>
          </a:p>
          <a:p>
            <a:pPr algn="ctr"/>
            <a:r>
              <a:rPr lang="es-CO" b="1">
                <a:solidFill>
                  <a:schemeClr val="accent5">
                    <a:lumMod val="50000"/>
                  </a:schemeClr>
                </a:solidFill>
              </a:rPr>
              <a:t>Director (a) Distrital de Ppto - SDH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84E6BE7-7F6A-BD76-0B92-F43145567F6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114929" y="4660332"/>
            <a:ext cx="0" cy="784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4C9E5C8-12C9-4073-63A4-93DE5BAB2BA7}"/>
              </a:ext>
            </a:extLst>
          </p:cNvPr>
          <p:cNvSpPr txBox="1"/>
          <p:nvPr/>
        </p:nvSpPr>
        <p:spPr>
          <a:xfrm>
            <a:off x="5677324" y="4275642"/>
            <a:ext cx="329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b="1"/>
              <a:t>Autoriza</a:t>
            </a: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4D990066-6B9B-C67A-6747-96AF1EFEBA27}"/>
              </a:ext>
            </a:extLst>
          </p:cNvPr>
          <p:cNvSpPr/>
          <p:nvPr/>
        </p:nvSpPr>
        <p:spPr>
          <a:xfrm>
            <a:off x="868430" y="3168627"/>
            <a:ext cx="8526411" cy="3531339"/>
          </a:xfrm>
          <a:prstGeom prst="round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2101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body" idx="1"/>
          </p:nvPr>
        </p:nvSpPr>
        <p:spPr>
          <a:xfrm>
            <a:off x="1026160" y="2586036"/>
            <a:ext cx="11165840" cy="173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REQUISITOS 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 SOLICITAR VIGENCIAS FUTURAS</a:t>
            </a:r>
            <a:endParaRPr lang="es-CO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28DCB43B-8F76-205A-25E1-EE55914196A3}"/>
              </a:ext>
            </a:extLst>
          </p:cNvPr>
          <p:cNvSpPr/>
          <p:nvPr/>
        </p:nvSpPr>
        <p:spPr>
          <a:xfrm>
            <a:off x="518160" y="386080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800" b="1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8673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2B4D1D6A-8CC8-1EDB-E7D3-28FEA837B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>
            <a:extLst>
              <a:ext uri="{FF2B5EF4-FFF2-40B4-BE49-F238E27FC236}">
                <a16:creationId xmlns:a16="http://schemas.microsoft.com/office/drawing/2014/main" id="{738FF6CB-C2F8-B6AE-BF48-164B701B5C4A}"/>
              </a:ext>
            </a:extLst>
          </p:cNvPr>
          <p:cNvSpPr txBox="1"/>
          <p:nvPr/>
        </p:nvSpPr>
        <p:spPr>
          <a:xfrm>
            <a:off x="0" y="73249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Requisitos </a:t>
            </a:r>
            <a:r>
              <a:rPr lang="es-MX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(Circular </a:t>
            </a:r>
            <a:r>
              <a:rPr lang="es-MX" sz="3600" b="1" i="0" u="none" strike="noStrike" cap="none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Confis</a:t>
            </a:r>
            <a:r>
              <a:rPr lang="es-MX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07 de 2024)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E2FDCA9-FB79-9891-50D2-4D03A1880F2C}"/>
              </a:ext>
            </a:extLst>
          </p:cNvPr>
          <p:cNvGrpSpPr/>
          <p:nvPr/>
        </p:nvGrpSpPr>
        <p:grpSpPr>
          <a:xfrm>
            <a:off x="343729" y="1421268"/>
            <a:ext cx="4030106" cy="925089"/>
            <a:chOff x="22415" y="2185617"/>
            <a:chExt cx="1907394" cy="612246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49D59723-99A2-BCBE-15D2-5FB99BEA1F12}"/>
                </a:ext>
              </a:extLst>
            </p:cNvPr>
            <p:cNvSpPr/>
            <p:nvPr/>
          </p:nvSpPr>
          <p:spPr>
            <a:xfrm>
              <a:off x="22415" y="2185617"/>
              <a:ext cx="1907394" cy="612246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800" b="1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A319A96-99A6-B5D7-7A50-1CCF4E146883}"/>
                </a:ext>
              </a:extLst>
            </p:cNvPr>
            <p:cNvSpPr txBox="1"/>
            <p:nvPr/>
          </p:nvSpPr>
          <p:spPr>
            <a:xfrm>
              <a:off x="507905" y="2263354"/>
              <a:ext cx="1321316" cy="461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i="0" u="none" strike="noStrike" kern="1200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Comunicación de solicitud de vigencias futuras </a:t>
              </a:r>
              <a:endParaRPr lang="es-CO" sz="1800" b="1" kern="120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5FA8914-D9DE-81A6-5E82-AF62C5D11661}"/>
              </a:ext>
            </a:extLst>
          </p:cNvPr>
          <p:cNvGrpSpPr/>
          <p:nvPr/>
        </p:nvGrpSpPr>
        <p:grpSpPr>
          <a:xfrm>
            <a:off x="388292" y="2967467"/>
            <a:ext cx="4009533" cy="1402123"/>
            <a:chOff x="2236144" y="2192419"/>
            <a:chExt cx="1907394" cy="618634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1B9DE8C-9487-9B68-ED9B-FEB9D585B493}"/>
                </a:ext>
              </a:extLst>
            </p:cNvPr>
            <p:cNvSpPr/>
            <p:nvPr/>
          </p:nvSpPr>
          <p:spPr>
            <a:xfrm>
              <a:off x="2236144" y="2192419"/>
              <a:ext cx="1907394" cy="612246"/>
            </a:xfrm>
            <a:prstGeom prst="rect">
              <a:avLst/>
            </a:prstGeom>
          </p:spPr>
          <p:style>
            <a:lnRef idx="2">
              <a:schemeClr val="accent5">
                <a:hueOff val="-750949"/>
                <a:satOff val="-1935"/>
                <a:lumOff val="-1307"/>
                <a:alphaOff val="0"/>
              </a:schemeClr>
            </a:lnRef>
            <a:fillRef idx="1">
              <a:schemeClr val="accent5">
                <a:hueOff val="-750949"/>
                <a:satOff val="-1935"/>
                <a:lumOff val="-1307"/>
                <a:alphaOff val="0"/>
              </a:schemeClr>
            </a:fillRef>
            <a:effectRef idx="0">
              <a:schemeClr val="accent5">
                <a:hueOff val="-750949"/>
                <a:satOff val="-1935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20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9C5E5B4-9298-5111-C62D-D21CDDDB7923}"/>
                </a:ext>
              </a:extLst>
            </p:cNvPr>
            <p:cNvSpPr txBox="1"/>
            <p:nvPr/>
          </p:nvSpPr>
          <p:spPr>
            <a:xfrm>
              <a:off x="2710675" y="2198807"/>
              <a:ext cx="1343235" cy="6122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i="0" u="none" strike="noStrike" kern="1200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Documento de Justificación técnica, económica y financiera firmado por representante legal de la entidad</a:t>
              </a:r>
              <a:endParaRPr lang="es-CO" sz="1800" kern="1200">
                <a:solidFill>
                  <a:srgbClr val="002060"/>
                </a:solidFill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F6850EFD-DAE0-EC79-0610-8E022911734C}"/>
              </a:ext>
            </a:extLst>
          </p:cNvPr>
          <p:cNvSpPr/>
          <p:nvPr/>
        </p:nvSpPr>
        <p:spPr>
          <a:xfrm>
            <a:off x="576049" y="3324178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0070C0"/>
                </a:solidFill>
              </a:rPr>
              <a:t>2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1C25080-6041-9191-7C2D-84B058D78CB1}"/>
              </a:ext>
            </a:extLst>
          </p:cNvPr>
          <p:cNvGrpSpPr/>
          <p:nvPr/>
        </p:nvGrpSpPr>
        <p:grpSpPr>
          <a:xfrm>
            <a:off x="343729" y="5204171"/>
            <a:ext cx="4062901" cy="1190436"/>
            <a:chOff x="4466316" y="2192419"/>
            <a:chExt cx="1907394" cy="657482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488EC44-1B6E-66D5-E557-227988147F6A}"/>
                </a:ext>
              </a:extLst>
            </p:cNvPr>
            <p:cNvSpPr/>
            <p:nvPr/>
          </p:nvSpPr>
          <p:spPr>
            <a:xfrm>
              <a:off x="4466316" y="2192419"/>
              <a:ext cx="1907394" cy="612246"/>
            </a:xfrm>
            <a:prstGeom prst="rect">
              <a:avLst/>
            </a:prstGeom>
          </p:spPr>
          <p:style>
            <a:lnRef idx="2">
              <a:schemeClr val="accent5">
                <a:hueOff val="-1501898"/>
                <a:satOff val="-3871"/>
                <a:lumOff val="-2614"/>
                <a:alphaOff val="0"/>
              </a:schemeClr>
            </a:lnRef>
            <a:fillRef idx="1">
              <a:schemeClr val="accent5">
                <a:hueOff val="-1501898"/>
                <a:satOff val="-3871"/>
                <a:lumOff val="-2614"/>
                <a:alphaOff val="0"/>
              </a:schemeClr>
            </a:fillRef>
            <a:effectRef idx="0">
              <a:schemeClr val="accent5">
                <a:hueOff val="-1501898"/>
                <a:satOff val="-3871"/>
                <a:lumOff val="-26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20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B27BA93E-FB66-CD83-5327-57B30B63CC38}"/>
                </a:ext>
              </a:extLst>
            </p:cNvPr>
            <p:cNvSpPr txBox="1"/>
            <p:nvPr/>
          </p:nvSpPr>
          <p:spPr>
            <a:xfrm>
              <a:off x="4890090" y="2199887"/>
              <a:ext cx="1415710" cy="650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b="1" kern="1200">
                  <a:solidFill>
                    <a:srgbClr val="002060"/>
                  </a:solidFill>
                  <a:latin typeface="Calibri"/>
                  <a:cs typeface="Calibri"/>
                  <a:sym typeface="Calibri"/>
                </a:rPr>
                <a:t>Formato de solicitud de Vigencias Futuras de la Secretaría Técnica del CONFIS</a:t>
              </a:r>
              <a:endParaRPr lang="es-CO" sz="1800" b="1" kern="1200">
                <a:solidFill>
                  <a:srgbClr val="00206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9" name="Elipse 28">
            <a:extLst>
              <a:ext uri="{FF2B5EF4-FFF2-40B4-BE49-F238E27FC236}">
                <a16:creationId xmlns:a16="http://schemas.microsoft.com/office/drawing/2014/main" id="{971C5D17-DB18-DD46-A783-0F37503E5B37}"/>
              </a:ext>
            </a:extLst>
          </p:cNvPr>
          <p:cNvSpPr/>
          <p:nvPr/>
        </p:nvSpPr>
        <p:spPr>
          <a:xfrm>
            <a:off x="555789" y="1575675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79D8446-6DF2-8BE9-A82F-086E0B1F7E37}"/>
              </a:ext>
            </a:extLst>
          </p:cNvPr>
          <p:cNvSpPr/>
          <p:nvPr/>
        </p:nvSpPr>
        <p:spPr>
          <a:xfrm>
            <a:off x="576049" y="5398239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56D9AEB2-55A4-F06B-A26A-FF64D41223F1}"/>
              </a:ext>
            </a:extLst>
          </p:cNvPr>
          <p:cNvSpPr/>
          <p:nvPr/>
        </p:nvSpPr>
        <p:spPr>
          <a:xfrm>
            <a:off x="4682931" y="1479314"/>
            <a:ext cx="6417011" cy="1113900"/>
          </a:xfrm>
          <a:prstGeom prst="rect">
            <a:avLst/>
          </a:pr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CO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Dirigida al Secretario (a) de Planeación del Distrito como Secretario Técnico del CONFIS </a:t>
            </a:r>
            <a:r>
              <a:rPr lang="es-CO" sz="1600" b="1" u="sng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copia al Secretario (a) Distrital de Hacienda.</a:t>
            </a:r>
          </a:p>
          <a:p>
            <a:r>
              <a:rPr lang="es-CO" sz="1600" b="1" u="sng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Deben adjuntarse demás requisitos y radicar en las dos entidades simultáneamente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920C119-C398-FE0F-800A-236CF93ADD22}"/>
              </a:ext>
            </a:extLst>
          </p:cNvPr>
          <p:cNvSpPr/>
          <p:nvPr/>
        </p:nvSpPr>
        <p:spPr>
          <a:xfrm>
            <a:off x="4663840" y="2916850"/>
            <a:ext cx="6417011" cy="1875069"/>
          </a:xfrm>
          <a:prstGeom prst="rect">
            <a:avLst/>
          </a:prstGeom>
          <a:noFill/>
        </p:spPr>
        <p:style>
          <a:lnRef idx="2">
            <a:schemeClr val="accent5">
              <a:hueOff val="-750949"/>
              <a:satOff val="-1935"/>
              <a:lumOff val="-1307"/>
              <a:alphaOff val="0"/>
            </a:schemeClr>
          </a:lnRef>
          <a:fillRef idx="1">
            <a:schemeClr val="accent5">
              <a:hueOff val="-750949"/>
              <a:satOff val="-1935"/>
              <a:lumOff val="-1307"/>
              <a:alphaOff val="0"/>
            </a:schemeClr>
          </a:fillRef>
          <a:effectRef idx="0">
            <a:schemeClr val="accent5">
              <a:hueOff val="-750949"/>
              <a:satOff val="-1935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CO" sz="1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Debe incluir como mínimo: descripción del objeto; montos para cada vigencia en pesos corrientes y constantes  del año de solicitud; fuente de financiación, meta del PDD a la que le apunta. Proyección de posibles gastos recurrentes que se generen, ventajas del uso del mecanismo de VF. </a:t>
            </a:r>
          </a:p>
          <a:p>
            <a:r>
              <a:rPr lang="es-CO" sz="1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 de documento en: https://www.sdp.gov.co/gestion-a-la-inversion/inversiones-estrategicas/confis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B3C259B-E713-E528-9F71-C87572518B2F}"/>
              </a:ext>
            </a:extLst>
          </p:cNvPr>
          <p:cNvSpPr/>
          <p:nvPr/>
        </p:nvSpPr>
        <p:spPr>
          <a:xfrm>
            <a:off x="4685043" y="5222381"/>
            <a:ext cx="5674299" cy="1072112"/>
          </a:xfrm>
          <a:prstGeom prst="rect">
            <a:avLst/>
          </a:prstGeom>
          <a:noFill/>
        </p:spPr>
        <p:style>
          <a:lnRef idx="2">
            <a:schemeClr val="accent5">
              <a:hueOff val="-1501898"/>
              <a:satOff val="-3871"/>
              <a:lumOff val="-2614"/>
              <a:alphaOff val="0"/>
            </a:schemeClr>
          </a:lnRef>
          <a:fillRef idx="1">
            <a:schemeClr val="accent5">
              <a:hueOff val="-1501898"/>
              <a:satOff val="-3871"/>
              <a:lumOff val="-2614"/>
              <a:alphaOff val="0"/>
            </a:schemeClr>
          </a:fillRef>
          <a:effectRef idx="0">
            <a:schemeClr val="accent5">
              <a:hueOff val="-1501898"/>
              <a:satOff val="-3871"/>
              <a:lumOff val="-26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CO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Disponible en la página WEB de la Secretaría Distrital de Planeación – SDP.</a:t>
            </a:r>
          </a:p>
          <a:p>
            <a:r>
              <a:rPr lang="es-CO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https://www.sdp.gov.co/gestion-a-la-inversion/inversiones-estrategicas/confis</a:t>
            </a:r>
          </a:p>
        </p:txBody>
      </p:sp>
      <p:sp>
        <p:nvSpPr>
          <p:cNvPr id="54" name="Flecha: a la derecha 53">
            <a:extLst>
              <a:ext uri="{FF2B5EF4-FFF2-40B4-BE49-F238E27FC236}">
                <a16:creationId xmlns:a16="http://schemas.microsoft.com/office/drawing/2014/main" id="{AC8E6210-1348-78EB-C5D5-C276D71C5DCD}"/>
              </a:ext>
            </a:extLst>
          </p:cNvPr>
          <p:cNvSpPr/>
          <p:nvPr/>
        </p:nvSpPr>
        <p:spPr>
          <a:xfrm>
            <a:off x="4397825" y="1761830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Flecha: a la derecha 54">
            <a:extLst>
              <a:ext uri="{FF2B5EF4-FFF2-40B4-BE49-F238E27FC236}">
                <a16:creationId xmlns:a16="http://schemas.microsoft.com/office/drawing/2014/main" id="{E19B1418-5844-5499-DDC5-B3700DE2FB83}"/>
              </a:ext>
            </a:extLst>
          </p:cNvPr>
          <p:cNvSpPr/>
          <p:nvPr/>
        </p:nvSpPr>
        <p:spPr>
          <a:xfrm>
            <a:off x="4418398" y="3502454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Flecha: a la derecha 55">
            <a:extLst>
              <a:ext uri="{FF2B5EF4-FFF2-40B4-BE49-F238E27FC236}">
                <a16:creationId xmlns:a16="http://schemas.microsoft.com/office/drawing/2014/main" id="{8C3A00EC-AEE8-ABDA-9D32-FF6B71B85727}"/>
              </a:ext>
            </a:extLst>
          </p:cNvPr>
          <p:cNvSpPr/>
          <p:nvPr/>
        </p:nvSpPr>
        <p:spPr>
          <a:xfrm>
            <a:off x="4459997" y="5619480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0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82333688-44D7-F34E-A05F-DDFEEC25F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>
            <a:extLst>
              <a:ext uri="{FF2B5EF4-FFF2-40B4-BE49-F238E27FC236}">
                <a16:creationId xmlns:a16="http://schemas.microsoft.com/office/drawing/2014/main" id="{05A66AF9-9B7C-CF36-E53F-4D542848584A}"/>
              </a:ext>
            </a:extLst>
          </p:cNvPr>
          <p:cNvSpPr txBox="1"/>
          <p:nvPr/>
        </p:nvSpPr>
        <p:spPr>
          <a:xfrm>
            <a:off x="0" y="73249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Requisitos </a:t>
            </a:r>
            <a:r>
              <a:rPr lang="es-MX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(Circular </a:t>
            </a:r>
            <a:r>
              <a:rPr lang="es-MX" sz="3600" b="1" i="0" u="none" strike="noStrike" cap="none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Confis</a:t>
            </a:r>
            <a:r>
              <a:rPr lang="es-MX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07 de 2024)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9AFE55DD-9BFE-3194-F5E5-2C1457BB7729}"/>
              </a:ext>
            </a:extLst>
          </p:cNvPr>
          <p:cNvGrpSpPr/>
          <p:nvPr/>
        </p:nvGrpSpPr>
        <p:grpSpPr>
          <a:xfrm>
            <a:off x="275667" y="1069972"/>
            <a:ext cx="4030106" cy="1006729"/>
            <a:chOff x="6692476" y="2453161"/>
            <a:chExt cx="1914935" cy="614667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D5A0E0F8-CB36-889B-B3D6-57E56A4875CD}"/>
                </a:ext>
              </a:extLst>
            </p:cNvPr>
            <p:cNvSpPr/>
            <p:nvPr/>
          </p:nvSpPr>
          <p:spPr>
            <a:xfrm>
              <a:off x="6692476" y="2453161"/>
              <a:ext cx="1914935" cy="614667"/>
            </a:xfrm>
            <a:prstGeom prst="rect">
              <a:avLst/>
            </a:prstGeom>
            <a:solidFill>
              <a:srgbClr val="5B9BD5">
                <a:hueOff val="-2252848"/>
                <a:satOff val="-5806"/>
                <a:lumOff val="-3922"/>
                <a:alphaOff val="0"/>
              </a:srgbClr>
            </a:solidFill>
            <a:ln w="25400" cap="flat" cmpd="sng" algn="ctr">
              <a:solidFill>
                <a:srgbClr val="5B9BD5">
                  <a:hueOff val="-2252848"/>
                  <a:satOff val="-5806"/>
                  <a:lumOff val="-3922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endParaRPr lang="es-CO">
                <a:solidFill>
                  <a:srgbClr val="002060"/>
                </a:solidFill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F46470C5-599B-8A58-C8A5-F7A542F54B26}"/>
                </a:ext>
              </a:extLst>
            </p:cNvPr>
            <p:cNvSpPr txBox="1"/>
            <p:nvPr/>
          </p:nvSpPr>
          <p:spPr>
            <a:xfrm>
              <a:off x="7179885" y="2536712"/>
              <a:ext cx="1348546" cy="465917"/>
            </a:xfrm>
            <a:prstGeom prst="rect">
              <a:avLst/>
            </a:prstGeom>
            <a:solidFill>
              <a:srgbClr val="5B9BD5">
                <a:hueOff val="-2252848"/>
                <a:satOff val="-5806"/>
                <a:lumOff val="-3922"/>
                <a:alphaOff val="0"/>
              </a:srgbClr>
            </a:solidFill>
            <a:ln w="25400" cap="flat" cmpd="sng" algn="ctr">
              <a:solidFill>
                <a:srgbClr val="5B9BD5">
                  <a:hueOff val="-2252848"/>
                  <a:satOff val="-5806"/>
                  <a:lumOff val="-3922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53340" tIns="0" rIns="17780" bIns="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/>
              </a:lvl1pPr>
            </a:lstStyle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800" b="1" kern="1200">
                  <a:solidFill>
                    <a:srgbClr val="002060"/>
                  </a:solidFill>
                  <a:latin typeface="Calibri"/>
                  <a:ea typeface="+mn-ea"/>
                  <a:cs typeface="Calibri"/>
                </a:rPr>
                <a:t>Certificación de apropiación disponible en año de solicitud. Min 15%</a:t>
              </a:r>
            </a:p>
          </p:txBody>
        </p:sp>
      </p:grpSp>
      <p:sp>
        <p:nvSpPr>
          <p:cNvPr id="31" name="Elipse 30">
            <a:extLst>
              <a:ext uri="{FF2B5EF4-FFF2-40B4-BE49-F238E27FC236}">
                <a16:creationId xmlns:a16="http://schemas.microsoft.com/office/drawing/2014/main" id="{DBB4506B-DCA0-5C85-8BA4-0B5588F0DABF}"/>
              </a:ext>
            </a:extLst>
          </p:cNvPr>
          <p:cNvSpPr/>
          <p:nvPr/>
        </p:nvSpPr>
        <p:spPr>
          <a:xfrm>
            <a:off x="454620" y="1239542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23264271-051B-C9BA-5486-B2592E0384FB}"/>
              </a:ext>
            </a:extLst>
          </p:cNvPr>
          <p:cNvSpPr/>
          <p:nvPr/>
        </p:nvSpPr>
        <p:spPr>
          <a:xfrm>
            <a:off x="4599635" y="941620"/>
            <a:ext cx="6775713" cy="2322401"/>
          </a:xfrm>
          <a:prstGeom prst="rect">
            <a:avLst/>
          </a:prstGeom>
          <a:noFill/>
          <a:ln w="25400" cap="flat" cmpd="sng" algn="ctr">
            <a:solidFill>
              <a:srgbClr val="5B9BD5">
                <a:hueOff val="-2252848"/>
                <a:satOff val="-5806"/>
                <a:lumOff val="-3922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53340" tIns="0" rIns="17780" bIns="0" numCol="1" spcCol="1270" anchor="ctr" anchorCtr="0">
            <a:no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O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Debe emitirse por cada uno de los rubros de gasto y/o proyecto de inversión por los que se ejecutará la vigencia futura. 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CO" sz="1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O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Debe certificarse el valor específico del año de solicitud.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CO" sz="1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O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Certificar a nivel de agregación 6 del CCPET para Gastos de Funcionamiento y de Operación Comercial (para el caso de Empresas), en tanto que para inversión debe certificarse con el código completo del proyecto de inversión. 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735D524-B686-2EB6-45CD-E73F89C95EF7}"/>
              </a:ext>
            </a:extLst>
          </p:cNvPr>
          <p:cNvSpPr txBox="1"/>
          <p:nvPr/>
        </p:nvSpPr>
        <p:spPr>
          <a:xfrm>
            <a:off x="275667" y="1970568"/>
            <a:ext cx="4030106" cy="549529"/>
          </a:xfrm>
          <a:prstGeom prst="rect">
            <a:avLst/>
          </a:prstGeom>
          <a:noFill/>
          <a:ln w="25400" cap="flat" cmpd="sng" algn="ctr">
            <a:solidFill>
              <a:srgbClr val="5B9BD5">
                <a:hueOff val="-2252848"/>
                <a:satOff val="-5806"/>
                <a:lumOff val="-3922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53340" tIns="0" rIns="17780" bIns="0" numCol="1" spcCol="127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 algn="ctr">
              <a:buNone/>
            </a:pPr>
            <a:r>
              <a:rPr lang="es-CO" sz="1800">
                <a:solidFill>
                  <a:schemeClr val="accent5">
                    <a:lumMod val="50000"/>
                  </a:schemeClr>
                </a:solidFill>
              </a:rPr>
              <a:t>Solo para Vigencias Futuras Ordinarias</a:t>
            </a:r>
          </a:p>
        </p:txBody>
      </p:sp>
      <p:sp>
        <p:nvSpPr>
          <p:cNvPr id="57" name="Flecha: a la derecha 56">
            <a:extLst>
              <a:ext uri="{FF2B5EF4-FFF2-40B4-BE49-F238E27FC236}">
                <a16:creationId xmlns:a16="http://schemas.microsoft.com/office/drawing/2014/main" id="{63671AE4-1303-0F91-8C88-F0AA614857AA}"/>
              </a:ext>
            </a:extLst>
          </p:cNvPr>
          <p:cNvSpPr/>
          <p:nvPr/>
        </p:nvSpPr>
        <p:spPr>
          <a:xfrm>
            <a:off x="4305773" y="1668986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10BBF17-DB6D-EBD3-C1D8-08050901520F}"/>
              </a:ext>
            </a:extLst>
          </p:cNvPr>
          <p:cNvGrpSpPr/>
          <p:nvPr/>
        </p:nvGrpSpPr>
        <p:grpSpPr>
          <a:xfrm>
            <a:off x="275667" y="4028014"/>
            <a:ext cx="4107363" cy="925089"/>
            <a:chOff x="22415" y="2185617"/>
            <a:chExt cx="1907394" cy="612246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754CDE82-0DA3-0B32-8E0C-4806150F27B7}"/>
                </a:ext>
              </a:extLst>
            </p:cNvPr>
            <p:cNvSpPr/>
            <p:nvPr/>
          </p:nvSpPr>
          <p:spPr>
            <a:xfrm>
              <a:off x="22415" y="2185617"/>
              <a:ext cx="1907394" cy="612246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800" b="1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C6F294FC-0129-FD9D-60F6-C26906F35912}"/>
                </a:ext>
              </a:extLst>
            </p:cNvPr>
            <p:cNvSpPr txBox="1"/>
            <p:nvPr/>
          </p:nvSpPr>
          <p:spPr>
            <a:xfrm>
              <a:off x="507905" y="2263354"/>
              <a:ext cx="1321316" cy="461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i="0" u="none" strike="noStrike" kern="1200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Concepto previo y favorable - SDP</a:t>
              </a: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244EE348-4F4D-EC2C-6017-EFDF0C7AF7E2}"/>
              </a:ext>
            </a:extLst>
          </p:cNvPr>
          <p:cNvSpPr/>
          <p:nvPr/>
        </p:nvSpPr>
        <p:spPr>
          <a:xfrm>
            <a:off x="451843" y="4192594"/>
            <a:ext cx="703851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602D0D-9D64-77CD-2CD6-E64B5BE185FB}"/>
              </a:ext>
            </a:extLst>
          </p:cNvPr>
          <p:cNvSpPr/>
          <p:nvPr/>
        </p:nvSpPr>
        <p:spPr>
          <a:xfrm>
            <a:off x="4599635" y="3496410"/>
            <a:ext cx="5620811" cy="3182182"/>
          </a:xfrm>
          <a:prstGeom prst="rect">
            <a:avLst/>
          </a:pr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285750" indent="-198438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s-ES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solicita ante la Subsecretaría de Planeación de la Inversión de la SDP.</a:t>
            </a:r>
          </a:p>
          <a:p>
            <a:pPr marL="285750" indent="-198438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s-ES" sz="1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98438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s-ES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Debe adjuntarse formulación actualización de la ficha EBI – D y </a:t>
            </a:r>
            <a:r>
              <a:rPr lang="es-ES" sz="1600" b="1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EBi</a:t>
            </a:r>
            <a:r>
              <a:rPr lang="es-ES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 (según tipo de entidad) y justificación técnica – económica con el análisis de impacto de modificación sobre las metas proyecto de inversión y plan de desarrollo. </a:t>
            </a:r>
          </a:p>
          <a:p>
            <a:pPr marL="285750" indent="-198438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s-ES" sz="1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98438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s-ES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la solicitud de vigencias futuras implica la modificación sobre las metas del plan de desarrollo y metas de los proyectos de inversión, presentar el impacto y su respectiva programación para cada una de las vigencias.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4492023-ACF6-622C-9775-071EB7C72ECE}"/>
              </a:ext>
            </a:extLst>
          </p:cNvPr>
          <p:cNvSpPr/>
          <p:nvPr/>
        </p:nvSpPr>
        <p:spPr>
          <a:xfrm>
            <a:off x="279156" y="4968898"/>
            <a:ext cx="4107363" cy="412031"/>
          </a:xfrm>
          <a:prstGeom prst="rect">
            <a:avLst/>
          </a:pr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18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Solo para Inversión</a:t>
            </a:r>
          </a:p>
          <a:p>
            <a:pPr algn="ctr"/>
            <a:endParaRPr lang="es-CO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8F3DAC16-0F9A-A2B5-357C-6E9C5E269600}"/>
              </a:ext>
            </a:extLst>
          </p:cNvPr>
          <p:cNvSpPr/>
          <p:nvPr/>
        </p:nvSpPr>
        <p:spPr>
          <a:xfrm>
            <a:off x="4383030" y="4492791"/>
            <a:ext cx="185452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80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6453FC4F-F936-31E3-3481-9C534B66C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414A1E6B-B806-2F60-21D9-955FBAB8502F}"/>
              </a:ext>
            </a:extLst>
          </p:cNvPr>
          <p:cNvGrpSpPr/>
          <p:nvPr/>
        </p:nvGrpSpPr>
        <p:grpSpPr>
          <a:xfrm>
            <a:off x="516622" y="786366"/>
            <a:ext cx="4030106" cy="1187249"/>
            <a:chOff x="2236144" y="2192419"/>
            <a:chExt cx="1907394" cy="618634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F83C2E5-3544-7DE9-F903-C58EECB273D2}"/>
                </a:ext>
              </a:extLst>
            </p:cNvPr>
            <p:cNvSpPr/>
            <p:nvPr/>
          </p:nvSpPr>
          <p:spPr>
            <a:xfrm>
              <a:off x="2236144" y="2192419"/>
              <a:ext cx="1907394" cy="612246"/>
            </a:xfrm>
            <a:prstGeom prst="rect">
              <a:avLst/>
            </a:prstGeom>
          </p:spPr>
          <p:style>
            <a:lnRef idx="2">
              <a:schemeClr val="accent5">
                <a:hueOff val="-750949"/>
                <a:satOff val="-1935"/>
                <a:lumOff val="-1307"/>
                <a:alphaOff val="0"/>
              </a:schemeClr>
            </a:lnRef>
            <a:fillRef idx="1">
              <a:schemeClr val="accent5">
                <a:hueOff val="-750949"/>
                <a:satOff val="-1935"/>
                <a:lumOff val="-1307"/>
                <a:alphaOff val="0"/>
              </a:schemeClr>
            </a:fillRef>
            <a:effectRef idx="0">
              <a:schemeClr val="accent5">
                <a:hueOff val="-750949"/>
                <a:satOff val="-1935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20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DECF561-4D74-D641-FF15-BFA69436367E}"/>
                </a:ext>
              </a:extLst>
            </p:cNvPr>
            <p:cNvSpPr txBox="1"/>
            <p:nvPr/>
          </p:nvSpPr>
          <p:spPr>
            <a:xfrm>
              <a:off x="2710675" y="2198807"/>
              <a:ext cx="1343235" cy="6122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i="0" u="none" strike="noStrike" kern="1200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Acta Consejo de Gobierno declaratoria importancia estratégica</a:t>
              </a:r>
            </a:p>
          </p:txBody>
        </p:sp>
      </p:grpSp>
      <p:sp>
        <p:nvSpPr>
          <p:cNvPr id="19" name="Elipse 18">
            <a:extLst>
              <a:ext uri="{FF2B5EF4-FFF2-40B4-BE49-F238E27FC236}">
                <a16:creationId xmlns:a16="http://schemas.microsoft.com/office/drawing/2014/main" id="{887DE9C7-3BDC-1C54-EF11-684F15E0D088}"/>
              </a:ext>
            </a:extLst>
          </p:cNvPr>
          <p:cNvSpPr/>
          <p:nvPr/>
        </p:nvSpPr>
        <p:spPr>
          <a:xfrm>
            <a:off x="697473" y="1055636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B1F6FF8-B7E0-8F58-CE94-7BC595E987FC}"/>
              </a:ext>
            </a:extLst>
          </p:cNvPr>
          <p:cNvSpPr/>
          <p:nvPr/>
        </p:nvSpPr>
        <p:spPr>
          <a:xfrm>
            <a:off x="4838799" y="1084820"/>
            <a:ext cx="6166852" cy="1083524"/>
          </a:xfrm>
          <a:prstGeom prst="rect">
            <a:avLst/>
          </a:prstGeom>
          <a:noFill/>
        </p:spPr>
        <p:style>
          <a:lnRef idx="2">
            <a:schemeClr val="accent5">
              <a:hueOff val="-750949"/>
              <a:satOff val="-1935"/>
              <a:lumOff val="-1307"/>
              <a:alphaOff val="0"/>
            </a:schemeClr>
          </a:lnRef>
          <a:fillRef idx="1">
            <a:schemeClr val="accent5">
              <a:hueOff val="-750949"/>
              <a:satOff val="-1935"/>
              <a:lumOff val="-1307"/>
              <a:alphaOff val="0"/>
            </a:schemeClr>
          </a:fillRef>
          <a:effectRef idx="0">
            <a:schemeClr val="accent5">
              <a:hueOff val="-750949"/>
              <a:satOff val="-1935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CO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proyecto de inversión se declara de importancia estratégica.</a:t>
            </a:r>
          </a:p>
          <a:p>
            <a:endParaRPr lang="es-CO" sz="1600" b="1" u="sng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no se cuenta con el Acta firmada aún puede presentarse certificación de acta debidamente firmada por su Secretario</a:t>
            </a:r>
            <a:endParaRPr lang="es-CO" sz="1600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35F235E-335B-393D-FC4D-7FBDC19840C7}"/>
              </a:ext>
            </a:extLst>
          </p:cNvPr>
          <p:cNvSpPr/>
          <p:nvPr/>
        </p:nvSpPr>
        <p:spPr>
          <a:xfrm>
            <a:off x="519862" y="1950464"/>
            <a:ext cx="4026866" cy="896824"/>
          </a:xfrm>
          <a:prstGeom prst="rect">
            <a:avLst/>
          </a:prstGeom>
          <a:noFill/>
        </p:spPr>
        <p:style>
          <a:lnRef idx="2">
            <a:schemeClr val="accent5">
              <a:hueOff val="-750949"/>
              <a:satOff val="-1935"/>
              <a:lumOff val="-1307"/>
              <a:alphaOff val="0"/>
            </a:schemeClr>
          </a:lnRef>
          <a:fillRef idx="1">
            <a:schemeClr val="accent5">
              <a:hueOff val="-750949"/>
              <a:satOff val="-1935"/>
              <a:lumOff val="-1307"/>
              <a:alphaOff val="0"/>
            </a:schemeClr>
          </a:fillRef>
          <a:effectRef idx="0">
            <a:schemeClr val="accent5">
              <a:hueOff val="-750949"/>
              <a:satOff val="-1935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18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Solo para VF ordinarias o excepcionales que sobrepasen periodo de gobierno y para Inversión.</a:t>
            </a:r>
          </a:p>
          <a:p>
            <a:pPr algn="ctr"/>
            <a:r>
              <a:rPr lang="es-ES" sz="18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s-CO" sz="1200" b="1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Flecha: a la derecha 56">
            <a:extLst>
              <a:ext uri="{FF2B5EF4-FFF2-40B4-BE49-F238E27FC236}">
                <a16:creationId xmlns:a16="http://schemas.microsoft.com/office/drawing/2014/main" id="{A5CC256B-4313-55D1-BAF5-459004BF4C2A}"/>
              </a:ext>
            </a:extLst>
          </p:cNvPr>
          <p:cNvSpPr/>
          <p:nvPr/>
        </p:nvSpPr>
        <p:spPr>
          <a:xfrm>
            <a:off x="4579756" y="1528790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56;p7">
            <a:extLst>
              <a:ext uri="{FF2B5EF4-FFF2-40B4-BE49-F238E27FC236}">
                <a16:creationId xmlns:a16="http://schemas.microsoft.com/office/drawing/2014/main" id="{AC0C214D-23DB-788A-5486-C95FF0933BDD}"/>
              </a:ext>
            </a:extLst>
          </p:cNvPr>
          <p:cNvSpPr txBox="1"/>
          <p:nvPr/>
        </p:nvSpPr>
        <p:spPr>
          <a:xfrm>
            <a:off x="0" y="-7977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Requisitos </a:t>
            </a:r>
            <a:r>
              <a:rPr lang="es-MX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(Circular </a:t>
            </a:r>
            <a:r>
              <a:rPr lang="es-MX" sz="3600" b="1" i="0" u="none" strike="noStrike" cap="none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Confis</a:t>
            </a:r>
            <a:r>
              <a:rPr lang="es-MX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07 de 2024)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189A0F4B-70A9-0669-F8E0-6F0BFFF54025}"/>
              </a:ext>
            </a:extLst>
          </p:cNvPr>
          <p:cNvGrpSpPr/>
          <p:nvPr/>
        </p:nvGrpSpPr>
        <p:grpSpPr>
          <a:xfrm>
            <a:off x="516622" y="3060224"/>
            <a:ext cx="4030106" cy="922050"/>
            <a:chOff x="4466316" y="2192419"/>
            <a:chExt cx="1907394" cy="657482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D8DFD526-A2F5-35B9-7557-723A1B309354}"/>
                </a:ext>
              </a:extLst>
            </p:cNvPr>
            <p:cNvSpPr/>
            <p:nvPr/>
          </p:nvSpPr>
          <p:spPr>
            <a:xfrm>
              <a:off x="4466316" y="2192419"/>
              <a:ext cx="1907394" cy="612246"/>
            </a:xfrm>
            <a:prstGeom prst="rect">
              <a:avLst/>
            </a:prstGeom>
          </p:spPr>
          <p:style>
            <a:lnRef idx="2">
              <a:schemeClr val="accent5">
                <a:hueOff val="-1501898"/>
                <a:satOff val="-3871"/>
                <a:lumOff val="-2614"/>
                <a:alphaOff val="0"/>
              </a:schemeClr>
            </a:lnRef>
            <a:fillRef idx="1">
              <a:schemeClr val="accent5">
                <a:hueOff val="-1501898"/>
                <a:satOff val="-3871"/>
                <a:lumOff val="-2614"/>
                <a:alphaOff val="0"/>
              </a:schemeClr>
            </a:fillRef>
            <a:effectRef idx="0">
              <a:schemeClr val="accent5">
                <a:hueOff val="-1501898"/>
                <a:satOff val="-3871"/>
                <a:lumOff val="-26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200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75D6D67-65B3-15C0-FE05-A3377DF2F13E}"/>
                </a:ext>
              </a:extLst>
            </p:cNvPr>
            <p:cNvSpPr txBox="1"/>
            <p:nvPr/>
          </p:nvSpPr>
          <p:spPr>
            <a:xfrm>
              <a:off x="4890090" y="2199887"/>
              <a:ext cx="1415710" cy="650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b="1" kern="1200">
                  <a:solidFill>
                    <a:srgbClr val="002060"/>
                  </a:solidFill>
                  <a:latin typeface="Calibri"/>
                  <a:cs typeface="Calibri"/>
                  <a:sym typeface="Calibri"/>
                </a:rPr>
                <a:t>Acuerdo de Junta Directiva o Consejo Directivo</a:t>
              </a:r>
            </a:p>
          </p:txBody>
        </p:sp>
      </p:grpSp>
      <p:sp>
        <p:nvSpPr>
          <p:cNvPr id="33" name="Elipse 32">
            <a:extLst>
              <a:ext uri="{FF2B5EF4-FFF2-40B4-BE49-F238E27FC236}">
                <a16:creationId xmlns:a16="http://schemas.microsoft.com/office/drawing/2014/main" id="{A0B9026F-9573-159E-8B8B-D2924A36E10F}"/>
              </a:ext>
            </a:extLst>
          </p:cNvPr>
          <p:cNvSpPr/>
          <p:nvPr/>
        </p:nvSpPr>
        <p:spPr>
          <a:xfrm>
            <a:off x="697473" y="3155735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6054281-5BDD-F034-2823-822434A2E6B3}"/>
              </a:ext>
            </a:extLst>
          </p:cNvPr>
          <p:cNvSpPr/>
          <p:nvPr/>
        </p:nvSpPr>
        <p:spPr>
          <a:xfrm>
            <a:off x="4805948" y="3221172"/>
            <a:ext cx="6294174" cy="848138"/>
          </a:xfrm>
          <a:prstGeom prst="rect">
            <a:avLst/>
          </a:prstGeom>
          <a:noFill/>
          <a:ln w="25400" cap="flat" cmpd="sng" algn="ctr">
            <a:solidFill>
              <a:srgbClr val="5B9BD5">
                <a:hueOff val="-2252848"/>
                <a:satOff val="-5806"/>
                <a:lumOff val="-3922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53340" tIns="0" rIns="17780" bIns="0" numCol="1" spcCol="1270" anchor="ctr" anchorCtr="0">
            <a:no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s-CO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 Acuerdo debidamente suscrito. Debe contener la autorización previa de la Junta Directiva o Consejo Directivo a las vigencias futuras solicitadas ante el CONFIS Distrital.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A0E1DB2-13B3-FF21-9AFB-A2239B990822}"/>
              </a:ext>
            </a:extLst>
          </p:cNvPr>
          <p:cNvSpPr/>
          <p:nvPr/>
        </p:nvSpPr>
        <p:spPr>
          <a:xfrm>
            <a:off x="516622" y="3889092"/>
            <a:ext cx="4030106" cy="464477"/>
          </a:xfrm>
          <a:prstGeom prst="rect">
            <a:avLst/>
          </a:prstGeom>
          <a:noFill/>
        </p:spPr>
        <p:style>
          <a:lnRef idx="2">
            <a:schemeClr val="accent5">
              <a:hueOff val="-1501898"/>
              <a:satOff val="-3871"/>
              <a:lumOff val="-2614"/>
              <a:alphaOff val="0"/>
            </a:schemeClr>
          </a:lnRef>
          <a:fillRef idx="1">
            <a:schemeClr val="accent5">
              <a:hueOff val="-1501898"/>
              <a:satOff val="-3871"/>
              <a:lumOff val="-2614"/>
              <a:alphaOff val="0"/>
            </a:schemeClr>
          </a:fillRef>
          <a:effectRef idx="0">
            <a:schemeClr val="accent5">
              <a:hueOff val="-1501898"/>
              <a:satOff val="-3871"/>
              <a:lumOff val="-26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1800" b="1" kern="120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Solo para Establecimientos Públicos</a:t>
            </a:r>
          </a:p>
          <a:p>
            <a:pPr algn="ctr"/>
            <a:endParaRPr lang="es-CO" sz="1800"/>
          </a:p>
        </p:txBody>
      </p:sp>
      <p:sp>
        <p:nvSpPr>
          <p:cNvPr id="36" name="Flecha: a la derecha 35">
            <a:extLst>
              <a:ext uri="{FF2B5EF4-FFF2-40B4-BE49-F238E27FC236}">
                <a16:creationId xmlns:a16="http://schemas.microsoft.com/office/drawing/2014/main" id="{88AA27CB-0600-F0CB-AC72-C4CDB828292F}"/>
              </a:ext>
            </a:extLst>
          </p:cNvPr>
          <p:cNvSpPr/>
          <p:nvPr/>
        </p:nvSpPr>
        <p:spPr>
          <a:xfrm>
            <a:off x="4579756" y="3381132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6C7962F9-8923-4C94-0CB9-803C5CF566D1}"/>
              </a:ext>
            </a:extLst>
          </p:cNvPr>
          <p:cNvGrpSpPr/>
          <p:nvPr/>
        </p:nvGrpSpPr>
        <p:grpSpPr>
          <a:xfrm>
            <a:off x="516622" y="4519721"/>
            <a:ext cx="4030106" cy="925089"/>
            <a:chOff x="22415" y="2185617"/>
            <a:chExt cx="1907394" cy="612246"/>
          </a:xfrm>
        </p:grpSpPr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62BEE181-DB3D-0B15-4A69-D064646393A6}"/>
                </a:ext>
              </a:extLst>
            </p:cNvPr>
            <p:cNvSpPr/>
            <p:nvPr/>
          </p:nvSpPr>
          <p:spPr>
            <a:xfrm>
              <a:off x="22415" y="2185617"/>
              <a:ext cx="1907394" cy="612246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800" b="1"/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D248A1D9-5ACF-6817-2EC2-677C53803BE4}"/>
                </a:ext>
              </a:extLst>
            </p:cNvPr>
            <p:cNvSpPr txBox="1"/>
            <p:nvPr/>
          </p:nvSpPr>
          <p:spPr>
            <a:xfrm>
              <a:off x="507905" y="2263354"/>
              <a:ext cx="1321316" cy="461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i="0" u="none" strike="noStrike" kern="1200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Informe de Ejecución de Vigencias Futuras</a:t>
              </a:r>
            </a:p>
          </p:txBody>
        </p:sp>
      </p:grpSp>
      <p:sp>
        <p:nvSpPr>
          <p:cNvPr id="46" name="Elipse 45">
            <a:extLst>
              <a:ext uri="{FF2B5EF4-FFF2-40B4-BE49-F238E27FC236}">
                <a16:creationId xmlns:a16="http://schemas.microsoft.com/office/drawing/2014/main" id="{55E31519-795B-3115-BFD8-73F078892428}"/>
              </a:ext>
            </a:extLst>
          </p:cNvPr>
          <p:cNvSpPr/>
          <p:nvPr/>
        </p:nvSpPr>
        <p:spPr>
          <a:xfrm>
            <a:off x="721397" y="4648471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DCE01E37-8388-2C48-4AD2-7161DACE6511}"/>
              </a:ext>
            </a:extLst>
          </p:cNvPr>
          <p:cNvSpPr/>
          <p:nvPr/>
        </p:nvSpPr>
        <p:spPr>
          <a:xfrm>
            <a:off x="4805948" y="4601594"/>
            <a:ext cx="5843645" cy="1046848"/>
          </a:xfrm>
          <a:prstGeom prst="rect">
            <a:avLst/>
          </a:pr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87312">
              <a:buClr>
                <a:srgbClr val="002060"/>
              </a:buClr>
            </a:pPr>
            <a:r>
              <a:rPr lang="es-ES" sz="1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Ejecución de vigencias futuras autorizadas con anterioridad por cada objeto, proyecto o rubro presupuestal. Si no se hizo uso de autorizaciones emitidas con anterioridad, describir las razones que lo sustentan.</a:t>
            </a:r>
          </a:p>
        </p:txBody>
      </p:sp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BD2159A4-B87F-EC7C-B52B-330A14283C0E}"/>
              </a:ext>
            </a:extLst>
          </p:cNvPr>
          <p:cNvSpPr/>
          <p:nvPr/>
        </p:nvSpPr>
        <p:spPr>
          <a:xfrm>
            <a:off x="4566183" y="4909809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Google Shape;129;p5">
            <a:extLst>
              <a:ext uri="{FF2B5EF4-FFF2-40B4-BE49-F238E27FC236}">
                <a16:creationId xmlns:a16="http://schemas.microsoft.com/office/drawing/2014/main" id="{60012EC4-B42C-0AA8-220E-CF9749D56EFA}"/>
              </a:ext>
            </a:extLst>
          </p:cNvPr>
          <p:cNvSpPr/>
          <p:nvPr/>
        </p:nvSpPr>
        <p:spPr>
          <a:xfrm>
            <a:off x="1542406" y="5795509"/>
            <a:ext cx="8377097" cy="954067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Para VF en proyectos de infraestructura - requisitos de las </a:t>
            </a:r>
            <a:r>
              <a:rPr lang="es-ES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Leyes 1682 de 2013 (Infraestructura de Transporte) y 1882 de 2018 (Infraestructura), sus decretos reglamentarios o las normas que las modifiquen complementen o sustituyan.</a:t>
            </a:r>
            <a:r>
              <a:rPr lang="es-MX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P</a:t>
            </a:r>
            <a:r>
              <a:rPr lang="es-MX" b="1">
                <a:latin typeface="Calibri" panose="020F0502020204030204" pitchFamily="34" charset="0"/>
                <a:cs typeface="Calibri" panose="020F0502020204030204" pitchFamily="34" charset="0"/>
              </a:rPr>
              <a:t>ara VF  </a:t>
            </a:r>
            <a:r>
              <a:rPr lang="es-MX" b="1" err="1">
                <a:latin typeface="Calibri" panose="020F0502020204030204" pitchFamily="34" charset="0"/>
                <a:cs typeface="Calibri" panose="020F0502020204030204" pitchFamily="34" charset="0"/>
              </a:rPr>
              <a:t>APPs</a:t>
            </a:r>
            <a:r>
              <a:rPr lang="es-MX" b="1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s-ES" b="1">
                <a:latin typeface="Calibri" panose="020F0502020204030204" pitchFamily="34" charset="0"/>
                <a:cs typeface="Calibri" panose="020F0502020204030204" pitchFamily="34" charset="0"/>
              </a:rPr>
              <a:t> requisitos Ley 1508 de 2012, los Decretos Nacionales 1068 y 1082 de 2015 y demás normas que los modifiquen, complementen o sustituyan.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0" name="Google Shape;130;p5" descr="Señales autoadhesivos EN ISO 7010 &lt;strong&gt;Peligro&lt;/strong&gt; genérico W001 Mejor precio">
            <a:extLst>
              <a:ext uri="{FF2B5EF4-FFF2-40B4-BE49-F238E27FC236}">
                <a16:creationId xmlns:a16="http://schemas.microsoft.com/office/drawing/2014/main" id="{1ED8A6DA-7C9B-46F4-FE2B-02CE643979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888" y="5671592"/>
            <a:ext cx="871782" cy="97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33;p5" descr="Abeja de dibujos animados con lupa">
            <a:extLst>
              <a:ext uri="{FF2B5EF4-FFF2-40B4-BE49-F238E27FC236}">
                <a16:creationId xmlns:a16="http://schemas.microsoft.com/office/drawing/2014/main" id="{497F3FCA-E702-D920-F905-B3E7309380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919503" y="5610115"/>
            <a:ext cx="930605" cy="1082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735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73979-09A3-09DC-09E8-7BD3B900B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2">
            <a:extLst>
              <a:ext uri="{FF2B5EF4-FFF2-40B4-BE49-F238E27FC236}">
                <a16:creationId xmlns:a16="http://schemas.microsoft.com/office/drawing/2014/main" id="{43CACF97-44B3-F3A3-C0FA-A2A02D7B89F3}"/>
              </a:ext>
            </a:extLst>
          </p:cNvPr>
          <p:cNvSpPr/>
          <p:nvPr/>
        </p:nvSpPr>
        <p:spPr>
          <a:xfrm>
            <a:off x="8770887" y="5417127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32">
            <a:extLst>
              <a:ext uri="{FF2B5EF4-FFF2-40B4-BE49-F238E27FC236}">
                <a16:creationId xmlns:a16="http://schemas.microsoft.com/office/drawing/2014/main" id="{4718AC41-C1FF-1A66-1E10-D299DB586A9C}"/>
              </a:ext>
            </a:extLst>
          </p:cNvPr>
          <p:cNvSpPr/>
          <p:nvPr/>
        </p:nvSpPr>
        <p:spPr>
          <a:xfrm>
            <a:off x="8249699" y="5443450"/>
            <a:ext cx="1042376" cy="69411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4B7B99FD-D8F3-BFBB-4C02-B28CED3C3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2295" y="6032198"/>
            <a:ext cx="961570" cy="36860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45701085-10F5-3074-A9FF-83A07DF54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2583" y="1919503"/>
            <a:ext cx="4079967" cy="301899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408F5D0C-6754-AB21-BFAB-C1909BF51E4C}"/>
              </a:ext>
            </a:extLst>
          </p:cNvPr>
          <p:cNvSpPr txBox="1"/>
          <p:nvPr/>
        </p:nvSpPr>
        <p:spPr>
          <a:xfrm>
            <a:off x="1243623" y="2125532"/>
            <a:ext cx="590570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4400">
                <a:solidFill>
                  <a:schemeClr val="bg1">
                    <a:lumMod val="95000"/>
                  </a:schemeClr>
                </a:solidFill>
              </a:rPr>
              <a:t>1. </a:t>
            </a:r>
            <a:r>
              <a:rPr lang="es-CO" sz="4000">
                <a:solidFill>
                  <a:schemeClr val="bg1">
                    <a:lumMod val="95000"/>
                  </a:schemeClr>
                </a:solidFill>
              </a:rPr>
              <a:t>Apertura </a:t>
            </a:r>
            <a:endParaRPr lang="en-US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585A265-D149-C3D8-8401-6F99AA0E7964}"/>
              </a:ext>
            </a:extLst>
          </p:cNvPr>
          <p:cNvSpPr txBox="1"/>
          <p:nvPr/>
        </p:nvSpPr>
        <p:spPr>
          <a:xfrm>
            <a:off x="1232417" y="3178885"/>
            <a:ext cx="590570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3200">
                <a:solidFill>
                  <a:schemeClr val="bg1">
                    <a:lumMod val="95000"/>
                  </a:schemeClr>
                </a:solidFill>
              </a:rPr>
              <a:t>Marcela Numa </a:t>
            </a:r>
            <a:r>
              <a:rPr lang="es-ES" sz="3200" err="1">
                <a:solidFill>
                  <a:schemeClr val="bg1">
                    <a:lumMod val="95000"/>
                  </a:schemeClr>
                </a:solidFill>
              </a:rPr>
              <a:t>Páe</a:t>
            </a:r>
            <a:r>
              <a:rPr lang="es-ES" sz="3200">
                <a:solidFill>
                  <a:schemeClr val="bg1">
                    <a:lumMod val="95000"/>
                  </a:schemeClr>
                </a:solidFill>
              </a:rPr>
              <a:t>z</a:t>
            </a:r>
            <a:endParaRPr lang="en-US" sz="320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ES" sz="3200">
                <a:solidFill>
                  <a:schemeClr val="bg1">
                    <a:lumMod val="95000"/>
                  </a:schemeClr>
                </a:solidFill>
              </a:rPr>
              <a:t>Directora Distrital de Presupuesto</a:t>
            </a:r>
          </a:p>
        </p:txBody>
      </p:sp>
    </p:spTree>
    <p:extLst>
      <p:ext uri="{BB962C8B-B14F-4D97-AF65-F5344CB8AC3E}">
        <p14:creationId xmlns:p14="http://schemas.microsoft.com/office/powerpoint/2010/main" val="1387284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body" idx="1"/>
          </p:nvPr>
        </p:nvSpPr>
        <p:spPr>
          <a:xfrm>
            <a:off x="1026160" y="2586036"/>
            <a:ext cx="11165840" cy="173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Ruta para solicitud de vigencias futuras 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superen o no período de gobierno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02BFFBA-6808-A3D1-3E10-F65F29254D07}"/>
              </a:ext>
            </a:extLst>
          </p:cNvPr>
          <p:cNvSpPr/>
          <p:nvPr/>
        </p:nvSpPr>
        <p:spPr>
          <a:xfrm>
            <a:off x="518160" y="386080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800" b="1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42841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404F4189-0331-F9F1-922C-02CD22D22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>
            <a:extLst>
              <a:ext uri="{FF2B5EF4-FFF2-40B4-BE49-F238E27FC236}">
                <a16:creationId xmlns:a16="http://schemas.microsoft.com/office/drawing/2014/main" id="{8758FDB6-9E06-7F59-FF46-4F0D1AFFB33E}"/>
              </a:ext>
            </a:extLst>
          </p:cNvPr>
          <p:cNvSpPr txBox="1"/>
          <p:nvPr/>
        </p:nvSpPr>
        <p:spPr>
          <a:xfrm>
            <a:off x="0" y="121077"/>
            <a:ext cx="10612877" cy="757128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Ruta para solicitud de Vigencias futuras</a:t>
            </a: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B956282-3657-4DD4-F27C-9725EC8457B4}"/>
              </a:ext>
            </a:extLst>
          </p:cNvPr>
          <p:cNvGrpSpPr/>
          <p:nvPr/>
        </p:nvGrpSpPr>
        <p:grpSpPr>
          <a:xfrm>
            <a:off x="1550749" y="2346790"/>
            <a:ext cx="1194018" cy="1214740"/>
            <a:chOff x="5575780" y="1064048"/>
            <a:chExt cx="1194018" cy="1214740"/>
          </a:xfrm>
        </p:grpSpPr>
        <p:sp>
          <p:nvSpPr>
            <p:cNvPr id="196" name="CuadroTexto 195">
              <a:extLst>
                <a:ext uri="{FF2B5EF4-FFF2-40B4-BE49-F238E27FC236}">
                  <a16:creationId xmlns:a16="http://schemas.microsoft.com/office/drawing/2014/main" id="{23D21E39-CEDC-06D5-718E-3C0365AB65D7}"/>
                </a:ext>
              </a:extLst>
            </p:cNvPr>
            <p:cNvSpPr txBox="1"/>
            <p:nvPr/>
          </p:nvSpPr>
          <p:spPr>
            <a:xfrm>
              <a:off x="5675853" y="1673853"/>
              <a:ext cx="1017197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>
                  <a:latin typeface="Aharoni" panose="02010803020104030203" pitchFamily="2" charset="-79"/>
                  <a:cs typeface="Aharoni" panose="02010803020104030203" pitchFamily="2" charset="-79"/>
                </a:rPr>
                <a:t>Juntas / Consejos directivos</a:t>
              </a:r>
              <a:endParaRPr lang="es-CO" sz="1050" b="1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97" name="Elipse 196" descr="Reunión contorno">
              <a:extLst>
                <a:ext uri="{FF2B5EF4-FFF2-40B4-BE49-F238E27FC236}">
                  <a16:creationId xmlns:a16="http://schemas.microsoft.com/office/drawing/2014/main" id="{C36D0B68-3200-D02A-C79D-52909F48D2C8}"/>
                </a:ext>
              </a:extLst>
            </p:cNvPr>
            <p:cNvSpPr/>
            <p:nvPr/>
          </p:nvSpPr>
          <p:spPr>
            <a:xfrm>
              <a:off x="5575780" y="1064048"/>
              <a:ext cx="1194018" cy="1214740"/>
            </a:xfrm>
            <a:prstGeom prst="ellipse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206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</p:grpSp>
      <p:sp>
        <p:nvSpPr>
          <p:cNvPr id="208" name="CuadroTexto 207">
            <a:extLst>
              <a:ext uri="{FF2B5EF4-FFF2-40B4-BE49-F238E27FC236}">
                <a16:creationId xmlns:a16="http://schemas.microsoft.com/office/drawing/2014/main" id="{21028E31-0690-D428-8214-B632A8E48043}"/>
              </a:ext>
            </a:extLst>
          </p:cNvPr>
          <p:cNvSpPr txBox="1"/>
          <p:nvPr/>
        </p:nvSpPr>
        <p:spPr>
          <a:xfrm>
            <a:off x="54980" y="1004340"/>
            <a:ext cx="985147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u="sng" kern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VIGENCIAS FUTURAS ORDINARIAS O EXCEPCIONALES QUE NO EXCEDEN PERIODO DE GOBIERNO </a:t>
            </a:r>
            <a:endParaRPr lang="es-CO" sz="1800" b="1" kern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398B3381-1684-479D-C45B-98239F4DF669}"/>
              </a:ext>
            </a:extLst>
          </p:cNvPr>
          <p:cNvSpPr/>
          <p:nvPr/>
        </p:nvSpPr>
        <p:spPr>
          <a:xfrm>
            <a:off x="1188702" y="4144378"/>
            <a:ext cx="2535255" cy="40247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s-CO" b="1" kern="1200">
                <a:latin typeface="Calibri" panose="020F0502020204030204" pitchFamily="34" charset="0"/>
                <a:cs typeface="Calibri" panose="020F0502020204030204" pitchFamily="34" charset="0"/>
              </a:rPr>
              <a:t>Concepto favorable SDP</a:t>
            </a:r>
            <a:endParaRPr lang="es-CO"/>
          </a:p>
        </p:txBody>
      </p:sp>
      <p:pic>
        <p:nvPicPr>
          <p:cNvPr id="13" name="Google Shape;130;p5" descr="Señales autoadhesivos EN ISO 7010 &lt;strong&gt;Peligro&lt;/strong&gt; genérico W001 Mejor precio">
            <a:extLst>
              <a:ext uri="{FF2B5EF4-FFF2-40B4-BE49-F238E27FC236}">
                <a16:creationId xmlns:a16="http://schemas.microsoft.com/office/drawing/2014/main" id="{E68A3473-B481-B9F0-475D-CC65AED02D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9772" y="3876156"/>
            <a:ext cx="290899" cy="26077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3754C9A8-2BEF-9ECC-AC4D-D81FED8101D7}"/>
              </a:ext>
            </a:extLst>
          </p:cNvPr>
          <p:cNvSpPr txBox="1"/>
          <p:nvPr/>
        </p:nvSpPr>
        <p:spPr>
          <a:xfrm>
            <a:off x="1540671" y="3834619"/>
            <a:ext cx="1476955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O" sz="1200" b="1">
                <a:latin typeface="Calibri" panose="020F0502020204030204" pitchFamily="34" charset="0"/>
                <a:cs typeface="Calibri" panose="020F0502020204030204" pitchFamily="34" charset="0"/>
              </a:rPr>
              <a:t>Solo para Inversión</a:t>
            </a:r>
          </a:p>
        </p:txBody>
      </p:sp>
      <p:sp>
        <p:nvSpPr>
          <p:cNvPr id="205" name="Rectángulo: esquinas redondeadas 204">
            <a:extLst>
              <a:ext uri="{FF2B5EF4-FFF2-40B4-BE49-F238E27FC236}">
                <a16:creationId xmlns:a16="http://schemas.microsoft.com/office/drawing/2014/main" id="{9FAECD8D-4201-0BB2-D14C-717A79A328A6}"/>
              </a:ext>
            </a:extLst>
          </p:cNvPr>
          <p:cNvSpPr/>
          <p:nvPr/>
        </p:nvSpPr>
        <p:spPr>
          <a:xfrm>
            <a:off x="1204591" y="1825362"/>
            <a:ext cx="2305216" cy="46547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s-CO" b="1" kern="1200">
                <a:latin typeface="Calibri" panose="020F0502020204030204" pitchFamily="34" charset="0"/>
                <a:cs typeface="Calibri" panose="020F0502020204030204" pitchFamily="34" charset="0"/>
              </a:rPr>
              <a:t>Autorización previa </a:t>
            </a:r>
          </a:p>
          <a:p>
            <a:pPr algn="ctr"/>
            <a:r>
              <a:rPr lang="es-CO" b="1" kern="1200">
                <a:latin typeface="Calibri" panose="020F0502020204030204" pitchFamily="34" charset="0"/>
                <a:cs typeface="Calibri" panose="020F0502020204030204" pitchFamily="34" charset="0"/>
              </a:rPr>
              <a:t> Acuerdo</a:t>
            </a:r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EDAC881-0FE9-7521-AC26-EAE454F16739}"/>
              </a:ext>
            </a:extLst>
          </p:cNvPr>
          <p:cNvSpPr txBox="1"/>
          <p:nvPr/>
        </p:nvSpPr>
        <p:spPr>
          <a:xfrm>
            <a:off x="1159948" y="4558557"/>
            <a:ext cx="213415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79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200" b="1" kern="1200">
                <a:latin typeface="Calibri" panose="020F0502020204030204" pitchFamily="34" charset="0"/>
                <a:cs typeface="Calibri" panose="020F0502020204030204" pitchFamily="34" charset="0"/>
              </a:rPr>
              <a:t>Se solicita ante la Subdirección de Planeación de la Inversión de la SDP</a:t>
            </a:r>
          </a:p>
        </p:txBody>
      </p:sp>
      <p:pic>
        <p:nvPicPr>
          <p:cNvPr id="210" name="Google Shape;130;p5" descr="Señales autoadhesivos EN ISO 7010 &lt;strong&gt;Peligro&lt;/strong&gt; genérico W001 Mejor precio">
            <a:extLst>
              <a:ext uri="{FF2B5EF4-FFF2-40B4-BE49-F238E27FC236}">
                <a16:creationId xmlns:a16="http://schemas.microsoft.com/office/drawing/2014/main" id="{A0380262-5F36-1521-E772-94D1554950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520" y="1443256"/>
            <a:ext cx="290899" cy="26077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CuadroTexto 210">
            <a:extLst>
              <a:ext uri="{FF2B5EF4-FFF2-40B4-BE49-F238E27FC236}">
                <a16:creationId xmlns:a16="http://schemas.microsoft.com/office/drawing/2014/main" id="{77B1D226-57F5-971F-C077-2C53400B5176}"/>
              </a:ext>
            </a:extLst>
          </p:cNvPr>
          <p:cNvSpPr txBox="1"/>
          <p:nvPr/>
        </p:nvSpPr>
        <p:spPr>
          <a:xfrm>
            <a:off x="806306" y="1430237"/>
            <a:ext cx="389301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O" sz="1200" b="1">
                <a:latin typeface="Calibri" panose="020F0502020204030204" pitchFamily="34" charset="0"/>
                <a:cs typeface="Calibri" panose="020F0502020204030204" pitchFamily="34" charset="0"/>
              </a:rPr>
              <a:t>Solo para Establecimientos </a:t>
            </a:r>
            <a:r>
              <a:rPr lang="es-CO" sz="1200" b="1" err="1">
                <a:latin typeface="Calibri" panose="020F0502020204030204" pitchFamily="34" charset="0"/>
                <a:cs typeface="Calibri" panose="020F0502020204030204" pitchFamily="34" charset="0"/>
              </a:rPr>
              <a:t>publicos</a:t>
            </a:r>
            <a:r>
              <a:rPr lang="es-CO" sz="1200" b="1">
                <a:latin typeface="Calibri" panose="020F0502020204030204" pitchFamily="34" charset="0"/>
                <a:cs typeface="Calibri" panose="020F0502020204030204" pitchFamily="34" charset="0"/>
              </a:rPr>
              <a:t> y ente universitario</a:t>
            </a:r>
          </a:p>
        </p:txBody>
      </p:sp>
      <p:grpSp>
        <p:nvGrpSpPr>
          <p:cNvPr id="212" name="Grupo 211">
            <a:extLst>
              <a:ext uri="{FF2B5EF4-FFF2-40B4-BE49-F238E27FC236}">
                <a16:creationId xmlns:a16="http://schemas.microsoft.com/office/drawing/2014/main" id="{763A1C92-D547-8653-9266-FA1326FB26B0}"/>
              </a:ext>
            </a:extLst>
          </p:cNvPr>
          <p:cNvGrpSpPr/>
          <p:nvPr/>
        </p:nvGrpSpPr>
        <p:grpSpPr>
          <a:xfrm>
            <a:off x="8341314" y="2982291"/>
            <a:ext cx="1476954" cy="1477781"/>
            <a:chOff x="4614697" y="778980"/>
            <a:chExt cx="1816927" cy="1740692"/>
          </a:xfrm>
        </p:grpSpPr>
        <p:sp>
          <p:nvSpPr>
            <p:cNvPr id="213" name="CuadroTexto 212">
              <a:extLst>
                <a:ext uri="{FF2B5EF4-FFF2-40B4-BE49-F238E27FC236}">
                  <a16:creationId xmlns:a16="http://schemas.microsoft.com/office/drawing/2014/main" id="{911BBA23-F71C-E9E5-CEF3-54C10FA1A576}"/>
                </a:ext>
              </a:extLst>
            </p:cNvPr>
            <p:cNvSpPr txBox="1"/>
            <p:nvPr/>
          </p:nvSpPr>
          <p:spPr>
            <a:xfrm>
              <a:off x="4817906" y="1713382"/>
              <a:ext cx="1410511" cy="595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>
                  <a:latin typeface="Aharoni" panose="020F0502020204030204" pitchFamily="2" charset="-79"/>
                  <a:cs typeface="Aharoni" panose="020F0502020204030204" pitchFamily="2" charset="-79"/>
                </a:rPr>
                <a:t>CONFIS DISTRITAL</a:t>
              </a:r>
            </a:p>
          </p:txBody>
        </p:sp>
        <p:sp>
          <p:nvSpPr>
            <p:cNvPr id="214" name="Elipse 213" descr="Reunión contorno">
              <a:extLst>
                <a:ext uri="{FF2B5EF4-FFF2-40B4-BE49-F238E27FC236}">
                  <a16:creationId xmlns:a16="http://schemas.microsoft.com/office/drawing/2014/main" id="{71AE3760-FB09-4EA1-A151-4265A627035A}"/>
                </a:ext>
              </a:extLst>
            </p:cNvPr>
            <p:cNvSpPr/>
            <p:nvPr/>
          </p:nvSpPr>
          <p:spPr>
            <a:xfrm>
              <a:off x="4614697" y="778980"/>
              <a:ext cx="1816927" cy="1740692"/>
            </a:xfrm>
            <a:prstGeom prst="ellipse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</p:grpSp>
      <p:grpSp>
        <p:nvGrpSpPr>
          <p:cNvPr id="225" name="Grupo 224">
            <a:extLst>
              <a:ext uri="{FF2B5EF4-FFF2-40B4-BE49-F238E27FC236}">
                <a16:creationId xmlns:a16="http://schemas.microsoft.com/office/drawing/2014/main" id="{9E7EADF2-6E3F-E04A-38EA-35EC0D5C7743}"/>
              </a:ext>
            </a:extLst>
          </p:cNvPr>
          <p:cNvGrpSpPr/>
          <p:nvPr/>
        </p:nvGrpSpPr>
        <p:grpSpPr>
          <a:xfrm>
            <a:off x="8311611" y="2327751"/>
            <a:ext cx="1753358" cy="650825"/>
            <a:chOff x="4991935" y="2363488"/>
            <a:chExt cx="1753358" cy="650825"/>
          </a:xfrm>
        </p:grpSpPr>
        <p:pic>
          <p:nvPicPr>
            <p:cNvPr id="228" name="Gráfico 227" descr="Flecha derecha contorno">
              <a:extLst>
                <a:ext uri="{FF2B5EF4-FFF2-40B4-BE49-F238E27FC236}">
                  <a16:creationId xmlns:a16="http://schemas.microsoft.com/office/drawing/2014/main" id="{59F9B8B7-5A92-7EB8-3B2F-518442503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5638800" y="2626101"/>
              <a:ext cx="388212" cy="388212"/>
            </a:xfrm>
            <a:prstGeom prst="rect">
              <a:avLst/>
            </a:prstGeom>
          </p:spPr>
        </p:pic>
        <p:grpSp>
          <p:nvGrpSpPr>
            <p:cNvPr id="229" name="Grupo 228">
              <a:extLst>
                <a:ext uri="{FF2B5EF4-FFF2-40B4-BE49-F238E27FC236}">
                  <a16:creationId xmlns:a16="http://schemas.microsoft.com/office/drawing/2014/main" id="{2BD72CA3-8B7B-B8BA-C132-A5149A87347D}"/>
                </a:ext>
              </a:extLst>
            </p:cNvPr>
            <p:cNvGrpSpPr/>
            <p:nvPr/>
          </p:nvGrpSpPr>
          <p:grpSpPr>
            <a:xfrm>
              <a:off x="4991935" y="2363488"/>
              <a:ext cx="1753358" cy="402475"/>
              <a:chOff x="3516370" y="1382"/>
              <a:chExt cx="2449189" cy="1224594"/>
            </a:xfrm>
          </p:grpSpPr>
          <p:sp>
            <p:nvSpPr>
              <p:cNvPr id="230" name="Rectángulo: esquinas redondeadas 229">
                <a:extLst>
                  <a:ext uri="{FF2B5EF4-FFF2-40B4-BE49-F238E27FC236}">
                    <a16:creationId xmlns:a16="http://schemas.microsoft.com/office/drawing/2014/main" id="{F14415F4-3B3D-0DBC-2564-72EE78CF443B}"/>
                  </a:ext>
                </a:extLst>
              </p:cNvPr>
              <p:cNvSpPr/>
              <p:nvPr/>
            </p:nvSpPr>
            <p:spPr>
              <a:xfrm>
                <a:off x="3516370" y="1382"/>
                <a:ext cx="2449189" cy="1224594"/>
              </a:xfrm>
              <a:prstGeom prst="roundRect">
                <a:avLst/>
              </a:prstGeom>
            </p:spPr>
            <p:style>
              <a:lnRef idx="2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endParaRPr lang="es-CO"/>
              </a:p>
            </p:txBody>
          </p:sp>
          <p:sp>
            <p:nvSpPr>
              <p:cNvPr id="231" name="Rectángulo: esquinas redondeadas 4">
                <a:extLst>
                  <a:ext uri="{FF2B5EF4-FFF2-40B4-BE49-F238E27FC236}">
                    <a16:creationId xmlns:a16="http://schemas.microsoft.com/office/drawing/2014/main" id="{29EE84C9-796B-8619-7345-CAFD289AAF20}"/>
                  </a:ext>
                </a:extLst>
              </p:cNvPr>
              <p:cNvSpPr txBox="1"/>
              <p:nvPr/>
            </p:nvSpPr>
            <p:spPr>
              <a:xfrm>
                <a:off x="3576150" y="61161"/>
                <a:ext cx="2329629" cy="11050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CO" sz="1600" b="1" kern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rPr>
                  <a:t>Autorización VF</a:t>
                </a:r>
              </a:p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rPr>
                  <a:t>		</a:t>
                </a:r>
              </a:p>
            </p:txBody>
          </p:sp>
        </p:grpSp>
      </p:grpSp>
      <p:sp>
        <p:nvSpPr>
          <p:cNvPr id="226" name="Elipse 225">
            <a:extLst>
              <a:ext uri="{FF2B5EF4-FFF2-40B4-BE49-F238E27FC236}">
                <a16:creationId xmlns:a16="http://schemas.microsoft.com/office/drawing/2014/main" id="{0A846D88-4222-A9CD-D288-B7B6DAA68A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094841" y="2106074"/>
            <a:ext cx="397565" cy="4024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s-CO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" name="CuadroTexto 226">
            <a:extLst>
              <a:ext uri="{FF2B5EF4-FFF2-40B4-BE49-F238E27FC236}">
                <a16:creationId xmlns:a16="http://schemas.microsoft.com/office/drawing/2014/main" id="{6920E4F4-38DF-E3F6-4213-F688836DBF9D}"/>
              </a:ext>
            </a:extLst>
          </p:cNvPr>
          <p:cNvSpPr txBox="1"/>
          <p:nvPr/>
        </p:nvSpPr>
        <p:spPr>
          <a:xfrm>
            <a:off x="4363779" y="2655406"/>
            <a:ext cx="3188722" cy="194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b="1" kern="12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Requisitos para solicitar VF:</a:t>
            </a:r>
          </a:p>
          <a:p>
            <a:pPr marL="171450" lvl="0" indent="-1714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b="1" kern="1200">
                <a:latin typeface="Calibri" panose="020F0502020204030204" pitchFamily="34" charset="0"/>
                <a:cs typeface="Calibri" panose="020F0502020204030204" pitchFamily="34" charset="0"/>
              </a:rPr>
              <a:t>Comunicación de solicitud del representante legal de la entidad  a SDP y SDH.</a:t>
            </a:r>
          </a:p>
          <a:p>
            <a:pPr marL="171450" lvl="0" indent="-1714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b="1" kern="1200">
                <a:latin typeface="Calibri" panose="020F0502020204030204" pitchFamily="34" charset="0"/>
                <a:cs typeface="Calibri" panose="020F0502020204030204" pitchFamily="34" charset="0"/>
              </a:rPr>
              <a:t>Justificación Técnica económica VF.</a:t>
            </a:r>
          </a:p>
          <a:p>
            <a:pPr marL="171450" lvl="0" indent="-1714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b="1" kern="1200">
                <a:latin typeface="Calibri" panose="020F0502020204030204" pitchFamily="34" charset="0"/>
                <a:cs typeface="Calibri" panose="020F0502020204030204" pitchFamily="34" charset="0"/>
              </a:rPr>
              <a:t>Formato solicitud VF.</a:t>
            </a:r>
          </a:p>
          <a:p>
            <a:pPr marL="171450" lvl="0" indent="-1714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b="1" kern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Concepto y Acuerdo pasos previos, si aplica</a:t>
            </a:r>
          </a:p>
        </p:txBody>
      </p:sp>
      <p:sp>
        <p:nvSpPr>
          <p:cNvPr id="232" name="Flecha: a la derecha 231">
            <a:extLst>
              <a:ext uri="{FF2B5EF4-FFF2-40B4-BE49-F238E27FC236}">
                <a16:creationId xmlns:a16="http://schemas.microsoft.com/office/drawing/2014/main" id="{03DD13C1-AB0F-4AFE-9E83-08EEFC8A03D6}"/>
              </a:ext>
            </a:extLst>
          </p:cNvPr>
          <p:cNvSpPr/>
          <p:nvPr/>
        </p:nvSpPr>
        <p:spPr>
          <a:xfrm>
            <a:off x="3504664" y="3145135"/>
            <a:ext cx="738713" cy="75712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3" name="Flecha: a la derecha 232">
            <a:extLst>
              <a:ext uri="{FF2B5EF4-FFF2-40B4-BE49-F238E27FC236}">
                <a16:creationId xmlns:a16="http://schemas.microsoft.com/office/drawing/2014/main" id="{3E983048-8CC8-F038-2B89-A044774167BA}"/>
              </a:ext>
            </a:extLst>
          </p:cNvPr>
          <p:cNvSpPr/>
          <p:nvPr/>
        </p:nvSpPr>
        <p:spPr>
          <a:xfrm>
            <a:off x="7552501" y="3165569"/>
            <a:ext cx="738713" cy="75712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4" name="Elipse 233">
            <a:extLst>
              <a:ext uri="{FF2B5EF4-FFF2-40B4-BE49-F238E27FC236}">
                <a16:creationId xmlns:a16="http://schemas.microsoft.com/office/drawing/2014/main" id="{89237D5F-A4BD-BCF0-A624-0AF3A2FDE2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583151" y="2195548"/>
            <a:ext cx="397565" cy="4024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s-CO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" name="Google Shape;129;p5">
            <a:extLst>
              <a:ext uri="{FF2B5EF4-FFF2-40B4-BE49-F238E27FC236}">
                <a16:creationId xmlns:a16="http://schemas.microsoft.com/office/drawing/2014/main" id="{6EE590B4-DFFA-170C-AA60-D95B6EFA9897}"/>
              </a:ext>
            </a:extLst>
          </p:cNvPr>
          <p:cNvSpPr/>
          <p:nvPr/>
        </p:nvSpPr>
        <p:spPr>
          <a:xfrm>
            <a:off x="1667592" y="5328480"/>
            <a:ext cx="8405852" cy="120028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El CONFIS Distrital sesiona de manera ordinaria </a:t>
            </a:r>
            <a:r>
              <a:rPr lang="es-ES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una vez al mes, </a:t>
            </a:r>
            <a:r>
              <a:rPr lang="es-ES" b="1">
                <a:latin typeface="Calibri" panose="020F0502020204030204" pitchFamily="34" charset="0"/>
                <a:cs typeface="Calibri" panose="020F0502020204030204" pitchFamily="34" charset="0"/>
              </a:rPr>
              <a:t>según cronograma del 2026 en la última semana de cada mes. Las radicaciones deben presentarse con al menos 10 días de anticipación a la sesión ordinaria para su análisis por la Secretaría Técnica del CONFIS (SDP)  y la DDP de la SDH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6" name="Google Shape;130;p5" descr="Señales autoadhesivos EN ISO 7010 &lt;strong&gt;Peligro&lt;/strong&gt; genérico W001 Mejor precio">
            <a:extLst>
              <a:ext uri="{FF2B5EF4-FFF2-40B4-BE49-F238E27FC236}">
                <a16:creationId xmlns:a16="http://schemas.microsoft.com/office/drawing/2014/main" id="{ACD157D4-0C10-CD65-9D03-1885ECEBD8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206" y="5290827"/>
            <a:ext cx="871782" cy="97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133;p5" descr="Abeja de dibujos animados con lupa">
            <a:extLst>
              <a:ext uri="{FF2B5EF4-FFF2-40B4-BE49-F238E27FC236}">
                <a16:creationId xmlns:a16="http://schemas.microsoft.com/office/drawing/2014/main" id="{68B7731C-A8B6-026A-BCD1-02FDA1A89EF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9759401" y="4610418"/>
            <a:ext cx="930605" cy="108269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58BC9C0D-DC18-E0A8-761C-2D484E9E0D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12153" y="1644053"/>
            <a:ext cx="397565" cy="4024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s-CO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29C77EE-6867-5185-5ACC-AC815343D7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72151" y="4045083"/>
            <a:ext cx="397565" cy="4024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s-CO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0" y="121077"/>
            <a:ext cx="10612877" cy="757128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Ruta para solicitud de Vigencias futuras</a:t>
            </a: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s-ES"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lecha: circular 1">
            <a:extLst>
              <a:ext uri="{FF2B5EF4-FFF2-40B4-BE49-F238E27FC236}">
                <a16:creationId xmlns:a16="http://schemas.microsoft.com/office/drawing/2014/main" id="{B8B6102B-BA3C-9BA7-9DCD-5EB65C68A0B4}"/>
              </a:ext>
            </a:extLst>
          </p:cNvPr>
          <p:cNvSpPr/>
          <p:nvPr/>
        </p:nvSpPr>
        <p:spPr>
          <a:xfrm rot="418898">
            <a:off x="2982615" y="1448955"/>
            <a:ext cx="5637249" cy="5385201"/>
          </a:xfrm>
          <a:prstGeom prst="circularArrow">
            <a:avLst>
              <a:gd name="adj1" fmla="val 5544"/>
              <a:gd name="adj2" fmla="val 330680"/>
              <a:gd name="adj3" fmla="val 13746184"/>
              <a:gd name="adj4" fmla="val 17404091"/>
              <a:gd name="adj5" fmla="val 5757"/>
            </a:avLst>
          </a:prstGeom>
          <a:solidFill>
            <a:schemeClr val="accent2"/>
          </a:solidFill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8F0A1D1-DA31-4FF9-D2EB-3B99BE6CFEA4}"/>
              </a:ext>
            </a:extLst>
          </p:cNvPr>
          <p:cNvGrpSpPr/>
          <p:nvPr/>
        </p:nvGrpSpPr>
        <p:grpSpPr>
          <a:xfrm>
            <a:off x="5190718" y="903219"/>
            <a:ext cx="1015180" cy="1020855"/>
            <a:chOff x="4614697" y="778980"/>
            <a:chExt cx="1816927" cy="1740692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CDFEEB0B-10CB-4F3F-076B-4372385F2DD8}"/>
                </a:ext>
              </a:extLst>
            </p:cNvPr>
            <p:cNvSpPr txBox="1"/>
            <p:nvPr/>
          </p:nvSpPr>
          <p:spPr>
            <a:xfrm>
              <a:off x="4817906" y="1713382"/>
              <a:ext cx="1410511" cy="595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>
                  <a:latin typeface="Aharoni" panose="020F0502020204030204" pitchFamily="2" charset="-79"/>
                  <a:cs typeface="Aharoni" panose="020F0502020204030204" pitchFamily="2" charset="-79"/>
                </a:rPr>
                <a:t>CONFIS DISTRITAL</a:t>
              </a:r>
            </a:p>
          </p:txBody>
        </p:sp>
        <p:sp>
          <p:nvSpPr>
            <p:cNvPr id="22" name="Elipse 21" descr="Reunión contorno">
              <a:extLst>
                <a:ext uri="{FF2B5EF4-FFF2-40B4-BE49-F238E27FC236}">
                  <a16:creationId xmlns:a16="http://schemas.microsoft.com/office/drawing/2014/main" id="{902E8383-A3B3-5442-F30E-25259610D2EF}"/>
                </a:ext>
              </a:extLst>
            </p:cNvPr>
            <p:cNvSpPr/>
            <p:nvPr/>
          </p:nvSpPr>
          <p:spPr>
            <a:xfrm>
              <a:off x="4614697" y="778980"/>
              <a:ext cx="1816927" cy="1740692"/>
            </a:xfrm>
            <a:prstGeom prst="ellipse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5F601844-3F0D-CEBC-4C24-598D86A8E005}"/>
              </a:ext>
            </a:extLst>
          </p:cNvPr>
          <p:cNvGrpSpPr/>
          <p:nvPr/>
        </p:nvGrpSpPr>
        <p:grpSpPr>
          <a:xfrm>
            <a:off x="7490536" y="2766227"/>
            <a:ext cx="4381950" cy="1206731"/>
            <a:chOff x="7490536" y="2766227"/>
            <a:chExt cx="4381950" cy="1206731"/>
          </a:xfrm>
        </p:grpSpPr>
        <p:pic>
          <p:nvPicPr>
            <p:cNvPr id="46" name="Google Shape;130;p5" descr="Señales autoadhesivos EN ISO 7010 &lt;strong&gt;Peligro&lt;/strong&gt; genérico W001 Mejor precio">
              <a:extLst>
                <a:ext uri="{FF2B5EF4-FFF2-40B4-BE49-F238E27FC236}">
                  <a16:creationId xmlns:a16="http://schemas.microsoft.com/office/drawing/2014/main" id="{644AFE2F-1816-611E-8FA4-214878896AF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01844" y="3046650"/>
              <a:ext cx="275456" cy="2641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82E9AC75-8262-C487-1C82-4B5AA7EEB067}"/>
                </a:ext>
              </a:extLst>
            </p:cNvPr>
            <p:cNvGrpSpPr/>
            <p:nvPr/>
          </p:nvGrpSpPr>
          <p:grpSpPr>
            <a:xfrm>
              <a:off x="7490536" y="2766227"/>
              <a:ext cx="4381950" cy="1206731"/>
              <a:chOff x="7490536" y="2766227"/>
              <a:chExt cx="4381950" cy="1206731"/>
            </a:xfrm>
          </p:grpSpPr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3D14F62B-76E8-A977-DA67-24438F93C72D}"/>
                  </a:ext>
                </a:extLst>
              </p:cNvPr>
              <p:cNvGrpSpPr/>
              <p:nvPr/>
            </p:nvGrpSpPr>
            <p:grpSpPr>
              <a:xfrm>
                <a:off x="7656885" y="3315929"/>
                <a:ext cx="2393969" cy="657029"/>
                <a:chOff x="3516370" y="1382"/>
                <a:chExt cx="2449189" cy="1224594"/>
              </a:xfrm>
            </p:grpSpPr>
            <p:sp>
              <p:nvSpPr>
                <p:cNvPr id="44" name="Rectángulo: esquinas redondeadas 43">
                  <a:extLst>
                    <a:ext uri="{FF2B5EF4-FFF2-40B4-BE49-F238E27FC236}">
                      <a16:creationId xmlns:a16="http://schemas.microsoft.com/office/drawing/2014/main" id="{EB093B04-7C7C-E402-92D9-2EC87C46C4EF}"/>
                    </a:ext>
                  </a:extLst>
                </p:cNvPr>
                <p:cNvSpPr/>
                <p:nvPr/>
              </p:nvSpPr>
              <p:spPr>
                <a:xfrm>
                  <a:off x="3516370" y="1382"/>
                  <a:ext cx="2449189" cy="1224594"/>
                </a:xfrm>
                <a:prstGeom prst="roundRect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anchor="ctr"/>
                <a:lstStyle/>
                <a:p>
                  <a:endParaRPr lang="es-CO"/>
                </a:p>
              </p:txBody>
            </p:sp>
            <p:sp>
              <p:nvSpPr>
                <p:cNvPr id="45" name="Rectángulo: esquinas redondeadas 4">
                  <a:extLst>
                    <a:ext uri="{FF2B5EF4-FFF2-40B4-BE49-F238E27FC236}">
                      <a16:creationId xmlns:a16="http://schemas.microsoft.com/office/drawing/2014/main" id="{A3236CDC-08C3-8C6C-F1C0-047B28AA3562}"/>
                    </a:ext>
                  </a:extLst>
                </p:cNvPr>
                <p:cNvSpPr txBox="1"/>
                <p:nvPr/>
              </p:nvSpPr>
              <p:spPr>
                <a:xfrm>
                  <a:off x="3576150" y="61161"/>
                  <a:ext cx="2329629" cy="110503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0960" tIns="60960" rIns="60960" bIns="60960" numCol="1" spcCol="1270" anchor="ctr" anchorCtr="0">
                  <a:noAutofit/>
                </a:bodyPr>
                <a:lstStyle/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s-CO" sz="1600" b="1" kern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Certificación inscripción de proyecto en el PDD</a:t>
                  </a:r>
                </a:p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DD54FBDC-E3AB-A0B2-2006-69125D1DE8E3}"/>
                  </a:ext>
                </a:extLst>
              </p:cNvPr>
              <p:cNvSpPr txBox="1"/>
              <p:nvPr/>
            </p:nvSpPr>
            <p:spPr>
              <a:xfrm>
                <a:off x="8201147" y="3027852"/>
                <a:ext cx="155036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s-CO" sz="1200" b="1">
                    <a:latin typeface="Calibri"/>
                    <a:ea typeface="Calibri"/>
                    <a:cs typeface="Calibri"/>
                  </a:rPr>
                  <a:t>Solo para Inversión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DBB3FA7A-998C-F8F2-E756-8A86F709ED2E}"/>
                  </a:ext>
                </a:extLst>
              </p:cNvPr>
              <p:cNvSpPr txBox="1"/>
              <p:nvPr/>
            </p:nvSpPr>
            <p:spPr>
              <a:xfrm>
                <a:off x="9738334" y="2766227"/>
                <a:ext cx="2134152" cy="59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17938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CO" sz="1200" b="1" kern="1200">
                    <a:latin typeface="Calibri" panose="020F0502020204030204" pitchFamily="34" charset="0"/>
                    <a:cs typeface="Calibri" panose="020F0502020204030204" pitchFamily="34" charset="0"/>
                  </a:rPr>
                  <a:t>Se solicita ante la Subdirección de Planeación de la Inversión de la SDP</a:t>
                </a:r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BD6831AF-4039-8746-0547-FCB7C0FDEC8A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7490536" y="3045753"/>
                <a:ext cx="397565" cy="40247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450F4EDA-CB70-BF21-8823-5E5C2F86188D}"/>
              </a:ext>
            </a:extLst>
          </p:cNvPr>
          <p:cNvGrpSpPr/>
          <p:nvPr/>
        </p:nvGrpSpPr>
        <p:grpSpPr>
          <a:xfrm>
            <a:off x="2268454" y="4394479"/>
            <a:ext cx="3174914" cy="2105331"/>
            <a:chOff x="2268454" y="4394479"/>
            <a:chExt cx="3174914" cy="2105331"/>
          </a:xfrm>
        </p:grpSpPr>
        <p:pic>
          <p:nvPicPr>
            <p:cNvPr id="203" name="Google Shape;130;p5" descr="Señales autoadhesivos EN ISO 7010 &lt;strong&gt;Peligro&lt;/strong&gt; genérico W001 Mejor precio">
              <a:extLst>
                <a:ext uri="{FF2B5EF4-FFF2-40B4-BE49-F238E27FC236}">
                  <a16:creationId xmlns:a16="http://schemas.microsoft.com/office/drawing/2014/main" id="{2BA355A3-02F9-2953-083F-C4B10976A80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1768" y="6172786"/>
              <a:ext cx="330291" cy="3270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C3632E73-4B69-A641-CC14-ADAF4756EB02}"/>
                </a:ext>
              </a:extLst>
            </p:cNvPr>
            <p:cNvGrpSpPr/>
            <p:nvPr/>
          </p:nvGrpSpPr>
          <p:grpSpPr>
            <a:xfrm>
              <a:off x="2268454" y="4394479"/>
              <a:ext cx="3174914" cy="2058486"/>
              <a:chOff x="2268454" y="4394479"/>
              <a:chExt cx="3174914" cy="2058486"/>
            </a:xfrm>
          </p:grpSpPr>
          <p:grpSp>
            <p:nvGrpSpPr>
              <p:cNvPr id="62" name="Grupo 61">
                <a:extLst>
                  <a:ext uri="{FF2B5EF4-FFF2-40B4-BE49-F238E27FC236}">
                    <a16:creationId xmlns:a16="http://schemas.microsoft.com/office/drawing/2014/main" id="{C63E2FF4-2071-6B1C-1F58-4B55505D7963}"/>
                  </a:ext>
                </a:extLst>
              </p:cNvPr>
              <p:cNvGrpSpPr/>
              <p:nvPr/>
            </p:nvGrpSpPr>
            <p:grpSpPr>
              <a:xfrm>
                <a:off x="2268454" y="5237470"/>
                <a:ext cx="3092787" cy="907919"/>
                <a:chOff x="3516370" y="1382"/>
                <a:chExt cx="2449189" cy="1224594"/>
              </a:xfrm>
            </p:grpSpPr>
            <p:sp>
              <p:nvSpPr>
                <p:cNvPr id="63" name="Rectángulo: esquinas redondeadas 62">
                  <a:extLst>
                    <a:ext uri="{FF2B5EF4-FFF2-40B4-BE49-F238E27FC236}">
                      <a16:creationId xmlns:a16="http://schemas.microsoft.com/office/drawing/2014/main" id="{DE9834EB-2A69-A092-D1F4-B20EC20EE9A7}"/>
                    </a:ext>
                  </a:extLst>
                </p:cNvPr>
                <p:cNvSpPr/>
                <p:nvPr/>
              </p:nvSpPr>
              <p:spPr>
                <a:xfrm>
                  <a:off x="3516370" y="1382"/>
                  <a:ext cx="2449189" cy="1224594"/>
                </a:xfrm>
                <a:prstGeom prst="roundRect">
                  <a:avLst/>
                </a:prstGeom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2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anchor="ctr"/>
                <a:lstStyle/>
                <a:p>
                  <a:endParaRPr lang="es-CO"/>
                </a:p>
              </p:txBody>
            </p:sp>
            <p:sp>
              <p:nvSpPr>
                <p:cNvPr id="192" name="Rectángulo: esquinas redondeadas 4">
                  <a:extLst>
                    <a:ext uri="{FF2B5EF4-FFF2-40B4-BE49-F238E27FC236}">
                      <a16:creationId xmlns:a16="http://schemas.microsoft.com/office/drawing/2014/main" id="{FBC18D0B-5E71-2701-EEC6-00968330C315}"/>
                    </a:ext>
                  </a:extLst>
                </p:cNvPr>
                <p:cNvSpPr txBox="1"/>
                <p:nvPr/>
              </p:nvSpPr>
              <p:spPr>
                <a:xfrm>
                  <a:off x="3576150" y="61161"/>
                  <a:ext cx="2329629" cy="110503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0960" tIns="60960" rIns="60960" bIns="60960" numCol="1" spcCol="1270" anchor="ctr" anchorCtr="0">
                  <a:noAutofit/>
                </a:bodyPr>
                <a:lstStyle/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s-CO" sz="1600" b="1" kern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Autorización previa de la Junta Directiva o Consejo Directivo sobre las VIGENCIAS FUTURAS</a:t>
                  </a:r>
                </a:p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4" name="Elipse 193">
                <a:extLst>
                  <a:ext uri="{FF2B5EF4-FFF2-40B4-BE49-F238E27FC236}">
                    <a16:creationId xmlns:a16="http://schemas.microsoft.com/office/drawing/2014/main" id="{FABD0B6D-227C-0978-2211-B98F1C0F3B25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5045803" y="4962015"/>
                <a:ext cx="397565" cy="402475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5" name="Grupo 194">
                <a:extLst>
                  <a:ext uri="{FF2B5EF4-FFF2-40B4-BE49-F238E27FC236}">
                    <a16:creationId xmlns:a16="http://schemas.microsoft.com/office/drawing/2014/main" id="{8A75FEC6-3623-A04A-1060-C6040F725E58}"/>
                  </a:ext>
                </a:extLst>
              </p:cNvPr>
              <p:cNvGrpSpPr/>
              <p:nvPr/>
            </p:nvGrpSpPr>
            <p:grpSpPr>
              <a:xfrm>
                <a:off x="3801074" y="4394479"/>
                <a:ext cx="764529" cy="798668"/>
                <a:chOff x="5260590" y="4427618"/>
                <a:chExt cx="1202291" cy="1229712"/>
              </a:xfrm>
            </p:grpSpPr>
            <p:sp>
              <p:nvSpPr>
                <p:cNvPr id="196" name="CuadroTexto 195">
                  <a:extLst>
                    <a:ext uri="{FF2B5EF4-FFF2-40B4-BE49-F238E27FC236}">
                      <a16:creationId xmlns:a16="http://schemas.microsoft.com/office/drawing/2014/main" id="{E05EB640-355B-E8AE-9237-829118C76ACB}"/>
                    </a:ext>
                  </a:extLst>
                </p:cNvPr>
                <p:cNvSpPr txBox="1"/>
                <p:nvPr/>
              </p:nvSpPr>
              <p:spPr>
                <a:xfrm>
                  <a:off x="5260590" y="5034186"/>
                  <a:ext cx="1202291" cy="46762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900" b="1">
                      <a:latin typeface="Aharoni" panose="02010803020104030203" pitchFamily="2" charset="-79"/>
                      <a:cs typeface="Aharoni" panose="02010803020104030203" pitchFamily="2" charset="-79"/>
                    </a:rPr>
                    <a:t>Juntas </a:t>
                  </a:r>
                  <a:r>
                    <a:rPr lang="es-CO" sz="1050" b="1">
                      <a:latin typeface="Aharoni" panose="02010803020104030203" pitchFamily="2" charset="-79"/>
                      <a:cs typeface="Aharoni" panose="02010803020104030203" pitchFamily="2" charset="-79"/>
                    </a:rPr>
                    <a:t>.</a:t>
                  </a:r>
                </a:p>
              </p:txBody>
            </p:sp>
            <p:sp>
              <p:nvSpPr>
                <p:cNvPr id="197" name="Elipse 196" descr="Reunión contorno">
                  <a:extLst>
                    <a:ext uri="{FF2B5EF4-FFF2-40B4-BE49-F238E27FC236}">
                      <a16:creationId xmlns:a16="http://schemas.microsoft.com/office/drawing/2014/main" id="{F953ED34-5606-9B7F-2935-3955581FEE8E}"/>
                    </a:ext>
                  </a:extLst>
                </p:cNvPr>
                <p:cNvSpPr/>
                <p:nvPr/>
              </p:nvSpPr>
              <p:spPr>
                <a:xfrm>
                  <a:off x="5260795" y="4427618"/>
                  <a:ext cx="1189701" cy="1229712"/>
                </a:xfrm>
                <a:prstGeom prst="ellipse">
                  <a:avLst/>
                </a:pr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s-CO"/>
                </a:p>
              </p:txBody>
            </p:sp>
          </p:grpSp>
          <p:sp>
            <p:nvSpPr>
              <p:cNvPr id="204" name="CuadroTexto 203">
                <a:extLst>
                  <a:ext uri="{FF2B5EF4-FFF2-40B4-BE49-F238E27FC236}">
                    <a16:creationId xmlns:a16="http://schemas.microsoft.com/office/drawing/2014/main" id="{8455B776-3855-3564-CEB1-26D6677DA102}"/>
                  </a:ext>
                </a:extLst>
              </p:cNvPr>
              <p:cNvSpPr txBox="1"/>
              <p:nvPr/>
            </p:nvSpPr>
            <p:spPr>
              <a:xfrm>
                <a:off x="2972133" y="6175966"/>
                <a:ext cx="1855823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>
                    <a:latin typeface="Calibri" panose="020F0502020204030204" pitchFamily="34" charset="0"/>
                    <a:cs typeface="Calibri" panose="020F0502020204030204" pitchFamily="34" charset="0"/>
                  </a:rPr>
                  <a:t>Solo para ESTAPUBLICOS</a:t>
                </a:r>
              </a:p>
            </p:txBody>
          </p:sp>
        </p:grp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5E1E21AA-D483-0654-2769-3DD82DE645C3}"/>
              </a:ext>
            </a:extLst>
          </p:cNvPr>
          <p:cNvGrpSpPr/>
          <p:nvPr/>
        </p:nvGrpSpPr>
        <p:grpSpPr>
          <a:xfrm>
            <a:off x="108799" y="945429"/>
            <a:ext cx="3806042" cy="1085404"/>
            <a:chOff x="108799" y="945429"/>
            <a:chExt cx="3806042" cy="1085404"/>
          </a:xfrm>
        </p:grpSpPr>
        <p:sp>
          <p:nvSpPr>
            <p:cNvPr id="208" name="CuadroTexto 207">
              <a:extLst>
                <a:ext uri="{FF2B5EF4-FFF2-40B4-BE49-F238E27FC236}">
                  <a16:creationId xmlns:a16="http://schemas.microsoft.com/office/drawing/2014/main" id="{BC82DCFF-515A-F762-C715-F83A54790054}"/>
                </a:ext>
              </a:extLst>
            </p:cNvPr>
            <p:cNvSpPr txBox="1"/>
            <p:nvPr/>
          </p:nvSpPr>
          <p:spPr>
            <a:xfrm>
              <a:off x="108799" y="945429"/>
              <a:ext cx="3806042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600" b="1" kern="1200">
                  <a:latin typeface="Calibri" panose="020F0502020204030204" pitchFamily="34" charset="0"/>
                  <a:cs typeface="Calibri" panose="020F0502020204030204" pitchFamily="34" charset="0"/>
                </a:rPr>
                <a:t>VIGENCIAS FUTURAS ORDINARIAS O EXCEPCIONALES </a:t>
              </a:r>
              <a:r>
                <a:rPr lang="es-CO" sz="1600" b="1" u="sng" kern="1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 EXCEDEN PERIODO DE GOBIERNO, DEBEN SEGUIR LOS PASOS</a:t>
              </a:r>
              <a:r>
                <a:rPr lang="es-CO" sz="1600" b="1" kern="120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C1B26607-021B-CC7B-F84C-B47F1888E9F5}"/>
                </a:ext>
              </a:extLst>
            </p:cNvPr>
            <p:cNvGrpSpPr/>
            <p:nvPr/>
          </p:nvGrpSpPr>
          <p:grpSpPr>
            <a:xfrm>
              <a:off x="831017" y="1727572"/>
              <a:ext cx="2122480" cy="303261"/>
              <a:chOff x="288193" y="1991259"/>
              <a:chExt cx="2122480" cy="303261"/>
            </a:xfrm>
          </p:grpSpPr>
          <p:sp>
            <p:nvSpPr>
              <p:cNvPr id="209" name="Elipse 208">
                <a:extLst>
                  <a:ext uri="{FF2B5EF4-FFF2-40B4-BE49-F238E27FC236}">
                    <a16:creationId xmlns:a16="http://schemas.microsoft.com/office/drawing/2014/main" id="{CF189B34-3859-9F7E-8341-8E2C14214EFE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288193" y="1991259"/>
                <a:ext cx="327346" cy="285855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" name="Elipse 214">
                <a:extLst>
                  <a:ext uri="{FF2B5EF4-FFF2-40B4-BE49-F238E27FC236}">
                    <a16:creationId xmlns:a16="http://schemas.microsoft.com/office/drawing/2014/main" id="{43F39B55-04BF-7160-59FD-BB7E2E5C8890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681455" y="1991260"/>
                <a:ext cx="327346" cy="28585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" name="Elipse 215">
                <a:extLst>
                  <a:ext uri="{FF2B5EF4-FFF2-40B4-BE49-F238E27FC236}">
                    <a16:creationId xmlns:a16="http://schemas.microsoft.com/office/drawing/2014/main" id="{0C616FDA-AA07-31D3-D9D7-650B6BA13D74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1045939" y="1999719"/>
                <a:ext cx="327346" cy="28585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Elipse 216">
                <a:extLst>
                  <a:ext uri="{FF2B5EF4-FFF2-40B4-BE49-F238E27FC236}">
                    <a16:creationId xmlns:a16="http://schemas.microsoft.com/office/drawing/2014/main" id="{B87FA9B1-604C-3F82-5490-317A149AD5C8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1391381" y="2008665"/>
                <a:ext cx="327346" cy="285855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8" name="Elipse 217">
                <a:extLst>
                  <a:ext uri="{FF2B5EF4-FFF2-40B4-BE49-F238E27FC236}">
                    <a16:creationId xmlns:a16="http://schemas.microsoft.com/office/drawing/2014/main" id="{D2F78E10-C42B-0543-C89D-DF5A7D8F04FC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1728946" y="2008665"/>
                <a:ext cx="327346" cy="28585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0" name="Elipse 219">
                <a:extLst>
                  <a:ext uri="{FF2B5EF4-FFF2-40B4-BE49-F238E27FC236}">
                    <a16:creationId xmlns:a16="http://schemas.microsoft.com/office/drawing/2014/main" id="{DCE18FC3-D7B4-831D-BF2E-1646DC5B96F3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2083327" y="1999719"/>
                <a:ext cx="327346" cy="28585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71441261-D1D7-A13B-4D54-F303FEC8EDE4}"/>
              </a:ext>
            </a:extLst>
          </p:cNvPr>
          <p:cNvGrpSpPr/>
          <p:nvPr/>
        </p:nvGrpSpPr>
        <p:grpSpPr>
          <a:xfrm>
            <a:off x="4710" y="4150609"/>
            <a:ext cx="2186856" cy="1686623"/>
            <a:chOff x="4710" y="4150609"/>
            <a:chExt cx="2186856" cy="1686623"/>
          </a:xfrm>
        </p:grpSpPr>
        <p:sp>
          <p:nvSpPr>
            <p:cNvPr id="219" name="CuadroTexto 218">
              <a:extLst>
                <a:ext uri="{FF2B5EF4-FFF2-40B4-BE49-F238E27FC236}">
                  <a16:creationId xmlns:a16="http://schemas.microsoft.com/office/drawing/2014/main" id="{B644FA3B-84D2-325E-5D73-5EB8F052D001}"/>
                </a:ext>
              </a:extLst>
            </p:cNvPr>
            <p:cNvSpPr txBox="1"/>
            <p:nvPr/>
          </p:nvSpPr>
          <p:spPr>
            <a:xfrm>
              <a:off x="4710" y="4150609"/>
              <a:ext cx="2186856" cy="1421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600" b="1" kern="1200">
                  <a:latin typeface="Calibri" panose="020F0502020204030204" pitchFamily="34" charset="0"/>
                  <a:cs typeface="Calibri" panose="020F0502020204030204" pitchFamily="34" charset="0"/>
                </a:rPr>
                <a:t>VIGENCIAS FUTURAS ORDINARIAS O EXCEPCIONALES </a:t>
              </a:r>
              <a:r>
                <a:rPr lang="es-CO" sz="1600" b="1" u="sng" kern="120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 NO EXCEDEN PERIODO DE GOBIERNO SEGUIR PASOS</a:t>
              </a:r>
              <a:r>
                <a:rPr lang="es-CO" sz="1600" b="1" kern="120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85164AF-A265-C885-431E-26E1F9004319}"/>
                </a:ext>
              </a:extLst>
            </p:cNvPr>
            <p:cNvGrpSpPr/>
            <p:nvPr/>
          </p:nvGrpSpPr>
          <p:grpSpPr>
            <a:xfrm>
              <a:off x="494215" y="5567074"/>
              <a:ext cx="945733" cy="270158"/>
              <a:chOff x="1472114" y="4953454"/>
              <a:chExt cx="945733" cy="270158"/>
            </a:xfrm>
          </p:grpSpPr>
          <p:sp>
            <p:nvSpPr>
              <p:cNvPr id="221" name="Elipse 220">
                <a:extLst>
                  <a:ext uri="{FF2B5EF4-FFF2-40B4-BE49-F238E27FC236}">
                    <a16:creationId xmlns:a16="http://schemas.microsoft.com/office/drawing/2014/main" id="{AFB07AC5-EB8E-7784-9CA7-A370C3074241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1796682" y="4953454"/>
                <a:ext cx="282782" cy="26681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2" name="Elipse 221">
                <a:extLst>
                  <a:ext uri="{FF2B5EF4-FFF2-40B4-BE49-F238E27FC236}">
                    <a16:creationId xmlns:a16="http://schemas.microsoft.com/office/drawing/2014/main" id="{488B8E0F-498E-2A17-A319-7173C3B2EB64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2135065" y="4953454"/>
                <a:ext cx="282782" cy="26681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Elipse 222">
                <a:extLst>
                  <a:ext uri="{FF2B5EF4-FFF2-40B4-BE49-F238E27FC236}">
                    <a16:creationId xmlns:a16="http://schemas.microsoft.com/office/drawing/2014/main" id="{4D29334A-F829-DC6D-6D1A-0BA2C8AE79F1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1472114" y="4956800"/>
                <a:ext cx="282782" cy="266812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es-CO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93" name="Grupo 192">
            <a:extLst>
              <a:ext uri="{FF2B5EF4-FFF2-40B4-BE49-F238E27FC236}">
                <a16:creationId xmlns:a16="http://schemas.microsoft.com/office/drawing/2014/main" id="{5CA6FABA-6019-B6A6-0488-92569A31E3B6}"/>
              </a:ext>
            </a:extLst>
          </p:cNvPr>
          <p:cNvGrpSpPr/>
          <p:nvPr/>
        </p:nvGrpSpPr>
        <p:grpSpPr>
          <a:xfrm>
            <a:off x="4702067" y="2356335"/>
            <a:ext cx="2724949" cy="2351851"/>
            <a:chOff x="4702067" y="2356335"/>
            <a:chExt cx="2724949" cy="2351851"/>
          </a:xfrm>
        </p:grpSpPr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227FF09D-96F9-6681-38F4-938E6D57DAF9}"/>
                </a:ext>
              </a:extLst>
            </p:cNvPr>
            <p:cNvGrpSpPr/>
            <p:nvPr/>
          </p:nvGrpSpPr>
          <p:grpSpPr>
            <a:xfrm>
              <a:off x="5009923" y="2578012"/>
              <a:ext cx="1753358" cy="650825"/>
              <a:chOff x="4991935" y="2363488"/>
              <a:chExt cx="1753358" cy="650825"/>
            </a:xfrm>
          </p:grpSpPr>
          <p:pic>
            <p:nvPicPr>
              <p:cNvPr id="30" name="Gráfico 29" descr="Flecha derecha contorno">
                <a:extLst>
                  <a:ext uri="{FF2B5EF4-FFF2-40B4-BE49-F238E27FC236}">
                    <a16:creationId xmlns:a16="http://schemas.microsoft.com/office/drawing/2014/main" id="{2C3B5C4F-C525-5AEA-83AC-823F4517E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5400000">
                <a:off x="5638800" y="2626101"/>
                <a:ext cx="388212" cy="388212"/>
              </a:xfrm>
              <a:prstGeom prst="rect">
                <a:avLst/>
              </a:prstGeom>
            </p:spPr>
          </p:pic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17911A9B-C2AA-0C0F-3AD0-27548C6574F4}"/>
                  </a:ext>
                </a:extLst>
              </p:cNvPr>
              <p:cNvGrpSpPr/>
              <p:nvPr/>
            </p:nvGrpSpPr>
            <p:grpSpPr>
              <a:xfrm>
                <a:off x="4991935" y="2363488"/>
                <a:ext cx="1753358" cy="402475"/>
                <a:chOff x="3516370" y="1382"/>
                <a:chExt cx="2449189" cy="1224594"/>
              </a:xfrm>
            </p:grpSpPr>
            <p:sp>
              <p:nvSpPr>
                <p:cNvPr id="18" name="Rectángulo: esquinas redondeadas 17">
                  <a:extLst>
                    <a:ext uri="{FF2B5EF4-FFF2-40B4-BE49-F238E27FC236}">
                      <a16:creationId xmlns:a16="http://schemas.microsoft.com/office/drawing/2014/main" id="{32A5563D-5F6D-99A1-8432-43D6C62220E1}"/>
                    </a:ext>
                  </a:extLst>
                </p:cNvPr>
                <p:cNvSpPr/>
                <p:nvPr/>
              </p:nvSpPr>
              <p:spPr>
                <a:xfrm>
                  <a:off x="3516370" y="1382"/>
                  <a:ext cx="2449189" cy="1224594"/>
                </a:xfrm>
                <a:prstGeom prst="roundRect">
                  <a:avLst/>
                </a:prstGeom>
              </p:spPr>
              <p:style>
                <a:lnRef idx="2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anchor="ctr"/>
                <a:lstStyle/>
                <a:p>
                  <a:endParaRPr lang="es-CO"/>
                </a:p>
              </p:txBody>
            </p:sp>
            <p:sp>
              <p:nvSpPr>
                <p:cNvPr id="19" name="Rectángulo: esquinas redondeadas 4">
                  <a:extLst>
                    <a:ext uri="{FF2B5EF4-FFF2-40B4-BE49-F238E27FC236}">
                      <a16:creationId xmlns:a16="http://schemas.microsoft.com/office/drawing/2014/main" id="{AA748AE5-DA81-F05E-B1E2-29E5263C920C}"/>
                    </a:ext>
                  </a:extLst>
                </p:cNvPr>
                <p:cNvSpPr txBox="1"/>
                <p:nvPr/>
              </p:nvSpPr>
              <p:spPr>
                <a:xfrm>
                  <a:off x="3576150" y="61161"/>
                  <a:ext cx="2329629" cy="110503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0960" tIns="60960" rIns="60960" bIns="60960" numCol="1" spcCol="1270" anchor="ctr" anchorCtr="0">
                  <a:noAutofit/>
                </a:bodyPr>
                <a:lstStyle/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s-CO" sz="1600" b="1" kern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Autorización VF</a:t>
                  </a:r>
                </a:p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s-CO" sz="1600" b="1" kern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		</a:t>
                  </a:r>
                </a:p>
              </p:txBody>
            </p:sp>
          </p:grpSp>
        </p:grpSp>
        <p:sp>
          <p:nvSpPr>
            <p:cNvPr id="207" name="Elipse 206">
              <a:extLst>
                <a:ext uri="{FF2B5EF4-FFF2-40B4-BE49-F238E27FC236}">
                  <a16:creationId xmlns:a16="http://schemas.microsoft.com/office/drawing/2014/main" id="{C70F67D8-377E-016A-154A-946B85AD4129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4793153" y="2356335"/>
              <a:ext cx="397565" cy="402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s-CO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6AC06B5-E415-5C4A-2DFF-5AB73BC163F3}"/>
                </a:ext>
              </a:extLst>
            </p:cNvPr>
            <p:cNvSpPr txBox="1"/>
            <p:nvPr/>
          </p:nvSpPr>
          <p:spPr>
            <a:xfrm>
              <a:off x="4702067" y="3169688"/>
              <a:ext cx="2724949" cy="1538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050" b="1" kern="120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Requisitos para solicitar VF:</a:t>
              </a:r>
            </a:p>
            <a:p>
              <a:pPr marL="171450" lvl="0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O" sz="1050" b="1" kern="1200">
                  <a:latin typeface="Calibri" panose="020F0502020204030204" pitchFamily="34" charset="0"/>
                  <a:cs typeface="Calibri" panose="020F0502020204030204" pitchFamily="34" charset="0"/>
                </a:rPr>
                <a:t>Comunicación de solicitud del representante legal de la entidad  a SDP y SDH.</a:t>
              </a:r>
            </a:p>
            <a:p>
              <a:pPr marL="171450" lvl="0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O" sz="1050" b="1" kern="1200">
                  <a:latin typeface="Calibri" panose="020F0502020204030204" pitchFamily="34" charset="0"/>
                  <a:cs typeface="Calibri" panose="020F0502020204030204" pitchFamily="34" charset="0"/>
                </a:rPr>
                <a:t>Justificación Técnica económica VF.</a:t>
              </a:r>
            </a:p>
            <a:p>
              <a:pPr marL="171450" lvl="0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O" sz="1050" b="1" kern="1200">
                  <a:latin typeface="Calibri" panose="020F0502020204030204" pitchFamily="34" charset="0"/>
                  <a:cs typeface="Calibri" panose="020F0502020204030204" pitchFamily="34" charset="0"/>
                </a:rPr>
                <a:t>Formato solicitud VF.</a:t>
              </a:r>
            </a:p>
            <a:p>
              <a:pPr marL="171450" lvl="0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O" sz="1050" b="1" kern="1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Concepto y Acuerdo pasos 4 y 5</a:t>
              </a:r>
            </a:p>
            <a:p>
              <a:pPr marL="171450" lvl="0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CO" sz="1050" b="1" kern="1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Etc.. Ver apartado de requisitos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859EA055-07B9-1F85-5401-8D7C7BF62E5F}"/>
              </a:ext>
            </a:extLst>
          </p:cNvPr>
          <p:cNvGrpSpPr/>
          <p:nvPr/>
        </p:nvGrpSpPr>
        <p:grpSpPr>
          <a:xfrm>
            <a:off x="6439507" y="6170607"/>
            <a:ext cx="5589934" cy="461665"/>
            <a:chOff x="6439507" y="6170607"/>
            <a:chExt cx="5589934" cy="461665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09750B8-F7A7-E99D-92C2-9CAD24FF3D96}"/>
                </a:ext>
              </a:extLst>
            </p:cNvPr>
            <p:cNvSpPr txBox="1"/>
            <p:nvPr/>
          </p:nvSpPr>
          <p:spPr>
            <a:xfrm>
              <a:off x="6752362" y="6170607"/>
              <a:ext cx="5277079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s-CO" sz="1200"/>
                <a:t>Aval Fiscal y certificación son requisitos solo para declaración de importancia estratégica NO para autorización de VF</a:t>
              </a:r>
            </a:p>
          </p:txBody>
        </p:sp>
        <p:pic>
          <p:nvPicPr>
            <p:cNvPr id="29" name="Google Shape;130;p5" descr="Señales autoadhesivos EN ISO 7010 &lt;strong&gt;Peligro&lt;/strong&gt; genérico W001 Mejor precio">
              <a:extLst>
                <a:ext uri="{FF2B5EF4-FFF2-40B4-BE49-F238E27FC236}">
                  <a16:creationId xmlns:a16="http://schemas.microsoft.com/office/drawing/2014/main" id="{3D90525D-61F6-4021-BE55-18ECC540B64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39507" y="6215104"/>
              <a:ext cx="330291" cy="3921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38BE094-AC91-0F71-49E1-E13B66933FCF}"/>
              </a:ext>
            </a:extLst>
          </p:cNvPr>
          <p:cNvGrpSpPr/>
          <p:nvPr/>
        </p:nvGrpSpPr>
        <p:grpSpPr>
          <a:xfrm>
            <a:off x="6184762" y="4101310"/>
            <a:ext cx="5844679" cy="2024828"/>
            <a:chOff x="6184762" y="4101310"/>
            <a:chExt cx="5844679" cy="2024828"/>
          </a:xfrm>
        </p:grpSpPr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6E42563B-4C35-7F45-9882-1B5F321188CA}"/>
                </a:ext>
              </a:extLst>
            </p:cNvPr>
            <p:cNvGrpSpPr/>
            <p:nvPr/>
          </p:nvGrpSpPr>
          <p:grpSpPr>
            <a:xfrm>
              <a:off x="6334511" y="5212403"/>
              <a:ext cx="2482203" cy="907919"/>
              <a:chOff x="3516370" y="1382"/>
              <a:chExt cx="2449189" cy="1224594"/>
            </a:xfrm>
          </p:grpSpPr>
          <p:sp>
            <p:nvSpPr>
              <p:cNvPr id="52" name="Rectángulo: esquinas redondeadas 51">
                <a:extLst>
                  <a:ext uri="{FF2B5EF4-FFF2-40B4-BE49-F238E27FC236}">
                    <a16:creationId xmlns:a16="http://schemas.microsoft.com/office/drawing/2014/main" id="{C54997A1-2C89-0696-EB68-FF6867679579}"/>
                  </a:ext>
                </a:extLst>
              </p:cNvPr>
              <p:cNvSpPr/>
              <p:nvPr/>
            </p:nvSpPr>
            <p:spPr>
              <a:xfrm>
                <a:off x="3516370" y="1382"/>
                <a:ext cx="2449189" cy="1224594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endParaRPr lang="es-CO"/>
              </a:p>
            </p:txBody>
          </p:sp>
          <p:sp>
            <p:nvSpPr>
              <p:cNvPr id="53" name="Rectángulo: esquinas redondeadas 4">
                <a:extLst>
                  <a:ext uri="{FF2B5EF4-FFF2-40B4-BE49-F238E27FC236}">
                    <a16:creationId xmlns:a16="http://schemas.microsoft.com/office/drawing/2014/main" id="{BC1ED4E8-96A0-ADBD-86CF-DF98D70E2ECB}"/>
                  </a:ext>
                </a:extLst>
              </p:cNvPr>
              <p:cNvSpPr txBox="1"/>
              <p:nvPr/>
            </p:nvSpPr>
            <p:spPr>
              <a:xfrm>
                <a:off x="3576150" y="61161"/>
                <a:ext cx="2329629" cy="1105033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CO" sz="1600" b="1" kern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rPr>
                  <a:t>Declaratoria importancia estratégica del proyecto o del objeto de gasto</a:t>
                </a:r>
              </a:p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CO" sz="1600" b="1" kern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419EAB59-DB89-39FA-6C9C-EDB024585570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6184762" y="4965336"/>
              <a:ext cx="397565" cy="402475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s-CO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89BA9132-A8C2-95AA-6F38-6985B6652465}"/>
                </a:ext>
              </a:extLst>
            </p:cNvPr>
            <p:cNvGrpSpPr/>
            <p:nvPr/>
          </p:nvGrpSpPr>
          <p:grpSpPr>
            <a:xfrm>
              <a:off x="6903387" y="4101310"/>
              <a:ext cx="1077742" cy="1204958"/>
              <a:chOff x="5260795" y="4427618"/>
              <a:chExt cx="1202289" cy="1250852"/>
            </a:xfrm>
          </p:grpSpPr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DD0B11FF-5050-EEA8-25C4-85B3248EFCE0}"/>
                  </a:ext>
                </a:extLst>
              </p:cNvPr>
              <p:cNvSpPr txBox="1"/>
              <p:nvPr/>
            </p:nvSpPr>
            <p:spPr>
              <a:xfrm>
                <a:off x="5260795" y="5088953"/>
                <a:ext cx="1202289" cy="5895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800" b="1">
                    <a:latin typeface="Aharoni" panose="02010803020104030203" pitchFamily="2" charset="-79"/>
                    <a:cs typeface="Aharoni" panose="02010803020104030203" pitchFamily="2" charset="-79"/>
                  </a:rPr>
                  <a:t>Consejo de</a:t>
                </a:r>
              </a:p>
              <a:p>
                <a:pPr algn="ctr"/>
                <a:r>
                  <a:rPr lang="es-CO" sz="800" b="1">
                    <a:latin typeface="Aharoni" panose="02010803020104030203" pitchFamily="2" charset="-79"/>
                    <a:cs typeface="Aharoni" panose="02010803020104030203" pitchFamily="2" charset="-79"/>
                  </a:rPr>
                  <a:t> Gobierno Distrital</a:t>
                </a:r>
                <a:endParaRPr lang="es-CO" sz="1000" b="1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56" name="Elipse 55" descr="Reunión contorno">
                <a:extLst>
                  <a:ext uri="{FF2B5EF4-FFF2-40B4-BE49-F238E27FC236}">
                    <a16:creationId xmlns:a16="http://schemas.microsoft.com/office/drawing/2014/main" id="{29EC4B09-26E8-1069-9060-04490B3953F6}"/>
                  </a:ext>
                </a:extLst>
              </p:cNvPr>
              <p:cNvSpPr/>
              <p:nvPr/>
            </p:nvSpPr>
            <p:spPr>
              <a:xfrm>
                <a:off x="5260795" y="4427618"/>
                <a:ext cx="1189701" cy="1229712"/>
              </a:xfrm>
              <a:prstGeom prst="ellipse">
                <a:avLst/>
              </a:prstGeom>
              <a:blipFill>
                <a:blip r:embed="rId6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47729A97-3363-F7D6-2C23-262CB08E3924}"/>
                </a:ext>
              </a:extLst>
            </p:cNvPr>
            <p:cNvSpPr txBox="1"/>
            <p:nvPr/>
          </p:nvSpPr>
          <p:spPr>
            <a:xfrm>
              <a:off x="8877203" y="4150212"/>
              <a:ext cx="3152238" cy="1975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</a:t>
              </a:r>
              <a:r>
                <a:rPr lang="es-ES" b="1" kern="1200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Admon</a:t>
              </a:r>
              <a:r>
                <a:rPr lang="es-ES" b="1" kern="120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Central y </a:t>
              </a:r>
              <a:r>
                <a:rPr lang="es-ES" b="1" kern="1200" err="1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Estapublicos</a:t>
              </a:r>
              <a:r>
                <a:rPr lang="es-ES" b="1" kern="1200">
                  <a:latin typeface="Calibri"/>
                  <a:ea typeface="Calibri"/>
                  <a:cs typeface="Calibri"/>
                </a:rPr>
                <a:t>: Art. 119 del Decreto Distrital 645 de 2025</a:t>
              </a: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>
                  <a:latin typeface="Calibri"/>
                  <a:ea typeface="Calibri"/>
                  <a:cs typeface="Calibri"/>
                </a:rPr>
                <a:t>Dentro de estos se anexa: </a:t>
              </a:r>
              <a:r>
                <a:rPr lang="es-ES" b="1" kern="1200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Aval Fiscal del </a:t>
              </a:r>
              <a:r>
                <a:rPr lang="es-ES" b="1" kern="1200" err="1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Confis</a:t>
              </a:r>
              <a:r>
                <a:rPr lang="es-ES" b="1" kern="1200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 Distrital paso 1 y Certificación SDP paso </a:t>
              </a:r>
              <a:r>
                <a:rPr lang="es-ES" b="1">
                  <a:solidFill>
                    <a:srgbClr val="FF0000"/>
                  </a:solidFill>
                  <a:latin typeface="Calibri"/>
                  <a:ea typeface="Calibri"/>
                  <a:cs typeface="Calibri"/>
                </a:rPr>
                <a:t>2</a:t>
              </a:r>
              <a:endParaRPr lang="es-CO" b="1" u="sng">
                <a:solidFill>
                  <a:srgbClr val="C00000"/>
                </a:solidFill>
                <a:latin typeface="Calibri"/>
                <a:ea typeface="Calibri"/>
                <a:cs typeface="Calibri"/>
              </a:endParaRPr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u="sng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La</a:t>
              </a:r>
              <a:r>
                <a:rPr lang="es-ES" sz="1400" b="1" u="sng" kern="120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 solicita Cabeza de Sector </a:t>
              </a:r>
            </a:p>
          </p:txBody>
        </p:sp>
        <p:pic>
          <p:nvPicPr>
            <p:cNvPr id="25" name="Gráfico 24" descr="Atrás contorno">
              <a:extLst>
                <a:ext uri="{FF2B5EF4-FFF2-40B4-BE49-F238E27FC236}">
                  <a16:creationId xmlns:a16="http://schemas.microsoft.com/office/drawing/2014/main" id="{B7E32597-8260-064E-BC90-CAEA9164C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0394139">
              <a:off x="8233631" y="4629360"/>
              <a:ext cx="820614" cy="552491"/>
            </a:xfrm>
            <a:prstGeom prst="rect">
              <a:avLst/>
            </a:prstGeom>
          </p:spPr>
        </p:pic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38566A0-555A-9C5F-1987-74797C7DF083}"/>
              </a:ext>
            </a:extLst>
          </p:cNvPr>
          <p:cNvGrpSpPr/>
          <p:nvPr/>
        </p:nvGrpSpPr>
        <p:grpSpPr>
          <a:xfrm>
            <a:off x="4827957" y="887260"/>
            <a:ext cx="6947482" cy="1782026"/>
            <a:chOff x="4827957" y="887260"/>
            <a:chExt cx="6947482" cy="1782026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34FA71A8-AA31-9235-3DAF-2BD546EE8326}"/>
                </a:ext>
              </a:extLst>
            </p:cNvPr>
            <p:cNvGrpSpPr/>
            <p:nvPr/>
          </p:nvGrpSpPr>
          <p:grpSpPr>
            <a:xfrm>
              <a:off x="5008979" y="1985534"/>
              <a:ext cx="1753357" cy="402475"/>
              <a:chOff x="3516370" y="1382"/>
              <a:chExt cx="2449189" cy="1224594"/>
            </a:xfrm>
          </p:grpSpPr>
          <p:sp>
            <p:nvSpPr>
              <p:cNvPr id="15" name="Rectángulo: esquinas redondeadas 14">
                <a:extLst>
                  <a:ext uri="{FF2B5EF4-FFF2-40B4-BE49-F238E27FC236}">
                    <a16:creationId xmlns:a16="http://schemas.microsoft.com/office/drawing/2014/main" id="{726CC818-5129-36A5-ABBF-266182615FBB}"/>
                  </a:ext>
                </a:extLst>
              </p:cNvPr>
              <p:cNvSpPr/>
              <p:nvPr/>
            </p:nvSpPr>
            <p:spPr>
              <a:xfrm>
                <a:off x="3516370" y="1382"/>
                <a:ext cx="2449189" cy="1224594"/>
              </a:xfrm>
              <a:prstGeom prst="roundRect">
                <a:avLst/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endParaRPr lang="es-CO"/>
              </a:p>
            </p:txBody>
          </p:sp>
          <p:sp>
            <p:nvSpPr>
              <p:cNvPr id="16" name="Rectángulo: esquinas redondeadas 4">
                <a:extLst>
                  <a:ext uri="{FF2B5EF4-FFF2-40B4-BE49-F238E27FC236}">
                    <a16:creationId xmlns:a16="http://schemas.microsoft.com/office/drawing/2014/main" id="{881385DA-1B85-2D25-D720-29A3A242DAAC}"/>
                  </a:ext>
                </a:extLst>
              </p:cNvPr>
              <p:cNvSpPr txBox="1"/>
              <p:nvPr/>
            </p:nvSpPr>
            <p:spPr>
              <a:xfrm>
                <a:off x="3576151" y="61161"/>
                <a:ext cx="2329629" cy="110503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CO" sz="1600" b="1" kern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rPr>
                  <a:t>Aval Fiscal VF</a:t>
                </a:r>
              </a:p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CO" sz="1600" b="1" kern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31A9C97A-94F4-29BB-9CF0-456D50D5D95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4827957" y="1710239"/>
              <a:ext cx="397565" cy="402475"/>
            </a:xfrm>
            <a:prstGeom prst="ellipse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s-CO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Gráfico 23" descr="Atrás contorno">
              <a:extLst>
                <a:ext uri="{FF2B5EF4-FFF2-40B4-BE49-F238E27FC236}">
                  <a16:creationId xmlns:a16="http://schemas.microsoft.com/office/drawing/2014/main" id="{19BDCA81-4672-D078-3717-79A5A1C24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20394139">
              <a:off x="6107592" y="1407796"/>
              <a:ext cx="820614" cy="552491"/>
            </a:xfrm>
            <a:prstGeom prst="rect">
              <a:avLst/>
            </a:prstGeom>
          </p:spPr>
        </p:pic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0029F84B-0390-1F03-19CC-9D070B375AE9}"/>
                </a:ext>
              </a:extLst>
            </p:cNvPr>
            <p:cNvGrpSpPr/>
            <p:nvPr/>
          </p:nvGrpSpPr>
          <p:grpSpPr>
            <a:xfrm>
              <a:off x="7018028" y="887260"/>
              <a:ext cx="4757411" cy="1782026"/>
              <a:chOff x="7018028" y="887260"/>
              <a:chExt cx="4757411" cy="1782026"/>
            </a:xfrm>
          </p:grpSpPr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B1564777-C4DD-9E3C-C21F-8F702AEA399B}"/>
                  </a:ext>
                </a:extLst>
              </p:cNvPr>
              <p:cNvSpPr txBox="1"/>
              <p:nvPr/>
            </p:nvSpPr>
            <p:spPr>
              <a:xfrm>
                <a:off x="7309920" y="1070645"/>
                <a:ext cx="2631180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b="1"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es-ES" sz="1200"/>
                  <a:t>El aval fiscal fenece en la vigencia en la que se otorga. Si no se usó para trámite de VF en esa vigencia, deberá solicitarse de nuevo.</a:t>
                </a:r>
                <a:endParaRPr lang="es-CO" sz="1200"/>
              </a:p>
            </p:txBody>
          </p:sp>
          <p:pic>
            <p:nvPicPr>
              <p:cNvPr id="4" name="Google Shape;130;p5" descr="Señales autoadhesivos EN ISO 7010 &lt;strong&gt;Peligro&lt;/strong&gt; genérico W001 Mejor precio">
                <a:extLst>
                  <a:ext uri="{FF2B5EF4-FFF2-40B4-BE49-F238E27FC236}">
                    <a16:creationId xmlns:a16="http://schemas.microsoft.com/office/drawing/2014/main" id="{A6B3D687-6E9D-F2D5-5A11-A879653D085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018028" y="1083829"/>
                <a:ext cx="305648" cy="2683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8DD97D98-041D-BCCA-8337-40D21170C9EF}"/>
                  </a:ext>
                </a:extLst>
              </p:cNvPr>
              <p:cNvSpPr txBox="1"/>
              <p:nvPr/>
            </p:nvSpPr>
            <p:spPr>
              <a:xfrm>
                <a:off x="9896670" y="887260"/>
                <a:ext cx="1878769" cy="1782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17938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CO" sz="1200" b="1" kern="120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Requisitos aval:</a:t>
                </a:r>
              </a:p>
              <a:p>
                <a:pPr marL="171450" lvl="0" indent="-1714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s-CO" sz="1200" b="1" kern="1200">
                    <a:latin typeface="Calibri" panose="020F0502020204030204" pitchFamily="34" charset="0"/>
                    <a:cs typeface="Calibri" panose="020F0502020204030204" pitchFamily="34" charset="0"/>
                  </a:rPr>
                  <a:t>Comunicación de cabeza de sector dirigida a SDP y SDH, solicitando el aval fiscal.</a:t>
                </a:r>
              </a:p>
              <a:p>
                <a:pPr marL="171450" lvl="0" indent="-1714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s-CO" sz="1200" b="1" kern="1200">
                    <a:latin typeface="Calibri" panose="020F0502020204030204" pitchFamily="34" charset="0"/>
                    <a:cs typeface="Calibri" panose="020F0502020204030204" pitchFamily="34" charset="0"/>
                  </a:rPr>
                  <a:t>Justificación Técnica económica VF.</a:t>
                </a:r>
              </a:p>
              <a:p>
                <a:pPr marL="171450" lvl="0" indent="-1714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s-CO" sz="1200" b="1" kern="1200">
                    <a:latin typeface="Calibri" panose="020F0502020204030204" pitchFamily="34" charset="0"/>
                    <a:cs typeface="Calibri" panose="020F0502020204030204" pitchFamily="34" charset="0"/>
                  </a:rPr>
                  <a:t>Formato solicitud VF.</a:t>
                </a:r>
              </a:p>
            </p:txBody>
          </p:sp>
        </p:grp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4EAB6D22-5AC8-49E0-5B37-B5156D871A65}"/>
              </a:ext>
            </a:extLst>
          </p:cNvPr>
          <p:cNvGrpSpPr/>
          <p:nvPr/>
        </p:nvGrpSpPr>
        <p:grpSpPr>
          <a:xfrm>
            <a:off x="134302" y="2982945"/>
            <a:ext cx="4480595" cy="1022337"/>
            <a:chOff x="134302" y="2982945"/>
            <a:chExt cx="4480595" cy="1022337"/>
          </a:xfrm>
        </p:grpSpPr>
        <p:grpSp>
          <p:nvGrpSpPr>
            <p:cNvPr id="198" name="Grupo 197">
              <a:extLst>
                <a:ext uri="{FF2B5EF4-FFF2-40B4-BE49-F238E27FC236}">
                  <a16:creationId xmlns:a16="http://schemas.microsoft.com/office/drawing/2014/main" id="{54242644-6D21-208C-A169-A2BA86381CD0}"/>
                </a:ext>
              </a:extLst>
            </p:cNvPr>
            <p:cNvGrpSpPr/>
            <p:nvPr/>
          </p:nvGrpSpPr>
          <p:grpSpPr>
            <a:xfrm>
              <a:off x="2012506" y="3343142"/>
              <a:ext cx="2602391" cy="662140"/>
              <a:chOff x="3516370" y="1382"/>
              <a:chExt cx="2449189" cy="1224594"/>
            </a:xfrm>
          </p:grpSpPr>
          <p:sp>
            <p:nvSpPr>
              <p:cNvPr id="199" name="Rectángulo: esquinas redondeadas 198">
                <a:extLst>
                  <a:ext uri="{FF2B5EF4-FFF2-40B4-BE49-F238E27FC236}">
                    <a16:creationId xmlns:a16="http://schemas.microsoft.com/office/drawing/2014/main" id="{D9302605-BA6E-480A-F5E6-12D01D1C981E}"/>
                  </a:ext>
                </a:extLst>
              </p:cNvPr>
              <p:cNvSpPr/>
              <p:nvPr/>
            </p:nvSpPr>
            <p:spPr>
              <a:xfrm>
                <a:off x="3516370" y="1382"/>
                <a:ext cx="2449189" cy="1224594"/>
              </a:xfrm>
              <a:prstGeom prst="round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endParaRPr lang="es-CO"/>
              </a:p>
            </p:txBody>
          </p:sp>
          <p:sp>
            <p:nvSpPr>
              <p:cNvPr id="200" name="Rectángulo: esquinas redondeadas 4">
                <a:extLst>
                  <a:ext uri="{FF2B5EF4-FFF2-40B4-BE49-F238E27FC236}">
                    <a16:creationId xmlns:a16="http://schemas.microsoft.com/office/drawing/2014/main" id="{28CBF440-E351-072B-8C94-73F12B410DC3}"/>
                  </a:ext>
                </a:extLst>
              </p:cNvPr>
              <p:cNvSpPr txBox="1"/>
              <p:nvPr/>
            </p:nvSpPr>
            <p:spPr>
              <a:xfrm>
                <a:off x="3576150" y="61161"/>
                <a:ext cx="2329629" cy="1105033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CO" sz="1600" b="1" kern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CO" sz="1600" b="1" kern="1200">
                    <a:latin typeface="Calibri" panose="020F0502020204030204" pitchFamily="34" charset="0"/>
                    <a:cs typeface="Calibri" panose="020F0502020204030204" pitchFamily="34" charset="0"/>
                  </a:rPr>
                  <a:t>Concepto favorable VIGENCIAS FUTURAS</a:t>
                </a:r>
              </a:p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CO" sz="1600" b="1" kern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1" name="Google Shape;130;p5" descr="Señales autoadhesivos EN ISO 7010 &lt;strong&gt;Peligro&lt;/strong&gt; genérico W001 Mejor precio">
              <a:extLst>
                <a:ext uri="{FF2B5EF4-FFF2-40B4-BE49-F238E27FC236}">
                  <a16:creationId xmlns:a16="http://schemas.microsoft.com/office/drawing/2014/main" id="{31FA4EA5-4C4C-41EF-AC2F-FE12F02DBE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8616" y="3075026"/>
              <a:ext cx="290899" cy="260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CuadroTexto 201">
              <a:extLst>
                <a:ext uri="{FF2B5EF4-FFF2-40B4-BE49-F238E27FC236}">
                  <a16:creationId xmlns:a16="http://schemas.microsoft.com/office/drawing/2014/main" id="{ADEE7587-FB3E-E2F7-74F2-A0579F6C3120}"/>
                </a:ext>
              </a:extLst>
            </p:cNvPr>
            <p:cNvSpPr txBox="1"/>
            <p:nvPr/>
          </p:nvSpPr>
          <p:spPr>
            <a:xfrm>
              <a:off x="2440277" y="3061452"/>
              <a:ext cx="1476955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s-CO" sz="1200" b="1">
                  <a:latin typeface="Calibri" panose="020F0502020204030204" pitchFamily="34" charset="0"/>
                  <a:cs typeface="Calibri" panose="020F0502020204030204" pitchFamily="34" charset="0"/>
                </a:rPr>
                <a:t>Solo para Inversión</a:t>
              </a:r>
            </a:p>
          </p:txBody>
        </p:sp>
        <p:sp>
          <p:nvSpPr>
            <p:cNvPr id="206" name="Elipse 205">
              <a:extLst>
                <a:ext uri="{FF2B5EF4-FFF2-40B4-BE49-F238E27FC236}">
                  <a16:creationId xmlns:a16="http://schemas.microsoft.com/office/drawing/2014/main" id="{3F0C2B3F-DDB7-6264-841D-B8572AFB1B51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4217332" y="3046651"/>
              <a:ext cx="397565" cy="402475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s-CO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C7660312-677E-777F-EB13-BA6BBE6863A0}"/>
                </a:ext>
              </a:extLst>
            </p:cNvPr>
            <p:cNvSpPr txBox="1"/>
            <p:nvPr/>
          </p:nvSpPr>
          <p:spPr>
            <a:xfrm>
              <a:off x="134302" y="2982945"/>
              <a:ext cx="2134152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179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200" b="1" kern="1200">
                  <a:latin typeface="Calibri" panose="020F0502020204030204" pitchFamily="34" charset="0"/>
                  <a:cs typeface="Calibri" panose="020F0502020204030204" pitchFamily="34" charset="0"/>
                </a:rPr>
                <a:t>Se solicita ante la Subdirección de Planeación de la Inversión de la SDP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88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body" idx="1"/>
          </p:nvPr>
        </p:nvSpPr>
        <p:spPr>
          <a:xfrm>
            <a:off x="1026160" y="2586036"/>
            <a:ext cx="11165840" cy="173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Otras autorizaciones: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/>
              <a:t>Reprogramación de vigencias futuras autorizadas.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/>
              <a:t>Autorizaciones de vigencias futuras en contratos en ejecución.</a:t>
            </a:r>
            <a:endParaRPr lang="es-CO" sz="320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02BFFBA-6808-A3D1-3E10-F65F29254D07}"/>
              </a:ext>
            </a:extLst>
          </p:cNvPr>
          <p:cNvSpPr/>
          <p:nvPr/>
        </p:nvSpPr>
        <p:spPr>
          <a:xfrm>
            <a:off x="518160" y="386080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800" b="1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31782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0" y="49314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Reprogramación vigencias futuras</a:t>
            </a:r>
            <a:endParaRPr sz="4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B2912C74-503F-AE6C-CA34-854BB01D709E}"/>
              </a:ext>
            </a:extLst>
          </p:cNvPr>
          <p:cNvGrpSpPr/>
          <p:nvPr/>
        </p:nvGrpSpPr>
        <p:grpSpPr>
          <a:xfrm>
            <a:off x="1263080" y="487176"/>
            <a:ext cx="9460338" cy="4988560"/>
            <a:chOff x="1183230" y="1508280"/>
            <a:chExt cx="9524430" cy="4589687"/>
          </a:xfrm>
        </p:grpSpPr>
        <p:grpSp>
          <p:nvGrpSpPr>
            <p:cNvPr id="3" name="Google Shape;94;p5">
              <a:extLst>
                <a:ext uri="{FF2B5EF4-FFF2-40B4-BE49-F238E27FC236}">
                  <a16:creationId xmlns:a16="http://schemas.microsoft.com/office/drawing/2014/main" id="{7A0FF801-B889-5794-B2B1-4D2531D6D1FF}"/>
                </a:ext>
              </a:extLst>
            </p:cNvPr>
            <p:cNvGrpSpPr/>
            <p:nvPr/>
          </p:nvGrpSpPr>
          <p:grpSpPr>
            <a:xfrm>
              <a:off x="1183230" y="1508280"/>
              <a:ext cx="9524430" cy="4308368"/>
              <a:chOff x="-35842" y="197037"/>
              <a:chExt cx="9524430" cy="4308368"/>
            </a:xfrm>
          </p:grpSpPr>
          <p:sp>
            <p:nvSpPr>
              <p:cNvPr id="23" name="Google Shape;111;p5">
                <a:extLst>
                  <a:ext uri="{FF2B5EF4-FFF2-40B4-BE49-F238E27FC236}">
                    <a16:creationId xmlns:a16="http://schemas.microsoft.com/office/drawing/2014/main" id="{DDB6177F-4C11-C876-96D0-787D1C14DEE2}"/>
                  </a:ext>
                </a:extLst>
              </p:cNvPr>
              <p:cNvSpPr txBox="1"/>
              <p:nvPr/>
            </p:nvSpPr>
            <p:spPr>
              <a:xfrm>
                <a:off x="4938521" y="258365"/>
                <a:ext cx="4550067" cy="961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3325" tIns="35550" rIns="53325" bIns="3555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2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NO APLICA</a:t>
                </a:r>
                <a:endParaRPr b="1"/>
              </a:p>
            </p:txBody>
          </p:sp>
          <p:sp>
            <p:nvSpPr>
              <p:cNvPr id="8" name="Google Shape;98;p5">
                <a:extLst>
                  <a:ext uri="{FF2B5EF4-FFF2-40B4-BE49-F238E27FC236}">
                    <a16:creationId xmlns:a16="http://schemas.microsoft.com/office/drawing/2014/main" id="{2089564E-BF83-427A-E19C-D0DB302506CF}"/>
                  </a:ext>
                </a:extLst>
              </p:cNvPr>
              <p:cNvSpPr txBox="1"/>
              <p:nvPr/>
            </p:nvSpPr>
            <p:spPr>
              <a:xfrm>
                <a:off x="-35842" y="220925"/>
                <a:ext cx="4550066" cy="990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3325" tIns="35550" rIns="53325" bIns="3555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2800" b="1"/>
                  <a:t>APLICA-CONDICIONES</a:t>
                </a:r>
                <a:endParaRPr b="1"/>
              </a:p>
            </p:txBody>
          </p:sp>
          <p:sp>
            <p:nvSpPr>
              <p:cNvPr id="4" name="Google Shape;95;p5">
                <a:extLst>
                  <a:ext uri="{FF2B5EF4-FFF2-40B4-BE49-F238E27FC236}">
                    <a16:creationId xmlns:a16="http://schemas.microsoft.com/office/drawing/2014/main" id="{86D70C71-3FA2-8A7D-69A2-759168C38EDA}"/>
                  </a:ext>
                </a:extLst>
              </p:cNvPr>
              <p:cNvSpPr/>
              <p:nvPr/>
            </p:nvSpPr>
            <p:spPr>
              <a:xfrm>
                <a:off x="1699" y="961627"/>
                <a:ext cx="4550067" cy="334256"/>
              </a:xfrm>
              <a:prstGeom prst="rect">
                <a:avLst/>
              </a:prstGeom>
              <a:solidFill>
                <a:srgbClr val="385623"/>
              </a:solidFill>
              <a:ln w="25400" cap="flat" cmpd="sng">
                <a:solidFill>
                  <a:srgbClr val="38562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6" name="Google Shape;97;p5">
                <a:extLst>
                  <a:ext uri="{FF2B5EF4-FFF2-40B4-BE49-F238E27FC236}">
                    <a16:creationId xmlns:a16="http://schemas.microsoft.com/office/drawing/2014/main" id="{51ADFF90-C3BA-B879-F049-B31628D98BA3}"/>
                  </a:ext>
                </a:extLst>
              </p:cNvPr>
              <p:cNvSpPr/>
              <p:nvPr/>
            </p:nvSpPr>
            <p:spPr>
              <a:xfrm>
                <a:off x="1699" y="197037"/>
                <a:ext cx="4550067" cy="961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" name="Google Shape;99;p5">
                <a:extLst>
                  <a:ext uri="{FF2B5EF4-FFF2-40B4-BE49-F238E27FC236}">
                    <a16:creationId xmlns:a16="http://schemas.microsoft.com/office/drawing/2014/main" id="{9FA30E89-1127-E3BA-E167-0722B5C2C348}"/>
                  </a:ext>
                </a:extLst>
              </p:cNvPr>
              <p:cNvSpPr/>
              <p:nvPr/>
            </p:nvSpPr>
            <p:spPr>
              <a:xfrm>
                <a:off x="55273" y="1516084"/>
                <a:ext cx="334256" cy="33425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1" name="Google Shape;100;p5">
                <a:extLst>
                  <a:ext uri="{FF2B5EF4-FFF2-40B4-BE49-F238E27FC236}">
                    <a16:creationId xmlns:a16="http://schemas.microsoft.com/office/drawing/2014/main" id="{0446584E-B543-1605-4121-F165D2347186}"/>
                  </a:ext>
                </a:extLst>
              </p:cNvPr>
              <p:cNvSpPr/>
              <p:nvPr/>
            </p:nvSpPr>
            <p:spPr>
              <a:xfrm>
                <a:off x="398318" y="1687541"/>
                <a:ext cx="4210447" cy="12277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3" name="Google Shape;101;p5">
                <a:extLst>
                  <a:ext uri="{FF2B5EF4-FFF2-40B4-BE49-F238E27FC236}">
                    <a16:creationId xmlns:a16="http://schemas.microsoft.com/office/drawing/2014/main" id="{3C4CD508-DCFA-6B3A-903C-94DC9677DB12}"/>
                  </a:ext>
                </a:extLst>
              </p:cNvPr>
              <p:cNvSpPr txBox="1"/>
              <p:nvPr/>
            </p:nvSpPr>
            <p:spPr>
              <a:xfrm>
                <a:off x="398318" y="1402368"/>
                <a:ext cx="4115906" cy="573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2450" tIns="92450" rIns="92450" bIns="92450" anchor="ctr" anchorCtr="0">
                <a:noAutofit/>
              </a:bodyPr>
              <a:lstStyle/>
              <a:p>
                <a:pPr marL="0" marR="0" lvl="0" indent="0" algn="just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600" b="1">
                    <a:latin typeface="Calibri"/>
                    <a:ea typeface="Calibri"/>
                    <a:cs typeface="Calibri"/>
                  </a:rPr>
                  <a:t>Entidades distritales de la Administración Central, Establecimientos públicos</a:t>
                </a:r>
                <a:endPara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" name="Google Shape;102;p5">
                <a:extLst>
                  <a:ext uri="{FF2B5EF4-FFF2-40B4-BE49-F238E27FC236}">
                    <a16:creationId xmlns:a16="http://schemas.microsoft.com/office/drawing/2014/main" id="{3BDA358F-5AD1-C834-EEDB-96DD9AB3BC26}"/>
                  </a:ext>
                </a:extLst>
              </p:cNvPr>
              <p:cNvSpPr/>
              <p:nvPr/>
            </p:nvSpPr>
            <p:spPr>
              <a:xfrm>
                <a:off x="55273" y="2081756"/>
                <a:ext cx="334256" cy="33425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5" name="Google Shape;103;p5">
                <a:extLst>
                  <a:ext uri="{FF2B5EF4-FFF2-40B4-BE49-F238E27FC236}">
                    <a16:creationId xmlns:a16="http://schemas.microsoft.com/office/drawing/2014/main" id="{2ED26F63-B794-1FF3-97EE-0EA06FF0B39F}"/>
                  </a:ext>
                </a:extLst>
              </p:cNvPr>
              <p:cNvSpPr/>
              <p:nvPr/>
            </p:nvSpPr>
            <p:spPr>
              <a:xfrm>
                <a:off x="320203" y="2947102"/>
                <a:ext cx="4231562" cy="779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6" name="Google Shape;104;p5">
                <a:extLst>
                  <a:ext uri="{FF2B5EF4-FFF2-40B4-BE49-F238E27FC236}">
                    <a16:creationId xmlns:a16="http://schemas.microsoft.com/office/drawing/2014/main" id="{C35932C8-5F6C-80A8-1D4B-3EBD0DFB4482}"/>
                  </a:ext>
                </a:extLst>
              </p:cNvPr>
              <p:cNvSpPr txBox="1"/>
              <p:nvPr/>
            </p:nvSpPr>
            <p:spPr>
              <a:xfrm>
                <a:off x="436747" y="1966779"/>
                <a:ext cx="4036403" cy="779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2450" tIns="92450" rIns="92450" bIns="92450" anchor="ctr" anchorCtr="0">
                <a:noAutofit/>
              </a:bodyPr>
              <a:lstStyle/>
              <a:p>
                <a:pPr marL="0" marR="0" lvl="0" indent="0" algn="just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60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Arial"/>
                  </a:rPr>
                  <a:t>Para modificaciones en el plazo y/o cupos anuales de contratos en ejecución amparados por la autorización de vigencias futuras</a:t>
                </a:r>
                <a:endParaRPr lang="es-E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" name="Google Shape;105;p5">
                <a:extLst>
                  <a:ext uri="{FF2B5EF4-FFF2-40B4-BE49-F238E27FC236}">
                    <a16:creationId xmlns:a16="http://schemas.microsoft.com/office/drawing/2014/main" id="{BD63ADD8-4A76-5094-1F18-D9E7463619E7}"/>
                  </a:ext>
                </a:extLst>
              </p:cNvPr>
              <p:cNvSpPr/>
              <p:nvPr/>
            </p:nvSpPr>
            <p:spPr>
              <a:xfrm>
                <a:off x="29040" y="3518003"/>
                <a:ext cx="334256" cy="33425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8" name="Google Shape;106;p5">
                <a:extLst>
                  <a:ext uri="{FF2B5EF4-FFF2-40B4-BE49-F238E27FC236}">
                    <a16:creationId xmlns:a16="http://schemas.microsoft.com/office/drawing/2014/main" id="{C06C5479-41E3-EB87-8FB9-10FEC76F8D8E}"/>
                  </a:ext>
                </a:extLst>
              </p:cNvPr>
              <p:cNvSpPr/>
              <p:nvPr/>
            </p:nvSpPr>
            <p:spPr>
              <a:xfrm>
                <a:off x="320203" y="3726254"/>
                <a:ext cx="4231562" cy="779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9" name="Google Shape;107;p5">
                <a:extLst>
                  <a:ext uri="{FF2B5EF4-FFF2-40B4-BE49-F238E27FC236}">
                    <a16:creationId xmlns:a16="http://schemas.microsoft.com/office/drawing/2014/main" id="{BB7F3FA6-3615-161C-AAC0-7F73F27C9797}"/>
                  </a:ext>
                </a:extLst>
              </p:cNvPr>
              <p:cNvSpPr txBox="1"/>
              <p:nvPr/>
            </p:nvSpPr>
            <p:spPr>
              <a:xfrm>
                <a:off x="447627" y="3291484"/>
                <a:ext cx="4000867" cy="779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2450" tIns="92450" rIns="92450" bIns="92450" anchor="ctr" anchorCtr="0">
                <a:noAutofit/>
              </a:bodyPr>
              <a:lstStyle/>
              <a:p>
                <a:pPr marL="0" marR="0" lvl="0" indent="0" algn="just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600" b="1">
                    <a:latin typeface="Calibri"/>
                    <a:ea typeface="Calibri"/>
                    <a:cs typeface="Calibri"/>
                  </a:rPr>
                  <a:t>La reprogramación debe solicitarse antes de efectuar modificaciones a las condiciones del contrato u obligación existente</a:t>
                </a:r>
                <a:endParaRPr lang="es-E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" name="Google Shape;108;p5">
                <a:extLst>
                  <a:ext uri="{FF2B5EF4-FFF2-40B4-BE49-F238E27FC236}">
                    <a16:creationId xmlns:a16="http://schemas.microsoft.com/office/drawing/2014/main" id="{3E29AC1D-E28F-9155-EF68-662DEC8262D6}"/>
                  </a:ext>
                </a:extLst>
              </p:cNvPr>
              <p:cNvSpPr/>
              <p:nvPr/>
            </p:nvSpPr>
            <p:spPr>
              <a:xfrm>
                <a:off x="4867583" y="961627"/>
                <a:ext cx="4550067" cy="328251"/>
              </a:xfrm>
              <a:prstGeom prst="rect">
                <a:avLst/>
              </a:prstGeom>
              <a:solidFill>
                <a:srgbClr val="C00000"/>
              </a:solidFill>
              <a:ln w="254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2" name="Google Shape;110;p5">
                <a:extLst>
                  <a:ext uri="{FF2B5EF4-FFF2-40B4-BE49-F238E27FC236}">
                    <a16:creationId xmlns:a16="http://schemas.microsoft.com/office/drawing/2014/main" id="{1947BB76-9F16-8D4A-2C6E-63E480A78EFF}"/>
                  </a:ext>
                </a:extLst>
              </p:cNvPr>
              <p:cNvSpPr/>
              <p:nvPr/>
            </p:nvSpPr>
            <p:spPr>
              <a:xfrm>
                <a:off x="4779269" y="236444"/>
                <a:ext cx="4550067" cy="961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4" name="Google Shape;112;p5">
                <a:extLst>
                  <a:ext uri="{FF2B5EF4-FFF2-40B4-BE49-F238E27FC236}">
                    <a16:creationId xmlns:a16="http://schemas.microsoft.com/office/drawing/2014/main" id="{813BE493-7128-E55F-05A4-7821013BD27B}"/>
                  </a:ext>
                </a:extLst>
              </p:cNvPr>
              <p:cNvSpPr/>
              <p:nvPr/>
            </p:nvSpPr>
            <p:spPr>
              <a:xfrm>
                <a:off x="4895771" y="2439629"/>
                <a:ext cx="334256" cy="33425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FEC34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5" name="Google Shape;113;p5">
                <a:extLst>
                  <a:ext uri="{FF2B5EF4-FFF2-40B4-BE49-F238E27FC236}">
                    <a16:creationId xmlns:a16="http://schemas.microsoft.com/office/drawing/2014/main" id="{43A135E2-A6F8-33D3-4C85-80AB5F6B155E}"/>
                  </a:ext>
                </a:extLst>
              </p:cNvPr>
              <p:cNvSpPr/>
              <p:nvPr/>
            </p:nvSpPr>
            <p:spPr>
              <a:xfrm>
                <a:off x="5097774" y="1719377"/>
                <a:ext cx="4231562" cy="779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6" name="Google Shape;114;p5">
                <a:extLst>
                  <a:ext uri="{FF2B5EF4-FFF2-40B4-BE49-F238E27FC236}">
                    <a16:creationId xmlns:a16="http://schemas.microsoft.com/office/drawing/2014/main" id="{BDE13C3B-13A5-517F-0096-14F9B26CC04D}"/>
                  </a:ext>
                </a:extLst>
              </p:cNvPr>
              <p:cNvSpPr txBox="1"/>
              <p:nvPr/>
            </p:nvSpPr>
            <p:spPr>
              <a:xfrm>
                <a:off x="5331049" y="2301404"/>
                <a:ext cx="4099301" cy="779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2450" tIns="92450" rIns="92450" bIns="92450" anchor="ctr" anchorCtr="0">
                <a:noAutofit/>
              </a:bodyPr>
              <a:lstStyle/>
              <a:p>
                <a:pPr marL="0" marR="0" lvl="0" indent="0" algn="just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60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Arial"/>
                  </a:rPr>
                  <a:t>NO aplica en los casos en que posterior a la autorización de las vigencias futuras, deban modificarse el objeto o el monto total autorizado. En este caso procede nueva autorización</a:t>
                </a:r>
                <a:endParaRPr lang="es-E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" name="Google Shape;115;p5">
                <a:extLst>
                  <a:ext uri="{FF2B5EF4-FFF2-40B4-BE49-F238E27FC236}">
                    <a16:creationId xmlns:a16="http://schemas.microsoft.com/office/drawing/2014/main" id="{3A431199-B390-0152-AD98-702894EEDF20}"/>
                  </a:ext>
                </a:extLst>
              </p:cNvPr>
              <p:cNvSpPr/>
              <p:nvPr/>
            </p:nvSpPr>
            <p:spPr>
              <a:xfrm>
                <a:off x="4895771" y="3349611"/>
                <a:ext cx="334256" cy="33425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FECB7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" name="Google Shape;116;p5">
                <a:extLst>
                  <a:ext uri="{FF2B5EF4-FFF2-40B4-BE49-F238E27FC236}">
                    <a16:creationId xmlns:a16="http://schemas.microsoft.com/office/drawing/2014/main" id="{864FB0BB-67E5-C7E0-30C2-B24B54515C65}"/>
                  </a:ext>
                </a:extLst>
              </p:cNvPr>
              <p:cNvSpPr/>
              <p:nvPr/>
            </p:nvSpPr>
            <p:spPr>
              <a:xfrm>
                <a:off x="5186087" y="2950408"/>
                <a:ext cx="4231562" cy="779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" name="Google Shape;117;p5">
                <a:extLst>
                  <a:ext uri="{FF2B5EF4-FFF2-40B4-BE49-F238E27FC236}">
                    <a16:creationId xmlns:a16="http://schemas.microsoft.com/office/drawing/2014/main" id="{970147E4-6C3D-CAD8-0924-6D39F24CCCC3}"/>
                  </a:ext>
                </a:extLst>
              </p:cNvPr>
              <p:cNvSpPr txBox="1"/>
              <p:nvPr/>
            </p:nvSpPr>
            <p:spPr>
              <a:xfrm>
                <a:off x="5284764" y="3258821"/>
                <a:ext cx="4132885" cy="922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2450" tIns="92450" rIns="92450" bIns="92450" anchor="ctr" anchorCtr="0">
                <a:noAutofit/>
              </a:bodyPr>
              <a:lstStyle/>
              <a:p>
                <a:pPr marL="0" marR="0" lvl="0" indent="0" algn="just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600" b="1">
                    <a:latin typeface="Calibri"/>
                    <a:ea typeface="Calibri"/>
                    <a:cs typeface="Calibri"/>
                  </a:rPr>
                  <a:t>NO aplica en autorizaciones de vigencias futuras que no hayan sido utilizadas, es decir que no se hayan suscrito contratos (compromisos) con cargo a la autorización</a:t>
                </a:r>
                <a:endPara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Google Shape;119;p5">
                <a:extLst>
                  <a:ext uri="{FF2B5EF4-FFF2-40B4-BE49-F238E27FC236}">
                    <a16:creationId xmlns:a16="http://schemas.microsoft.com/office/drawing/2014/main" id="{17236233-6F4C-8B36-0CCE-81D121A390D3}"/>
                  </a:ext>
                </a:extLst>
              </p:cNvPr>
              <p:cNvSpPr/>
              <p:nvPr/>
            </p:nvSpPr>
            <p:spPr>
              <a:xfrm>
                <a:off x="5097774" y="3277681"/>
                <a:ext cx="4231562" cy="779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sp>
          <p:nvSpPr>
            <p:cNvPr id="35" name="Google Shape;102;p5">
              <a:extLst>
                <a:ext uri="{FF2B5EF4-FFF2-40B4-BE49-F238E27FC236}">
                  <a16:creationId xmlns:a16="http://schemas.microsoft.com/office/drawing/2014/main" id="{9D7534BD-B444-A593-ED6C-1B8FCB4116CB}"/>
                </a:ext>
              </a:extLst>
            </p:cNvPr>
            <p:cNvSpPr/>
            <p:nvPr/>
          </p:nvSpPr>
          <p:spPr>
            <a:xfrm>
              <a:off x="1254388" y="4102544"/>
              <a:ext cx="334256" cy="33425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104;p5">
              <a:extLst>
                <a:ext uri="{FF2B5EF4-FFF2-40B4-BE49-F238E27FC236}">
                  <a16:creationId xmlns:a16="http://schemas.microsoft.com/office/drawing/2014/main" id="{DB716024-65FD-D4CE-77D1-E1E3220DFB92}"/>
                </a:ext>
              </a:extLst>
            </p:cNvPr>
            <p:cNvSpPr txBox="1"/>
            <p:nvPr/>
          </p:nvSpPr>
          <p:spPr>
            <a:xfrm>
              <a:off x="1642045" y="3962615"/>
              <a:ext cx="4025521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92450" rIns="92450" bIns="924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Arial"/>
                </a:rPr>
                <a:t>No debe aumentar el monto total aprobado de las vigencias futuras</a:t>
              </a:r>
              <a:endParaRPr lang="es-E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7" name="Google Shape;105;p5">
              <a:extLst>
                <a:ext uri="{FF2B5EF4-FFF2-40B4-BE49-F238E27FC236}">
                  <a16:creationId xmlns:a16="http://schemas.microsoft.com/office/drawing/2014/main" id="{5EB7DE40-E4C3-5AD0-69CF-B3B1668B556A}"/>
                </a:ext>
              </a:extLst>
            </p:cNvPr>
            <p:cNvSpPr/>
            <p:nvPr/>
          </p:nvSpPr>
          <p:spPr>
            <a:xfrm>
              <a:off x="1244724" y="5482392"/>
              <a:ext cx="334256" cy="33425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8" name="Google Shape;107;p5">
              <a:extLst>
                <a:ext uri="{FF2B5EF4-FFF2-40B4-BE49-F238E27FC236}">
                  <a16:creationId xmlns:a16="http://schemas.microsoft.com/office/drawing/2014/main" id="{91EF4E06-BA14-7C02-2C7B-6DD8BFCBFA3F}"/>
                </a:ext>
              </a:extLst>
            </p:cNvPr>
            <p:cNvSpPr txBox="1"/>
            <p:nvPr/>
          </p:nvSpPr>
          <p:spPr>
            <a:xfrm>
              <a:off x="1666699" y="5318816"/>
              <a:ext cx="3873442" cy="779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92450" rIns="92450" bIns="924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Arial"/>
                </a:rPr>
                <a:t>La reprogramación aplica para la vigencia en curso y para vigencias posteriores al año de la solicitud de reprogramación</a:t>
              </a:r>
              <a:endParaRPr lang="es-E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44" name="Google Shape;112;p5">
            <a:extLst>
              <a:ext uri="{FF2B5EF4-FFF2-40B4-BE49-F238E27FC236}">
                <a16:creationId xmlns:a16="http://schemas.microsoft.com/office/drawing/2014/main" id="{4A1EE33D-0E51-65B7-45D3-E74E90FC081C}"/>
              </a:ext>
            </a:extLst>
          </p:cNvPr>
          <p:cNvSpPr/>
          <p:nvPr/>
        </p:nvSpPr>
        <p:spPr>
          <a:xfrm>
            <a:off x="6167181" y="1983160"/>
            <a:ext cx="334389" cy="34548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EC3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5" name="Google Shape;104;p5">
            <a:extLst>
              <a:ext uri="{FF2B5EF4-FFF2-40B4-BE49-F238E27FC236}">
                <a16:creationId xmlns:a16="http://schemas.microsoft.com/office/drawing/2014/main" id="{FAF1713D-FE93-D305-2FD8-9A1ADD4F585F}"/>
              </a:ext>
            </a:extLst>
          </p:cNvPr>
          <p:cNvSpPr txBox="1"/>
          <p:nvPr/>
        </p:nvSpPr>
        <p:spPr>
          <a:xfrm>
            <a:off x="6593856" y="1767071"/>
            <a:ext cx="3999875" cy="80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92450" rIns="92450" bIns="9245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NO debe aumentar el monto total aprobado de las vigencias futuras</a:t>
            </a:r>
            <a:endParaRPr lang="es-ES"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1" name="Imagen 50" descr="Niño con la mano en el rostro">
            <a:extLst>
              <a:ext uri="{FF2B5EF4-FFF2-40B4-BE49-F238E27FC236}">
                <a16:creationId xmlns:a16="http://schemas.microsoft.com/office/drawing/2014/main" id="{D934568A-5DE7-9FCE-8BA3-B21D3912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7120" y="1775046"/>
            <a:ext cx="935868" cy="3063703"/>
          </a:xfrm>
          <a:prstGeom prst="rect">
            <a:avLst/>
          </a:prstGeom>
        </p:spPr>
      </p:pic>
      <p:pic>
        <p:nvPicPr>
          <p:cNvPr id="52" name="Google Shape;125;p5">
            <a:extLst>
              <a:ext uri="{FF2B5EF4-FFF2-40B4-BE49-F238E27FC236}">
                <a16:creationId xmlns:a16="http://schemas.microsoft.com/office/drawing/2014/main" id="{82CD63FA-ACF4-60E1-94D8-210883DC92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1176" y="1948467"/>
            <a:ext cx="378472" cy="2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5;p5">
            <a:extLst>
              <a:ext uri="{FF2B5EF4-FFF2-40B4-BE49-F238E27FC236}">
                <a16:creationId xmlns:a16="http://schemas.microsoft.com/office/drawing/2014/main" id="{C0F1EF50-CCFD-B243-54BA-FEE20CC2EB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9918" y="2536525"/>
            <a:ext cx="378472" cy="2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5;p5">
            <a:extLst>
              <a:ext uri="{FF2B5EF4-FFF2-40B4-BE49-F238E27FC236}">
                <a16:creationId xmlns:a16="http://schemas.microsoft.com/office/drawing/2014/main" id="{1BE869BF-16EA-7F35-555B-E45797E3DD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9918" y="3308076"/>
            <a:ext cx="378472" cy="2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25;p5">
            <a:extLst>
              <a:ext uri="{FF2B5EF4-FFF2-40B4-BE49-F238E27FC236}">
                <a16:creationId xmlns:a16="http://schemas.microsoft.com/office/drawing/2014/main" id="{6DDE41AF-54C1-5EF7-D5A2-08DC2F8FC5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8778" y="4095381"/>
            <a:ext cx="378472" cy="2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5;p5">
            <a:extLst>
              <a:ext uri="{FF2B5EF4-FFF2-40B4-BE49-F238E27FC236}">
                <a16:creationId xmlns:a16="http://schemas.microsoft.com/office/drawing/2014/main" id="{AECDCC53-15B1-4C36-62E7-B2E6A3A98B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808" y="4741575"/>
            <a:ext cx="378472" cy="2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n 42" descr="Niño con los pulgares hacia arriba">
            <a:extLst>
              <a:ext uri="{FF2B5EF4-FFF2-40B4-BE49-F238E27FC236}">
                <a16:creationId xmlns:a16="http://schemas.microsoft.com/office/drawing/2014/main" id="{F5500DE1-0951-0DC5-5040-736DC2EC4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5" y="1848089"/>
            <a:ext cx="1438891" cy="3162789"/>
          </a:xfrm>
          <a:prstGeom prst="rect">
            <a:avLst/>
          </a:prstGeom>
        </p:spPr>
      </p:pic>
      <p:sp>
        <p:nvSpPr>
          <p:cNvPr id="57" name="Google Shape;121;p5">
            <a:extLst>
              <a:ext uri="{FF2B5EF4-FFF2-40B4-BE49-F238E27FC236}">
                <a16:creationId xmlns:a16="http://schemas.microsoft.com/office/drawing/2014/main" id="{1841C9B2-EC8B-8272-C519-052C3EF01D71}"/>
              </a:ext>
            </a:extLst>
          </p:cNvPr>
          <p:cNvSpPr txBox="1"/>
          <p:nvPr/>
        </p:nvSpPr>
        <p:spPr>
          <a:xfrm>
            <a:off x="6158512" y="1842529"/>
            <a:ext cx="3320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32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21;p5">
            <a:extLst>
              <a:ext uri="{FF2B5EF4-FFF2-40B4-BE49-F238E27FC236}">
                <a16:creationId xmlns:a16="http://schemas.microsoft.com/office/drawing/2014/main" id="{827AC89C-057D-4832-077A-318D5D91E8E7}"/>
              </a:ext>
            </a:extLst>
          </p:cNvPr>
          <p:cNvSpPr txBox="1"/>
          <p:nvPr/>
        </p:nvSpPr>
        <p:spPr>
          <a:xfrm>
            <a:off x="6158512" y="2782979"/>
            <a:ext cx="3320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32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121;p5">
            <a:extLst>
              <a:ext uri="{FF2B5EF4-FFF2-40B4-BE49-F238E27FC236}">
                <a16:creationId xmlns:a16="http://schemas.microsoft.com/office/drawing/2014/main" id="{8B9FC16E-6FA0-B58B-BC2E-21270DD4115D}"/>
              </a:ext>
            </a:extLst>
          </p:cNvPr>
          <p:cNvSpPr txBox="1"/>
          <p:nvPr/>
        </p:nvSpPr>
        <p:spPr>
          <a:xfrm>
            <a:off x="6137577" y="3780753"/>
            <a:ext cx="3320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32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5" name="Grupo 194">
            <a:extLst>
              <a:ext uri="{FF2B5EF4-FFF2-40B4-BE49-F238E27FC236}">
                <a16:creationId xmlns:a16="http://schemas.microsoft.com/office/drawing/2014/main" id="{BDB8896E-AC60-64F0-8137-292366BBCF6C}"/>
              </a:ext>
            </a:extLst>
          </p:cNvPr>
          <p:cNvGrpSpPr/>
          <p:nvPr/>
        </p:nvGrpSpPr>
        <p:grpSpPr>
          <a:xfrm>
            <a:off x="1085306" y="5355161"/>
            <a:ext cx="9582251" cy="1115969"/>
            <a:chOff x="709828" y="5527970"/>
            <a:chExt cx="9582251" cy="1115969"/>
          </a:xfrm>
        </p:grpSpPr>
        <p:sp>
          <p:nvSpPr>
            <p:cNvPr id="194" name="Google Shape;129;p5">
              <a:extLst>
                <a:ext uri="{FF2B5EF4-FFF2-40B4-BE49-F238E27FC236}">
                  <a16:creationId xmlns:a16="http://schemas.microsoft.com/office/drawing/2014/main" id="{6C6F0DEA-A9F9-9B60-CFC9-D55EAF4962F7}"/>
                </a:ext>
              </a:extLst>
            </p:cNvPr>
            <p:cNvSpPr/>
            <p:nvPr/>
          </p:nvSpPr>
          <p:spPr>
            <a:xfrm>
              <a:off x="709828" y="5566761"/>
              <a:ext cx="8960217" cy="1077178"/>
            </a:xfrm>
            <a:prstGeom prst="rect">
              <a:avLst/>
            </a:prstGeom>
            <a:solidFill>
              <a:srgbClr val="FFD966"/>
            </a:solidFill>
            <a:ln w="57150">
              <a:solidFill>
                <a:schemeClr val="bg1"/>
              </a:solidFill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82563" marR="0" lvl="0" indent="-182563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s-ES" sz="1200" b="1">
                  <a:latin typeface="Calibri" panose="020F0502020204030204" pitchFamily="34" charset="0"/>
                  <a:cs typeface="Calibri" panose="020F0502020204030204" pitchFamily="34" charset="0"/>
                </a:rPr>
                <a:t>Aplican mismos requisitos de solicitud de autorizaciones de VF a excepción de la certificación del 15%</a:t>
              </a:r>
            </a:p>
            <a:p>
              <a:pPr marL="182563" marR="0" lvl="0" indent="-182563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s-ES" sz="8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182563" marR="0" lvl="0" indent="-182563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s-ES" sz="1200" b="1">
                  <a:latin typeface="Calibri" panose="020F0502020204030204" pitchFamily="34" charset="0"/>
                  <a:cs typeface="Calibri" panose="020F0502020204030204" pitchFamily="34" charset="0"/>
                </a:rPr>
                <a:t>Si inicialmente se contó con declaratoria de importancia estratégica no será necesario una nueva declaratoria</a:t>
              </a:r>
            </a:p>
            <a:p>
              <a:pPr marL="182563" marR="0" lvl="0" indent="-182563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s-ES" sz="800" b="1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2563" marR="0" lvl="0" indent="-182563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s-ES" sz="1200" b="1">
                  <a:latin typeface="Calibri" panose="020F0502020204030204" pitchFamily="34" charset="0"/>
                  <a:cs typeface="Calibri" panose="020F0502020204030204" pitchFamily="34" charset="0"/>
                </a:rPr>
                <a:t>Si la autorización inicial de vigencias futuras fue otorgada sin declaratoria de importancia estratégica, la reprogramación no podrá superar el periodo de gobierno en el que fueron autorizadas inicialmente</a:t>
              </a:r>
              <a:endParaRPr lang="es-ES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3" name="Google Shape;133;p5" descr="Abeja de dibujos animados con lupa">
              <a:extLst>
                <a:ext uri="{FF2B5EF4-FFF2-40B4-BE49-F238E27FC236}">
                  <a16:creationId xmlns:a16="http://schemas.microsoft.com/office/drawing/2014/main" id="{F297FA23-BD49-4AB1-9ED5-11BADE3D775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9462191" y="5527970"/>
              <a:ext cx="829888" cy="9094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18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0" y="394100"/>
            <a:ext cx="10952479" cy="73366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Vigencias Futuras en Contratos en Ejecución</a:t>
            </a:r>
            <a:endParaRPr lang="es-MX"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5E084F3-7209-9094-09ED-027DB213FA29}"/>
              </a:ext>
            </a:extLst>
          </p:cNvPr>
          <p:cNvSpPr/>
          <p:nvPr/>
        </p:nvSpPr>
        <p:spPr>
          <a:xfrm>
            <a:off x="782320" y="1960880"/>
            <a:ext cx="9997440" cy="19507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entidades de la Administración Central y Establecimientos Públicos y las Empresas Distritales podrán solicitar al CONFIS Distrital autorización de vigencias futuras </a:t>
            </a:r>
            <a:r>
              <a:rPr lang="es-ES" sz="2400" b="1" u="sng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ordinarias</a:t>
            </a:r>
            <a:r>
              <a:rPr lang="es-E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s-ES" sz="2400" b="1" u="sng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contratos en ejecución cuyo valor se requiera adicionar y continuar su ejecución </a:t>
            </a:r>
            <a:r>
              <a:rPr lang="es-ES" sz="2400" b="1" u="sng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ES" sz="24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898343D-A629-818B-7E94-A6938DBB90CA}"/>
              </a:ext>
            </a:extLst>
          </p:cNvPr>
          <p:cNvSpPr/>
          <p:nvPr/>
        </p:nvSpPr>
        <p:spPr>
          <a:xfrm>
            <a:off x="782320" y="4084320"/>
            <a:ext cx="9997440" cy="11074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8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otorgar esta autorización de vigencias futuras se debe </a:t>
            </a:r>
            <a:r>
              <a:rPr lang="es-ES" sz="1800" b="1" u="sng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cumplir con TODOS los requisitos</a:t>
            </a:r>
            <a:r>
              <a:rPr lang="es-ES" sz="18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mencionados que se detallan en la </a:t>
            </a:r>
            <a:r>
              <a:rPr lang="es-ES" sz="1800" b="1" u="sng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Circular Confis No. 07 de 2024</a:t>
            </a:r>
            <a:endParaRPr lang="es-CO" sz="1800" b="1" u="sng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87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body" idx="1"/>
          </p:nvPr>
        </p:nvSpPr>
        <p:spPr>
          <a:xfrm>
            <a:off x="2956560" y="2586036"/>
            <a:ext cx="9235440" cy="126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Seguimiento a las autorizaciones de vigencias futuras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02BFFBA-6808-A3D1-3E10-F65F29254D07}"/>
              </a:ext>
            </a:extLst>
          </p:cNvPr>
          <p:cNvSpPr/>
          <p:nvPr/>
        </p:nvSpPr>
        <p:spPr>
          <a:xfrm>
            <a:off x="518160" y="386080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800" b="1"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6481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1" y="150260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Seguimiento vigencias futuras</a:t>
            </a:r>
            <a:endParaRPr sz="4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6F8EBA-2F88-2AC3-8D87-DEBF7497CCD8}"/>
              </a:ext>
            </a:extLst>
          </p:cNvPr>
          <p:cNvSpPr txBox="1"/>
          <p:nvPr/>
        </p:nvSpPr>
        <p:spPr>
          <a:xfrm>
            <a:off x="1076960" y="1536174"/>
            <a:ext cx="92659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C00000"/>
              </a:buClr>
              <a:buSzPct val="121000"/>
              <a:buFont typeface="Wingdings" panose="05000000000000000000" pitchFamily="2" charset="2"/>
              <a:buChar char="§"/>
            </a:pPr>
            <a:r>
              <a:rPr lang="es-E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entidades a quienes se les ha otorgado autorizaciones o aprobaciones de vigencias futuras deben remitir  a la Dirección Distrital de Presupuesto – SDH con copia a la Dirección de Inversiones Estratégicas - SDP y a la Secretaría Distrital de Salud para el caso de las ESE, </a:t>
            </a:r>
            <a:r>
              <a:rPr lang="es-ES" sz="2000" b="1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 semestral de ejecución de compromisos con cargo a estas autorizaciones</a:t>
            </a:r>
            <a:r>
              <a:rPr lang="es-E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Sin perjuicio de otros informes o registros que soliciten otras entidades que efectúan seguimientos a vigencias futuras.</a:t>
            </a:r>
          </a:p>
          <a:p>
            <a:pPr marL="342900" indent="-342900" algn="just">
              <a:buClr>
                <a:srgbClr val="C00000"/>
              </a:buClr>
              <a:buSzPct val="121000"/>
              <a:buFont typeface="Wingdings" panose="05000000000000000000" pitchFamily="2" charset="2"/>
              <a:buChar char="§"/>
            </a:pPr>
            <a:endParaRPr lang="es-ES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Clr>
                <a:srgbClr val="C00000"/>
              </a:buClr>
              <a:buSzPct val="121000"/>
              <a:buFont typeface="Wingdings" panose="05000000000000000000" pitchFamily="2" charset="2"/>
              <a:buChar char="§"/>
            </a:pPr>
            <a:r>
              <a:rPr lang="es-E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Importante: Una vez se autorizan las vigencias futuras, la Entidad debe documentarla en el sistema de información presupuestal </a:t>
            </a:r>
            <a:r>
              <a:rPr lang="es-ES" sz="20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bogdata</a:t>
            </a:r>
            <a:r>
              <a:rPr lang="es-E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CO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68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body" idx="1"/>
          </p:nvPr>
        </p:nvSpPr>
        <p:spPr>
          <a:xfrm>
            <a:off x="2956560" y="2586036"/>
            <a:ext cx="9235440" cy="126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Notas Finales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02BFFBA-6808-A3D1-3E10-F65F29254D07}"/>
              </a:ext>
            </a:extLst>
          </p:cNvPr>
          <p:cNvSpPr/>
          <p:nvPr/>
        </p:nvSpPr>
        <p:spPr>
          <a:xfrm>
            <a:off x="518160" y="386080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800" b="1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37371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1" y="150260"/>
            <a:ext cx="10723418" cy="726909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879DDE-6FE7-74E5-23D2-C725CC188AEC}"/>
              </a:ext>
            </a:extLst>
          </p:cNvPr>
          <p:cNvSpPr txBox="1"/>
          <p:nvPr/>
        </p:nvSpPr>
        <p:spPr>
          <a:xfrm>
            <a:off x="345440" y="877169"/>
            <a:ext cx="11226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>
                <a:hlinkClick r:id="rId3"/>
              </a:rPr>
              <a:t>https://www.sdp.gov.co/gestion-a-la-inversion/inversiones-estrategicas/confis</a:t>
            </a:r>
            <a:endParaRPr lang="es-CO" sz="2800"/>
          </a:p>
          <a:p>
            <a:endParaRPr lang="es-CO" sz="28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E5FB1F-C688-F399-A3DC-DE98CB4A1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76" y="1815094"/>
            <a:ext cx="8650493" cy="49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1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D8745-B59E-5490-FC8A-E40AE1B97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2">
            <a:extLst>
              <a:ext uri="{FF2B5EF4-FFF2-40B4-BE49-F238E27FC236}">
                <a16:creationId xmlns:a16="http://schemas.microsoft.com/office/drawing/2014/main" id="{75A79C44-D9D3-317D-3F6F-4C641F266F08}"/>
              </a:ext>
            </a:extLst>
          </p:cNvPr>
          <p:cNvSpPr/>
          <p:nvPr/>
        </p:nvSpPr>
        <p:spPr>
          <a:xfrm>
            <a:off x="8770887" y="5417127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32">
            <a:extLst>
              <a:ext uri="{FF2B5EF4-FFF2-40B4-BE49-F238E27FC236}">
                <a16:creationId xmlns:a16="http://schemas.microsoft.com/office/drawing/2014/main" id="{8D4AA530-A7D8-5142-7DB3-606BCFFC69D3}"/>
              </a:ext>
            </a:extLst>
          </p:cNvPr>
          <p:cNvSpPr/>
          <p:nvPr/>
        </p:nvSpPr>
        <p:spPr>
          <a:xfrm>
            <a:off x="8249699" y="5443450"/>
            <a:ext cx="1042376" cy="69411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05BDE63D-E238-E00C-3FC4-DCFA5EC16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2295" y="6032198"/>
            <a:ext cx="961570" cy="36860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E0BA067B-E2E7-46F7-A07B-D2C348FA9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2583" y="1919503"/>
            <a:ext cx="4079967" cy="301899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DA394F47-2EE6-42DF-9903-76A94E223ECD}"/>
              </a:ext>
            </a:extLst>
          </p:cNvPr>
          <p:cNvSpPr txBox="1"/>
          <p:nvPr/>
        </p:nvSpPr>
        <p:spPr>
          <a:xfrm>
            <a:off x="974682" y="1654885"/>
            <a:ext cx="5905708" cy="23883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2800" b="1">
              <a:solidFill>
                <a:schemeClr val="bg1">
                  <a:lumMod val="95000"/>
                </a:schemeClr>
              </a:solidFill>
              <a:latin typeface="Oswald"/>
            </a:endParaRPr>
          </a:p>
          <a:p>
            <a:r>
              <a:rPr lang="es-ES" sz="4400" b="1">
                <a:solidFill>
                  <a:schemeClr val="bg1">
                    <a:lumMod val="95000"/>
                  </a:schemeClr>
                </a:solidFill>
              </a:rPr>
              <a:t>2.</a:t>
            </a:r>
            <a:r>
              <a:rPr lang="es-ES" sz="4000">
                <a:solidFill>
                  <a:schemeClr val="bg1">
                    <a:lumMod val="95000"/>
                  </a:schemeClr>
                </a:solidFill>
              </a:rPr>
              <a:t> Socialización Proyecto de Decreto Marco de Gasto de Mediano Plazo </a:t>
            </a:r>
          </a:p>
        </p:txBody>
      </p:sp>
    </p:spTree>
    <p:extLst>
      <p:ext uri="{BB962C8B-B14F-4D97-AF65-F5344CB8AC3E}">
        <p14:creationId xmlns:p14="http://schemas.microsoft.com/office/powerpoint/2010/main" val="41275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C905C-F810-835D-BC61-F2C30AF47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2">
            <a:extLst>
              <a:ext uri="{FF2B5EF4-FFF2-40B4-BE49-F238E27FC236}">
                <a16:creationId xmlns:a16="http://schemas.microsoft.com/office/drawing/2014/main" id="{DA34B1B1-C97B-7905-3535-FD8989DFBDDE}"/>
              </a:ext>
            </a:extLst>
          </p:cNvPr>
          <p:cNvSpPr/>
          <p:nvPr/>
        </p:nvSpPr>
        <p:spPr>
          <a:xfrm>
            <a:off x="8770887" y="5417127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32">
            <a:extLst>
              <a:ext uri="{FF2B5EF4-FFF2-40B4-BE49-F238E27FC236}">
                <a16:creationId xmlns:a16="http://schemas.microsoft.com/office/drawing/2014/main" id="{08243F58-EF66-DBD6-CE82-D70B7CF10918}"/>
              </a:ext>
            </a:extLst>
          </p:cNvPr>
          <p:cNvSpPr/>
          <p:nvPr/>
        </p:nvSpPr>
        <p:spPr>
          <a:xfrm>
            <a:off x="8249699" y="5443450"/>
            <a:ext cx="1042376" cy="69411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D72B542E-A584-BC44-5E88-08C553AC3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2295" y="6032198"/>
            <a:ext cx="961570" cy="36860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1CB0B79-A557-8FF5-7BC2-7800D04FC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2583" y="1919503"/>
            <a:ext cx="4079967" cy="3018993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2DC3B7B4-6D79-42C4-B4DC-93B24F00D650}"/>
              </a:ext>
            </a:extLst>
          </p:cNvPr>
          <p:cNvSpPr txBox="1"/>
          <p:nvPr/>
        </p:nvSpPr>
        <p:spPr>
          <a:xfrm>
            <a:off x="1243623" y="1654885"/>
            <a:ext cx="5905708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4400">
                <a:solidFill>
                  <a:schemeClr val="bg1">
                    <a:lumMod val="95000"/>
                  </a:schemeClr>
                </a:solidFill>
              </a:rPr>
              <a:t>5. </a:t>
            </a:r>
            <a:r>
              <a:rPr lang="es-CO" sz="4000">
                <a:solidFill>
                  <a:schemeClr val="bg1">
                    <a:lumMod val="95000"/>
                  </a:schemeClr>
                </a:solidFill>
              </a:rPr>
              <a:t>Utilización de las Vigencias futuras y recomendaciones de procedimiento</a:t>
            </a:r>
            <a:endParaRPr lang="en-US" sz="40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72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6C9FA-560A-AA30-6C37-EF9239011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665D74-4167-4EFB-FA9A-408842D5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E41AEAD5-9022-9F83-0B17-DF12AAD52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4A603B63-F5D9-CE38-C476-E691C94046A8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3B9A8616-EE93-D63A-3DAE-854228DBF6C5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0CEDE628-9ECC-486B-414A-63B5364E0DF0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6E158B6E-2D58-46EA-BF1E-E8D59E10CA3E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5F46CEC-4A75-DC52-85E2-2127CAB5CF0A}"/>
              </a:ext>
            </a:extLst>
          </p:cNvPr>
          <p:cNvSpPr/>
          <p:nvPr/>
        </p:nvSpPr>
        <p:spPr>
          <a:xfrm>
            <a:off x="927051" y="1013103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b="1">
                <a:solidFill>
                  <a:srgbClr val="C00000"/>
                </a:solidFill>
              </a:rPr>
              <a:t>1</a:t>
            </a:r>
            <a:endParaRPr lang="es-CO" sz="13800" b="1">
              <a:solidFill>
                <a:srgbClr val="C00000"/>
              </a:solidFill>
            </a:endParaRPr>
          </a:p>
        </p:txBody>
      </p:sp>
      <p:sp>
        <p:nvSpPr>
          <p:cNvPr id="6" name="Google Shape;72;p3">
            <a:extLst>
              <a:ext uri="{FF2B5EF4-FFF2-40B4-BE49-F238E27FC236}">
                <a16:creationId xmlns:a16="http://schemas.microsoft.com/office/drawing/2014/main" id="{D52E3F97-CB11-012C-6045-AD47192E41AD}"/>
              </a:ext>
            </a:extLst>
          </p:cNvPr>
          <p:cNvSpPr txBox="1">
            <a:spLocks/>
          </p:cNvSpPr>
          <p:nvPr/>
        </p:nvSpPr>
        <p:spPr>
          <a:xfrm>
            <a:off x="727839" y="3201137"/>
            <a:ext cx="10537110" cy="145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40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VENTAJAS</a:t>
            </a:r>
            <a:endParaRPr lang="es-MX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36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41AA-9672-18EF-9565-FFFE236A2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C8EC71-2918-98C5-C060-4B63DEC5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FC6790BE-D601-F7FA-F3E2-0C3DFD3A8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D05A6F59-9468-AB14-CA21-822A369F87F1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408D97D2-0E60-8083-9625-CAF3299003A1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2679F656-BD9B-DD11-C71A-DEA99097C9F5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5202B2ED-4A91-E017-08C4-E553C3C25858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79;p4">
            <a:extLst>
              <a:ext uri="{FF2B5EF4-FFF2-40B4-BE49-F238E27FC236}">
                <a16:creationId xmlns:a16="http://schemas.microsoft.com/office/drawing/2014/main" id="{0E6DE220-CDD8-1502-AF68-A1FC5CE128EF}"/>
              </a:ext>
            </a:extLst>
          </p:cNvPr>
          <p:cNvSpPr/>
          <p:nvPr/>
        </p:nvSpPr>
        <p:spPr>
          <a:xfrm>
            <a:off x="470904" y="1425574"/>
            <a:ext cx="10408415" cy="4814826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es-ES" sz="2000" b="1" u="sng">
              <a:latin typeface="Arial"/>
              <a:ea typeface="Calibri"/>
              <a:cs typeface="Arial"/>
              <a:sym typeface="Calibri"/>
            </a:endParaRPr>
          </a:p>
          <a:p>
            <a:endParaRPr lang="es-ES" sz="2000" b="1" u="sng">
              <a:latin typeface="Arial"/>
              <a:ea typeface="Calibri"/>
              <a:cs typeface="Arial"/>
              <a:sym typeface="Calibri"/>
            </a:endParaRPr>
          </a:p>
          <a:p>
            <a:endParaRPr lang="es-ES" sz="2000" b="1" u="sng">
              <a:latin typeface="Arial"/>
              <a:ea typeface="Calibri"/>
              <a:cs typeface="Arial"/>
              <a:sym typeface="Calibri"/>
            </a:endParaRPr>
          </a:p>
          <a:p>
            <a:pPr marL="342900" lvl="0" indent="-342900">
              <a:buFont typeface="Wingdings"/>
              <a:buChar char="ü"/>
            </a:pPr>
            <a:r>
              <a:rPr lang="es-ES" sz="2000" b="1" u="sng">
                <a:latin typeface="Arial"/>
                <a:ea typeface="Calibri"/>
                <a:cs typeface="Arial"/>
                <a:sym typeface="Calibri"/>
              </a:rPr>
              <a:t>Planificación de Mediano y Largo Plazo </a:t>
            </a:r>
            <a:endParaRPr lang="en-US" sz="2000">
              <a:latin typeface="Arial"/>
              <a:cs typeface="Arial"/>
            </a:endParaRPr>
          </a:p>
          <a:p>
            <a:r>
              <a:rPr lang="es-ES" sz="2000">
                <a:latin typeface="Arial"/>
                <a:ea typeface="Calibri"/>
                <a:cs typeface="Arial"/>
                <a:sym typeface="Calibri"/>
              </a:rPr>
              <a:t> Permiten la ejecución de proyectos con horizontes de tiempo superiores a un año, favoreciendo la planificación y la ejecución de proyectos estratégicos</a:t>
            </a:r>
            <a:endParaRPr lang="es-ES" sz="2000" u="sng">
              <a:latin typeface="Arial"/>
              <a:ea typeface="Calibri"/>
              <a:cs typeface="Arial"/>
            </a:endParaRPr>
          </a:p>
          <a:p>
            <a:pPr lvl="0"/>
            <a:endParaRPr lang="es-ES" sz="2000" b="1" u="sng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>
              <a:buFont typeface="Wingdings"/>
              <a:buChar char="ü"/>
            </a:pPr>
            <a:r>
              <a:rPr lang="es-ES" sz="2000" b="1" u="sng">
                <a:latin typeface="Arial"/>
                <a:ea typeface="Calibri"/>
                <a:cs typeface="Arial"/>
                <a:sym typeface="Calibri"/>
              </a:rPr>
              <a:t>Reduce costos de transacción</a:t>
            </a:r>
            <a:endParaRPr lang="es-ES" sz="2000">
              <a:latin typeface="Arial"/>
              <a:cs typeface="Arial"/>
            </a:endParaRPr>
          </a:p>
          <a:p>
            <a:r>
              <a:rPr lang="es-ES" sz="2000" b="1">
                <a:latin typeface="Arial"/>
                <a:ea typeface="Calibri"/>
                <a:cs typeface="Arial"/>
                <a:sym typeface="Calibri"/>
              </a:rPr>
              <a:t> </a:t>
            </a:r>
            <a:r>
              <a:rPr lang="es-ES" sz="2000">
                <a:latin typeface="Arial"/>
                <a:cs typeface="Arial"/>
              </a:rPr>
              <a:t>Permiten simplificar y optimizar trámites y procedimientos administrativos que dan celeridad a la ejecución presupuestal, </a:t>
            </a:r>
            <a:r>
              <a:rPr lang="es-ES" sz="2000">
                <a:latin typeface="Arial"/>
                <a:ea typeface="Calibri"/>
                <a:cs typeface="Arial"/>
                <a:sym typeface="Calibri"/>
              </a:rPr>
              <a:t>se evita demoras generadas en procesos administrativos como adiciones a los contratos</a:t>
            </a:r>
            <a:endParaRPr lang="es-ES" sz="2000">
              <a:latin typeface="Arial"/>
              <a:ea typeface="Calibri"/>
              <a:cs typeface="Arial"/>
            </a:endParaRPr>
          </a:p>
          <a:p>
            <a:pPr lvl="0"/>
            <a:endParaRPr lang="es-ES" sz="2000" b="1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>
              <a:buFont typeface="Wingdings"/>
              <a:buChar char="ü"/>
            </a:pPr>
            <a:r>
              <a:rPr lang="es-ES" sz="2000">
                <a:latin typeface="Arial"/>
                <a:ea typeface="Calibri"/>
                <a:cs typeface="Arial"/>
              </a:rPr>
              <a:t>Las entidades pueden contratar volúmenes mayores o periodos más largos</a:t>
            </a:r>
            <a:r>
              <a:rPr lang="es-ES" sz="2000" b="1">
                <a:latin typeface="Arial"/>
                <a:ea typeface="Calibri"/>
                <a:cs typeface="Arial"/>
              </a:rPr>
              <a:t>, </a:t>
            </a:r>
            <a:r>
              <a:rPr lang="es-ES" sz="2000" b="1" u="sng">
                <a:latin typeface="Arial"/>
                <a:ea typeface="Calibri"/>
                <a:cs typeface="Arial"/>
              </a:rPr>
              <a:t>obteniendo mejores precios y condiciones frente al mercado</a:t>
            </a:r>
          </a:p>
          <a:p>
            <a:endParaRPr lang="es-ES" sz="2000" b="1" u="sng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es-ES" sz="2000" b="1" u="sng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>
              <a:buFont typeface="Wingdings"/>
              <a:buChar char="ü"/>
            </a:pPr>
            <a:r>
              <a:rPr lang="es-ES" sz="2000">
                <a:latin typeface="Arial"/>
                <a:cs typeface="Arial"/>
              </a:rPr>
              <a:t>La planeación a mediano plazo mediante el uso del mecanismo de vigencias futuras </a:t>
            </a:r>
            <a:r>
              <a:rPr lang="es-ES" sz="2000" b="1" u="sng">
                <a:latin typeface="Arial"/>
                <a:cs typeface="Arial"/>
              </a:rPr>
              <a:t>evita la constitución de reservas presupuestales y pasivos exigibles</a:t>
            </a:r>
          </a:p>
          <a:p>
            <a:pPr algn="ctr"/>
            <a:endParaRPr lang="es-ES" b="1" u="sng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/>
            <a:endParaRPr lang="es-ES" b="1" u="sng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/>
            <a:endParaRPr lang="es-ES" b="1" u="sng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 algn="ctr"/>
            <a:endParaRPr lang="es-ES" b="1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Rectángulo 1">
            <a:extLst>
              <a:ext uri="{FF2B5EF4-FFF2-40B4-BE49-F238E27FC236}">
                <a16:creationId xmlns:a16="http://schemas.microsoft.com/office/drawing/2014/main" id="{CBA6B14D-9B61-1340-76AC-23710719142F}"/>
              </a:ext>
            </a:extLst>
          </p:cNvPr>
          <p:cNvSpPr/>
          <p:nvPr/>
        </p:nvSpPr>
        <p:spPr>
          <a:xfrm>
            <a:off x="1917193" y="644175"/>
            <a:ext cx="7849117" cy="56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s-MX" sz="2800" b="1">
                <a:solidFill>
                  <a:schemeClr val="tx1"/>
                </a:solidFill>
                <a:latin typeface="Aptos Black"/>
                <a:cs typeface="Arial"/>
              </a:rPr>
              <a:t>VENTAJAS</a:t>
            </a:r>
            <a:endParaRPr lang="es-MX" sz="2800" b="1">
              <a:solidFill>
                <a:schemeClr val="tx1"/>
              </a:solidFill>
              <a:latin typeface="Aptos Black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60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BCF09-A008-2A15-8892-47F866B9C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351E20-FDB5-0DE6-3DE4-29AA4F3AF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C8F950EB-FB2F-7DDC-2723-CBA3953B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93B492DA-2690-D5BB-9799-BBD0B9C18BA4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38E2EF86-532C-F713-A5BB-EC50EE8ACAE8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15D00BA2-8E68-60DC-2671-03472ECE41B2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43C40FEA-7E42-F830-50CE-6849D77AB72A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8B82FBC2-0E24-12DC-DAD4-15ED1C163CC9}"/>
              </a:ext>
            </a:extLst>
          </p:cNvPr>
          <p:cNvSpPr txBox="1">
            <a:spLocks/>
          </p:cNvSpPr>
          <p:nvPr/>
        </p:nvSpPr>
        <p:spPr>
          <a:xfrm>
            <a:off x="1168794" y="3036791"/>
            <a:ext cx="10197363" cy="173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40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</a:t>
            </a:r>
            <a:r>
              <a:rPr lang="es-CO" sz="40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ALANCE DE CUMPLIMIENTO DE REQUISITOS EN LAS SOLICITUDES</a:t>
            </a:r>
            <a:endParaRPr lang="es-CO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5701A86-8B2A-D6E3-DF46-C23871099902}"/>
              </a:ext>
            </a:extLst>
          </p:cNvPr>
          <p:cNvSpPr/>
          <p:nvPr/>
        </p:nvSpPr>
        <p:spPr>
          <a:xfrm>
            <a:off x="518160" y="1165731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b="1">
                <a:solidFill>
                  <a:srgbClr val="C00000"/>
                </a:solidFill>
              </a:rPr>
              <a:t>2</a:t>
            </a:r>
            <a:endParaRPr lang="es-CO" sz="13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16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5111D-3314-062D-9BCF-08F6BB8A4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6A0C7B-6CDC-98A9-A2CB-101F73E4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919DEFEF-922B-261D-9A4B-6EC2F208B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5356151A-E22A-4A88-2286-BF0AD7FBA34B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8D141234-2FED-9E68-145B-6A2BA276D3F5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DF0CD970-B7E0-30DA-A03E-58F1D53C0B17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6AE9D3D6-99AE-BF22-ED95-DB34F9293FF2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A5020308-DBD8-79E2-60F4-9C1D802AAC8E}"/>
              </a:ext>
            </a:extLst>
          </p:cNvPr>
          <p:cNvSpPr/>
          <p:nvPr/>
        </p:nvSpPr>
        <p:spPr>
          <a:xfrm>
            <a:off x="1471495" y="716062"/>
            <a:ext cx="7849117" cy="56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s-MX" sz="2800" b="1">
                <a:solidFill>
                  <a:schemeClr val="tx1"/>
                </a:solidFill>
                <a:latin typeface="Aptos Black"/>
                <a:cs typeface="Arial"/>
              </a:rPr>
              <a:t>BALANCE </a:t>
            </a:r>
            <a:endParaRPr lang="es-MX" sz="2800" b="1">
              <a:solidFill>
                <a:schemeClr val="tx1"/>
              </a:solidFill>
              <a:latin typeface="Aptos Black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7319E81-965F-CB19-C809-91E66005E27F}"/>
              </a:ext>
            </a:extLst>
          </p:cNvPr>
          <p:cNvGrpSpPr/>
          <p:nvPr/>
        </p:nvGrpSpPr>
        <p:grpSpPr>
          <a:xfrm>
            <a:off x="249563" y="1650789"/>
            <a:ext cx="4030106" cy="925089"/>
            <a:chOff x="22415" y="2185617"/>
            <a:chExt cx="1907394" cy="61224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A11BCF1-03F2-8F10-D78B-4D7DD83BAA49}"/>
                </a:ext>
              </a:extLst>
            </p:cNvPr>
            <p:cNvSpPr/>
            <p:nvPr/>
          </p:nvSpPr>
          <p:spPr>
            <a:xfrm>
              <a:off x="22415" y="2185617"/>
              <a:ext cx="1907394" cy="61224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966CB8A-AE20-40C7-2698-83FF172F601D}"/>
                </a:ext>
              </a:extLst>
            </p:cNvPr>
            <p:cNvSpPr txBox="1"/>
            <p:nvPr/>
          </p:nvSpPr>
          <p:spPr>
            <a:xfrm>
              <a:off x="507905" y="2263354"/>
              <a:ext cx="1321316" cy="46182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i="0" u="none" strike="noStrike" kern="1200" cap="none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Comunicación de solicitud de vigencias futuras </a:t>
              </a:r>
              <a:endParaRPr lang="es-CO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F64A466D-DCE4-3448-4E19-3D486493F6A1}"/>
              </a:ext>
            </a:extLst>
          </p:cNvPr>
          <p:cNvGrpSpPr/>
          <p:nvPr/>
        </p:nvGrpSpPr>
        <p:grpSpPr>
          <a:xfrm>
            <a:off x="249563" y="3404170"/>
            <a:ext cx="4030106" cy="1512881"/>
            <a:chOff x="2236144" y="2192419"/>
            <a:chExt cx="1907394" cy="61845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5C89F46-9AA6-76B8-E749-A529345F85CE}"/>
                </a:ext>
              </a:extLst>
            </p:cNvPr>
            <p:cNvSpPr/>
            <p:nvPr/>
          </p:nvSpPr>
          <p:spPr>
            <a:xfrm>
              <a:off x="2236144" y="2192419"/>
              <a:ext cx="1907394" cy="61224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>
                <a:hueOff val="-750949"/>
                <a:satOff val="-1935"/>
                <a:lumOff val="-1307"/>
                <a:alphaOff val="0"/>
              </a:schemeClr>
            </a:lnRef>
            <a:fillRef idx="1">
              <a:schemeClr val="accent5">
                <a:hueOff val="-750949"/>
                <a:satOff val="-1935"/>
                <a:lumOff val="-1307"/>
                <a:alphaOff val="0"/>
              </a:schemeClr>
            </a:fillRef>
            <a:effectRef idx="0">
              <a:schemeClr val="accent5">
                <a:hueOff val="-750949"/>
                <a:satOff val="-1935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5A01D31-15C9-9D77-4C91-CFC916FDF2F0}"/>
                </a:ext>
              </a:extLst>
            </p:cNvPr>
            <p:cNvSpPr txBox="1"/>
            <p:nvPr/>
          </p:nvSpPr>
          <p:spPr>
            <a:xfrm>
              <a:off x="2732393" y="2198629"/>
              <a:ext cx="1343235" cy="61224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i="0" u="none" strike="noStrike" kern="1200" cap="none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Documento de Justificación técnica, económica y financiera firmado por representante legal de la entidad</a:t>
              </a:r>
              <a:endParaRPr lang="es-CO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5587D1D8-5E7D-86B6-B160-CCADD4F1A7A8}"/>
              </a:ext>
            </a:extLst>
          </p:cNvPr>
          <p:cNvSpPr/>
          <p:nvPr/>
        </p:nvSpPr>
        <p:spPr>
          <a:xfrm>
            <a:off x="449782" y="3850977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C6D03F4-92B5-ED36-961F-44CDE827CE94}"/>
              </a:ext>
            </a:extLst>
          </p:cNvPr>
          <p:cNvSpPr/>
          <p:nvPr/>
        </p:nvSpPr>
        <p:spPr>
          <a:xfrm>
            <a:off x="463186" y="1798471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C3302718-F723-0A96-6F09-5D2267933B82}"/>
              </a:ext>
            </a:extLst>
          </p:cNvPr>
          <p:cNvSpPr/>
          <p:nvPr/>
        </p:nvSpPr>
        <p:spPr>
          <a:xfrm>
            <a:off x="4591854" y="1975537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40C8DF27-8797-3B51-6B06-8165A07E813F}"/>
              </a:ext>
            </a:extLst>
          </p:cNvPr>
          <p:cNvSpPr/>
          <p:nvPr/>
        </p:nvSpPr>
        <p:spPr>
          <a:xfrm>
            <a:off x="4532686" y="4042026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FBC9D09A-459C-44E7-931A-BAB27E268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67" y="3684086"/>
            <a:ext cx="1001372" cy="10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203EEFB-AAB3-4F50-F67D-553BECE44536}"/>
              </a:ext>
            </a:extLst>
          </p:cNvPr>
          <p:cNvSpPr/>
          <p:nvPr/>
        </p:nvSpPr>
        <p:spPr>
          <a:xfrm>
            <a:off x="6509682" y="2960810"/>
            <a:ext cx="4823575" cy="3728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hueOff val="-750949"/>
              <a:satOff val="-1935"/>
              <a:lumOff val="-1307"/>
              <a:alphaOff val="0"/>
            </a:schemeClr>
          </a:lnRef>
          <a:fillRef idx="1">
            <a:schemeClr val="accent5">
              <a:hueOff val="-750949"/>
              <a:satOff val="-1935"/>
              <a:lumOff val="-1307"/>
              <a:alphaOff val="0"/>
            </a:schemeClr>
          </a:fillRef>
          <a:effectRef idx="0">
            <a:schemeClr val="accent5">
              <a:hueOff val="-750949"/>
              <a:satOff val="-1935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Valores, en algunos casos, no coinciden con los del formato en Excel (del CONFIS)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Solicitudes de modificación de fuente de financiación durante el periodo de cobertura de las VF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Se incluye información poco relevante que dificulta el análisis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No se consideran los gastos recurrentes (infraestructura y    dotación o inversiones con  ampliación en cobertura de servicios)</a:t>
            </a: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FBFC474A-2234-E07C-C3EC-90C481284549}"/>
              </a:ext>
            </a:extLst>
          </p:cNvPr>
          <p:cNvSpPr/>
          <p:nvPr/>
        </p:nvSpPr>
        <p:spPr>
          <a:xfrm>
            <a:off x="6136489" y="4042027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0B06EC10-06F3-B02D-B1E7-8464971A5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68" y="1621320"/>
            <a:ext cx="1001372" cy="10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DBF63EF7-3170-1A14-35B9-85FB70370482}"/>
              </a:ext>
            </a:extLst>
          </p:cNvPr>
          <p:cNvSpPr/>
          <p:nvPr/>
        </p:nvSpPr>
        <p:spPr>
          <a:xfrm>
            <a:off x="6136489" y="1976199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4474BE0-7015-67E9-628D-C0030008AE4D}"/>
              </a:ext>
            </a:extLst>
          </p:cNvPr>
          <p:cNvSpPr/>
          <p:nvPr/>
        </p:nvSpPr>
        <p:spPr>
          <a:xfrm>
            <a:off x="6512438" y="1649883"/>
            <a:ext cx="4811648" cy="925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hueOff val="-750949"/>
              <a:satOff val="-1935"/>
              <a:lumOff val="-1307"/>
              <a:alphaOff val="0"/>
            </a:schemeClr>
          </a:lnRef>
          <a:fillRef idx="1">
            <a:schemeClr val="accent5">
              <a:hueOff val="-750949"/>
              <a:satOff val="-1935"/>
              <a:lumOff val="-1307"/>
              <a:alphaOff val="0"/>
            </a:schemeClr>
          </a:fillRef>
          <a:effectRef idx="0">
            <a:schemeClr val="accent5">
              <a:hueOff val="-750949"/>
              <a:satOff val="-1935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>
                <a:solidFill>
                  <a:schemeClr val="tx1"/>
                </a:solidFill>
                <a:latin typeface="Arial"/>
                <a:cs typeface="Arial"/>
              </a:rPr>
              <a:t>Radicación debe hacerse en horario laboral y 10 días hábiles antes de la sesión del CONFIS</a:t>
            </a:r>
          </a:p>
        </p:txBody>
      </p:sp>
    </p:spTree>
    <p:extLst>
      <p:ext uri="{BB962C8B-B14F-4D97-AF65-F5344CB8AC3E}">
        <p14:creationId xmlns:p14="http://schemas.microsoft.com/office/powerpoint/2010/main" val="4249516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D8DD4-F173-5D34-858C-67754D00D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E18E14-07D0-03C7-70FC-A3F834CF2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3DD0F1EB-128C-4BEE-39E6-785C59C06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E0BE399E-FBF1-75ED-F2F9-DBEE273F485D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41773F4D-E975-3C28-20CC-73AD8620CACB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B39DD89A-2163-C052-B8C1-0D622AFF93E7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E001C2CC-29D7-06BF-6486-62258F9549E9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9471FA1D-C131-9501-1E35-29A375B2FBEB}"/>
              </a:ext>
            </a:extLst>
          </p:cNvPr>
          <p:cNvGrpSpPr/>
          <p:nvPr/>
        </p:nvGrpSpPr>
        <p:grpSpPr>
          <a:xfrm>
            <a:off x="287096" y="1568014"/>
            <a:ext cx="4030106" cy="1138842"/>
            <a:chOff x="4466316" y="2192419"/>
            <a:chExt cx="1907394" cy="61971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27982F79-1404-295E-85E7-2C595FE4397C}"/>
                </a:ext>
              </a:extLst>
            </p:cNvPr>
            <p:cNvSpPr/>
            <p:nvPr/>
          </p:nvSpPr>
          <p:spPr>
            <a:xfrm>
              <a:off x="4466316" y="2192419"/>
              <a:ext cx="1907394" cy="612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hueOff val="-1501898"/>
                <a:satOff val="-3871"/>
                <a:lumOff val="-2614"/>
                <a:alphaOff val="0"/>
              </a:schemeClr>
            </a:lnRef>
            <a:fillRef idx="1">
              <a:schemeClr val="accent5">
                <a:hueOff val="-1501898"/>
                <a:satOff val="-3871"/>
                <a:lumOff val="-2614"/>
                <a:alphaOff val="0"/>
              </a:schemeClr>
            </a:fillRef>
            <a:effectRef idx="0">
              <a:schemeClr val="accent5">
                <a:hueOff val="-1501898"/>
                <a:satOff val="-3871"/>
                <a:lumOff val="-26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1CBF115-2839-2BCC-7110-5D08AC7A0F47}"/>
                </a:ext>
              </a:extLst>
            </p:cNvPr>
            <p:cNvSpPr txBox="1"/>
            <p:nvPr/>
          </p:nvSpPr>
          <p:spPr>
            <a:xfrm>
              <a:off x="4890090" y="2199887"/>
              <a:ext cx="1415710" cy="61224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Formato de solicitud de Vigencias Futuras de la Secretaría Técnica del CONFIS</a:t>
              </a:r>
              <a:endParaRPr lang="es-CO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B11C823-EC79-3E0A-6A03-B39E6EA8F909}"/>
              </a:ext>
            </a:extLst>
          </p:cNvPr>
          <p:cNvGrpSpPr/>
          <p:nvPr/>
        </p:nvGrpSpPr>
        <p:grpSpPr>
          <a:xfrm>
            <a:off x="287096" y="4936337"/>
            <a:ext cx="4030106" cy="1006729"/>
            <a:chOff x="6692476" y="2453161"/>
            <a:chExt cx="1914935" cy="61466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DCD4DE1C-062D-8157-2B43-D705D311A38A}"/>
                </a:ext>
              </a:extLst>
            </p:cNvPr>
            <p:cNvSpPr/>
            <p:nvPr/>
          </p:nvSpPr>
          <p:spPr>
            <a:xfrm>
              <a:off x="6692476" y="2453161"/>
              <a:ext cx="1914935" cy="614667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endParaRPr lang="es-CO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EB56E055-9A0D-AA72-5176-2D4C93D21BB9}"/>
                </a:ext>
              </a:extLst>
            </p:cNvPr>
            <p:cNvSpPr txBox="1"/>
            <p:nvPr/>
          </p:nvSpPr>
          <p:spPr>
            <a:xfrm>
              <a:off x="7179885" y="2536712"/>
              <a:ext cx="1348546" cy="465917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53340" tIns="0" rIns="17780" bIns="0" numCol="1" spcCol="127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/>
              </a:lvl1pPr>
            </a:lstStyle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b="1" kern="1200">
                  <a:solidFill>
                    <a:srgbClr val="002060"/>
                  </a:solidFill>
                  <a:latin typeface="Arial"/>
                  <a:cs typeface="Arial"/>
                </a:rPr>
                <a:t>Certificación de apropiación disponible en año de solicitud. </a:t>
              </a:r>
              <a:r>
                <a:rPr lang="es-CO" b="1">
                  <a:solidFill>
                    <a:srgbClr val="002060"/>
                  </a:solidFill>
                  <a:latin typeface="Arial"/>
                  <a:cs typeface="Arial"/>
                </a:rPr>
                <a:t>     </a:t>
              </a:r>
              <a:r>
                <a:rPr lang="es-CO" b="1" err="1">
                  <a:solidFill>
                    <a:srgbClr val="002060"/>
                  </a:solidFill>
                  <a:latin typeface="Arial"/>
                  <a:cs typeface="Arial"/>
                </a:rPr>
                <a:t>Mínimo</a:t>
              </a:r>
              <a:r>
                <a:rPr lang="es-CO" b="1" kern="1200" err="1">
                  <a:solidFill>
                    <a:srgbClr val="002060"/>
                  </a:solidFill>
                  <a:latin typeface="Arial"/>
                  <a:cs typeface="Arial"/>
                </a:rPr>
                <a:t> 1</a:t>
              </a:r>
              <a:r>
                <a:rPr lang="es-CO" b="1" kern="1200">
                  <a:solidFill>
                    <a:srgbClr val="002060"/>
                  </a:solidFill>
                  <a:latin typeface="Arial"/>
                  <a:cs typeface="Arial"/>
                </a:rPr>
                <a:t>5%</a:t>
              </a:r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4" name="Elipse 33">
            <a:extLst>
              <a:ext uri="{FF2B5EF4-FFF2-40B4-BE49-F238E27FC236}">
                <a16:creationId xmlns:a16="http://schemas.microsoft.com/office/drawing/2014/main" id="{93426365-36FE-6AD3-EACA-DA32C4B13E53}"/>
              </a:ext>
            </a:extLst>
          </p:cNvPr>
          <p:cNvSpPr/>
          <p:nvPr/>
        </p:nvSpPr>
        <p:spPr>
          <a:xfrm>
            <a:off x="466049" y="4962478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40B9B82-DFDB-9015-7FA9-4A9D87FFF3DE}"/>
              </a:ext>
            </a:extLst>
          </p:cNvPr>
          <p:cNvSpPr txBox="1"/>
          <p:nvPr/>
        </p:nvSpPr>
        <p:spPr>
          <a:xfrm>
            <a:off x="287096" y="5836933"/>
            <a:ext cx="4030106" cy="54952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0" vert="horz" wrap="square" lIns="53340" tIns="0" rIns="17780" bIns="0" numCol="1" spcCol="127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>
              <a:defRPr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indent="0" algn="ctr">
              <a:buNone/>
            </a:pPr>
            <a:r>
              <a:rPr lang="es-CO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para Vigencias Futuras Ordinarias</a:t>
            </a:r>
          </a:p>
        </p:txBody>
      </p:sp>
      <p:sp>
        <p:nvSpPr>
          <p:cNvPr id="36" name="Flecha: a la derecha 35">
            <a:extLst>
              <a:ext uri="{FF2B5EF4-FFF2-40B4-BE49-F238E27FC236}">
                <a16:creationId xmlns:a16="http://schemas.microsoft.com/office/drawing/2014/main" id="{12673434-2987-FDE9-809E-5982E81C8AA0}"/>
              </a:ext>
            </a:extLst>
          </p:cNvPr>
          <p:cNvSpPr/>
          <p:nvPr/>
        </p:nvSpPr>
        <p:spPr>
          <a:xfrm>
            <a:off x="4538269" y="1793787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58165DB9-7C17-5272-8222-C7C621503A78}"/>
              </a:ext>
            </a:extLst>
          </p:cNvPr>
          <p:cNvSpPr/>
          <p:nvPr/>
        </p:nvSpPr>
        <p:spPr>
          <a:xfrm>
            <a:off x="4521977" y="5212012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4" descr="Green check mark icon on transparent background PNG">
            <a:extLst>
              <a:ext uri="{FF2B5EF4-FFF2-40B4-BE49-F238E27FC236}">
                <a16:creationId xmlns:a16="http://schemas.microsoft.com/office/drawing/2014/main" id="{DECEDAC8-474F-EEB3-662E-E479F0E51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3081" r="13256" b="12364"/>
          <a:stretch/>
        </p:blipFill>
        <p:spPr bwMode="auto">
          <a:xfrm>
            <a:off x="5044529" y="4903163"/>
            <a:ext cx="962043" cy="9775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1AFDED02-F68A-5A5B-7C42-88E30532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61" y="1473009"/>
            <a:ext cx="1001372" cy="10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C8E5AEAF-0429-F778-9883-06173BF0ABB9}"/>
              </a:ext>
            </a:extLst>
          </p:cNvPr>
          <p:cNvSpPr/>
          <p:nvPr/>
        </p:nvSpPr>
        <p:spPr>
          <a:xfrm>
            <a:off x="6348690" y="699488"/>
            <a:ext cx="5520859" cy="4197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hueOff val="-750949"/>
              <a:satOff val="-1935"/>
              <a:lumOff val="-1307"/>
              <a:alphaOff val="0"/>
            </a:schemeClr>
          </a:lnRef>
          <a:fillRef idx="1">
            <a:schemeClr val="accent5">
              <a:hueOff val="-750949"/>
              <a:satOff val="-1935"/>
              <a:lumOff val="-1307"/>
              <a:alphaOff val="0"/>
            </a:schemeClr>
          </a:fillRef>
          <a:effectRef idx="0">
            <a:schemeClr val="accent5">
              <a:hueOff val="-750949"/>
              <a:satOff val="-1935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El valor acumulado de los giros en un año no coincide con los valores anuales de las VF (evidenciando constitución de reservas)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Flujo de pagos no corresponde a la realidad (ej. pagos a mes vencido)</a:t>
            </a:r>
            <a:endParaRPr lang="es-CO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Fechas de contratación registradas en el formato no coinciden con las fechas señaladas en la justificación</a:t>
            </a:r>
            <a:endParaRPr lang="es-CO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Valores a contratar registrados en el formato no coinciden con los de la justificación</a:t>
            </a:r>
            <a:endParaRPr lang="es-CO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Errores en el diligenciamiento de la fuente de financiación (confusión entre recursos propios y recursos de la administración central)</a:t>
            </a:r>
            <a:endParaRPr lang="es-CO">
              <a:solidFill>
                <a:schemeClr val="tx1"/>
              </a:solidFill>
            </a:endParaRPr>
          </a:p>
          <a:p>
            <a:endParaRPr lang="es-CO" sz="13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lecha: a la derecha 40">
            <a:extLst>
              <a:ext uri="{FF2B5EF4-FFF2-40B4-BE49-F238E27FC236}">
                <a16:creationId xmlns:a16="http://schemas.microsoft.com/office/drawing/2014/main" id="{F61FFE72-0195-A0D7-7B7A-DDCA54823C21}"/>
              </a:ext>
            </a:extLst>
          </p:cNvPr>
          <p:cNvSpPr/>
          <p:nvPr/>
        </p:nvSpPr>
        <p:spPr>
          <a:xfrm>
            <a:off x="6157062" y="1793786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AD80697E-D360-C1B9-4960-BD95DC2430E9}"/>
              </a:ext>
            </a:extLst>
          </p:cNvPr>
          <p:cNvSpPr/>
          <p:nvPr/>
        </p:nvSpPr>
        <p:spPr>
          <a:xfrm>
            <a:off x="405245" y="1726526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30473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3B057-A210-7197-0DF7-502834C17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00C1E08B-27C7-2E1D-853E-14ECAF299DEB}"/>
              </a:ext>
            </a:extLst>
          </p:cNvPr>
          <p:cNvGrpSpPr/>
          <p:nvPr/>
        </p:nvGrpSpPr>
        <p:grpSpPr>
          <a:xfrm>
            <a:off x="1070525" y="978040"/>
            <a:ext cx="4107363" cy="726909"/>
            <a:chOff x="22415" y="2185617"/>
            <a:chExt cx="1907394" cy="61224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6E93F333-1A74-27C7-F5F0-323E75A53B30}"/>
                </a:ext>
              </a:extLst>
            </p:cNvPr>
            <p:cNvSpPr/>
            <p:nvPr/>
          </p:nvSpPr>
          <p:spPr>
            <a:xfrm>
              <a:off x="22415" y="2185617"/>
              <a:ext cx="1907394" cy="612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80D02C5E-FFCC-0045-187E-83C0F6CA9C94}"/>
                </a:ext>
              </a:extLst>
            </p:cNvPr>
            <p:cNvSpPr txBox="1"/>
            <p:nvPr/>
          </p:nvSpPr>
          <p:spPr>
            <a:xfrm>
              <a:off x="507905" y="2263354"/>
              <a:ext cx="1321316" cy="46182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i="0" u="none" strike="noStrike" kern="1200" cap="none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Concepto previo y favorable - SDP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699CB901-6379-271C-447F-D456EAFEF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119D0F3C-877A-D560-1786-22598EC77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7248BAD3-ECB9-BBCB-8678-B18291DAC1E5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E02122A3-EE26-4BB0-5998-CB7A73CFAAB0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25CF981C-8983-42D7-70C2-691A3AA3E57B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F79C20E6-42E8-7FBE-2D46-DDD35C0292F1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D5941075-9415-4A98-B819-8056AE89C381}"/>
              </a:ext>
            </a:extLst>
          </p:cNvPr>
          <p:cNvSpPr/>
          <p:nvPr/>
        </p:nvSpPr>
        <p:spPr>
          <a:xfrm>
            <a:off x="1286874" y="961263"/>
            <a:ext cx="703851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5063E4D-0FF6-15C8-F763-E9FBE8447D0E}"/>
              </a:ext>
            </a:extLst>
          </p:cNvPr>
          <p:cNvSpPr/>
          <p:nvPr/>
        </p:nvSpPr>
        <p:spPr>
          <a:xfrm>
            <a:off x="1115883" y="1690876"/>
            <a:ext cx="4107363" cy="412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para Inversión</a:t>
            </a:r>
          </a:p>
          <a:p>
            <a:pPr algn="ctr"/>
            <a:endParaRPr lang="es-CO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9C43CAC-8262-5FA4-64CD-68B79ADA6A53}"/>
              </a:ext>
            </a:extLst>
          </p:cNvPr>
          <p:cNvGrpSpPr/>
          <p:nvPr/>
        </p:nvGrpSpPr>
        <p:grpSpPr>
          <a:xfrm>
            <a:off x="1112642" y="2259276"/>
            <a:ext cx="4030106" cy="924658"/>
            <a:chOff x="2236144" y="2192420"/>
            <a:chExt cx="1907394" cy="48180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FAF16E9-9081-308D-3F01-EF7F68FA9E92}"/>
                </a:ext>
              </a:extLst>
            </p:cNvPr>
            <p:cNvSpPr/>
            <p:nvPr/>
          </p:nvSpPr>
          <p:spPr>
            <a:xfrm>
              <a:off x="2236144" y="2192420"/>
              <a:ext cx="1907394" cy="4818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hueOff val="-750949"/>
                <a:satOff val="-1935"/>
                <a:lumOff val="-1307"/>
                <a:alphaOff val="0"/>
              </a:schemeClr>
            </a:lnRef>
            <a:fillRef idx="1">
              <a:schemeClr val="accent5">
                <a:hueOff val="-750949"/>
                <a:satOff val="-1935"/>
                <a:lumOff val="-1307"/>
                <a:alphaOff val="0"/>
              </a:schemeClr>
            </a:fillRef>
            <a:effectRef idx="0">
              <a:schemeClr val="accent5">
                <a:hueOff val="-750949"/>
                <a:satOff val="-1935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CECDB55-C2A8-3D78-E423-0424A797C0DF}"/>
                </a:ext>
              </a:extLst>
            </p:cNvPr>
            <p:cNvSpPr txBox="1"/>
            <p:nvPr/>
          </p:nvSpPr>
          <p:spPr>
            <a:xfrm>
              <a:off x="2710674" y="2217289"/>
              <a:ext cx="1431213" cy="4484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i="0" u="none" strike="noStrike" kern="1200" cap="none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Acta Consejo de Gobierno declaratoria importancia estratégica</a:t>
              </a:r>
              <a:endParaRPr lang="en-US"/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F52F121F-3D2E-D52D-8972-DA58B09576E0}"/>
              </a:ext>
            </a:extLst>
          </p:cNvPr>
          <p:cNvSpPr/>
          <p:nvPr/>
        </p:nvSpPr>
        <p:spPr>
          <a:xfrm>
            <a:off x="1293492" y="2373937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6636052-BB90-9F02-8D11-4D4637F9E997}"/>
              </a:ext>
            </a:extLst>
          </p:cNvPr>
          <p:cNvSpPr/>
          <p:nvPr/>
        </p:nvSpPr>
        <p:spPr>
          <a:xfrm>
            <a:off x="1115882" y="3183923"/>
            <a:ext cx="4026865" cy="68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hueOff val="-750949"/>
              <a:satOff val="-1935"/>
              <a:lumOff val="-1307"/>
              <a:alphaOff val="0"/>
            </a:schemeClr>
          </a:lnRef>
          <a:fillRef idx="1">
            <a:schemeClr val="accent5">
              <a:hueOff val="-750949"/>
              <a:satOff val="-1935"/>
              <a:lumOff val="-1307"/>
              <a:alphaOff val="0"/>
            </a:schemeClr>
          </a:fillRef>
          <a:effectRef idx="0">
            <a:schemeClr val="accent5">
              <a:hueOff val="-750949"/>
              <a:satOff val="-1935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para VF sobrepasen periodo de gobierno</a:t>
            </a:r>
          </a:p>
          <a:p>
            <a:endParaRPr lang="es-CO" sz="12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32999DE-E9D2-E401-94D7-0CFF8A9EBA0B}"/>
              </a:ext>
            </a:extLst>
          </p:cNvPr>
          <p:cNvGrpSpPr/>
          <p:nvPr/>
        </p:nvGrpSpPr>
        <p:grpSpPr>
          <a:xfrm>
            <a:off x="1112642" y="3983353"/>
            <a:ext cx="4065246" cy="783257"/>
            <a:chOff x="4466316" y="2192419"/>
            <a:chExt cx="1907394" cy="61224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ECA845D-81FD-BEB7-1BF3-2E7E531444DB}"/>
                </a:ext>
              </a:extLst>
            </p:cNvPr>
            <p:cNvSpPr/>
            <p:nvPr/>
          </p:nvSpPr>
          <p:spPr>
            <a:xfrm>
              <a:off x="4466316" y="2192419"/>
              <a:ext cx="1907394" cy="6122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>
                <a:hueOff val="-1501898"/>
                <a:satOff val="-3871"/>
                <a:lumOff val="-2614"/>
                <a:alphaOff val="0"/>
              </a:schemeClr>
            </a:lnRef>
            <a:fillRef idx="1">
              <a:schemeClr val="accent5">
                <a:hueOff val="-1501898"/>
                <a:satOff val="-3871"/>
                <a:lumOff val="-2614"/>
                <a:alphaOff val="0"/>
              </a:schemeClr>
            </a:fillRef>
            <a:effectRef idx="0">
              <a:schemeClr val="accent5">
                <a:hueOff val="-1501898"/>
                <a:satOff val="-3871"/>
                <a:lumOff val="-26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20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61027CD-5C34-9272-8E11-31D98FA745E7}"/>
                </a:ext>
              </a:extLst>
            </p:cNvPr>
            <p:cNvSpPr txBox="1"/>
            <p:nvPr/>
          </p:nvSpPr>
          <p:spPr>
            <a:xfrm>
              <a:off x="4890090" y="2199887"/>
              <a:ext cx="1483620" cy="59893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b="1" kern="1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Acuerdo de Junta Directiva o Consejo Directivo</a:t>
              </a:r>
              <a:endParaRPr lang="en-US"/>
            </a:p>
          </p:txBody>
        </p:sp>
      </p:grpSp>
      <p:sp>
        <p:nvSpPr>
          <p:cNvPr id="18" name="Elipse 17">
            <a:extLst>
              <a:ext uri="{FF2B5EF4-FFF2-40B4-BE49-F238E27FC236}">
                <a16:creationId xmlns:a16="http://schemas.microsoft.com/office/drawing/2014/main" id="{E18F915D-7B46-0ACC-A460-06E91A8254F5}"/>
              </a:ext>
            </a:extLst>
          </p:cNvPr>
          <p:cNvSpPr/>
          <p:nvPr/>
        </p:nvSpPr>
        <p:spPr>
          <a:xfrm>
            <a:off x="1317416" y="4029327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4A65763-A2A7-A38D-E68E-0ADAF71B6358}"/>
              </a:ext>
            </a:extLst>
          </p:cNvPr>
          <p:cNvSpPr/>
          <p:nvPr/>
        </p:nvSpPr>
        <p:spPr>
          <a:xfrm>
            <a:off x="1109154" y="4775358"/>
            <a:ext cx="4030106" cy="603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hueOff val="-1501898"/>
              <a:satOff val="-3871"/>
              <a:lumOff val="-2614"/>
              <a:alphaOff val="0"/>
            </a:schemeClr>
          </a:lnRef>
          <a:fillRef idx="1">
            <a:schemeClr val="accent5">
              <a:hueOff val="-1501898"/>
              <a:satOff val="-3871"/>
              <a:lumOff val="-2614"/>
              <a:alphaOff val="0"/>
            </a:schemeClr>
          </a:fillRef>
          <a:effectRef idx="0">
            <a:schemeClr val="accent5">
              <a:hueOff val="-1501898"/>
              <a:satOff val="-3871"/>
              <a:lumOff val="-2614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algn="ctr"/>
            <a:r>
              <a:rPr lang="es-ES" sz="1600" b="1" kern="1200">
                <a:solidFill>
                  <a:schemeClr val="tx1"/>
                </a:solidFill>
                <a:latin typeface="Arial"/>
                <a:cs typeface="Arial"/>
                <a:sym typeface="Calibri"/>
              </a:rPr>
              <a:t>Solo para</a:t>
            </a:r>
            <a:r>
              <a:rPr lang="es-ES" sz="1600" b="1">
                <a:solidFill>
                  <a:schemeClr val="tx1"/>
                </a:solidFill>
                <a:latin typeface="Arial"/>
                <a:cs typeface="Arial"/>
                <a:sym typeface="Calibri"/>
              </a:rPr>
              <a:t> </a:t>
            </a:r>
            <a:r>
              <a:rPr lang="es-ES" sz="1600" b="1" kern="1200">
                <a:solidFill>
                  <a:schemeClr val="tx1"/>
                </a:solidFill>
                <a:latin typeface="Arial"/>
                <a:cs typeface="Arial"/>
                <a:sym typeface="Calibri"/>
              </a:rPr>
              <a:t>Establecimientos Públicos</a:t>
            </a:r>
            <a:r>
              <a:rPr lang="es-ES" sz="1600" b="1">
                <a:solidFill>
                  <a:schemeClr val="tx1"/>
                </a:solidFill>
                <a:latin typeface="Arial"/>
                <a:cs typeface="Arial"/>
                <a:sym typeface="Calibri"/>
              </a:rPr>
              <a:t> y Empresas Distritales</a:t>
            </a:r>
            <a:endParaRPr lang="es-ES" sz="1600" b="1" kern="1200">
              <a:solidFill>
                <a:schemeClr val="tx1"/>
              </a:solidFill>
              <a:latin typeface="Arial"/>
              <a:cs typeface="Arial"/>
              <a:sym typeface="Calibri"/>
            </a:endParaRPr>
          </a:p>
          <a:p>
            <a:pPr algn="ctr"/>
            <a:endParaRPr lang="es-CO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4102C6B7-D208-7D70-3591-E786C15041B1}"/>
              </a:ext>
            </a:extLst>
          </p:cNvPr>
          <p:cNvSpPr/>
          <p:nvPr/>
        </p:nvSpPr>
        <p:spPr>
          <a:xfrm>
            <a:off x="5266758" y="2909090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05E43A72-3134-0291-D994-3A19A15B4667}"/>
              </a:ext>
            </a:extLst>
          </p:cNvPr>
          <p:cNvSpPr/>
          <p:nvPr/>
        </p:nvSpPr>
        <p:spPr>
          <a:xfrm>
            <a:off x="5301511" y="1361267"/>
            <a:ext cx="185452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C8F37309-982B-8CA4-D953-E9EB62D97F8D}"/>
              </a:ext>
            </a:extLst>
          </p:cNvPr>
          <p:cNvSpPr/>
          <p:nvPr/>
        </p:nvSpPr>
        <p:spPr>
          <a:xfrm>
            <a:off x="5266758" y="4606960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6AEBA64-C4BB-49B5-3421-5BEDA84C7E07}"/>
              </a:ext>
            </a:extLst>
          </p:cNvPr>
          <p:cNvGrpSpPr/>
          <p:nvPr/>
        </p:nvGrpSpPr>
        <p:grpSpPr>
          <a:xfrm>
            <a:off x="1109154" y="5531657"/>
            <a:ext cx="4030106" cy="925089"/>
            <a:chOff x="22415" y="2185617"/>
            <a:chExt cx="1907394" cy="612246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EDED8DA-68FA-2026-8949-EDA0464AA187}"/>
                </a:ext>
              </a:extLst>
            </p:cNvPr>
            <p:cNvSpPr/>
            <p:nvPr/>
          </p:nvSpPr>
          <p:spPr>
            <a:xfrm>
              <a:off x="22415" y="2185617"/>
              <a:ext cx="1907394" cy="6122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 sz="1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DA6E053-C3F0-0207-0D4D-76C822316E6F}"/>
                </a:ext>
              </a:extLst>
            </p:cNvPr>
            <p:cNvSpPr txBox="1"/>
            <p:nvPr/>
          </p:nvSpPr>
          <p:spPr>
            <a:xfrm>
              <a:off x="507905" y="2263354"/>
              <a:ext cx="1321316" cy="461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0" rIns="17780" bIns="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i="0" u="none" strike="noStrike" kern="1200" cap="none">
                  <a:solidFill>
                    <a:srgbClr val="00206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Informe de Ejecución de Vigencias Futuras</a:t>
              </a:r>
              <a:endParaRPr lang="en-US"/>
            </a:p>
          </p:txBody>
        </p:sp>
      </p:grpSp>
      <p:sp>
        <p:nvSpPr>
          <p:cNvPr id="26" name="Elipse 25">
            <a:extLst>
              <a:ext uri="{FF2B5EF4-FFF2-40B4-BE49-F238E27FC236}">
                <a16:creationId xmlns:a16="http://schemas.microsoft.com/office/drawing/2014/main" id="{CD278EC2-6A88-FF4C-A17C-39F5B107BA8C}"/>
              </a:ext>
            </a:extLst>
          </p:cNvPr>
          <p:cNvSpPr/>
          <p:nvPr/>
        </p:nvSpPr>
        <p:spPr>
          <a:xfrm>
            <a:off x="1313929" y="5789158"/>
            <a:ext cx="690612" cy="6675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9E453FC9-0A45-5BF4-47C8-2A9847CB6825}"/>
              </a:ext>
            </a:extLst>
          </p:cNvPr>
          <p:cNvSpPr/>
          <p:nvPr/>
        </p:nvSpPr>
        <p:spPr>
          <a:xfrm>
            <a:off x="5263994" y="6032996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4" descr="Green check mark icon on transparent background PNG">
            <a:extLst>
              <a:ext uri="{FF2B5EF4-FFF2-40B4-BE49-F238E27FC236}">
                <a16:creationId xmlns:a16="http://schemas.microsoft.com/office/drawing/2014/main" id="{53013D89-6387-4021-F257-C29E03DB9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3081" r="13256" b="12364"/>
          <a:stretch/>
        </p:blipFill>
        <p:spPr bwMode="auto">
          <a:xfrm>
            <a:off x="5846227" y="2510287"/>
            <a:ext cx="962043" cy="9775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Green check mark icon on transparent background PNG">
            <a:extLst>
              <a:ext uri="{FF2B5EF4-FFF2-40B4-BE49-F238E27FC236}">
                <a16:creationId xmlns:a16="http://schemas.microsoft.com/office/drawing/2014/main" id="{C6A514C3-9A7E-516D-8D37-36A9C4F2E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3081" r="13256" b="12364"/>
          <a:stretch/>
        </p:blipFill>
        <p:spPr bwMode="auto">
          <a:xfrm>
            <a:off x="5846226" y="5634193"/>
            <a:ext cx="962043" cy="9775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546238CA-002F-C82D-FA79-78DAAF23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97" y="1021027"/>
            <a:ext cx="1001372" cy="10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42E0F7F5-61C8-BA5B-8DF5-A822C658F5C9}"/>
              </a:ext>
            </a:extLst>
          </p:cNvPr>
          <p:cNvSpPr/>
          <p:nvPr/>
        </p:nvSpPr>
        <p:spPr>
          <a:xfrm>
            <a:off x="7398649" y="1018305"/>
            <a:ext cx="3939418" cy="2165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hueOff val="-750949"/>
              <a:satOff val="-1935"/>
              <a:lumOff val="-1307"/>
              <a:alphaOff val="0"/>
            </a:schemeClr>
          </a:lnRef>
          <a:fillRef idx="1">
            <a:schemeClr val="accent5">
              <a:hueOff val="-750949"/>
              <a:satOff val="-1935"/>
              <a:lumOff val="-1307"/>
              <a:alphaOff val="0"/>
            </a:schemeClr>
          </a:fillRef>
          <a:effectRef idx="0">
            <a:schemeClr val="accent5">
              <a:hueOff val="-750949"/>
              <a:satOff val="-1935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La solicitud del concepto previo y favorable de la SDP debe ser anterior a la radicación de la solicitud de autorización para comprometer VF. En ningún caso puede ser simultánea. 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BC04851-99D3-AE2B-2DE3-F102039D56E2}"/>
              </a:ext>
            </a:extLst>
          </p:cNvPr>
          <p:cNvSpPr/>
          <p:nvPr/>
        </p:nvSpPr>
        <p:spPr>
          <a:xfrm>
            <a:off x="7296755" y="4314333"/>
            <a:ext cx="3939418" cy="1334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hueOff val="-750949"/>
              <a:satOff val="-1935"/>
              <a:lumOff val="-1307"/>
              <a:alphaOff val="0"/>
            </a:schemeClr>
          </a:lnRef>
          <a:fillRef idx="1">
            <a:schemeClr val="accent5">
              <a:hueOff val="-750949"/>
              <a:satOff val="-1935"/>
              <a:lumOff val="-1307"/>
              <a:alphaOff val="0"/>
            </a:schemeClr>
          </a:fillRef>
          <a:effectRef idx="0">
            <a:schemeClr val="accent5">
              <a:hueOff val="-750949"/>
              <a:satOff val="-1935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2000">
                <a:solidFill>
                  <a:schemeClr val="tx1"/>
                </a:solidFill>
                <a:latin typeface="Arial"/>
                <a:cs typeface="Arial"/>
              </a:rPr>
              <a:t>Cifras del Acuerdo no coinciden, en algunos casos, con las de los demás soportes de la solicitud 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E7D34EE1-37E3-9527-43EE-3DD9F91D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97" y="4184718"/>
            <a:ext cx="1001372" cy="10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B2F2BC24-9B7F-AC9A-3F59-3B3B7FBC27FC}"/>
              </a:ext>
            </a:extLst>
          </p:cNvPr>
          <p:cNvSpPr/>
          <p:nvPr/>
        </p:nvSpPr>
        <p:spPr>
          <a:xfrm>
            <a:off x="7010733" y="1361267"/>
            <a:ext cx="185452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D55FB4DE-7A9C-884A-904C-1834500B8ECE}"/>
              </a:ext>
            </a:extLst>
          </p:cNvPr>
          <p:cNvSpPr/>
          <p:nvPr/>
        </p:nvSpPr>
        <p:spPr>
          <a:xfrm>
            <a:off x="7014221" y="4606960"/>
            <a:ext cx="181964" cy="17990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DCFDC51-CC3D-EEF1-97A1-A1CB9133619B}"/>
              </a:ext>
            </a:extLst>
          </p:cNvPr>
          <p:cNvSpPr txBox="1"/>
          <p:nvPr/>
        </p:nvSpPr>
        <p:spPr>
          <a:xfrm>
            <a:off x="2154603" y="1021027"/>
            <a:ext cx="2845309" cy="548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0" rIns="17780" bIns="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800" b="1" i="0" u="none" strike="noStrike" kern="1200" cap="none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Concepto previo y favorable - SDP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559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4BEC2-A86D-F6EE-6F4F-8D25B7AB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11E648-1179-7216-AFA7-E7D43B9E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FE9E0CD2-C0C1-C052-43E7-54D69D499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C15825B3-C76A-F2D0-6B31-5A0700FBD359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B69FA72C-7671-6228-15B4-ED58EE265C18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634F4F51-77AD-E443-1D03-FC4CEAA4BBA2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C20C09F-6D61-0CC9-6779-AAB872922DE3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AA68EE70-7961-C0F2-F2E1-9B08C5F0AE3E}"/>
              </a:ext>
            </a:extLst>
          </p:cNvPr>
          <p:cNvSpPr txBox="1">
            <a:spLocks/>
          </p:cNvSpPr>
          <p:nvPr/>
        </p:nvSpPr>
        <p:spPr>
          <a:xfrm>
            <a:off x="1026160" y="2874794"/>
            <a:ext cx="10138369" cy="173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4000" b="1" dirty="0">
                <a:solidFill>
                  <a:srgbClr val="000000"/>
                </a:solidFill>
                <a:latin typeface="Arial"/>
                <a:ea typeface="Calibri"/>
                <a:cs typeface="Arial"/>
                <a:sym typeface="Calibri"/>
              </a:rPr>
              <a:t>D</a:t>
            </a:r>
            <a:r>
              <a:rPr lang="es-CO" sz="4000" b="1" dirty="0">
                <a:solidFill>
                  <a:srgbClr val="000000"/>
                </a:solidFill>
                <a:latin typeface="Arial"/>
                <a:ea typeface="Calibri"/>
                <a:cs typeface="Arial"/>
                <a:sym typeface="Calibri"/>
              </a:rPr>
              <a:t>ESPÚES DE </a:t>
            </a:r>
            <a:r>
              <a:rPr lang="es-CO" sz="4000" b="1">
                <a:solidFill>
                  <a:srgbClr val="000000"/>
                </a:solidFill>
                <a:latin typeface="Arial"/>
                <a:ea typeface="Calibri"/>
                <a:cs typeface="Arial"/>
                <a:sym typeface="Calibri"/>
              </a:rPr>
              <a:t>AUTORIZADA </a:t>
            </a:r>
            <a:r>
              <a:rPr lang="es-CO" sz="4000" b="1" dirty="0">
                <a:solidFill>
                  <a:srgbClr val="000000"/>
                </a:solidFill>
                <a:latin typeface="Arial"/>
                <a:ea typeface="Calibri"/>
                <a:cs typeface="Arial"/>
                <a:sym typeface="Calibri"/>
              </a:rPr>
              <a:t>LA </a:t>
            </a:r>
            <a:r>
              <a:rPr lang="es-CO" sz="4000" b="1">
                <a:solidFill>
                  <a:srgbClr val="000000"/>
                </a:solidFill>
                <a:latin typeface="Arial"/>
                <a:ea typeface="Calibri"/>
                <a:cs typeface="Arial"/>
                <a:sym typeface="Calibri"/>
              </a:rPr>
              <a:t>VIGENCIA FUTURA</a:t>
            </a:r>
            <a:r>
              <a:rPr lang="es-CO" sz="4000" b="1" dirty="0">
                <a:solidFill>
                  <a:srgbClr val="000000"/>
                </a:solidFill>
                <a:latin typeface="Arial"/>
                <a:ea typeface="Calibri"/>
                <a:cs typeface="Arial"/>
                <a:sym typeface="Calibri"/>
              </a:rPr>
              <a:t> </a:t>
            </a:r>
            <a:endParaRPr lang="es-CO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68B18DB-1938-ED82-543B-2E3CA3C12D38}"/>
              </a:ext>
            </a:extLst>
          </p:cNvPr>
          <p:cNvSpPr/>
          <p:nvPr/>
        </p:nvSpPr>
        <p:spPr>
          <a:xfrm>
            <a:off x="1097320" y="734213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b="1">
                <a:solidFill>
                  <a:srgbClr val="C00000"/>
                </a:solidFill>
              </a:rPr>
              <a:t>3</a:t>
            </a:r>
            <a:endParaRPr lang="es-CO" sz="13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74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05919-460D-F356-4FFB-BC5C7B2E7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C476CF2-E527-EBCB-ABDC-BF99A3634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1628086F-C19E-0A87-5C6C-66A643499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0771C986-ED31-A1C0-344C-E0A4E8B52D3B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4AC8B046-6920-EEA8-85A7-DCE7251C402E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3778EDC2-7B4B-184F-F836-A030BD7D7DB8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5F1AE05E-B048-91E4-56BC-649B4CC88D01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5D0AF52C-0BC6-3732-AE9A-B714CDAA0941}"/>
              </a:ext>
            </a:extLst>
          </p:cNvPr>
          <p:cNvSpPr/>
          <p:nvPr/>
        </p:nvSpPr>
        <p:spPr>
          <a:xfrm>
            <a:off x="2126070" y="620647"/>
            <a:ext cx="7849117" cy="56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s-MX" sz="2800" b="1">
                <a:solidFill>
                  <a:schemeClr val="tx1"/>
                </a:solidFill>
                <a:latin typeface="Aptos Black"/>
                <a:cs typeface="Arial"/>
              </a:rPr>
              <a:t>APROBADAS LAS VIGENCIAS FUTURAS</a:t>
            </a:r>
            <a:endParaRPr lang="es-MX" sz="2800" b="1">
              <a:solidFill>
                <a:schemeClr val="tx1"/>
              </a:solidFill>
              <a:latin typeface="Aptos Black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0AFE979-CAEA-003A-3466-2E8391384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392409"/>
              </p:ext>
            </p:extLst>
          </p:nvPr>
        </p:nvGraphicFramePr>
        <p:xfrm>
          <a:off x="339187" y="1177481"/>
          <a:ext cx="10976513" cy="531704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976513">
                  <a:extLst>
                    <a:ext uri="{9D8B030D-6E8A-4147-A177-3AD203B41FA5}">
                      <a16:colId xmlns:a16="http://schemas.microsoft.com/office/drawing/2014/main" val="3083000629"/>
                    </a:ext>
                  </a:extLst>
                </a:gridCol>
              </a:tblGrid>
              <a:tr h="290248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Wingdings"/>
                        <a:buChar char="Ø"/>
                      </a:pPr>
                      <a:r>
                        <a:rPr lang="es-ES" sz="2000">
                          <a:effectLst/>
                          <a:latin typeface="Arial"/>
                        </a:rPr>
                        <a:t>Plantilla en Excel con datos Maestros (Radicada con la solicitud de autorización)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508706"/>
                  </a:ext>
                </a:extLst>
              </a:tr>
              <a:tr h="62138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Wingdings"/>
                        <a:buChar char="Ø"/>
                      </a:pPr>
                      <a:r>
                        <a:rPr lang="es-ES" sz="2000">
                          <a:effectLst/>
                          <a:latin typeface="Arial"/>
                        </a:rPr>
                        <a:t>Una vez autorizada por el CONFIS distrital se debe documentar en </a:t>
                      </a:r>
                      <a:r>
                        <a:rPr lang="es-ES" sz="2000" err="1">
                          <a:effectLst/>
                          <a:latin typeface="Arial"/>
                        </a:rPr>
                        <a:t>Bogdata</a:t>
                      </a:r>
                      <a:r>
                        <a:rPr lang="es-ES" sz="2000">
                          <a:effectLst/>
                          <a:latin typeface="Arial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/>
                        <a:buChar char="Ø"/>
                      </a:pPr>
                      <a:r>
                        <a:rPr lang="es-ES" sz="2000">
                          <a:effectLst/>
                          <a:latin typeface="Arial"/>
                        </a:rPr>
                        <a:t>El 15% que respalda la Vigencia futura ordinaria en el año que se autoriza deberá quedar comprometido y girado en ese mismo año.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435616"/>
                  </a:ext>
                </a:extLst>
              </a:tr>
              <a:tr h="128364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Wingdings"/>
                        <a:buChar char="Ø"/>
                      </a:pPr>
                      <a:r>
                        <a:rPr lang="es-ES" sz="2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Asumir compromisos con el cupo autorizado antes del 31 de diciembre del año de aprobación, de lo contario el cupo autorizado caduca (Artículo 120 Decreto 645 de 2025).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/>
                        <a:buChar char="Ø"/>
                      </a:pPr>
                      <a:r>
                        <a:rPr lang="es-ES" sz="2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Informar a la Secretaría Distrital de Hacienda, a más tardar el 31 de diciembre de cada año, la utilización de los cupos autorizados, operación que refleja su utilización dentro de la vigencia.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/>
                        <a:buChar char="Ø"/>
                      </a:pPr>
                      <a:r>
                        <a:rPr lang="es-ES" sz="2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Para la programación presupuestal se deben garantizar los recursos que respaldan las Vigencias Futuras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Wingdings"/>
                        <a:buChar char="Ø"/>
                      </a:pPr>
                      <a:r>
                        <a:rPr lang="es-ES" sz="2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Debe existir una correlación directa entre el porcentaje de la ejecución física y el giro de los recursos, de lo contrario, la entidad debe evaluar la necesidad de reprogramar las VF.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955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433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082FC-FAFA-BAC6-EFE3-F184BE4C4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236B16-40AB-E297-6F54-AF0F9D600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D0BCB369-0AF4-C967-26E7-AA93DCBE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E3EC498B-C56F-28C1-1E07-FEE404181AB1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CE01DC94-7438-75E5-9A87-EBB53AEAC51D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A830E46C-656C-2324-4810-F329075B53ED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B35A6997-9A55-DDA9-E517-8E0B528F66D8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9D39C06A-4163-DDFF-63D3-636E88EBFB94}"/>
              </a:ext>
            </a:extLst>
          </p:cNvPr>
          <p:cNvSpPr txBox="1">
            <a:spLocks/>
          </p:cNvSpPr>
          <p:nvPr/>
        </p:nvSpPr>
        <p:spPr>
          <a:xfrm>
            <a:off x="1026160" y="3269431"/>
            <a:ext cx="10197363" cy="173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40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</a:t>
            </a:r>
            <a:r>
              <a:rPr lang="es-CO" sz="40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ALANCE EN CIFRAS</a:t>
            </a:r>
            <a:endParaRPr lang="es-CO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9DDF8F04-4CC6-5643-FCBC-3E2E14610F40}"/>
              </a:ext>
            </a:extLst>
          </p:cNvPr>
          <p:cNvSpPr/>
          <p:nvPr/>
        </p:nvSpPr>
        <p:spPr>
          <a:xfrm>
            <a:off x="518160" y="1069475"/>
            <a:ext cx="2001520" cy="20586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b="1">
                <a:solidFill>
                  <a:srgbClr val="C00000"/>
                </a:solidFill>
              </a:rPr>
              <a:t>4</a:t>
            </a:r>
            <a:endParaRPr lang="es-CO" sz="13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4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29E0A-1096-B01D-BAFA-B589E04BA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B105D43-4BB7-9830-631B-AB3C74AF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210A8126-95C5-FFDB-683E-C0614EF7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0080F3F3-E78A-5E25-63AC-F57AFA7F34CE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F7645566-1A4F-E347-AD66-5D4CF7328024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319AA5E-49EE-A498-8711-48BB436D45AE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8684C5C9-3273-9FCB-434C-D753F05D8248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2">
            <a:extLst>
              <a:ext uri="{FF2B5EF4-FFF2-40B4-BE49-F238E27FC236}">
                <a16:creationId xmlns:a16="http://schemas.microsoft.com/office/drawing/2014/main" id="{C41A70E2-48BD-8B70-D79A-2128B7965374}"/>
              </a:ext>
            </a:extLst>
          </p:cNvPr>
          <p:cNvSpPr txBox="1">
            <a:spLocks/>
          </p:cNvSpPr>
          <p:nvPr/>
        </p:nvSpPr>
        <p:spPr>
          <a:xfrm>
            <a:off x="871544" y="806746"/>
            <a:ext cx="10689691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Marco de Gasto de Mediano Plazo del distrito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2F18DB-DC8C-96B0-6BBC-84BC057AD257}"/>
              </a:ext>
            </a:extLst>
          </p:cNvPr>
          <p:cNvSpPr txBox="1"/>
          <p:nvPr/>
        </p:nvSpPr>
        <p:spPr>
          <a:xfrm>
            <a:off x="731520" y="1958462"/>
            <a:ext cx="62021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2000" dirty="0"/>
              <a:t>Es un instrumento de planificación financiera y presupuestal plurianual que establece los niveles máximos de gasto del Distrito Capital.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ES" sz="2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2000" dirty="0"/>
              <a:t>Distribuido por sectores y tipos de gasto del Presupuesto Anual del Distrito, compatibles con las proyecciones macroeconómicas y fiscales.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ES" sz="2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2000" dirty="0"/>
              <a:t>Para un período de cuatro (4) años, en consistencia con el Marco Fiscal de Mediano Plazo, el Plan Distrital de Desarrollo vigente y las actividades misionales propias de cada entidad.</a:t>
            </a:r>
            <a:endParaRPr lang="es-CO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DCCEED-E65F-09D2-28FF-FE8C88425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863" y="2161904"/>
            <a:ext cx="2936087" cy="29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95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EEC40-73AC-089E-3C10-EC86AB6FA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C5E7437-F024-CD74-B76E-387C1A74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E62C62A6-BF08-16BD-D895-E6C05B551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DE25DCD9-189F-D1A1-D762-BBC1B8BA78DE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AA12A0A8-15F8-967C-0BF4-A3C37729D219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5EAD5191-65D4-A1BC-5859-92AD46B6150C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9655D171-0CD7-928E-52A6-7265BFF98AC2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274F8483-B1D6-2087-8E5B-6DB40F22418F}"/>
              </a:ext>
            </a:extLst>
          </p:cNvPr>
          <p:cNvSpPr/>
          <p:nvPr/>
        </p:nvSpPr>
        <p:spPr>
          <a:xfrm>
            <a:off x="1834114" y="977314"/>
            <a:ext cx="7849117" cy="56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s-MX" sz="2800" b="1">
                <a:solidFill>
                  <a:schemeClr val="tx1"/>
                </a:solidFill>
                <a:latin typeface="Aptos Black"/>
                <a:cs typeface="Arial"/>
              </a:rPr>
              <a:t>RESERVAS CONSTITUIDAS POR SECTOR</a:t>
            </a:r>
            <a:endParaRPr lang="es-MX" sz="2800" b="1">
              <a:solidFill>
                <a:schemeClr val="tx1"/>
              </a:solidFill>
              <a:latin typeface="Aptos Black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28A050-D1DC-1994-6188-2563B765A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316" y="1581149"/>
            <a:ext cx="6564429" cy="484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03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CCBC8-B066-1253-04A2-3776182F1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51CFE1-D66A-B344-1AD4-86CDF015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705A46EB-2166-A74A-DA14-5B2FF5D19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56" y="5436974"/>
            <a:ext cx="259493" cy="614280"/>
            <a:chOff x="9461117" y="1171977"/>
            <a:chExt cx="421834" cy="84366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7DEB9E6E-3EC2-9243-3734-0E93D1265461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F0642F48-EE6B-D952-1782-319B03312C53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96DE7592-AE09-636C-404B-37E1A8EFD4BF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E3E9740C-C846-5DFA-99D8-521162532E65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DFCCAA9-42AE-C5CC-7DC7-D6B0018512F2}"/>
              </a:ext>
            </a:extLst>
          </p:cNvPr>
          <p:cNvGraphicFramePr>
            <a:graphicFrameLocks noGrp="1"/>
          </p:cNvGraphicFramePr>
          <p:nvPr/>
        </p:nvGraphicFramePr>
        <p:xfrm>
          <a:off x="4210050" y="2301875"/>
          <a:ext cx="3771900" cy="2254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700">
                  <a:extLst>
                    <a:ext uri="{9D8B030D-6E8A-4147-A177-3AD203B41FA5}">
                      <a16:colId xmlns:a16="http://schemas.microsoft.com/office/drawing/2014/main" val="164726633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7787455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07131516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Vigencia de Autorización 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100" u="none" strike="noStrike">
                          <a:effectLst/>
                        </a:rPr>
                        <a:t> VALOR  AUTORIZADO  (pesos constantes de la vigencia de aprobación)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Número de Vigencias Futuras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2677699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2016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817.549.368.169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4361019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2017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6.087.643.861.557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494325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2018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801.343.248.322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312658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2019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1.069.210.470.000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896420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2022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11.035.044.329.683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235950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2023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2.118.442.488.759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243289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2024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2.584.808.925.767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127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01347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2025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7.613.934.840.552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384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791846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Total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32.127.977.532.809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CO" sz="1100" u="none" strike="noStrike">
                          <a:effectLst/>
                        </a:rPr>
                        <a:t>531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523700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636C0137-9777-E468-D185-8584CAE6C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366" y="1704988"/>
            <a:ext cx="7073181" cy="418810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8549C94-4E90-23E7-97E8-A5359A3B64B5}"/>
              </a:ext>
            </a:extLst>
          </p:cNvPr>
          <p:cNvSpPr/>
          <p:nvPr/>
        </p:nvSpPr>
        <p:spPr>
          <a:xfrm>
            <a:off x="1882241" y="977314"/>
            <a:ext cx="7849117" cy="56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s-MX" sz="2800" b="1">
                <a:solidFill>
                  <a:schemeClr val="tx1"/>
                </a:solidFill>
                <a:latin typeface="Aptos Black"/>
                <a:cs typeface="Arial"/>
              </a:rPr>
              <a:t>VIGENCIAS FUTURAS AUTORIZADAS</a:t>
            </a:r>
            <a:endParaRPr lang="es-MX" sz="2800" b="1">
              <a:solidFill>
                <a:schemeClr val="tx1"/>
              </a:solidFill>
              <a:latin typeface="Aptos Black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A0367-4D34-1886-96ED-4069F94D66CD}"/>
              </a:ext>
            </a:extLst>
          </p:cNvPr>
          <p:cNvSpPr txBox="1"/>
          <p:nvPr/>
        </p:nvSpPr>
        <p:spPr>
          <a:xfrm>
            <a:off x="2350410" y="6064917"/>
            <a:ext cx="78313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 Los </a:t>
            </a:r>
            <a:r>
              <a:rPr lang="en-US" err="1"/>
              <a:t>valores</a:t>
            </a:r>
            <a:r>
              <a:rPr lang="en-US"/>
              <a:t> de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años</a:t>
            </a:r>
            <a:r>
              <a:rPr lang="en-US"/>
              <a:t> 2017 y 2022, </a:t>
            </a:r>
            <a:r>
              <a:rPr lang="en-US" err="1"/>
              <a:t>incluyen</a:t>
            </a:r>
            <a:r>
              <a:rPr lang="en-US"/>
              <a:t> VF </a:t>
            </a:r>
            <a:r>
              <a:rPr lang="en-US" err="1"/>
              <a:t>Línea </a:t>
            </a:r>
            <a:r>
              <a:rPr lang="en-US"/>
              <a:t>1 y 2 del Metro </a:t>
            </a:r>
          </a:p>
        </p:txBody>
      </p:sp>
    </p:spTree>
    <p:extLst>
      <p:ext uri="{BB962C8B-B14F-4D97-AF65-F5344CB8AC3E}">
        <p14:creationId xmlns:p14="http://schemas.microsoft.com/office/powerpoint/2010/main" val="1027628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2">
            <a:extLst>
              <a:ext uri="{FF2B5EF4-FFF2-40B4-BE49-F238E27FC236}">
                <a16:creationId xmlns:a16="http://schemas.microsoft.com/office/drawing/2014/main" id="{4A3E838F-A759-9DBF-ADD5-C57609021250}"/>
              </a:ext>
            </a:extLst>
          </p:cNvPr>
          <p:cNvSpPr/>
          <p:nvPr/>
        </p:nvSpPr>
        <p:spPr>
          <a:xfrm>
            <a:off x="8770887" y="5417127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ítulo 12">
            <a:extLst>
              <a:ext uri="{FF2B5EF4-FFF2-40B4-BE49-F238E27FC236}">
                <a16:creationId xmlns:a16="http://schemas.microsoft.com/office/drawing/2014/main" id="{A2DBF2BD-2C8D-360A-FB1D-E527DF8399CA}"/>
              </a:ext>
            </a:extLst>
          </p:cNvPr>
          <p:cNvSpPr txBox="1">
            <a:spLocks/>
          </p:cNvSpPr>
          <p:nvPr/>
        </p:nvSpPr>
        <p:spPr>
          <a:xfrm>
            <a:off x="794750" y="4243349"/>
            <a:ext cx="6295103" cy="13902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600" b="1" dirty="0">
                <a:solidFill>
                  <a:schemeClr val="bg1"/>
                </a:solidFill>
                <a:latin typeface="Oswald"/>
              </a:rPr>
              <a:t>GRACIAS</a:t>
            </a:r>
            <a:endParaRPr lang="es-CO" sz="6600" b="1" dirty="0">
              <a:solidFill>
                <a:schemeClr val="tx1">
                  <a:lumMod val="50000"/>
                  <a:lumOff val="50000"/>
                </a:schemeClr>
              </a:solidFill>
              <a:latin typeface="Oswald" panose="020F0502020204030204" pitchFamily="2" charset="0"/>
            </a:endParaRPr>
          </a:p>
        </p:txBody>
      </p:sp>
      <p:sp>
        <p:nvSpPr>
          <p:cNvPr id="16" name="Freeform 32">
            <a:extLst>
              <a:ext uri="{FF2B5EF4-FFF2-40B4-BE49-F238E27FC236}">
                <a16:creationId xmlns:a16="http://schemas.microsoft.com/office/drawing/2014/main" id="{681B7B16-26C8-C503-D81D-F2C8988428F8}"/>
              </a:ext>
            </a:extLst>
          </p:cNvPr>
          <p:cNvSpPr/>
          <p:nvPr/>
        </p:nvSpPr>
        <p:spPr>
          <a:xfrm>
            <a:off x="8249699" y="5443450"/>
            <a:ext cx="1042376" cy="69411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A9D2AE2F-DB0F-1E89-4162-A4D7889EA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2295" y="6032198"/>
            <a:ext cx="961570" cy="36860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5493748-E3C0-316F-D1AB-CE9EA703C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2583" y="1919503"/>
            <a:ext cx="4079967" cy="30189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249E5E-9303-79A6-C241-269ACD268A6A}"/>
              </a:ext>
            </a:extLst>
          </p:cNvPr>
          <p:cNvSpPr txBox="1"/>
          <p:nvPr/>
        </p:nvSpPr>
        <p:spPr>
          <a:xfrm>
            <a:off x="9216958" y="4943362"/>
            <a:ext cx="276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2"/>
                </a:solidFill>
              </a:rPr>
              <a:t>FINANCIANDO A BOGOTÁ</a:t>
            </a:r>
            <a:endParaRPr lang="es-CO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389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B261D-5E16-83E6-2B01-62FFA2705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DB8CF5-5DBF-007A-8ECF-E96690F6B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18AC11-6919-7C7C-2246-BF507EE6CE25}"/>
              </a:ext>
            </a:extLst>
          </p:cNvPr>
          <p:cNvSpPr/>
          <p:nvPr/>
        </p:nvSpPr>
        <p:spPr>
          <a:xfrm>
            <a:off x="5622646" y="1697818"/>
            <a:ext cx="6041589" cy="3263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556BD-A2E0-A7F9-C188-E8FCF0F2A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685" y="499882"/>
            <a:ext cx="5627838" cy="5570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E563C-2108-8366-5E14-4B6D549E2624}"/>
              </a:ext>
            </a:extLst>
          </p:cNvPr>
          <p:cNvSpPr txBox="1"/>
          <p:nvPr/>
        </p:nvSpPr>
        <p:spPr>
          <a:xfrm>
            <a:off x="5019294" y="6057295"/>
            <a:ext cx="51522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ENCUESTA DE SATISFACCIÓN</a:t>
            </a:r>
          </a:p>
        </p:txBody>
      </p:sp>
    </p:spTree>
    <p:extLst>
      <p:ext uri="{BB962C8B-B14F-4D97-AF65-F5344CB8AC3E}">
        <p14:creationId xmlns:p14="http://schemas.microsoft.com/office/powerpoint/2010/main" val="4145566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2">
            <a:extLst>
              <a:ext uri="{FF2B5EF4-FFF2-40B4-BE49-F238E27FC236}">
                <a16:creationId xmlns:a16="http://schemas.microsoft.com/office/drawing/2014/main" id="{8E9B1349-D7BB-A02F-1CF4-06A4890182EE}"/>
              </a:ext>
            </a:extLst>
          </p:cNvPr>
          <p:cNvSpPr txBox="1">
            <a:spLocks/>
          </p:cNvSpPr>
          <p:nvPr/>
        </p:nvSpPr>
        <p:spPr>
          <a:xfrm>
            <a:off x="814981" y="662534"/>
            <a:ext cx="10689691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Marco de Gasto de Mediano Plazo del distrito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9E259E8-35FF-19A4-BC7F-A9B14875BD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161810"/>
              </p:ext>
            </p:extLst>
          </p:nvPr>
        </p:nvGraphicFramePr>
        <p:xfrm>
          <a:off x="3014994" y="1673874"/>
          <a:ext cx="7383213" cy="4552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92506FAB-7786-E12B-40B6-6E1AEC116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4931" y="2674975"/>
            <a:ext cx="2130942" cy="2130942"/>
          </a:xfrm>
          <a:prstGeom prst="rect">
            <a:avLst/>
          </a:prstGeom>
        </p:spPr>
      </p:pic>
      <p:pic>
        <p:nvPicPr>
          <p:cNvPr id="41" name="Imagen 4">
            <a:extLst>
              <a:ext uri="{FF2B5EF4-FFF2-40B4-BE49-F238E27FC236}">
                <a16:creationId xmlns:a16="http://schemas.microsoft.com/office/drawing/2014/main" id="{6562BD85-E4A0-DDCA-342A-82E8E4585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47" name="Group 12">
            <a:extLst>
              <a:ext uri="{FF2B5EF4-FFF2-40B4-BE49-F238E27FC236}">
                <a16:creationId xmlns:a16="http://schemas.microsoft.com/office/drawing/2014/main" id="{E006F756-24C6-625C-42B7-73FF45415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78" y="5436974"/>
            <a:ext cx="259494" cy="614280"/>
            <a:chOff x="9461117" y="1171977"/>
            <a:chExt cx="421834" cy="843668"/>
          </a:xfrm>
        </p:grpSpPr>
        <p:sp>
          <p:nvSpPr>
            <p:cNvPr id="43" name="Rectangle 8">
              <a:extLst>
                <a:ext uri="{FF2B5EF4-FFF2-40B4-BE49-F238E27FC236}">
                  <a16:creationId xmlns:a16="http://schemas.microsoft.com/office/drawing/2014/main" id="{7E4A9043-0E70-F21E-BAB8-D70B37DCC1B3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9">
              <a:extLst>
                <a:ext uri="{FF2B5EF4-FFF2-40B4-BE49-F238E27FC236}">
                  <a16:creationId xmlns:a16="http://schemas.microsoft.com/office/drawing/2014/main" id="{C9145CEF-0389-385F-60E0-023988EA856A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10">
              <a:extLst>
                <a:ext uri="{FF2B5EF4-FFF2-40B4-BE49-F238E27FC236}">
                  <a16:creationId xmlns:a16="http://schemas.microsoft.com/office/drawing/2014/main" id="{1AD8D507-B20E-2946-401F-3139C511DBE3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11">
              <a:extLst>
                <a:ext uri="{FF2B5EF4-FFF2-40B4-BE49-F238E27FC236}">
                  <a16:creationId xmlns:a16="http://schemas.microsoft.com/office/drawing/2014/main" id="{A1510095-9495-3227-4D98-4ABC6DE1FA89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368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34F01-6BC5-810E-114E-83D298D8F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2">
            <a:extLst>
              <a:ext uri="{FF2B5EF4-FFF2-40B4-BE49-F238E27FC236}">
                <a16:creationId xmlns:a16="http://schemas.microsoft.com/office/drawing/2014/main" id="{B19F62BB-4038-8C6D-C5E0-AB0B84484017}"/>
              </a:ext>
            </a:extLst>
          </p:cNvPr>
          <p:cNvSpPr txBox="1">
            <a:spLocks/>
          </p:cNvSpPr>
          <p:nvPr/>
        </p:nvSpPr>
        <p:spPr>
          <a:xfrm>
            <a:off x="814981" y="662534"/>
            <a:ext cx="10689691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Marco de Gasto de Mediano Plazo del distrito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4F361ED-E764-6218-21D9-128D337462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1219757"/>
              </p:ext>
            </p:extLst>
          </p:nvPr>
        </p:nvGraphicFramePr>
        <p:xfrm>
          <a:off x="1725841" y="1478177"/>
          <a:ext cx="8483600" cy="5018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Imagen 4">
            <a:extLst>
              <a:ext uri="{FF2B5EF4-FFF2-40B4-BE49-F238E27FC236}">
                <a16:creationId xmlns:a16="http://schemas.microsoft.com/office/drawing/2014/main" id="{EE451B9D-C594-525D-FEDF-30FD97D6C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31" name="Group 12">
            <a:extLst>
              <a:ext uri="{FF2B5EF4-FFF2-40B4-BE49-F238E27FC236}">
                <a16:creationId xmlns:a16="http://schemas.microsoft.com/office/drawing/2014/main" id="{39420C7E-7E84-E88F-F53E-AFC55F361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78" y="5436974"/>
            <a:ext cx="259494" cy="614280"/>
            <a:chOff x="9461117" y="1171977"/>
            <a:chExt cx="421834" cy="843668"/>
          </a:xfrm>
        </p:grpSpPr>
        <p:sp>
          <p:nvSpPr>
            <p:cNvPr id="27" name="Rectangle 8">
              <a:extLst>
                <a:ext uri="{FF2B5EF4-FFF2-40B4-BE49-F238E27FC236}">
                  <a16:creationId xmlns:a16="http://schemas.microsoft.com/office/drawing/2014/main" id="{EA467248-33DD-3F32-49DB-A48F992237B6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9">
              <a:extLst>
                <a:ext uri="{FF2B5EF4-FFF2-40B4-BE49-F238E27FC236}">
                  <a16:creationId xmlns:a16="http://schemas.microsoft.com/office/drawing/2014/main" id="{F580B58B-CC2F-32AA-6518-E8938E382ADC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D7607AF2-0777-81E2-3F90-A9F282BA01A1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5AE764F6-D44F-5734-C3D4-13A870A208C0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709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C79D7-803C-F94C-E57D-0369B466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2">
            <a:extLst>
              <a:ext uri="{FF2B5EF4-FFF2-40B4-BE49-F238E27FC236}">
                <a16:creationId xmlns:a16="http://schemas.microsoft.com/office/drawing/2014/main" id="{EFCF626C-12F7-5B1E-3D24-29328EA9CB17}"/>
              </a:ext>
            </a:extLst>
          </p:cNvPr>
          <p:cNvSpPr txBox="1">
            <a:spLocks/>
          </p:cNvSpPr>
          <p:nvPr/>
        </p:nvSpPr>
        <p:spPr>
          <a:xfrm>
            <a:off x="814981" y="662534"/>
            <a:ext cx="10689691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Marco de Gasto de Mediano Plazo del distrito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37E7A2E-AFC0-F290-21E0-CA3E980A2F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491469"/>
              </p:ext>
            </p:extLst>
          </p:nvPr>
        </p:nvGraphicFramePr>
        <p:xfrm>
          <a:off x="1147781" y="1478177"/>
          <a:ext cx="9314303" cy="4586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piensa diferente ">
            <a:extLst>
              <a:ext uri="{FF2B5EF4-FFF2-40B4-BE49-F238E27FC236}">
                <a16:creationId xmlns:a16="http://schemas.microsoft.com/office/drawing/2014/main" id="{2A92A3F9-27D8-82F2-6760-36EC4C81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87" y="40386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turación ">
            <a:extLst>
              <a:ext uri="{FF2B5EF4-FFF2-40B4-BE49-F238E27FC236}">
                <a16:creationId xmlns:a16="http://schemas.microsoft.com/office/drawing/2014/main" id="{8DC75D54-BDFA-9301-A0A0-90B0300A3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64" y="219054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4">
            <a:extLst>
              <a:ext uri="{FF2B5EF4-FFF2-40B4-BE49-F238E27FC236}">
                <a16:creationId xmlns:a16="http://schemas.microsoft.com/office/drawing/2014/main" id="{7DBD96A9-0603-AF9F-FFAD-1FD00D7E8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35" name="Group 12">
            <a:extLst>
              <a:ext uri="{FF2B5EF4-FFF2-40B4-BE49-F238E27FC236}">
                <a16:creationId xmlns:a16="http://schemas.microsoft.com/office/drawing/2014/main" id="{8BFEEDDE-39E1-1D0B-39FB-93116170E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78" y="5436974"/>
            <a:ext cx="259494" cy="614280"/>
            <a:chOff x="9461117" y="1171977"/>
            <a:chExt cx="421834" cy="843668"/>
          </a:xfrm>
        </p:grpSpPr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id="{9DB91078-9F5F-94A8-0AB7-E89C05040FE1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9">
              <a:extLst>
                <a:ext uri="{FF2B5EF4-FFF2-40B4-BE49-F238E27FC236}">
                  <a16:creationId xmlns:a16="http://schemas.microsoft.com/office/drawing/2014/main" id="{5E38DD7A-56CF-98CD-E316-3B339F14F763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10">
              <a:extLst>
                <a:ext uri="{FF2B5EF4-FFF2-40B4-BE49-F238E27FC236}">
                  <a16:creationId xmlns:a16="http://schemas.microsoft.com/office/drawing/2014/main" id="{C19D2F20-86D0-8CAA-2E21-7FC82099E6A8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2CCFBA5E-8819-768D-8A52-C59A728EF471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077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B310-2ECC-1775-959D-2D3AD4DA4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2">
            <a:extLst>
              <a:ext uri="{FF2B5EF4-FFF2-40B4-BE49-F238E27FC236}">
                <a16:creationId xmlns:a16="http://schemas.microsoft.com/office/drawing/2014/main" id="{7C9CE6F4-4D2D-F738-5266-1106B7E0AB87}"/>
              </a:ext>
            </a:extLst>
          </p:cNvPr>
          <p:cNvSpPr txBox="1">
            <a:spLocks/>
          </p:cNvSpPr>
          <p:nvPr/>
        </p:nvSpPr>
        <p:spPr>
          <a:xfrm>
            <a:off x="814981" y="662534"/>
            <a:ext cx="10689691" cy="815643"/>
          </a:xfr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/>
              <a:t>Marco de Gasto de Mediano Plazo del distrito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E794E20-B3F3-EF59-AC71-E9ED1AE2C2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3725283"/>
              </p:ext>
            </p:extLst>
          </p:nvPr>
        </p:nvGraphicFramePr>
        <p:xfrm>
          <a:off x="2106428" y="1903228"/>
          <a:ext cx="7643628" cy="416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F45C31F-4DB0-6D64-D089-C86780719772}"/>
              </a:ext>
            </a:extLst>
          </p:cNvPr>
          <p:cNvSpPr txBox="1"/>
          <p:nvPr/>
        </p:nvSpPr>
        <p:spPr>
          <a:xfrm>
            <a:off x="2879356" y="5360213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¿Qué no es un Marco de Gasto de Mediano Plazo?</a:t>
            </a:r>
            <a:endParaRPr lang="es-CO" b="1" dirty="0"/>
          </a:p>
        </p:txBody>
      </p:sp>
      <p:pic>
        <p:nvPicPr>
          <p:cNvPr id="2050" name="Picture 2" descr="incorrecto ">
            <a:extLst>
              <a:ext uri="{FF2B5EF4-FFF2-40B4-BE49-F238E27FC236}">
                <a16:creationId xmlns:a16="http://schemas.microsoft.com/office/drawing/2014/main" id="{6AA0EE1D-2FDD-A343-1AC8-BBC7E040B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42" y="2092104"/>
            <a:ext cx="977774" cy="100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autorizado ">
            <a:extLst>
              <a:ext uri="{FF2B5EF4-FFF2-40B4-BE49-F238E27FC236}">
                <a16:creationId xmlns:a16="http://schemas.microsoft.com/office/drawing/2014/main" id="{5A7E5799-0BFC-5900-0A0D-BF667BCE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669" y="209210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4">
            <a:extLst>
              <a:ext uri="{FF2B5EF4-FFF2-40B4-BE49-F238E27FC236}">
                <a16:creationId xmlns:a16="http://schemas.microsoft.com/office/drawing/2014/main" id="{AB40A9C5-6ED7-A436-F11B-E79B17E87E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0314" y="5637506"/>
            <a:ext cx="1651686" cy="1220494"/>
          </a:xfrm>
          <a:prstGeom prst="rect">
            <a:avLst/>
          </a:prstGeom>
        </p:spPr>
      </p:pic>
      <p:grpSp>
        <p:nvGrpSpPr>
          <p:cNvPr id="36" name="Group 12">
            <a:extLst>
              <a:ext uri="{FF2B5EF4-FFF2-40B4-BE49-F238E27FC236}">
                <a16:creationId xmlns:a16="http://schemas.microsoft.com/office/drawing/2014/main" id="{89A27472-6AD5-AAAE-A8D8-BD9A15567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4478" y="5436974"/>
            <a:ext cx="259494" cy="614280"/>
            <a:chOff x="9461117" y="1171977"/>
            <a:chExt cx="421834" cy="843668"/>
          </a:xfrm>
        </p:grpSpPr>
        <p:sp>
          <p:nvSpPr>
            <p:cNvPr id="32" name="Rectangle 8">
              <a:extLst>
                <a:ext uri="{FF2B5EF4-FFF2-40B4-BE49-F238E27FC236}">
                  <a16:creationId xmlns:a16="http://schemas.microsoft.com/office/drawing/2014/main" id="{A569516F-7588-E03D-CF55-7A4DF9E66F46}"/>
                </a:ext>
              </a:extLst>
            </p:cNvPr>
            <p:cNvSpPr/>
            <p:nvPr/>
          </p:nvSpPr>
          <p:spPr>
            <a:xfrm>
              <a:off x="9461117" y="1171977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9">
              <a:extLst>
                <a:ext uri="{FF2B5EF4-FFF2-40B4-BE49-F238E27FC236}">
                  <a16:creationId xmlns:a16="http://schemas.microsoft.com/office/drawing/2014/main" id="{6CE85D2D-2245-7D9B-39C8-B8F8BA135BCF}"/>
                </a:ext>
              </a:extLst>
            </p:cNvPr>
            <p:cNvSpPr/>
            <p:nvPr/>
          </p:nvSpPr>
          <p:spPr>
            <a:xfrm>
              <a:off x="9672034" y="1382894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10">
              <a:extLst>
                <a:ext uri="{FF2B5EF4-FFF2-40B4-BE49-F238E27FC236}">
                  <a16:creationId xmlns:a16="http://schemas.microsoft.com/office/drawing/2014/main" id="{5ECC0183-42D8-435B-4E36-012006F50C51}"/>
                </a:ext>
              </a:extLst>
            </p:cNvPr>
            <p:cNvSpPr/>
            <p:nvPr/>
          </p:nvSpPr>
          <p:spPr>
            <a:xfrm>
              <a:off x="9461117" y="1593811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202D9848-9D23-2BF4-C83A-E85D4031D964}"/>
                </a:ext>
              </a:extLst>
            </p:cNvPr>
            <p:cNvSpPr/>
            <p:nvPr/>
          </p:nvSpPr>
          <p:spPr>
            <a:xfrm>
              <a:off x="9672034" y="1804728"/>
              <a:ext cx="210917" cy="2109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440859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presentación-2">
      <a:dk1>
        <a:srgbClr val="232A34"/>
      </a:dk1>
      <a:lt1>
        <a:srgbClr val="FFFFFF"/>
      </a:lt1>
      <a:dk2>
        <a:srgbClr val="737373"/>
      </a:dk2>
      <a:lt2>
        <a:srgbClr val="FFFFFF"/>
      </a:lt2>
      <a:accent1>
        <a:srgbClr val="F5C157"/>
      </a:accent1>
      <a:accent2>
        <a:srgbClr val="8091A9"/>
      </a:accent2>
      <a:accent3>
        <a:srgbClr val="E25E1A"/>
      </a:accent3>
      <a:accent4>
        <a:srgbClr val="92D050"/>
      </a:accent4>
      <a:accent5>
        <a:srgbClr val="00B0F0"/>
      </a:accent5>
      <a:accent6>
        <a:srgbClr val="A98FEF"/>
      </a:accent6>
      <a:hlink>
        <a:srgbClr val="42B7FE"/>
      </a:hlink>
      <a:folHlink>
        <a:srgbClr val="A5A5A5"/>
      </a:folHlink>
    </a:clrScheme>
    <a:fontScheme name="Nuevo-alcaldia">
      <a:majorFont>
        <a:latin typeface="Oswald Medium"/>
        <a:ea typeface=""/>
        <a:cs typeface=""/>
      </a:majorFont>
      <a:minorFont>
        <a:latin typeface="Lexend De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ítulo de la presentación" id="{F126A0A5-3E5C-4371-94CF-A4A2B1D112AC}" vid="{E36E42FB-7A5F-4D89-ABFB-5B9EBE3C950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3848</Words>
  <Application>Microsoft Office PowerPoint</Application>
  <PresentationFormat>Panorámica</PresentationFormat>
  <Paragraphs>468</Paragraphs>
  <Slides>53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4" baseType="lpstr">
      <vt:lpstr>Aharoni</vt:lpstr>
      <vt:lpstr>Aptos</vt:lpstr>
      <vt:lpstr>Aptos Black</vt:lpstr>
      <vt:lpstr>Aptos Narrow</vt:lpstr>
      <vt:lpstr>Arial</vt:lpstr>
      <vt:lpstr>Calibri</vt:lpstr>
      <vt:lpstr>D-DINExp</vt:lpstr>
      <vt:lpstr>Lexend Deca</vt:lpstr>
      <vt:lpstr>Oswald</vt:lpstr>
      <vt:lpstr>Wingdings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Martha Adriana Amezquita Cardenas</dc:creator>
  <cp:lastModifiedBy>Claudia Concepción Gonzalez Alfonso</cp:lastModifiedBy>
  <cp:revision>20</cp:revision>
  <dcterms:created xsi:type="dcterms:W3CDTF">2026-01-22T14:17:17Z</dcterms:created>
  <dcterms:modified xsi:type="dcterms:W3CDTF">2026-03-13T20:47:55Z</dcterms:modified>
</cp:coreProperties>
</file>