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6" r:id="rId5"/>
    <p:sldId id="2147471242" r:id="rId6"/>
    <p:sldId id="2147471241" r:id="rId7"/>
    <p:sldId id="2147471236" r:id="rId8"/>
    <p:sldId id="1762" r:id="rId9"/>
    <p:sldId id="2147471234" r:id="rId10"/>
    <p:sldId id="2147471235" r:id="rId11"/>
    <p:sldId id="1453" r:id="rId12"/>
    <p:sldId id="1446" r:id="rId13"/>
    <p:sldId id="3972" r:id="rId14"/>
    <p:sldId id="1456" r:id="rId15"/>
    <p:sldId id="2147471237" r:id="rId16"/>
    <p:sldId id="3960" r:id="rId17"/>
    <p:sldId id="2147471238" r:id="rId18"/>
    <p:sldId id="3974" r:id="rId19"/>
    <p:sldId id="2147471232" r:id="rId20"/>
    <p:sldId id="2147471233" r:id="rId21"/>
    <p:sldId id="260" r:id="rId22"/>
    <p:sldId id="279" r:id="rId23"/>
    <p:sldId id="2147471247" r:id="rId24"/>
    <p:sldId id="2147471248" r:id="rId25"/>
    <p:sldId id="26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3" pos="483" userDrawn="1">
          <p15:clr>
            <a:srgbClr val="A4A3A4"/>
          </p15:clr>
        </p15:guide>
        <p15:guide id="4" pos="189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F6F7B18-3F60-2835-1D8E-995277E38F9D}" name="Jimmy Alexis Rodriguez Rojas" initials="JR" userId="S::jarodriguezr@shd.gov.co::89d4c6a7-ca6f-4003-98b5-d4611942d40d" providerId="AD"/>
  <p188:author id="{29112898-AEEB-70AD-FC2D-801804917745}" name="Monica Diana Parada Moreno" initials="MM" userId="S::mparadam@shd.gov.co::846fe28e-8cbc-4121-b4f4-3f3804a20c6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920D"/>
    <a:srgbClr val="F4BA46"/>
    <a:srgbClr val="000000"/>
    <a:srgbClr val="48566A"/>
    <a:srgbClr val="FFC000"/>
    <a:srgbClr val="F2F2F2"/>
    <a:srgbClr val="83BB48"/>
    <a:srgbClr val="DDAD4E"/>
    <a:srgbClr val="54BFE7"/>
    <a:srgbClr val="FF8F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A29CCC-16F4-0CB8-CF4A-FA7A1865DEC0}" v="113" dt="2024-09-02T23:50:32.230"/>
    <p1510:client id="{42B702AA-1DB1-FB4E-BDE1-16107BA04784}" v="20" dt="2024-09-02T23:41:12.141"/>
    <p1510:client id="{76513002-ECF1-9B12-5A8D-89A9BCF3CDD7}" v="551" dt="2024-09-02T23:49:56.738"/>
    <p1510:client id="{DF1097D4-E51C-D1AE-82AD-27691958648B}" v="75" dt="2024-09-03T14:17:37.2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28" y="96"/>
      </p:cViewPr>
      <p:guideLst>
        <p:guide pos="3840"/>
        <p:guide pos="483"/>
        <p:guide pos="18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polit\AppData\Local\Microsoft\Windows\INetCache\Content.Outlook\5I5VNFAV\Fondos%20RB_RF%20Plan%20Financiero%20202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145-48A5-A156-5E157906F076}"/>
              </c:ext>
            </c:extLst>
          </c:dPt>
          <c:dPt>
            <c:idx val="1"/>
            <c:bubble3D val="0"/>
            <c:spPr>
              <a:solidFill>
                <a:srgbClr val="FF912B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145-48A5-A156-5E157906F076}"/>
              </c:ext>
            </c:extLst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145-48A5-A156-5E157906F076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145-48A5-A156-5E157906F076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145-48A5-A156-5E157906F076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145-48A5-A156-5E157906F076}"/>
              </c:ext>
            </c:extLst>
          </c:dPt>
          <c:dPt>
            <c:idx val="6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9145-48A5-A156-5E157906F07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9145-48A5-A156-5E157906F076}"/>
              </c:ext>
            </c:extLst>
          </c:dPt>
          <c:cat>
            <c:strRef>
              <c:f>Hoja1!$A$1:$A$8</c:f>
              <c:strCache>
                <c:ptCount val="8"/>
                <c:pt idx="0">
                  <c:v>Movilidad</c:v>
                </c:pt>
                <c:pt idx="1">
                  <c:v>Educación</c:v>
                </c:pt>
                <c:pt idx="2">
                  <c:v>Salud</c:v>
                </c:pt>
                <c:pt idx="3">
                  <c:v>Integración</c:v>
                </c:pt>
                <c:pt idx="4">
                  <c:v>Gobierno</c:v>
                </c:pt>
                <c:pt idx="5">
                  <c:v>Hacienda</c:v>
                </c:pt>
                <c:pt idx="6">
                  <c:v>Hábitad</c:v>
                </c:pt>
                <c:pt idx="7">
                  <c:v>otros sectores</c:v>
                </c:pt>
              </c:strCache>
            </c:strRef>
          </c:cat>
          <c:val>
            <c:numRef>
              <c:f>Hoja1!$B$1:$B$8</c:f>
              <c:numCache>
                <c:formatCode>0%</c:formatCode>
                <c:ptCount val="8"/>
                <c:pt idx="0">
                  <c:v>0.23</c:v>
                </c:pt>
                <c:pt idx="1">
                  <c:v>0.22</c:v>
                </c:pt>
                <c:pt idx="2">
                  <c:v>0.13</c:v>
                </c:pt>
                <c:pt idx="3">
                  <c:v>7.0000000000000007E-2</c:v>
                </c:pt>
                <c:pt idx="4">
                  <c:v>0.06</c:v>
                </c:pt>
                <c:pt idx="5">
                  <c:v>0.04</c:v>
                </c:pt>
                <c:pt idx="6">
                  <c:v>0.04</c:v>
                </c:pt>
                <c:pt idx="7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145-48A5-A156-5E157906F0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'[Ejecución Gastos a Agosto 2012 a 2024.xlsx]CUADRO'!$B$33</c:f>
              <c:strCache>
                <c:ptCount val="1"/>
                <c:pt idx="0">
                  <c:v>Compromisos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'[Ejecución Gastos a Agosto 2012 a 2024.xlsx]CUADRO'!$A$34:$A$37</c:f>
              <c:strCache>
                <c:ptCount val="4"/>
                <c:pt idx="0">
                  <c:v>Galán</c:v>
                </c:pt>
                <c:pt idx="1">
                  <c:v>López</c:v>
                </c:pt>
                <c:pt idx="2">
                  <c:v>Peñalosa</c:v>
                </c:pt>
                <c:pt idx="3">
                  <c:v>Petro</c:v>
                </c:pt>
              </c:strCache>
            </c:strRef>
          </c:cat>
          <c:val>
            <c:numRef>
              <c:f>'[Ejecución Gastos a Agosto 2012 a 2024.xlsx]CUADRO'!$B$34:$B$37</c:f>
              <c:numCache>
                <c:formatCode>0.0%</c:formatCode>
                <c:ptCount val="4"/>
                <c:pt idx="0">
                  <c:v>0.6141463677035075</c:v>
                </c:pt>
                <c:pt idx="1">
                  <c:v>0.54140699913238477</c:v>
                </c:pt>
                <c:pt idx="2">
                  <c:v>0.47510557414552895</c:v>
                </c:pt>
                <c:pt idx="3">
                  <c:v>0.47833980824956945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09-4F63-90BC-25729DDF102D}"/>
            </c:ext>
          </c:extLst>
        </c:ser>
        <c:ser>
          <c:idx val="1"/>
          <c:order val="1"/>
          <c:tx>
            <c:strRef>
              <c:f>'[Ejecución Gastos a Agosto 2012 a 2024.xlsx]CUADRO'!$C$33</c:f>
              <c:strCache>
                <c:ptCount val="1"/>
                <c:pt idx="0">
                  <c:v>Giros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D5920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'[Ejecución Gastos a Agosto 2012 a 2024.xlsx]CUADRO'!$A$34:$A$37</c:f>
              <c:strCache>
                <c:ptCount val="4"/>
                <c:pt idx="0">
                  <c:v>Galán</c:v>
                </c:pt>
                <c:pt idx="1">
                  <c:v>López</c:v>
                </c:pt>
                <c:pt idx="2">
                  <c:v>Peñalosa</c:v>
                </c:pt>
                <c:pt idx="3">
                  <c:v>Petro</c:v>
                </c:pt>
              </c:strCache>
            </c:strRef>
          </c:cat>
          <c:val>
            <c:numRef>
              <c:f>'[Ejecución Gastos a Agosto 2012 a 2024.xlsx]CUADRO'!$C$34:$C$37</c:f>
              <c:numCache>
                <c:formatCode>0.0%</c:formatCode>
                <c:ptCount val="4"/>
                <c:pt idx="0">
                  <c:v>0.48481169709634886</c:v>
                </c:pt>
                <c:pt idx="1">
                  <c:v>0.41485245580254865</c:v>
                </c:pt>
                <c:pt idx="2">
                  <c:v>0.37063155007586479</c:v>
                </c:pt>
                <c:pt idx="3">
                  <c:v>0.35278155790816462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09-4F63-90BC-25729DDF10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038800"/>
        <c:axId val="23041680"/>
      </c:barChart>
      <c:catAx>
        <c:axId val="23038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23041680"/>
        <c:crosses val="autoZero"/>
        <c:auto val="1"/>
        <c:lblAlgn val="ctr"/>
        <c:lblOffset val="100"/>
        <c:noMultiLvlLbl val="0"/>
      </c:catAx>
      <c:valAx>
        <c:axId val="2304168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3038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DA6-49B5-A817-01D9E709F168}"/>
              </c:ext>
            </c:extLst>
          </c:dPt>
          <c:dPt>
            <c:idx val="1"/>
            <c:bubble3D val="0"/>
            <c:spPr>
              <a:solidFill>
                <a:srgbClr val="FF912B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DA6-49B5-A817-01D9E709F168}"/>
              </c:ext>
            </c:extLst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DA6-49B5-A817-01D9E709F168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DA6-49B5-A817-01D9E709F168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DA6-49B5-A817-01D9E709F168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0DA6-49B5-A817-01D9E709F168}"/>
              </c:ext>
            </c:extLst>
          </c:dPt>
          <c:dPt>
            <c:idx val="6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0DA6-49B5-A817-01D9E709F16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0DA6-49B5-A817-01D9E709F168}"/>
              </c:ext>
            </c:extLst>
          </c:dPt>
          <c:cat>
            <c:numRef>
              <c:f>Hoja1!$A$1:$A$8</c:f>
              <c:numCache>
                <c:formatCode>General</c:formatCode>
                <c:ptCount val="8"/>
              </c:numCache>
            </c:numRef>
          </c:cat>
          <c:val>
            <c:numRef>
              <c:f>Hoja1!$B$1:$B$8</c:f>
              <c:numCache>
                <c:formatCode>General</c:formatCode>
                <c:ptCount val="8"/>
                <c:pt idx="0">
                  <c:v>23</c:v>
                </c:pt>
                <c:pt idx="1">
                  <c:v>21</c:v>
                </c:pt>
                <c:pt idx="2">
                  <c:v>13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  <c:pt idx="6">
                  <c:v>4</c:v>
                </c:pt>
                <c:pt idx="7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DA6-49B5-A817-01D9E709F1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3BF2BCED-6EC1-DBAC-BE4E-C1DC376DCC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>
              <a:latin typeface="Aptos Narrow" panose="020B0004020202020204" pitchFamily="34" charset="0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A5FE1C-318B-E892-C1E9-E859CF2059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75307-C4FF-4FD8-A1B2-EF87BB904A35}" type="datetimeFigureOut">
              <a:rPr lang="es-CO" smtClean="0">
                <a:latin typeface="Aptos Narrow" panose="020B0004020202020204" pitchFamily="34" charset="0"/>
              </a:rPr>
              <a:t>3/09/2024</a:t>
            </a:fld>
            <a:endParaRPr lang="es-CO">
              <a:latin typeface="Aptos Narrow" panose="020B0004020202020204" pitchFamily="34" charset="0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A288CE7-5443-4B16-D2DD-CFC299BA2B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>
              <a:latin typeface="Aptos Narrow" panose="020B0004020202020204" pitchFamily="34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712DC79-76A7-BE2F-B5BF-9902FF3EFA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08A18-A18A-4E6E-B0C9-5886B2C4E028}" type="slidenum">
              <a:rPr lang="es-CO" smtClean="0">
                <a:latin typeface="Aptos Narrow" panose="020B0004020202020204" pitchFamily="34" charset="0"/>
              </a:rPr>
              <a:t>‹Nº›</a:t>
            </a:fld>
            <a:endParaRPr lang="es-CO"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82062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ptos Narrow" panose="020B0004020202020204" pitchFamily="34" charset="0"/>
              </a:defRPr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ptos Narrow" panose="020B0004020202020204" pitchFamily="34" charset="0"/>
              </a:defRPr>
            </a:lvl1pPr>
          </a:lstStyle>
          <a:p>
            <a:fld id="{522018D8-877A-4CBD-A65F-769371F4ACE2}" type="datetimeFigureOut">
              <a:rPr lang="es-CO" smtClean="0"/>
              <a:pPr/>
              <a:t>3/09/2024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ptos Narrow" panose="020B0004020202020204" pitchFamily="34" charset="0"/>
              </a:defRPr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ptos Narrow" panose="020B0004020202020204" pitchFamily="34" charset="0"/>
              </a:defRPr>
            </a:lvl1pPr>
          </a:lstStyle>
          <a:p>
            <a:fld id="{CDAA1A95-7633-4BB2-8571-E4969D1EA0D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19501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ptos Narrow" panose="020B00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ptos Narrow" panose="020B00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ptos Narrow" panose="020B00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ptos Narrow" panose="020B00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ptos Narrow" panose="020B00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A1A95-7633-4BB2-8571-E4969D1EA0D4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3374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A1A95-7633-4BB2-8571-E4969D1EA0D4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7814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Google Shape;1284;p16:notes">
            <a:extLst>
              <a:ext uri="{FF2B5EF4-FFF2-40B4-BE49-F238E27FC236}">
                <a16:creationId xmlns:a16="http://schemas.microsoft.com/office/drawing/2014/main" id="{5CAB2262-ACD4-476D-BF61-8791623423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s-EC" altLang="es-EC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83" name="Google Shape;1285;p16:notes">
            <a:extLst>
              <a:ext uri="{FF2B5EF4-FFF2-40B4-BE49-F238E27FC236}">
                <a16:creationId xmlns:a16="http://schemas.microsoft.com/office/drawing/2014/main" id="{B39C0D98-A3D0-40D3-B7DD-9B189D3FB32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>
                <a:latin typeface="Aptos Narrow"/>
              </a:rPr>
              <a:t>En esta diapositiva anexar </a:t>
            </a:r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A1A95-7633-4BB2-8571-E4969D1EA0D4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90900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/>
              <a:t>Para el corte julio 2024 el presupuesto vigente $33.212.040.504.622 y para el corte de agosto 2024 se presentaron las siguientes modificaciones presupuestales: Cultura $4.375.246.057 (</a:t>
            </a:r>
            <a:r>
              <a:rPr lang="es-ES"/>
              <a:t>Ajuste por Suscripción de Convenios entre Transmilenio e IDIPRON)</a:t>
            </a:r>
            <a:r>
              <a:rPr lang="es-CO"/>
              <a:t>; SDIS $19.381.544.759 (</a:t>
            </a:r>
            <a:r>
              <a:rPr lang="es-ES"/>
              <a:t>Convenios Interadministrativos con FDL)</a:t>
            </a:r>
            <a:r>
              <a:rPr lang="es-CO"/>
              <a:t>; SDCRD $4.373.275.175; IDARTES $886.915.175 (Formación artística) e IDRD 3.486.360.000 (Escuelas deportivas).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A1A95-7633-4BB2-8571-E4969D1EA0D4}" type="slidenum">
              <a:rPr lang="es-CO" smtClean="0"/>
              <a:pPr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353518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/>
              <a:t>Esta con los 33,2 billones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A1A95-7633-4BB2-8571-E4969D1EA0D4}" type="slidenum">
              <a:rPr lang="es-CO" smtClean="0"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1177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err="1"/>
              <a:t>Crédtito</a:t>
            </a:r>
            <a:r>
              <a:rPr lang="es-CO"/>
              <a:t>: expresión presupuestal o contable para adicionar un monto.</a:t>
            </a: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D50F4B-F356-40B0-A41D-A465A4E2B830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1250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/>
              <a:t>Esta con los 33,2 billones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A1A95-7633-4BB2-8571-E4969D1EA0D4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57232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/>
              <a:t>Sin los semáforos, al final el servicio de la Deuda. 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A1A95-7633-4BB2-8571-E4969D1EA0D4}" type="slidenum">
              <a:rPr lang="es-CO" smtClean="0"/>
              <a:pPr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9607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A1A95-7633-4BB2-8571-E4969D1EA0D4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8158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A1A95-7633-4BB2-8571-E4969D1EA0D4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88556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>
                <a:latin typeface="Arial" panose="020B0604020202020204" pitchFamily="34" charset="0"/>
                <a:cs typeface="Arial" panose="020B0604020202020204" pitchFamily="34" charset="0"/>
              </a:rPr>
              <a:t>INGRESOS CORRIENTES: Impuesto Predial Unificado:   $4</a:t>
            </a:r>
            <a:r>
              <a:rPr lang="es-CO" sz="1200">
                <a:latin typeface="Arial" panose="020B0604020202020204" pitchFamily="34" charset="0"/>
                <a:cs typeface="Arial" panose="020B0604020202020204" pitchFamily="34" charset="0"/>
              </a:rPr>
              <a:t>4.259m, </a:t>
            </a:r>
            <a:r>
              <a:rPr lang="es-ES" sz="1200">
                <a:latin typeface="Arial" panose="020B0604020202020204" pitchFamily="34" charset="0"/>
                <a:cs typeface="Arial" panose="020B0604020202020204" pitchFamily="34" charset="0"/>
              </a:rPr>
              <a:t>Sobretasa a la gasolina:</a:t>
            </a:r>
            <a:r>
              <a:rPr lang="es-CO" sz="1200">
                <a:latin typeface="Arial" panose="020B0604020202020204" pitchFamily="34" charset="0"/>
                <a:cs typeface="Arial" panose="020B0604020202020204" pitchFamily="34" charset="0"/>
              </a:rPr>
              <a:t> $6.566m, </a:t>
            </a:r>
            <a:r>
              <a:rPr lang="es-ES" sz="1200">
                <a:latin typeface="Arial" panose="020B0604020202020204" pitchFamily="34" charset="0"/>
                <a:cs typeface="Arial" panose="020B0604020202020204" pitchFamily="34" charset="0"/>
              </a:rPr>
              <a:t>Impuesto de industria y comercio:</a:t>
            </a:r>
            <a:r>
              <a:rPr lang="es-CO" sz="1200">
                <a:latin typeface="Arial" panose="020B0604020202020204" pitchFamily="34" charset="0"/>
                <a:cs typeface="Arial" panose="020B0604020202020204" pitchFamily="34" charset="0"/>
              </a:rPr>
              <a:t> $2.869.m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800" ker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Contribución especial sobre contratos de obras: $5.653m, Sanciones Administrativas: $1.301m, Sanciones fiscales:   $275m </a:t>
            </a:r>
            <a:endParaRPr lang="es-CO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800" ker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Ingresos corrientes recursos propios IDU $8.968m, Ingresos corrientes recursos propios JBB: $520m </a:t>
            </a:r>
            <a:endParaRPr lang="es-CO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200">
                <a:latin typeface="Arial" panose="020B0604020202020204" pitchFamily="34" charset="0"/>
                <a:cs typeface="Arial" panose="020B0604020202020204" pitchFamily="34" charset="0"/>
              </a:rPr>
              <a:t>RECURSOS DE CAPITAL:</a:t>
            </a:r>
          </a:p>
          <a:p>
            <a:r>
              <a:rPr lang="es-ES" sz="1200">
                <a:latin typeface="Arial" panose="020B0604020202020204" pitchFamily="34" charset="0"/>
                <a:cs typeface="Arial" panose="020B0604020202020204" pitchFamily="34" charset="0"/>
              </a:rPr>
              <a:t>Ingresos capital admón. central: RB situación fiscal $52.246 m; RB impuesto de vehículos (RMBC) $11.354 m; rendimientos financieros $127.888 m; RB Universidad Distrital $15.829 m; reintegros Fiduciarias Sec. Hábitat $24.799 m; dividendos GEB (-) ETB $35.069 m.</a:t>
            </a:r>
          </a:p>
          <a:p>
            <a:endParaRPr lang="es-E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625">
              <a:lnSpc>
                <a:spcPct val="107000"/>
              </a:lnSpc>
              <a:spcAft>
                <a:spcPts val="800"/>
              </a:spcAft>
              <a:tabLst>
                <a:tab pos="3946525" algn="l"/>
              </a:tabLst>
            </a:pPr>
            <a:r>
              <a:rPr lang="es-CO" sz="1800" ker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Crédito UMV: $24.739m, Crédito IDU $60.718m , </a:t>
            </a:r>
          </a:p>
          <a:p>
            <a:pPr marL="47625">
              <a:lnSpc>
                <a:spcPct val="107000"/>
              </a:lnSpc>
              <a:spcAft>
                <a:spcPts val="800"/>
              </a:spcAft>
              <a:tabLst>
                <a:tab pos="3946525" algn="l"/>
              </a:tabLst>
            </a:pPr>
            <a:r>
              <a:rPr lang="es-CO" sz="1800" ker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Recursos propios IDU $33.113m, Recursos propios JBB: $480m, Recursos propios FFDS: $16.574m </a:t>
            </a:r>
            <a:endParaRPr lang="es-CO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/>
          </a:p>
          <a:p>
            <a:r>
              <a:rPr lang="es-MX"/>
              <a:t>IDU + JCJCM = 59.655</a:t>
            </a:r>
          </a:p>
          <a:p>
            <a:r>
              <a:rPr lang="es-MX"/>
              <a:t>IDU                 </a:t>
            </a:r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A1A95-7633-4BB2-8571-E4969D1EA0D4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370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/>
              <a:t>ICA: hemos recibido 3 pagos </a:t>
            </a:r>
            <a:r>
              <a:rPr lang="es-CO" err="1"/>
              <a:t>bimenstrales</a:t>
            </a:r>
            <a:r>
              <a:rPr lang="es-CO"/>
              <a:t> pendientes 3 pagos bimestrales: mayo y pendientes dos pagos de </a:t>
            </a:r>
            <a:r>
              <a:rPr lang="es-CO" err="1"/>
              <a:t>reteica</a:t>
            </a:r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A1A95-7633-4BB2-8571-E4969D1EA0D4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802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A1A95-7633-4BB2-8571-E4969D1EA0D4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38805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1B9FD50-EE30-DCD2-65E0-66F8F40AB5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273108"/>
            <a:ext cx="4587558" cy="4584892"/>
          </a:xfrm>
          <a:custGeom>
            <a:avLst/>
            <a:gdLst>
              <a:gd name="connsiteX0" fmla="*/ 0 w 4587558"/>
              <a:gd name="connsiteY0" fmla="*/ 0 h 4584892"/>
              <a:gd name="connsiteX1" fmla="*/ 4587558 w 4587558"/>
              <a:gd name="connsiteY1" fmla="*/ 4584892 h 4584892"/>
              <a:gd name="connsiteX2" fmla="*/ 772718 w 4587558"/>
              <a:gd name="connsiteY2" fmla="*/ 4584892 h 4584892"/>
              <a:gd name="connsiteX3" fmla="*/ 0 w 4587558"/>
              <a:gd name="connsiteY3" fmla="*/ 3812623 h 458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558" h="4584892">
                <a:moveTo>
                  <a:pt x="0" y="0"/>
                </a:moveTo>
                <a:lnTo>
                  <a:pt x="4587558" y="4584892"/>
                </a:lnTo>
                <a:lnTo>
                  <a:pt x="772718" y="4584892"/>
                </a:lnTo>
                <a:lnTo>
                  <a:pt x="0" y="381262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Aptos Narrow" panose="020B0004020202020204" pitchFamily="34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BCB2BC9-2894-4F7E-A51D-F9F5F57693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34629" y="7948"/>
            <a:ext cx="6574211" cy="6570390"/>
          </a:xfrm>
          <a:custGeom>
            <a:avLst/>
            <a:gdLst>
              <a:gd name="connsiteX0" fmla="*/ 0 w 6574211"/>
              <a:gd name="connsiteY0" fmla="*/ 0 h 6570390"/>
              <a:gd name="connsiteX1" fmla="*/ 4929560 w 6574211"/>
              <a:gd name="connsiteY1" fmla="*/ 0 h 6570390"/>
              <a:gd name="connsiteX2" fmla="*/ 6574211 w 6574211"/>
              <a:gd name="connsiteY2" fmla="*/ 1643694 h 6570390"/>
              <a:gd name="connsiteX3" fmla="*/ 6574211 w 6574211"/>
              <a:gd name="connsiteY3" fmla="*/ 6570390 h 657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4211" h="6570390">
                <a:moveTo>
                  <a:pt x="0" y="0"/>
                </a:moveTo>
                <a:lnTo>
                  <a:pt x="4929560" y="0"/>
                </a:lnTo>
                <a:lnTo>
                  <a:pt x="6574211" y="1643694"/>
                </a:lnTo>
                <a:lnTo>
                  <a:pt x="6574211" y="657039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Aptos Narrow" panose="020B0004020202020204" pitchFamily="34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" name="Freeform 22">
            <a:extLst>
              <a:ext uri="{FF2B5EF4-FFF2-40B4-BE49-F238E27FC236}">
                <a16:creationId xmlns:a16="http://schemas.microsoft.com/office/drawing/2014/main" id="{A1B5BF35-C2AE-B6A5-702E-DBEC0F2C94F6}"/>
              </a:ext>
            </a:extLst>
          </p:cNvPr>
          <p:cNvSpPr/>
          <p:nvPr userDrawn="1"/>
        </p:nvSpPr>
        <p:spPr>
          <a:xfrm>
            <a:off x="10564188" y="7948"/>
            <a:ext cx="1644650" cy="1643694"/>
          </a:xfrm>
          <a:custGeom>
            <a:avLst/>
            <a:gdLst>
              <a:gd name="connsiteX0" fmla="*/ 0 w 1644650"/>
              <a:gd name="connsiteY0" fmla="*/ 0 h 1643694"/>
              <a:gd name="connsiteX1" fmla="*/ 1644651 w 1644650"/>
              <a:gd name="connsiteY1" fmla="*/ 1643694 h 1643694"/>
              <a:gd name="connsiteX2" fmla="*/ 1644651 w 1644650"/>
              <a:gd name="connsiteY2" fmla="*/ 0 h 1643694"/>
              <a:gd name="connsiteX3" fmla="*/ 0 w 1644650"/>
              <a:gd name="connsiteY3" fmla="*/ 0 h 1643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4650" h="1643694">
                <a:moveTo>
                  <a:pt x="0" y="0"/>
                </a:moveTo>
                <a:lnTo>
                  <a:pt x="1644651" y="1643694"/>
                </a:lnTo>
                <a:lnTo>
                  <a:pt x="164465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636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Aptos Narrow" panose="020B0004020202020204" pitchFamily="34" charset="0"/>
            </a:endParaRPr>
          </a:p>
        </p:txBody>
      </p:sp>
      <p:sp>
        <p:nvSpPr>
          <p:cNvPr id="3" name="Freeform 23">
            <a:extLst>
              <a:ext uri="{FF2B5EF4-FFF2-40B4-BE49-F238E27FC236}">
                <a16:creationId xmlns:a16="http://schemas.microsoft.com/office/drawing/2014/main" id="{950B67A3-D174-4703-BC36-F646214E53E8}"/>
              </a:ext>
            </a:extLst>
          </p:cNvPr>
          <p:cNvSpPr/>
          <p:nvPr userDrawn="1"/>
        </p:nvSpPr>
        <p:spPr>
          <a:xfrm>
            <a:off x="1592338" y="4866079"/>
            <a:ext cx="3622520" cy="1991921"/>
          </a:xfrm>
          <a:custGeom>
            <a:avLst/>
            <a:gdLst>
              <a:gd name="connsiteX0" fmla="*/ 3622520 w 3622520"/>
              <a:gd name="connsiteY0" fmla="*/ 1991922 h 1991921"/>
              <a:gd name="connsiteX1" fmla="*/ 1629440 w 3622520"/>
              <a:gd name="connsiteY1" fmla="*/ 0 h 1991921"/>
              <a:gd name="connsiteX2" fmla="*/ 0 w 3622520"/>
              <a:gd name="connsiteY2" fmla="*/ 0 h 1991921"/>
              <a:gd name="connsiteX3" fmla="*/ 1993080 w 3622520"/>
              <a:gd name="connsiteY3" fmla="*/ 1991922 h 1991921"/>
              <a:gd name="connsiteX4" fmla="*/ 3622520 w 3622520"/>
              <a:gd name="connsiteY4" fmla="*/ 1991922 h 1991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2520" h="1991921">
                <a:moveTo>
                  <a:pt x="3622520" y="1991922"/>
                </a:moveTo>
                <a:lnTo>
                  <a:pt x="1629440" y="0"/>
                </a:lnTo>
                <a:lnTo>
                  <a:pt x="0" y="0"/>
                </a:lnTo>
                <a:lnTo>
                  <a:pt x="1993080" y="1991922"/>
                </a:lnTo>
                <a:lnTo>
                  <a:pt x="3622520" y="1991922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 w="636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Aptos Narrow" panose="020B0004020202020204" pitchFamily="34" charset="0"/>
            </a:endParaRPr>
          </a:p>
        </p:txBody>
      </p:sp>
      <p:sp>
        <p:nvSpPr>
          <p:cNvPr id="7" name="Freeform 32">
            <a:extLst>
              <a:ext uri="{FF2B5EF4-FFF2-40B4-BE49-F238E27FC236}">
                <a16:creationId xmlns:a16="http://schemas.microsoft.com/office/drawing/2014/main" id="{B89B5B4E-A895-D459-15A9-103B7A133B1B}"/>
              </a:ext>
            </a:extLst>
          </p:cNvPr>
          <p:cNvSpPr/>
          <p:nvPr userDrawn="1"/>
        </p:nvSpPr>
        <p:spPr>
          <a:xfrm>
            <a:off x="5298084" y="0"/>
            <a:ext cx="2163814" cy="1440873"/>
          </a:xfrm>
          <a:custGeom>
            <a:avLst/>
            <a:gdLst>
              <a:gd name="connsiteX0" fmla="*/ 0 w 2991345"/>
              <a:gd name="connsiteY0" fmla="*/ 0 h 1991922"/>
              <a:gd name="connsiteX1" fmla="*/ 998265 w 2991345"/>
              <a:gd name="connsiteY1" fmla="*/ 0 h 1991922"/>
              <a:gd name="connsiteX2" fmla="*/ 2991345 w 2991345"/>
              <a:gd name="connsiteY2" fmla="*/ 1991922 h 1991922"/>
              <a:gd name="connsiteX3" fmla="*/ 1993080 w 2991345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1345" h="1991922">
                <a:moveTo>
                  <a:pt x="0" y="0"/>
                </a:moveTo>
                <a:lnTo>
                  <a:pt x="998265" y="0"/>
                </a:lnTo>
                <a:lnTo>
                  <a:pt x="2991345" y="1991922"/>
                </a:lnTo>
                <a:lnTo>
                  <a:pt x="1993080" y="1991922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 w="636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Aptos Narrow" panose="020B0004020202020204" pitchFamily="34" charset="0"/>
            </a:endParaRPr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01C4E560-8E46-0ED2-F4B4-D9DD579D2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8462" y="2684042"/>
            <a:ext cx="5125791" cy="132556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ptos Narrow" panose="020B00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19" name="Marcador de fecha 18">
            <a:extLst>
              <a:ext uri="{FF2B5EF4-FFF2-40B4-BE49-F238E27FC236}">
                <a16:creationId xmlns:a16="http://schemas.microsoft.com/office/drawing/2014/main" id="{8F6D6CBD-70D2-EAEF-B6E6-1095438DD08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8276710" y="5387082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err="1"/>
              <a:t>Decripción</a:t>
            </a:r>
            <a:endParaRPr lang="en-US"/>
          </a:p>
        </p:txBody>
      </p:sp>
      <p:sp>
        <p:nvSpPr>
          <p:cNvPr id="20" name="Marcador de pie de página 19">
            <a:extLst>
              <a:ext uri="{FF2B5EF4-FFF2-40B4-BE49-F238E27FC236}">
                <a16:creationId xmlns:a16="http://schemas.microsoft.com/office/drawing/2014/main" id="{8FAB5F5A-10B3-D864-2F5A-63396D3341E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66996" y="4099677"/>
            <a:ext cx="4114800" cy="365125"/>
          </a:xfrm>
        </p:spPr>
        <p:txBody>
          <a:bodyPr/>
          <a:lstStyle/>
          <a:p>
            <a:r>
              <a:rPr lang="en-US" err="1"/>
              <a:t>Secretaría</a:t>
            </a:r>
            <a:r>
              <a:rPr lang="en-US"/>
              <a:t> </a:t>
            </a:r>
            <a:r>
              <a:rPr lang="es-CO" noProof="0"/>
              <a:t>Distrital</a:t>
            </a:r>
            <a:r>
              <a:rPr lang="en-US"/>
              <a:t> de Hacienda</a:t>
            </a:r>
          </a:p>
        </p:txBody>
      </p:sp>
    </p:spTree>
    <p:extLst>
      <p:ext uri="{BB962C8B-B14F-4D97-AF65-F5344CB8AC3E}">
        <p14:creationId xmlns:p14="http://schemas.microsoft.com/office/powerpoint/2010/main" val="2118348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FA8E906-7762-23FD-75A3-DDC680FD56F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54450" y="4221068"/>
            <a:ext cx="1831106" cy="2636932"/>
          </a:xfrm>
          <a:custGeom>
            <a:avLst/>
            <a:gdLst>
              <a:gd name="connsiteX0" fmla="*/ 1831106 w 1831106"/>
              <a:gd name="connsiteY0" fmla="*/ 0 h 2636932"/>
              <a:gd name="connsiteX1" fmla="*/ 1831106 w 1831106"/>
              <a:gd name="connsiteY1" fmla="*/ 2636932 h 2636932"/>
              <a:gd name="connsiteX2" fmla="*/ 0 w 1831106"/>
              <a:gd name="connsiteY2" fmla="*/ 2636932 h 2636932"/>
              <a:gd name="connsiteX3" fmla="*/ 0 w 1831106"/>
              <a:gd name="connsiteY3" fmla="*/ 282843 h 263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1106" h="2636932">
                <a:moveTo>
                  <a:pt x="1831106" y="0"/>
                </a:moveTo>
                <a:lnTo>
                  <a:pt x="1831106" y="2636932"/>
                </a:lnTo>
                <a:lnTo>
                  <a:pt x="0" y="2636932"/>
                </a:lnTo>
                <a:lnTo>
                  <a:pt x="0" y="28284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Aptos Narrow" panose="020B0004020202020204" pitchFamily="34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52EAE3B-401D-8898-1F35-D3BE951E6A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54450" y="436309"/>
            <a:ext cx="1831106" cy="3902232"/>
          </a:xfrm>
          <a:custGeom>
            <a:avLst/>
            <a:gdLst>
              <a:gd name="connsiteX0" fmla="*/ 1831106 w 1831106"/>
              <a:gd name="connsiteY0" fmla="*/ 0 h 3902232"/>
              <a:gd name="connsiteX1" fmla="*/ 1831106 w 1831106"/>
              <a:gd name="connsiteY1" fmla="*/ 3619422 h 3902232"/>
              <a:gd name="connsiteX2" fmla="*/ 0 w 1831106"/>
              <a:gd name="connsiteY2" fmla="*/ 3902232 h 3902232"/>
              <a:gd name="connsiteX3" fmla="*/ 0 w 1831106"/>
              <a:gd name="connsiteY3" fmla="*/ 282843 h 3902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1106" h="3902232">
                <a:moveTo>
                  <a:pt x="1831106" y="0"/>
                </a:moveTo>
                <a:lnTo>
                  <a:pt x="1831106" y="3619422"/>
                </a:lnTo>
                <a:lnTo>
                  <a:pt x="0" y="3902232"/>
                </a:lnTo>
                <a:lnTo>
                  <a:pt x="0" y="28284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Aptos Narrow" panose="020B0004020202020204" pitchFamily="34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C4DC2F-2E80-A909-4F48-EF649FC24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37B1-F250-BB44-A787-B38E086CCEE1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BF414D-90C1-631C-9918-A235D7A6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5273B3-C5F3-BF71-FABD-E76979E69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CBD3-5874-3B44-A01E-6B695B606E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3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89774DF-414A-E29F-2B89-98E954AD905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0581" y="1517284"/>
            <a:ext cx="5983405" cy="4185701"/>
          </a:xfrm>
          <a:custGeom>
            <a:avLst/>
            <a:gdLst>
              <a:gd name="connsiteX0" fmla="*/ 1270053 w 5983405"/>
              <a:gd name="connsiteY0" fmla="*/ 0 h 4185701"/>
              <a:gd name="connsiteX1" fmla="*/ 5983405 w 5983405"/>
              <a:gd name="connsiteY1" fmla="*/ 0 h 4185701"/>
              <a:gd name="connsiteX2" fmla="*/ 5983405 w 5983405"/>
              <a:gd name="connsiteY2" fmla="*/ 4185701 h 4185701"/>
              <a:gd name="connsiteX3" fmla="*/ 0 w 5983405"/>
              <a:gd name="connsiteY3" fmla="*/ 4185701 h 4185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83405" h="4185701">
                <a:moveTo>
                  <a:pt x="1270053" y="0"/>
                </a:moveTo>
                <a:lnTo>
                  <a:pt x="5983405" y="0"/>
                </a:lnTo>
                <a:lnTo>
                  <a:pt x="5983405" y="4185701"/>
                </a:lnTo>
                <a:lnTo>
                  <a:pt x="0" y="418570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Aptos Narrow" panose="020B0004020202020204" pitchFamily="34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C771241-C266-F215-1381-0CCA711508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394" y="0"/>
            <a:ext cx="5112417" cy="2493984"/>
          </a:xfrm>
          <a:custGeom>
            <a:avLst/>
            <a:gdLst>
              <a:gd name="connsiteX0" fmla="*/ 756705 w 5112417"/>
              <a:gd name="connsiteY0" fmla="*/ 0 h 2493984"/>
              <a:gd name="connsiteX1" fmla="*/ 5112417 w 5112417"/>
              <a:gd name="connsiteY1" fmla="*/ 0 h 2493984"/>
              <a:gd name="connsiteX2" fmla="*/ 4355712 w 5112417"/>
              <a:gd name="connsiteY2" fmla="*/ 2493984 h 2493984"/>
              <a:gd name="connsiteX3" fmla="*/ 0 w 5112417"/>
              <a:gd name="connsiteY3" fmla="*/ 2493984 h 2493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2417" h="2493984">
                <a:moveTo>
                  <a:pt x="756705" y="0"/>
                </a:moveTo>
                <a:lnTo>
                  <a:pt x="5112417" y="0"/>
                </a:lnTo>
                <a:lnTo>
                  <a:pt x="4355712" y="2493984"/>
                </a:lnTo>
                <a:lnTo>
                  <a:pt x="0" y="249398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Aptos Narrow" panose="020B0004020202020204" pitchFamily="34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E221C74-5E2F-162D-6ED7-5BDCB21A2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81" y="2655652"/>
            <a:ext cx="5481119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ptos Narrow" panose="020B00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9AD8B171-CBAB-A562-7824-5B120E87C5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7700" y="4110038"/>
            <a:ext cx="5448300" cy="1476375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ptos Narrow" panose="020B0004020202020204" pitchFamily="34" charset="0"/>
              </a:defRPr>
            </a:lvl1pPr>
            <a:lvl2pPr>
              <a:defRPr sz="1800">
                <a:latin typeface="Aptos Narrow" panose="020B0004020202020204" pitchFamily="34" charset="0"/>
              </a:defRPr>
            </a:lvl2pPr>
            <a:lvl3pPr>
              <a:defRPr sz="1600">
                <a:latin typeface="Aptos Narrow" panose="020B0004020202020204" pitchFamily="34" charset="0"/>
              </a:defRPr>
            </a:lvl3pPr>
            <a:lvl4pPr>
              <a:defRPr sz="1400">
                <a:latin typeface="Aptos Narrow" panose="020B0004020202020204" pitchFamily="34" charset="0"/>
              </a:defRPr>
            </a:lvl4pPr>
            <a:lvl5pPr>
              <a:defRPr sz="1400">
                <a:latin typeface="Aptos Narrow" panose="020B0004020202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4318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CB65C2AA-7DF7-3BE3-61BB-7F19E7AE5974}"/>
              </a:ext>
            </a:extLst>
          </p:cNvPr>
          <p:cNvSpPr/>
          <p:nvPr userDrawn="1"/>
        </p:nvSpPr>
        <p:spPr>
          <a:xfrm>
            <a:off x="6378855" y="0"/>
            <a:ext cx="2829990" cy="1742032"/>
          </a:xfrm>
          <a:custGeom>
            <a:avLst/>
            <a:gdLst>
              <a:gd name="connsiteX0" fmla="*/ 0 w 1415962"/>
              <a:gd name="connsiteY0" fmla="*/ 0 h 992570"/>
              <a:gd name="connsiteX1" fmla="*/ 228658 w 1415962"/>
              <a:gd name="connsiteY1" fmla="*/ 0 h 992570"/>
              <a:gd name="connsiteX2" fmla="*/ 759577 w 1415962"/>
              <a:gd name="connsiteY2" fmla="*/ 0 h 992570"/>
              <a:gd name="connsiteX3" fmla="*/ 988235 w 1415962"/>
              <a:gd name="connsiteY3" fmla="*/ 0 h 992570"/>
              <a:gd name="connsiteX4" fmla="*/ 1415962 w 1415962"/>
              <a:gd name="connsiteY4" fmla="*/ 992570 h 992570"/>
              <a:gd name="connsiteX5" fmla="*/ 1187304 w 1415962"/>
              <a:gd name="connsiteY5" fmla="*/ 992570 h 992570"/>
              <a:gd name="connsiteX6" fmla="*/ 656385 w 1415962"/>
              <a:gd name="connsiteY6" fmla="*/ 992570 h 992570"/>
              <a:gd name="connsiteX7" fmla="*/ 427727 w 1415962"/>
              <a:gd name="connsiteY7" fmla="*/ 992570 h 99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5962" h="992570">
                <a:moveTo>
                  <a:pt x="0" y="0"/>
                </a:moveTo>
                <a:lnTo>
                  <a:pt x="228658" y="0"/>
                </a:lnTo>
                <a:lnTo>
                  <a:pt x="759577" y="0"/>
                </a:lnTo>
                <a:lnTo>
                  <a:pt x="988235" y="0"/>
                </a:lnTo>
                <a:lnTo>
                  <a:pt x="1415962" y="992570"/>
                </a:lnTo>
                <a:lnTo>
                  <a:pt x="1187304" y="992570"/>
                </a:lnTo>
                <a:lnTo>
                  <a:pt x="656385" y="992570"/>
                </a:lnTo>
                <a:lnTo>
                  <a:pt x="427727" y="992570"/>
                </a:lnTo>
                <a:close/>
              </a:path>
            </a:pathLst>
          </a:custGeom>
          <a:solidFill>
            <a:schemeClr val="accent1"/>
          </a:solidFill>
          <a:ln w="63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Aptos Narrow" panose="020B0004020202020204" pitchFamily="34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A5248DF-E834-4186-8327-1FE300A44F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98762" y="1792586"/>
            <a:ext cx="5457997" cy="334329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Aptos Narrow" panose="020B0004020202020204" pitchFamily="34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" name="Freeform 7">
            <a:extLst>
              <a:ext uri="{FF2B5EF4-FFF2-40B4-BE49-F238E27FC236}">
                <a16:creationId xmlns:a16="http://schemas.microsoft.com/office/drawing/2014/main" id="{C04D8093-0408-01D5-B03B-06789E13372E}"/>
              </a:ext>
            </a:extLst>
          </p:cNvPr>
          <p:cNvSpPr/>
          <p:nvPr userDrawn="1"/>
        </p:nvSpPr>
        <p:spPr>
          <a:xfrm flipV="1">
            <a:off x="7325754" y="5452027"/>
            <a:ext cx="2005707" cy="1405973"/>
          </a:xfrm>
          <a:custGeom>
            <a:avLst/>
            <a:gdLst>
              <a:gd name="connsiteX0" fmla="*/ 0 w 1415962"/>
              <a:gd name="connsiteY0" fmla="*/ 0 h 992570"/>
              <a:gd name="connsiteX1" fmla="*/ 228658 w 1415962"/>
              <a:gd name="connsiteY1" fmla="*/ 0 h 992570"/>
              <a:gd name="connsiteX2" fmla="*/ 759577 w 1415962"/>
              <a:gd name="connsiteY2" fmla="*/ 0 h 992570"/>
              <a:gd name="connsiteX3" fmla="*/ 988235 w 1415962"/>
              <a:gd name="connsiteY3" fmla="*/ 0 h 992570"/>
              <a:gd name="connsiteX4" fmla="*/ 1415962 w 1415962"/>
              <a:gd name="connsiteY4" fmla="*/ 992570 h 992570"/>
              <a:gd name="connsiteX5" fmla="*/ 1187304 w 1415962"/>
              <a:gd name="connsiteY5" fmla="*/ 992570 h 992570"/>
              <a:gd name="connsiteX6" fmla="*/ 656385 w 1415962"/>
              <a:gd name="connsiteY6" fmla="*/ 992570 h 992570"/>
              <a:gd name="connsiteX7" fmla="*/ 427727 w 1415962"/>
              <a:gd name="connsiteY7" fmla="*/ 992570 h 99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5962" h="992570">
                <a:moveTo>
                  <a:pt x="0" y="0"/>
                </a:moveTo>
                <a:lnTo>
                  <a:pt x="228658" y="0"/>
                </a:lnTo>
                <a:lnTo>
                  <a:pt x="759577" y="0"/>
                </a:lnTo>
                <a:lnTo>
                  <a:pt x="988235" y="0"/>
                </a:lnTo>
                <a:lnTo>
                  <a:pt x="1415962" y="992570"/>
                </a:lnTo>
                <a:lnTo>
                  <a:pt x="1187304" y="992570"/>
                </a:lnTo>
                <a:lnTo>
                  <a:pt x="656385" y="992570"/>
                </a:lnTo>
                <a:lnTo>
                  <a:pt x="427727" y="992570"/>
                </a:lnTo>
                <a:close/>
              </a:path>
            </a:pathLst>
          </a:custGeom>
          <a:solidFill>
            <a:schemeClr val="accent1"/>
          </a:solidFill>
          <a:ln w="63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Aptos Narrow" panose="020B0004020202020204" pitchFamily="34" charset="0"/>
            </a:endParaRPr>
          </a:p>
        </p:txBody>
      </p:sp>
      <p:pic>
        <p:nvPicPr>
          <p:cNvPr id="6" name="Picture 2" descr="A picture containing text, monitor, electronics, computer&#10;&#10;Description automatically generated">
            <a:extLst>
              <a:ext uri="{FF2B5EF4-FFF2-40B4-BE49-F238E27FC236}">
                <a16:creationId xmlns:a16="http://schemas.microsoft.com/office/drawing/2014/main" id="{CBAD5D47-2F78-3499-63FA-6C3C41E0CF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80773" y="1490988"/>
            <a:ext cx="7230390" cy="4367156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490EB6BF-836A-C3C0-F6E8-D8CE086C2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856"/>
            <a:ext cx="5257800" cy="1046227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ptos Narrow" panose="020B00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B7B91479-8F98-3786-B0B4-9A5AF92320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1862" y="2237984"/>
            <a:ext cx="4681537" cy="2897895"/>
          </a:xfrm>
          <a:prstGeom prst="rect">
            <a:avLst/>
          </a:prstGeom>
        </p:spPr>
        <p:txBody>
          <a:bodyPr/>
          <a:lstStyle>
            <a:lvl1pPr>
              <a:defRPr>
                <a:latin typeface="Aptos Narrow" panose="020B0004020202020204" pitchFamily="34" charset="0"/>
              </a:defRPr>
            </a:lvl1pPr>
            <a:lvl2pPr>
              <a:defRPr>
                <a:latin typeface="Aptos Narrow" panose="020B0004020202020204" pitchFamily="34" charset="0"/>
              </a:defRPr>
            </a:lvl2pPr>
            <a:lvl3pPr>
              <a:defRPr>
                <a:latin typeface="Aptos Narrow" panose="020B0004020202020204" pitchFamily="34" charset="0"/>
              </a:defRPr>
            </a:lvl3pPr>
            <a:lvl4pPr>
              <a:defRPr>
                <a:latin typeface="Aptos Narrow" panose="020B0004020202020204" pitchFamily="34" charset="0"/>
              </a:defRPr>
            </a:lvl4pPr>
            <a:lvl5pPr>
              <a:defRPr>
                <a:latin typeface="Aptos Narrow" panose="020B0004020202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720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879760-85C3-EE44-213C-DCDE36BB5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37B1-F250-BB44-A787-B38E086CCEE1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8822DF-8136-9625-502B-56C0D1144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21A9BF-906C-E445-337D-C91EC5195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CBD3-5874-3B44-A01E-6B695B606E1D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F3E4450-5413-3011-B165-86F3942279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950691" y="0"/>
            <a:ext cx="3464718" cy="68579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Aptos Narrow" panose="020B0004020202020204" pitchFamily="34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07CC5779-8732-F103-6754-FA9D7BEF09AE}"/>
              </a:ext>
            </a:extLst>
          </p:cNvPr>
          <p:cNvSpPr/>
          <p:nvPr userDrawn="1"/>
        </p:nvSpPr>
        <p:spPr>
          <a:xfrm rot="16200000">
            <a:off x="-104408" y="4707445"/>
            <a:ext cx="1642200" cy="1433384"/>
          </a:xfrm>
          <a:custGeom>
            <a:avLst/>
            <a:gdLst>
              <a:gd name="connsiteX0" fmla="*/ 1642200 w 1642200"/>
              <a:gd name="connsiteY0" fmla="*/ 1433384 h 1433384"/>
              <a:gd name="connsiteX1" fmla="*/ 947895 w 1642200"/>
              <a:gd name="connsiteY1" fmla="*/ 1433384 h 1433384"/>
              <a:gd name="connsiteX2" fmla="*/ 617687 w 1642200"/>
              <a:gd name="connsiteY2" fmla="*/ 1433384 h 1433384"/>
              <a:gd name="connsiteX3" fmla="*/ 0 w 1642200"/>
              <a:gd name="connsiteY3" fmla="*/ 0 h 1433384"/>
              <a:gd name="connsiteX4" fmla="*/ 330208 w 1642200"/>
              <a:gd name="connsiteY4" fmla="*/ 0 h 1433384"/>
              <a:gd name="connsiteX5" fmla="*/ 1096916 w 1642200"/>
              <a:gd name="connsiteY5" fmla="*/ 0 h 1433384"/>
              <a:gd name="connsiteX6" fmla="*/ 1427124 w 1642200"/>
              <a:gd name="connsiteY6" fmla="*/ 0 h 1433384"/>
              <a:gd name="connsiteX7" fmla="*/ 1427125 w 1642200"/>
              <a:gd name="connsiteY7" fmla="*/ 3 h 1433384"/>
              <a:gd name="connsiteX8" fmla="*/ 1414502 w 1642200"/>
              <a:gd name="connsiteY8" fmla="*/ 3 h 1433384"/>
              <a:gd name="connsiteX9" fmla="*/ 1024515 w 1642200"/>
              <a:gd name="connsiteY9" fmla="*/ 3 h 143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2200" h="1433384">
                <a:moveTo>
                  <a:pt x="1642200" y="1433384"/>
                </a:moveTo>
                <a:lnTo>
                  <a:pt x="947895" y="1433384"/>
                </a:lnTo>
                <a:lnTo>
                  <a:pt x="617687" y="1433384"/>
                </a:lnTo>
                <a:lnTo>
                  <a:pt x="0" y="0"/>
                </a:lnTo>
                <a:lnTo>
                  <a:pt x="330208" y="0"/>
                </a:lnTo>
                <a:lnTo>
                  <a:pt x="1096916" y="0"/>
                </a:lnTo>
                <a:lnTo>
                  <a:pt x="1427124" y="0"/>
                </a:lnTo>
                <a:lnTo>
                  <a:pt x="1427125" y="3"/>
                </a:lnTo>
                <a:lnTo>
                  <a:pt x="1414502" y="3"/>
                </a:lnTo>
                <a:lnTo>
                  <a:pt x="1024515" y="3"/>
                </a:lnTo>
                <a:close/>
              </a:path>
            </a:pathLst>
          </a:custGeom>
          <a:solidFill>
            <a:schemeClr val="accent1"/>
          </a:solidFill>
          <a:ln w="63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Aptos Narrow" panose="020B0004020202020204" pitchFamily="34" charset="0"/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99412D2-75D3-CD42-6BD6-B84F4BDA569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50888" y="171450"/>
            <a:ext cx="2743200" cy="56324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ptos Narrow" panose="020B0004020202020204" pitchFamily="34" charset="0"/>
              </a:defRPr>
            </a:lvl1pPr>
            <a:lvl2pPr>
              <a:defRPr sz="2000">
                <a:latin typeface="Aptos Narrow" panose="020B0004020202020204" pitchFamily="34" charset="0"/>
              </a:defRPr>
            </a:lvl2pPr>
            <a:lvl3pPr>
              <a:defRPr sz="2000">
                <a:latin typeface="Aptos Narrow" panose="020B0004020202020204" pitchFamily="34" charset="0"/>
              </a:defRPr>
            </a:lvl3pPr>
            <a:lvl4pPr>
              <a:defRPr sz="2000">
                <a:latin typeface="Aptos Narrow" panose="020B0004020202020204" pitchFamily="34" charset="0"/>
              </a:defRPr>
            </a:lvl4pPr>
            <a:lvl5pPr>
              <a:defRPr sz="2000">
                <a:latin typeface="Aptos Narrow" panose="020B0004020202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contenido 5">
            <a:extLst>
              <a:ext uri="{FF2B5EF4-FFF2-40B4-BE49-F238E27FC236}">
                <a16:creationId xmlns:a16="http://schemas.microsoft.com/office/drawing/2014/main" id="{07FBF0EE-97D2-6A01-F2B5-EC4BEBCD70C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185924" y="569269"/>
            <a:ext cx="2743200" cy="563245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Aptos Narrow" panose="020B0004020202020204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Aptos Narrow" panose="020B0004020202020204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Aptos Narrow" panose="020B000402020202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Aptos Narrow" panose="020B000402020202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Aptos Narrow" panose="020B0004020202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9" name="Marcador de contenido 5">
            <a:extLst>
              <a:ext uri="{FF2B5EF4-FFF2-40B4-BE49-F238E27FC236}">
                <a16:creationId xmlns:a16="http://schemas.microsoft.com/office/drawing/2014/main" id="{3CB6EE52-44E0-6124-939E-46C19511197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23085" y="612787"/>
            <a:ext cx="2743200" cy="56324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ptos Narrow" panose="020B0004020202020204" pitchFamily="34" charset="0"/>
              </a:defRPr>
            </a:lvl1pPr>
            <a:lvl2pPr>
              <a:defRPr sz="2000">
                <a:latin typeface="Aptos Narrow" panose="020B0004020202020204" pitchFamily="34" charset="0"/>
              </a:defRPr>
            </a:lvl2pPr>
            <a:lvl3pPr>
              <a:defRPr sz="2000">
                <a:latin typeface="Aptos Narrow" panose="020B0004020202020204" pitchFamily="34" charset="0"/>
              </a:defRPr>
            </a:lvl3pPr>
            <a:lvl4pPr>
              <a:defRPr sz="2000">
                <a:latin typeface="Aptos Narrow" panose="020B0004020202020204" pitchFamily="34" charset="0"/>
              </a:defRPr>
            </a:lvl4pPr>
            <a:lvl5pPr>
              <a:defRPr sz="2000">
                <a:latin typeface="Aptos Narrow" panose="020B0004020202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6042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4">
            <a:extLst>
              <a:ext uri="{FF2B5EF4-FFF2-40B4-BE49-F238E27FC236}">
                <a16:creationId xmlns:a16="http://schemas.microsoft.com/office/drawing/2014/main" id="{13D32138-7D8D-E249-ABB3-E1EADA101D3D}"/>
              </a:ext>
            </a:extLst>
          </p:cNvPr>
          <p:cNvSpPr/>
          <p:nvPr userDrawn="1"/>
        </p:nvSpPr>
        <p:spPr>
          <a:xfrm>
            <a:off x="577287" y="580518"/>
            <a:ext cx="11077904" cy="5696966"/>
          </a:xfrm>
          <a:custGeom>
            <a:avLst/>
            <a:gdLst>
              <a:gd name="connsiteX0" fmla="*/ 2144554 w 7772400"/>
              <a:gd name="connsiteY0" fmla="*/ 382910 h 3997063"/>
              <a:gd name="connsiteX1" fmla="*/ 1761504 w 7772400"/>
              <a:gd name="connsiteY1" fmla="*/ 0 h 3997063"/>
              <a:gd name="connsiteX2" fmla="*/ 0 w 7772400"/>
              <a:gd name="connsiteY2" fmla="*/ 0 h 3997063"/>
              <a:gd name="connsiteX3" fmla="*/ 0 w 7772400"/>
              <a:gd name="connsiteY3" fmla="*/ 3997063 h 3997063"/>
              <a:gd name="connsiteX4" fmla="*/ 7772400 w 7772400"/>
              <a:gd name="connsiteY4" fmla="*/ 3997063 h 3997063"/>
              <a:gd name="connsiteX5" fmla="*/ 7772400 w 7772400"/>
              <a:gd name="connsiteY5" fmla="*/ 382910 h 3997063"/>
              <a:gd name="connsiteX6" fmla="*/ 2144554 w 7772400"/>
              <a:gd name="connsiteY6" fmla="*/ 382910 h 3997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72400" h="3997063">
                <a:moveTo>
                  <a:pt x="2144554" y="382910"/>
                </a:moveTo>
                <a:lnTo>
                  <a:pt x="1761504" y="0"/>
                </a:lnTo>
                <a:lnTo>
                  <a:pt x="0" y="0"/>
                </a:lnTo>
                <a:lnTo>
                  <a:pt x="0" y="3997063"/>
                </a:lnTo>
                <a:lnTo>
                  <a:pt x="7772400" y="3997063"/>
                </a:lnTo>
                <a:lnTo>
                  <a:pt x="7772400" y="382910"/>
                </a:lnTo>
                <a:lnTo>
                  <a:pt x="2144554" y="382910"/>
                </a:lnTo>
                <a:close/>
              </a:path>
            </a:pathLst>
          </a:custGeom>
          <a:solidFill>
            <a:schemeClr val="accent1"/>
          </a:solidFill>
          <a:ln w="44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Aptos Narrow" panose="020B00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E6F7A6-BE6C-F17A-842F-EA84F7BEE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37B1-F250-BB44-A787-B38E086CCEE1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284B67-7F13-1C33-500C-BDB764D6D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D091C-DABF-07B2-1471-50CBA6033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CBD3-5874-3B44-A01E-6B695B606E1D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D56D6E-B476-D3FF-B00B-5475E7ABB76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78240" y="1143001"/>
            <a:ext cx="4776951" cy="513448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Aptos Narrow" panose="020B0004020202020204" pitchFamily="34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88B5E7E-16A0-BD37-1EA2-DC52FC79E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113" y="1732198"/>
            <a:ext cx="4523089" cy="4197822"/>
          </a:xfrm>
          <a:prstGeom prst="rect">
            <a:avLst/>
          </a:prstGeom>
        </p:spPr>
        <p:txBody>
          <a:bodyPr/>
          <a:lstStyle>
            <a:lvl1pPr>
              <a:defRPr>
                <a:latin typeface="Aptos Narrow" panose="020B00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1582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10BF0-59B0-E82C-078E-C94FDA3C3620}"/>
              </a:ext>
            </a:extLst>
          </p:cNvPr>
          <p:cNvSpPr/>
          <p:nvPr userDrawn="1"/>
        </p:nvSpPr>
        <p:spPr>
          <a:xfrm>
            <a:off x="0" y="-289711"/>
            <a:ext cx="12192000" cy="7147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ptos Narrow" panose="020B00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9323A5-6E3A-AFDE-49C3-7E7CA35C9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37B1-F250-BB44-A787-B38E086CCEE1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E87018-B5C5-E753-ED2B-B8BCC8C36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EC15E-6F92-52C6-6D54-EEF91FBE8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CBD3-5874-3B44-A01E-6B695B606E1D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0355B048-F5E6-D36A-52A0-F8A5992425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82011" y="518997"/>
            <a:ext cx="3330719" cy="339809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Aptos Narrow" panose="020B0004020202020204" pitchFamily="34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5534CC7-4689-FF78-CB26-89222133CAC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82011" y="4229066"/>
            <a:ext cx="3330719" cy="26289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Aptos Narrow" panose="020B0004020202020204" pitchFamily="34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61B577DB-21BB-B8D2-1A5F-9F8B8002261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21363" y="2317687"/>
            <a:ext cx="5532437" cy="3902138"/>
          </a:xfrm>
          <a:prstGeom prst="rect">
            <a:avLst/>
          </a:prstGeom>
        </p:spPr>
        <p:txBody>
          <a:bodyPr/>
          <a:lstStyle>
            <a:lvl1pPr>
              <a:defRPr>
                <a:latin typeface="Aptos Narrow" panose="020B0004020202020204" pitchFamily="34" charset="0"/>
              </a:defRPr>
            </a:lvl1pPr>
            <a:lvl2pPr>
              <a:defRPr>
                <a:latin typeface="Aptos Narrow" panose="020B0004020202020204" pitchFamily="34" charset="0"/>
              </a:defRPr>
            </a:lvl2pPr>
            <a:lvl3pPr>
              <a:defRPr>
                <a:latin typeface="Aptos Narrow" panose="020B0004020202020204" pitchFamily="34" charset="0"/>
              </a:defRPr>
            </a:lvl3pPr>
            <a:lvl4pPr>
              <a:defRPr>
                <a:latin typeface="Aptos Narrow" panose="020B0004020202020204" pitchFamily="34" charset="0"/>
              </a:defRPr>
            </a:lvl4pPr>
            <a:lvl5pPr>
              <a:defRPr>
                <a:latin typeface="Aptos Narrow" panose="020B0004020202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FD3500FD-896E-58F8-8F52-8F62CD596A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1363" y="518997"/>
            <a:ext cx="5532437" cy="1325563"/>
          </a:xfrm>
          <a:prstGeom prst="rect">
            <a:avLst/>
          </a:prstGeom>
        </p:spPr>
        <p:txBody>
          <a:bodyPr/>
          <a:lstStyle>
            <a:lvl1pPr algn="ctr">
              <a:defRPr sz="6000">
                <a:latin typeface="Aptos Narrow" panose="020B0004020202020204" pitchFamily="34" charset="0"/>
              </a:defRPr>
            </a:lvl1pPr>
          </a:lstStyle>
          <a:p>
            <a:r>
              <a:rPr lang="es-ES"/>
              <a:t>GRACIAS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6975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D3207A-E353-4655-2190-B81A1398C1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000" y="760871"/>
            <a:ext cx="11592000" cy="189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1F70E-AE5A-E3E8-A920-2DA93E82A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7238"/>
            <a:ext cx="10515600" cy="5099725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06C6747-1587-3CFD-3953-95DF44F30E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4618" y="258763"/>
            <a:ext cx="11112582" cy="520064"/>
          </a:xfrm>
          <a:prstGeom prst="rect">
            <a:avLst/>
          </a:prstGeom>
        </p:spPr>
        <p:txBody>
          <a:bodyPr anchor="ctr"/>
          <a:lstStyle>
            <a:lvl1pPr algn="l"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6" name="Round Single Corner Rectangle 5">
            <a:extLst>
              <a:ext uri="{FF2B5EF4-FFF2-40B4-BE49-F238E27FC236}">
                <a16:creationId xmlns:a16="http://schemas.microsoft.com/office/drawing/2014/main" id="{9CD81B1B-F341-B9E8-D8B5-522BE1DBA781}"/>
              </a:ext>
            </a:extLst>
          </p:cNvPr>
          <p:cNvSpPr/>
          <p:nvPr userDrawn="1"/>
        </p:nvSpPr>
        <p:spPr>
          <a:xfrm rot="16200000">
            <a:off x="131063" y="128327"/>
            <a:ext cx="635526" cy="651585"/>
          </a:xfrm>
          <a:prstGeom prst="round1Rect">
            <a:avLst>
              <a:gd name="adj" fmla="val 3686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538160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7418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0A2BFE-732A-4F4C-A536-49D07B7E8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4698" y="214807"/>
            <a:ext cx="8033951" cy="570512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E42C688-723B-3244-8447-C57003200B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1110929"/>
            <a:ext cx="8417011" cy="5705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s-CO" sz="2400" b="1" kern="1200" dirty="0">
                <a:solidFill>
                  <a:srgbClr val="EA21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E253E0-51DD-4344-B41A-0BC2BE62D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7DBC-0D10-7D40-8B4B-49B359500F3F}" type="datetimeFigureOut">
              <a:rPr lang="es-CO" smtClean="0"/>
              <a:t>3/09/2024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4C00CE-477F-EC47-97A4-8FB97219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F6A144-BDB8-3F4E-A253-513F89BF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1AD93-B76D-264B-B248-F8320E77806C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513664F2-B833-1E47-8F0B-5022B77933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1125" y="160338"/>
            <a:ext cx="727075" cy="679450"/>
          </a:xfrm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7091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>
                <a:latin typeface="Aptos Narrow" panose="020B0004020202020204" pitchFamily="34" charset="0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Aptos Narrow" panose="020B0004020202020204" pitchFamily="34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" name="Google Shape;14;p2"/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Google Shape;15;p2"/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Google Shape;16;p2"/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1249A-CC83-4BED-9AA7-668FA3BE03A1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0055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97C793E-2894-9705-20D1-73DE6D557D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7836" y="797694"/>
            <a:ext cx="3767851" cy="5268346"/>
          </a:xfrm>
          <a:custGeom>
            <a:avLst/>
            <a:gdLst>
              <a:gd name="connsiteX0" fmla="*/ 3767851 w 3767851"/>
              <a:gd name="connsiteY0" fmla="*/ 0 h 5268346"/>
              <a:gd name="connsiteX1" fmla="*/ 3767851 w 3767851"/>
              <a:gd name="connsiteY1" fmla="*/ 4686409 h 5268346"/>
              <a:gd name="connsiteX2" fmla="*/ 0 w 3767851"/>
              <a:gd name="connsiteY2" fmla="*/ 5268346 h 5268346"/>
              <a:gd name="connsiteX3" fmla="*/ 0 w 3767851"/>
              <a:gd name="connsiteY3" fmla="*/ 582004 h 526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7851" h="5268346">
                <a:moveTo>
                  <a:pt x="3767851" y="0"/>
                </a:moveTo>
                <a:lnTo>
                  <a:pt x="3767851" y="4686409"/>
                </a:lnTo>
                <a:lnTo>
                  <a:pt x="0" y="5268346"/>
                </a:lnTo>
                <a:lnTo>
                  <a:pt x="0" y="58200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Aptos Narrow" panose="020B0004020202020204" pitchFamily="34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41CD321-DF61-1530-390F-A6C17A11D3F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1919334"/>
            <a:ext cx="4414838" cy="4146705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ptos Narrow" panose="020B0004020202020204" pitchFamily="34" charset="0"/>
              </a:defRPr>
            </a:lvl1pPr>
            <a:lvl2pPr>
              <a:defRPr sz="1800">
                <a:latin typeface="Aptos Narrow" panose="020B0004020202020204" pitchFamily="34" charset="0"/>
              </a:defRPr>
            </a:lvl2pPr>
            <a:lvl3pPr>
              <a:defRPr sz="1800">
                <a:latin typeface="Aptos Narrow" panose="020B0004020202020204" pitchFamily="34" charset="0"/>
              </a:defRPr>
            </a:lvl3pPr>
            <a:lvl4pPr>
              <a:defRPr sz="1800">
                <a:latin typeface="Aptos Narrow" panose="020B0004020202020204" pitchFamily="34" charset="0"/>
              </a:defRPr>
            </a:lvl4pPr>
            <a:lvl5pPr>
              <a:defRPr sz="1800">
                <a:latin typeface="Aptos Narrow" panose="020B0004020202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948ED988-F301-EAA9-34BF-3654B6483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46196"/>
            <a:ext cx="4526498" cy="1065322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ptos Narrow" panose="020B00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6208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6802-9504-4BE8-BA8E-B48B775B48BF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7E53-8C42-42B8-8D5C-D99C805CBA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289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38;p18">
            <a:extLst>
              <a:ext uri="{FF2B5EF4-FFF2-40B4-BE49-F238E27FC236}">
                <a16:creationId xmlns:a16="http://schemas.microsoft.com/office/drawing/2014/main" id="{8BA7773D-276C-75D4-8D80-23DC65749FB1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3567" y="-281759"/>
            <a:ext cx="12192000" cy="71397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DF924A-C95F-E861-E861-05BBF1E1F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37B1-F250-BB44-A787-B38E086CCEE1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AEBAAA-6CB3-BC7F-01A4-79C8F43B4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157074-E515-9D5F-7133-972533EA1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CBD3-5874-3B44-A01E-6B695B606E1D}" type="slidenum">
              <a:rPr lang="en-US" smtClean="0"/>
              <a:t>‹Nº›</a:t>
            </a:fld>
            <a:endParaRPr lang="en-US"/>
          </a:p>
        </p:txBody>
      </p:sp>
      <p:sp>
        <p:nvSpPr>
          <p:cNvPr id="2" name="Título 7">
            <a:extLst>
              <a:ext uri="{FF2B5EF4-FFF2-40B4-BE49-F238E27FC236}">
                <a16:creationId xmlns:a16="http://schemas.microsoft.com/office/drawing/2014/main" id="{750278D7-F9AB-7356-ED9E-DACD76D69D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9781" y="4160121"/>
            <a:ext cx="5532437" cy="1325563"/>
          </a:xfrm>
          <a:prstGeom prst="rect">
            <a:avLst/>
          </a:prstGeom>
        </p:spPr>
        <p:txBody>
          <a:bodyPr/>
          <a:lstStyle>
            <a:lvl1pPr algn="ctr">
              <a:defRPr sz="6000">
                <a:latin typeface="Aptos Narrow" panose="020B0004020202020204" pitchFamily="34" charset="0"/>
              </a:defRPr>
            </a:lvl1pPr>
          </a:lstStyle>
          <a:p>
            <a:r>
              <a:rPr lang="es-ES"/>
              <a:t>GRACIAS</a:t>
            </a:r>
            <a:endParaRPr lang="es-CO"/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151F36C4-143C-82CD-D63C-3BFE1D6991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12484" y="5192112"/>
            <a:ext cx="2567032" cy="53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045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AD3D1F7E-34F6-17E0-ED34-50335AAB38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51375" y="1179513"/>
            <a:ext cx="2386013" cy="42211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Aptos Narrow" panose="020B0004020202020204" pitchFamily="34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40AAC6E9-6CFC-14BF-35AF-C266C8E2C37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1975" y="1249378"/>
            <a:ext cx="3829050" cy="4151297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ptos Narrow" panose="020B0004020202020204" pitchFamily="34" charset="0"/>
              </a:defRPr>
            </a:lvl1pPr>
            <a:lvl2pPr>
              <a:defRPr sz="1800">
                <a:latin typeface="Aptos Narrow" panose="020B0004020202020204" pitchFamily="34" charset="0"/>
              </a:defRPr>
            </a:lvl2pPr>
            <a:lvl3pPr>
              <a:defRPr sz="1800">
                <a:latin typeface="Aptos Narrow" panose="020B0004020202020204" pitchFamily="34" charset="0"/>
              </a:defRPr>
            </a:lvl3pPr>
            <a:lvl4pPr>
              <a:defRPr sz="1800">
                <a:latin typeface="Aptos Narrow" panose="020B0004020202020204" pitchFamily="34" charset="0"/>
              </a:defRPr>
            </a:lvl4pPr>
            <a:lvl5pPr>
              <a:defRPr sz="1800">
                <a:latin typeface="Aptos Narrow" panose="020B0004020202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11" name="Marcador de contenido 9">
            <a:extLst>
              <a:ext uri="{FF2B5EF4-FFF2-40B4-BE49-F238E27FC236}">
                <a16:creationId xmlns:a16="http://schemas.microsoft.com/office/drawing/2014/main" id="{B43C5FD5-3E85-EB4A-D50F-6E255370309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297738" y="1249377"/>
            <a:ext cx="3829050" cy="4151297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ptos Narrow" panose="020B0004020202020204" pitchFamily="34" charset="0"/>
              </a:defRPr>
            </a:lvl1pPr>
            <a:lvl2pPr>
              <a:defRPr sz="1800">
                <a:latin typeface="Aptos Narrow" panose="020B0004020202020204" pitchFamily="34" charset="0"/>
              </a:defRPr>
            </a:lvl2pPr>
            <a:lvl3pPr>
              <a:defRPr sz="1800">
                <a:latin typeface="Aptos Narrow" panose="020B0004020202020204" pitchFamily="34" charset="0"/>
              </a:defRPr>
            </a:lvl3pPr>
            <a:lvl4pPr>
              <a:defRPr sz="1800">
                <a:latin typeface="Aptos Narrow" panose="020B0004020202020204" pitchFamily="34" charset="0"/>
              </a:defRPr>
            </a:lvl4pPr>
            <a:lvl5pPr>
              <a:defRPr sz="1800">
                <a:latin typeface="Aptos Narrow" panose="020B0004020202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12" name="Título 11">
            <a:extLst>
              <a:ext uri="{FF2B5EF4-FFF2-40B4-BE49-F238E27FC236}">
                <a16:creationId xmlns:a16="http://schemas.microsoft.com/office/drawing/2014/main" id="{957639FF-7705-32C9-EF10-33051056A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4" y="337965"/>
            <a:ext cx="10564813" cy="639809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ptos Narrow" panose="020B00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4530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65A980F-2F2C-FC74-8611-0E115307A6A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96739" y="1901810"/>
            <a:ext cx="2297928" cy="3041196"/>
          </a:xfrm>
          <a:custGeom>
            <a:avLst/>
            <a:gdLst>
              <a:gd name="connsiteX0" fmla="*/ 483240 w 2297928"/>
              <a:gd name="connsiteY0" fmla="*/ 0 h 3041196"/>
              <a:gd name="connsiteX1" fmla="*/ 2297928 w 2297928"/>
              <a:gd name="connsiteY1" fmla="*/ 0 h 3041196"/>
              <a:gd name="connsiteX2" fmla="*/ 1814621 w 2297928"/>
              <a:gd name="connsiteY2" fmla="*/ 3041196 h 3041196"/>
              <a:gd name="connsiteX3" fmla="*/ 0 w 2297928"/>
              <a:gd name="connsiteY3" fmla="*/ 3041196 h 304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7928" h="3041196">
                <a:moveTo>
                  <a:pt x="483240" y="0"/>
                </a:moveTo>
                <a:lnTo>
                  <a:pt x="2297928" y="0"/>
                </a:lnTo>
                <a:lnTo>
                  <a:pt x="1814621" y="3041196"/>
                </a:lnTo>
                <a:lnTo>
                  <a:pt x="0" y="3041196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Aptos Narrow" panose="020B0004020202020204" pitchFamily="34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7CD6EC2-6ACA-2073-6D76-DA036D4188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91317" y="1080656"/>
            <a:ext cx="3538739" cy="4683507"/>
          </a:xfrm>
          <a:custGeom>
            <a:avLst/>
            <a:gdLst>
              <a:gd name="connsiteX0" fmla="*/ 744191 w 3538739"/>
              <a:gd name="connsiteY0" fmla="*/ 0 h 4683507"/>
              <a:gd name="connsiteX1" fmla="*/ 3538739 w 3538739"/>
              <a:gd name="connsiteY1" fmla="*/ 0 h 4683507"/>
              <a:gd name="connsiteX2" fmla="*/ 2794548 w 3538739"/>
              <a:gd name="connsiteY2" fmla="*/ 4683507 h 4683507"/>
              <a:gd name="connsiteX3" fmla="*/ 0 w 3538739"/>
              <a:gd name="connsiteY3" fmla="*/ 4683507 h 468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8739" h="4683507">
                <a:moveTo>
                  <a:pt x="744191" y="0"/>
                </a:moveTo>
                <a:lnTo>
                  <a:pt x="3538739" y="0"/>
                </a:lnTo>
                <a:lnTo>
                  <a:pt x="2794548" y="4683507"/>
                </a:lnTo>
                <a:lnTo>
                  <a:pt x="0" y="468350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Aptos Narrow" panose="020B0004020202020204" pitchFamily="34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0DC984-0C32-2E63-56A0-D7D6B6935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37B1-F250-BB44-A787-B38E086CCEE1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BEC7DE-AF3A-3EDE-611D-611915259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24A236-3F3A-7583-1C58-8ACBC71A1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CBD3-5874-3B44-A01E-6B695B606E1D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07546C6-4DCD-4A40-353C-C08D623C871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87388" y="1080656"/>
            <a:ext cx="4327525" cy="4683557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ptos Narrow" panose="020B0004020202020204" pitchFamily="34" charset="0"/>
              </a:defRPr>
            </a:lvl1pPr>
            <a:lvl2pPr>
              <a:defRPr sz="2000">
                <a:latin typeface="Aptos Narrow" panose="020B0004020202020204" pitchFamily="34" charset="0"/>
              </a:defRPr>
            </a:lvl2pPr>
            <a:lvl3pPr>
              <a:defRPr sz="2000">
                <a:latin typeface="Aptos Narrow" panose="020B0004020202020204" pitchFamily="34" charset="0"/>
              </a:defRPr>
            </a:lvl3pPr>
            <a:lvl4pPr>
              <a:defRPr sz="2000">
                <a:latin typeface="Aptos Narrow" panose="020B0004020202020204" pitchFamily="34" charset="0"/>
              </a:defRPr>
            </a:lvl4pPr>
            <a:lvl5pPr>
              <a:defRPr sz="2000">
                <a:latin typeface="Aptos Narrow" panose="020B0004020202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25D2DDAA-AC89-FD5D-A523-D41D27B9E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365126"/>
            <a:ext cx="10666412" cy="494954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ptos Narrow" panose="020B00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05912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C560C84-4F85-D824-4BFC-A80D1DCD91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2553" y="0"/>
            <a:ext cx="5202495" cy="6858508"/>
          </a:xfrm>
          <a:custGeom>
            <a:avLst/>
            <a:gdLst>
              <a:gd name="connsiteX0" fmla="*/ 0 w 5202495"/>
              <a:gd name="connsiteY0" fmla="*/ 0 h 6858508"/>
              <a:gd name="connsiteX1" fmla="*/ 3869498 w 5202495"/>
              <a:gd name="connsiteY1" fmla="*/ 0 h 6858508"/>
              <a:gd name="connsiteX2" fmla="*/ 5202495 w 5202495"/>
              <a:gd name="connsiteY2" fmla="*/ 3429254 h 6858508"/>
              <a:gd name="connsiteX3" fmla="*/ 3869498 w 5202495"/>
              <a:gd name="connsiteY3" fmla="*/ 6858508 h 6858508"/>
              <a:gd name="connsiteX4" fmla="*/ 0 w 5202495"/>
              <a:gd name="connsiteY4" fmla="*/ 6858508 h 6858508"/>
              <a:gd name="connsiteX5" fmla="*/ 1332997 w 5202495"/>
              <a:gd name="connsiteY5" fmla="*/ 3425828 h 6858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02495" h="6858508">
                <a:moveTo>
                  <a:pt x="0" y="0"/>
                </a:moveTo>
                <a:lnTo>
                  <a:pt x="3869498" y="0"/>
                </a:lnTo>
                <a:lnTo>
                  <a:pt x="5202495" y="3429254"/>
                </a:lnTo>
                <a:lnTo>
                  <a:pt x="3869498" y="6858508"/>
                </a:lnTo>
                <a:lnTo>
                  <a:pt x="0" y="6858508"/>
                </a:lnTo>
                <a:lnTo>
                  <a:pt x="1332997" y="342582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Aptos Narrow" panose="020B0004020202020204" pitchFamily="34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2EAF76D-4FC4-53A8-4B2B-6B8E4D43B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231" y="365125"/>
            <a:ext cx="4517680" cy="132556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ptos Narrow" panose="020B00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5B30C747-9BB8-B37E-3107-F0E59234EAA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43231" y="1865014"/>
            <a:ext cx="4517680" cy="446335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ptos Narrow" panose="020B0004020202020204" pitchFamily="34" charset="0"/>
              </a:defRPr>
            </a:lvl1pPr>
            <a:lvl2pPr>
              <a:defRPr sz="2000">
                <a:latin typeface="Aptos Narrow" panose="020B0004020202020204" pitchFamily="34" charset="0"/>
              </a:defRPr>
            </a:lvl2pPr>
            <a:lvl3pPr>
              <a:defRPr sz="2000">
                <a:latin typeface="Aptos Narrow" panose="020B0004020202020204" pitchFamily="34" charset="0"/>
              </a:defRPr>
            </a:lvl3pPr>
            <a:lvl4pPr>
              <a:defRPr sz="2000">
                <a:latin typeface="Aptos Narrow" panose="020B0004020202020204" pitchFamily="34" charset="0"/>
              </a:defRPr>
            </a:lvl4pPr>
            <a:lvl5pPr>
              <a:defRPr sz="2000">
                <a:latin typeface="Aptos Narrow" panose="020B0004020202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79898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CDB19C-ABDD-D6B3-3589-D7C129E9F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37B1-F250-BB44-A787-B38E086CCEE1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CC5144-AB2A-1D24-EEC9-35432CF8F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C6C63B-78F1-73D1-E5CD-978492C70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CBD3-5874-3B44-A01E-6B695B606E1D}" type="slidenum">
              <a:rPr lang="en-US" smtClean="0"/>
              <a:t>‹Nº›</a:t>
            </a:fld>
            <a:endParaRPr lang="en-US"/>
          </a:p>
        </p:txBody>
      </p:sp>
      <p:sp>
        <p:nvSpPr>
          <p:cNvPr id="2" name="Rectangle 15">
            <a:extLst>
              <a:ext uri="{FF2B5EF4-FFF2-40B4-BE49-F238E27FC236}">
                <a16:creationId xmlns:a16="http://schemas.microsoft.com/office/drawing/2014/main" id="{F3B164F8-D5A0-950E-0371-808C652DD685}"/>
              </a:ext>
            </a:extLst>
          </p:cNvPr>
          <p:cNvSpPr/>
          <p:nvPr userDrawn="1"/>
        </p:nvSpPr>
        <p:spPr>
          <a:xfrm>
            <a:off x="0" y="-325925"/>
            <a:ext cx="12213051" cy="718392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ptos Narrow" panose="020B0004020202020204" pitchFamily="34" charset="0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05AC274-E228-5B21-1156-C144CA941726}"/>
              </a:ext>
            </a:extLst>
          </p:cNvPr>
          <p:cNvSpPr/>
          <p:nvPr userDrawn="1"/>
        </p:nvSpPr>
        <p:spPr>
          <a:xfrm>
            <a:off x="1445307" y="3109911"/>
            <a:ext cx="5550870" cy="37480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ptos Narrow" panose="020B0004020202020204" pitchFamily="34" charset="0"/>
            </a:endParaRP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C38D6199-9662-FA15-2CFB-61804507C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400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Aptos Narrow" panose="020B00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8CAD4EC7-A97E-FE83-909A-184886EF99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55612" y="3429000"/>
            <a:ext cx="4617911" cy="2897982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ptos Narrow" panose="020B0004020202020204" pitchFamily="34" charset="0"/>
              </a:defRPr>
            </a:lvl1pPr>
            <a:lvl2pPr>
              <a:defRPr sz="2000">
                <a:latin typeface="Aptos Narrow" panose="020B0004020202020204" pitchFamily="34" charset="0"/>
              </a:defRPr>
            </a:lvl2pPr>
            <a:lvl3pPr>
              <a:defRPr sz="2000">
                <a:latin typeface="Aptos Narrow" panose="020B0004020202020204" pitchFamily="34" charset="0"/>
              </a:defRPr>
            </a:lvl3pPr>
            <a:lvl4pPr>
              <a:defRPr sz="2000">
                <a:latin typeface="Aptos Narrow" panose="020B0004020202020204" pitchFamily="34" charset="0"/>
              </a:defRPr>
            </a:lvl4pPr>
            <a:lvl5pPr>
              <a:defRPr sz="2000">
                <a:latin typeface="Aptos Narrow" panose="020B0004020202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1E643C8E-C0E0-43FD-AA31-2A37E74C46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1050925"/>
            <a:ext cx="10452100" cy="17399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Aptos Narrow" panose="020B00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ptos Narrow" panose="020B00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ptos Narrow" panose="020B00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ptos Narrow" panose="020B00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ptos Narrow" panose="020B0004020202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01D79175-BA19-5566-A917-20EF547A855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96177" y="3109913"/>
            <a:ext cx="3074221" cy="37480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Aptos Narrow" panose="020B0004020202020204" pitchFamily="34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79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AF9EFCF-380C-4B1B-5A1F-B771C48FAF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04730" y="1020420"/>
            <a:ext cx="4187688" cy="4861298"/>
          </a:xfrm>
          <a:custGeom>
            <a:avLst/>
            <a:gdLst>
              <a:gd name="connsiteX0" fmla="*/ 0 w 4187688"/>
              <a:gd name="connsiteY0" fmla="*/ 0 h 4861298"/>
              <a:gd name="connsiteX1" fmla="*/ 4187688 w 4187688"/>
              <a:gd name="connsiteY1" fmla="*/ 0 h 4861298"/>
              <a:gd name="connsiteX2" fmla="*/ 4187688 w 4187688"/>
              <a:gd name="connsiteY2" fmla="*/ 4242249 h 4861298"/>
              <a:gd name="connsiteX3" fmla="*/ 0 w 4187688"/>
              <a:gd name="connsiteY3" fmla="*/ 4861298 h 4861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87688" h="4861298">
                <a:moveTo>
                  <a:pt x="0" y="0"/>
                </a:moveTo>
                <a:lnTo>
                  <a:pt x="4187688" y="0"/>
                </a:lnTo>
                <a:lnTo>
                  <a:pt x="4187688" y="4242249"/>
                </a:lnTo>
                <a:lnTo>
                  <a:pt x="0" y="486129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Aptos Narrow" panose="020B0004020202020204" pitchFamily="34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488CBE-095F-BC1D-0B6D-FA55E6F30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37B1-F250-BB44-A787-B38E086CCEE1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257C72-5E4D-2DC3-6110-300229A41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71100E-919E-C419-6180-B8F97515B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CBD3-5874-3B44-A01E-6B695B606E1D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1B4F382-9580-E0F9-770D-2AC9BF52EA7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1020763"/>
            <a:ext cx="4913313" cy="4438650"/>
          </a:xfrm>
          <a:prstGeom prst="rect">
            <a:avLst/>
          </a:prstGeom>
        </p:spPr>
        <p:txBody>
          <a:bodyPr/>
          <a:lstStyle>
            <a:lvl1pPr>
              <a:defRPr>
                <a:latin typeface="Aptos Narrow" panose="020B0004020202020204" pitchFamily="34" charset="0"/>
              </a:defRPr>
            </a:lvl1pPr>
            <a:lvl2pPr>
              <a:defRPr>
                <a:latin typeface="Aptos Narrow" panose="020B0004020202020204" pitchFamily="34" charset="0"/>
              </a:defRPr>
            </a:lvl2pPr>
            <a:lvl3pPr>
              <a:defRPr>
                <a:latin typeface="Aptos Narrow" panose="020B0004020202020204" pitchFamily="34" charset="0"/>
              </a:defRPr>
            </a:lvl3pPr>
            <a:lvl4pPr>
              <a:defRPr>
                <a:latin typeface="Aptos Narrow" panose="020B0004020202020204" pitchFamily="34" charset="0"/>
              </a:defRPr>
            </a:lvl4pPr>
            <a:lvl5pPr>
              <a:defRPr>
                <a:latin typeface="Aptos Narrow" panose="020B0004020202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517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1FE82B5-AB74-1298-36A2-F8796C0512B3}"/>
              </a:ext>
            </a:extLst>
          </p:cNvPr>
          <p:cNvSpPr/>
          <p:nvPr userDrawn="1"/>
        </p:nvSpPr>
        <p:spPr>
          <a:xfrm>
            <a:off x="0" y="-307818"/>
            <a:ext cx="12192000" cy="716416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ptos Narrow" panose="020B0004020202020204" pitchFamily="34" charset="0"/>
            </a:endParaRPr>
          </a:p>
        </p:txBody>
      </p:sp>
      <p:grpSp>
        <p:nvGrpSpPr>
          <p:cNvPr id="21" name="Graphic 19">
            <a:extLst>
              <a:ext uri="{FF2B5EF4-FFF2-40B4-BE49-F238E27FC236}">
                <a16:creationId xmlns:a16="http://schemas.microsoft.com/office/drawing/2014/main" id="{FCB27069-B8A5-8142-B1DA-068C15A2373E}"/>
              </a:ext>
            </a:extLst>
          </p:cNvPr>
          <p:cNvGrpSpPr/>
          <p:nvPr userDrawn="1"/>
        </p:nvGrpSpPr>
        <p:grpSpPr>
          <a:xfrm>
            <a:off x="5019057" y="-317439"/>
            <a:ext cx="3134343" cy="7175439"/>
            <a:chOff x="4633072" y="0"/>
            <a:chExt cx="2925411" cy="6856351"/>
          </a:xfrm>
          <a:solidFill>
            <a:schemeClr val="accent1"/>
          </a:solidFill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E3C7E65-8A90-4F3C-B651-6C348346EA2E}"/>
                </a:ext>
              </a:extLst>
            </p:cNvPr>
            <p:cNvSpPr/>
            <p:nvPr/>
          </p:nvSpPr>
          <p:spPr>
            <a:xfrm>
              <a:off x="5443318" y="0"/>
              <a:ext cx="2115165" cy="1768248"/>
            </a:xfrm>
            <a:custGeom>
              <a:avLst/>
              <a:gdLst>
                <a:gd name="connsiteX0" fmla="*/ 2115165 w 2115165"/>
                <a:gd name="connsiteY0" fmla="*/ 1768249 h 1768248"/>
                <a:gd name="connsiteX1" fmla="*/ 761989 w 2115165"/>
                <a:gd name="connsiteY1" fmla="*/ 1768249 h 1768248"/>
                <a:gd name="connsiteX2" fmla="*/ 0 w 2115165"/>
                <a:gd name="connsiteY2" fmla="*/ 0 h 1768248"/>
                <a:gd name="connsiteX3" fmla="*/ 1353176 w 2115165"/>
                <a:gd name="connsiteY3" fmla="*/ 0 h 1768248"/>
                <a:gd name="connsiteX4" fmla="*/ 2115165 w 2115165"/>
                <a:gd name="connsiteY4" fmla="*/ 1768249 h 176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5165" h="1768248">
                  <a:moveTo>
                    <a:pt x="2115165" y="1768249"/>
                  </a:moveTo>
                  <a:lnTo>
                    <a:pt x="761989" y="1768249"/>
                  </a:lnTo>
                  <a:lnTo>
                    <a:pt x="0" y="0"/>
                  </a:lnTo>
                  <a:lnTo>
                    <a:pt x="1353176" y="0"/>
                  </a:lnTo>
                  <a:lnTo>
                    <a:pt x="2115165" y="1768249"/>
                  </a:lnTo>
                  <a:close/>
                </a:path>
              </a:pathLst>
            </a:custGeom>
            <a:grpFill/>
            <a:ln w="6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Aptos Narrow" panose="020B0004020202020204" pitchFamily="34" charset="0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FAB543FE-0985-F631-E3D0-74DC24C009FD}"/>
                </a:ext>
              </a:extLst>
            </p:cNvPr>
            <p:cNvSpPr/>
            <p:nvPr/>
          </p:nvSpPr>
          <p:spPr>
            <a:xfrm>
              <a:off x="4633072" y="5842990"/>
              <a:ext cx="1430502" cy="1013361"/>
            </a:xfrm>
            <a:custGeom>
              <a:avLst/>
              <a:gdLst>
                <a:gd name="connsiteX0" fmla="*/ 1430503 w 1430502"/>
                <a:gd name="connsiteY0" fmla="*/ 0 h 1013361"/>
                <a:gd name="connsiteX1" fmla="*/ 436662 w 1430502"/>
                <a:gd name="connsiteY1" fmla="*/ 0 h 1013361"/>
                <a:gd name="connsiteX2" fmla="*/ 0 w 1430502"/>
                <a:gd name="connsiteY2" fmla="*/ 1013361 h 1013361"/>
                <a:gd name="connsiteX3" fmla="*/ 993841 w 1430502"/>
                <a:gd name="connsiteY3" fmla="*/ 1013361 h 1013361"/>
                <a:gd name="connsiteX4" fmla="*/ 1430503 w 1430502"/>
                <a:gd name="connsiteY4" fmla="*/ 0 h 101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0502" h="1013361">
                  <a:moveTo>
                    <a:pt x="1430503" y="0"/>
                  </a:moveTo>
                  <a:lnTo>
                    <a:pt x="436662" y="0"/>
                  </a:lnTo>
                  <a:lnTo>
                    <a:pt x="0" y="1013361"/>
                  </a:lnTo>
                  <a:lnTo>
                    <a:pt x="993841" y="1013361"/>
                  </a:lnTo>
                  <a:lnTo>
                    <a:pt x="1430503" y="0"/>
                  </a:lnTo>
                  <a:close/>
                </a:path>
              </a:pathLst>
            </a:custGeom>
            <a:grpFill/>
            <a:ln w="6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Aptos Narrow" panose="020B0004020202020204" pitchFamily="34" charset="0"/>
              </a:endParaRPr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76DFCF-F47F-856D-5D2C-CA17BA9E1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37B1-F250-BB44-A787-B38E086CCEE1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75D082-8DA5-E088-77C5-B80C7008B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BDD0EA-0AF3-6164-AA82-BA0C6FEFB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DCBD3-5874-3B44-A01E-6B695B606E1D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6350708F-F0B4-1658-5AFE-16FD3EA99D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56288" y="1533101"/>
            <a:ext cx="6335711" cy="426437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Aptos Narrow" panose="020B0004020202020204" pitchFamily="34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4CE94B21-8A46-E105-5B83-EEBDAC7B3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155" y="884124"/>
            <a:ext cx="5006566" cy="132556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Aptos Narrow" panose="020B00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06D74341-327B-4443-BB2C-D5406FE849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476" y="2290763"/>
            <a:ext cx="4915246" cy="3205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ptos Narrow" panose="020B00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ptos Narrow" panose="020B00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ptos Narrow" panose="020B00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ptos Narrow" panose="020B00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ptos Narrow" panose="020B0004020202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0498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0FF0F9-040F-F82A-5272-7C41E31A934B}"/>
              </a:ext>
            </a:extLst>
          </p:cNvPr>
          <p:cNvSpPr/>
          <p:nvPr userDrawn="1"/>
        </p:nvSpPr>
        <p:spPr>
          <a:xfrm>
            <a:off x="0" y="-289711"/>
            <a:ext cx="12192000" cy="6089374"/>
          </a:xfrm>
          <a:custGeom>
            <a:avLst/>
            <a:gdLst>
              <a:gd name="connsiteX0" fmla="*/ 0 w 12192000"/>
              <a:gd name="connsiteY0" fmla="*/ 0 h 4724400"/>
              <a:gd name="connsiteX1" fmla="*/ 12192000 w 12192000"/>
              <a:gd name="connsiteY1" fmla="*/ 0 h 4724400"/>
              <a:gd name="connsiteX2" fmla="*/ 12192000 w 12192000"/>
              <a:gd name="connsiteY2" fmla="*/ 4724400 h 4724400"/>
              <a:gd name="connsiteX3" fmla="*/ 0 w 12192000"/>
              <a:gd name="connsiteY3" fmla="*/ 4724400 h 4724400"/>
              <a:gd name="connsiteX4" fmla="*/ 0 w 12192000"/>
              <a:gd name="connsiteY4" fmla="*/ 0 h 4724400"/>
              <a:gd name="connsiteX0" fmla="*/ 0 w 12192000"/>
              <a:gd name="connsiteY0" fmla="*/ 0 h 6089374"/>
              <a:gd name="connsiteX1" fmla="*/ 12192000 w 12192000"/>
              <a:gd name="connsiteY1" fmla="*/ 0 h 6089374"/>
              <a:gd name="connsiteX2" fmla="*/ 12192000 w 12192000"/>
              <a:gd name="connsiteY2" fmla="*/ 4724400 h 6089374"/>
              <a:gd name="connsiteX3" fmla="*/ 0 w 12192000"/>
              <a:gd name="connsiteY3" fmla="*/ 6089374 h 6089374"/>
              <a:gd name="connsiteX4" fmla="*/ 0 w 12192000"/>
              <a:gd name="connsiteY4" fmla="*/ 0 h 6089374"/>
              <a:gd name="connsiteX0" fmla="*/ 0 w 12192000"/>
              <a:gd name="connsiteY0" fmla="*/ 0 h 6089374"/>
              <a:gd name="connsiteX1" fmla="*/ 12192000 w 12192000"/>
              <a:gd name="connsiteY1" fmla="*/ 0 h 6089374"/>
              <a:gd name="connsiteX2" fmla="*/ 12192000 w 12192000"/>
              <a:gd name="connsiteY2" fmla="*/ 4287078 h 6089374"/>
              <a:gd name="connsiteX3" fmla="*/ 0 w 12192000"/>
              <a:gd name="connsiteY3" fmla="*/ 6089374 h 6089374"/>
              <a:gd name="connsiteX4" fmla="*/ 0 w 12192000"/>
              <a:gd name="connsiteY4" fmla="*/ 0 h 608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089374">
                <a:moveTo>
                  <a:pt x="0" y="0"/>
                </a:moveTo>
                <a:lnTo>
                  <a:pt x="12192000" y="0"/>
                </a:lnTo>
                <a:lnTo>
                  <a:pt x="12192000" y="4287078"/>
                </a:lnTo>
                <a:lnTo>
                  <a:pt x="0" y="608937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ptos Narrow" panose="020B0004020202020204" pitchFamily="34" charset="0"/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E144A32-BCEF-3E52-956D-D7D0DEEAEE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69495" y="1170052"/>
            <a:ext cx="4008670" cy="4517896"/>
          </a:xfrm>
          <a:custGeom>
            <a:avLst/>
            <a:gdLst>
              <a:gd name="connsiteX0" fmla="*/ 633916 w 4008670"/>
              <a:gd name="connsiteY0" fmla="*/ 0 h 4517896"/>
              <a:gd name="connsiteX1" fmla="*/ 4008670 w 4008670"/>
              <a:gd name="connsiteY1" fmla="*/ 0 h 4517896"/>
              <a:gd name="connsiteX2" fmla="*/ 4008670 w 4008670"/>
              <a:gd name="connsiteY2" fmla="*/ 4517896 h 4517896"/>
              <a:gd name="connsiteX3" fmla="*/ 0 w 4008670"/>
              <a:gd name="connsiteY3" fmla="*/ 4517896 h 4517896"/>
              <a:gd name="connsiteX4" fmla="*/ 0 w 4008670"/>
              <a:gd name="connsiteY4" fmla="*/ 633370 h 4517896"/>
              <a:gd name="connsiteX5" fmla="*/ 633916 w 4008670"/>
              <a:gd name="connsiteY5" fmla="*/ 633370 h 4517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8670" h="4517896">
                <a:moveTo>
                  <a:pt x="633916" y="0"/>
                </a:moveTo>
                <a:lnTo>
                  <a:pt x="4008670" y="0"/>
                </a:lnTo>
                <a:lnTo>
                  <a:pt x="4008670" y="4517896"/>
                </a:lnTo>
                <a:lnTo>
                  <a:pt x="0" y="4517896"/>
                </a:lnTo>
                <a:lnTo>
                  <a:pt x="0" y="633370"/>
                </a:lnTo>
                <a:lnTo>
                  <a:pt x="633916" y="63337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Aptos Narrow" panose="020B0004020202020204" pitchFamily="34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55281729-CB7F-2B32-D2D7-5FB2392C0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170052"/>
            <a:ext cx="52578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ptos Narrow" panose="020B00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2881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8;p18">
            <a:extLst>
              <a:ext uri="{FF2B5EF4-FFF2-40B4-BE49-F238E27FC236}">
                <a16:creationId xmlns:a16="http://schemas.microsoft.com/office/drawing/2014/main" id="{49D4B73B-BB1E-6C47-7C47-82DA76D73832}"/>
              </a:ext>
            </a:extLst>
          </p:cNvPr>
          <p:cNvPicPr preferRelativeResize="0"/>
          <p:nvPr userDrawn="1"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93DF9-86FC-46E2-465A-BF00D5B149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ptos Narrow" panose="020B0004020202020204" pitchFamily="34" charset="0"/>
              </a:defRPr>
            </a:lvl1pPr>
          </a:lstStyle>
          <a:p>
            <a:fld id="{AE4737B1-F250-BB44-A787-B38E086CCEE1}" type="datetimeFigureOut">
              <a:rPr lang="en-US" smtClean="0"/>
              <a:pPr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C9AE6-CA5C-6C8C-7912-B5ADD2D079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ptos Narrow" panose="020B00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90DF1-70A6-E1C4-8C88-2622C80A61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ptos Narrow" panose="020B0004020202020204" pitchFamily="34" charset="0"/>
              </a:defRPr>
            </a:lvl1pPr>
          </a:lstStyle>
          <a:p>
            <a:fld id="{36DDCBD3-5874-3B44-A01E-6B695B606E1D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7FC2119-906C-A4AC-EA61-59D567E827EE}"/>
              </a:ext>
            </a:extLst>
          </p:cNvPr>
          <p:cNvSpPr txBox="1">
            <a:spLocks/>
          </p:cNvSpPr>
          <p:nvPr userDrawn="1"/>
        </p:nvSpPr>
        <p:spPr>
          <a:xfrm flipH="1">
            <a:off x="11270028" y="615071"/>
            <a:ext cx="379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00">
              <a:solidFill>
                <a:schemeClr val="tx2"/>
              </a:solidFill>
              <a:latin typeface="Aptos Narrow" panose="020B0004020202020204" pitchFamily="34" charset="0"/>
            </a:endParaRP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8F092DE6-6792-C3AB-EC0C-E6E0740ECFA5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485565" y="6416717"/>
            <a:ext cx="1465598" cy="30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7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8" r:id="rId7"/>
    <p:sldLayoutId id="2147483661" r:id="rId8"/>
    <p:sldLayoutId id="2147483665" r:id="rId9"/>
    <p:sldLayoutId id="2147483668" r:id="rId10"/>
    <p:sldLayoutId id="2147483669" r:id="rId11"/>
    <p:sldLayoutId id="2147483671" r:id="rId12"/>
    <p:sldLayoutId id="2147483675" r:id="rId13"/>
    <p:sldLayoutId id="2147483677" r:id="rId14"/>
    <p:sldLayoutId id="2147483678" r:id="rId15"/>
    <p:sldLayoutId id="2147483687" r:id="rId16"/>
    <p:sldLayoutId id="2147483688" r:id="rId17"/>
    <p:sldLayoutId id="2147483689" r:id="rId18"/>
    <p:sldLayoutId id="2147483691" r:id="rId19"/>
    <p:sldLayoutId id="2147483693" r:id="rId20"/>
    <p:sldLayoutId id="2147483694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1.svg"/><Relationship Id="rId7" Type="http://schemas.openxmlformats.org/officeDocument/2006/relationships/image" Target="../media/image3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0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Relationship Id="rId9" Type="http://schemas.openxmlformats.org/officeDocument/2006/relationships/image" Target="../media/image43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svg"/><Relationship Id="rId7" Type="http://schemas.openxmlformats.org/officeDocument/2006/relationships/image" Target="../media/image49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8.png"/><Relationship Id="rId5" Type="http://schemas.openxmlformats.org/officeDocument/2006/relationships/image" Target="../media/image47.svg"/><Relationship Id="rId4" Type="http://schemas.openxmlformats.org/officeDocument/2006/relationships/image" Target="../media/image46.png"/><Relationship Id="rId9" Type="http://schemas.openxmlformats.org/officeDocument/2006/relationships/image" Target="../media/image51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chart" Target="../charts/chart3.xml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chart" Target="../charts/chart4.xml"/><Relationship Id="rId9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chart" Target="../charts/chart1.xml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arcador de posición de imagen 11" descr="Ciudad con edificios altos&#10;&#10;Descripción generada automáticamente">
            <a:extLst>
              <a:ext uri="{FF2B5EF4-FFF2-40B4-BE49-F238E27FC236}">
                <a16:creationId xmlns:a16="http://schemas.microsoft.com/office/drawing/2014/main" id="{6BACE8B3-BC33-08A2-1D2B-EC74A021FA8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1887" r="21887"/>
          <a:stretch/>
        </p:blipFill>
        <p:spPr/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7A1057C4-26D1-CB5E-DE83-BCE0612E8136}"/>
              </a:ext>
            </a:extLst>
          </p:cNvPr>
          <p:cNvSpPr/>
          <p:nvPr/>
        </p:nvSpPr>
        <p:spPr>
          <a:xfrm>
            <a:off x="5298084" y="3605719"/>
            <a:ext cx="5486648" cy="2425429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9EC4AB1E-617B-3633-7634-4737717DB8F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1888" r="21888"/>
          <a:stretch/>
        </p:blipFill>
        <p:spPr/>
      </p:pic>
      <p:sp>
        <p:nvSpPr>
          <p:cNvPr id="13" name="Título 12">
            <a:extLst>
              <a:ext uri="{FF2B5EF4-FFF2-40B4-BE49-F238E27FC236}">
                <a16:creationId xmlns:a16="http://schemas.microsoft.com/office/drawing/2014/main" id="{7C93EA49-EEC7-F53D-8C81-80B57DB90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494" y="1548548"/>
            <a:ext cx="6072950" cy="1874197"/>
          </a:xfrm>
        </p:spPr>
        <p:txBody>
          <a:bodyPr/>
          <a:lstStyle/>
          <a:p>
            <a:r>
              <a:rPr lang="es-ES" sz="3600" b="1">
                <a:latin typeface="+mj-lt"/>
                <a:cs typeface="Arial" panose="020B0604020202020204" pitchFamily="34" charset="0"/>
              </a:rPr>
              <a:t>Adición  y modificación al Presupuesto Anual 2024 </a:t>
            </a:r>
            <a:r>
              <a:rPr lang="es-ES" sz="2800">
                <a:latin typeface="+mj-lt"/>
                <a:cs typeface="Arial" panose="020B0604020202020204" pitchFamily="34" charset="0"/>
              </a:rPr>
              <a:t>e informe de la Armonización Presupuestal del Plan de Desarrollo </a:t>
            </a:r>
            <a:endParaRPr lang="es-CO" sz="2800"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81D950-A513-2041-BB21-9055FBE474F1}"/>
              </a:ext>
            </a:extLst>
          </p:cNvPr>
          <p:cNvSpPr txBox="1"/>
          <p:nvPr/>
        </p:nvSpPr>
        <p:spPr>
          <a:xfrm rot="10800000" flipV="1">
            <a:off x="5869021" y="3838281"/>
            <a:ext cx="4442298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MX" sz="1400" i="0">
                <a:effectLst/>
                <a:latin typeface="Arial"/>
                <a:cs typeface="Arial"/>
              </a:rPr>
              <a:t>Por el cual se efectúan modificaciones en el Presupuesto Anual de Rentas e Ingresos y de Gastos e Inversiones del Distrito Capital, para la vigencia fiscal comprendida entre el 1 de enero y el 31 de diciembre de 2024, en armonización con el nuevo Plan</a:t>
            </a:r>
            <a:r>
              <a:rPr lang="es-MX" sz="1400">
                <a:latin typeface="Arial"/>
                <a:cs typeface="Arial"/>
              </a:rPr>
              <a:t> d</a:t>
            </a:r>
            <a:r>
              <a:rPr lang="es-MX" sz="1400" i="0">
                <a:effectLst/>
                <a:latin typeface="Arial"/>
                <a:cs typeface="Arial"/>
              </a:rPr>
              <a:t>e Desarrollo</a:t>
            </a:r>
            <a:r>
              <a:rPr lang="es-MX" sz="1400">
                <a:latin typeface="Arial"/>
                <a:cs typeface="Arial"/>
              </a:rPr>
              <a:t> </a:t>
            </a:r>
            <a:r>
              <a:rPr lang="es-MX" sz="1400" i="0">
                <a:effectLst/>
                <a:latin typeface="Arial"/>
                <a:cs typeface="Arial"/>
              </a:rPr>
              <a:t>Económico,</a:t>
            </a:r>
            <a:r>
              <a:rPr lang="es-MX" sz="1400">
                <a:latin typeface="Arial"/>
                <a:cs typeface="Arial"/>
              </a:rPr>
              <a:t> </a:t>
            </a:r>
            <a:r>
              <a:rPr lang="es-MX" sz="1400" i="0">
                <a:effectLst/>
                <a:latin typeface="Arial"/>
                <a:cs typeface="Arial"/>
              </a:rPr>
              <a:t>Social,</a:t>
            </a:r>
            <a:r>
              <a:rPr lang="es-MX" sz="1400">
                <a:latin typeface="Arial"/>
                <a:cs typeface="Arial"/>
              </a:rPr>
              <a:t> </a:t>
            </a:r>
            <a:r>
              <a:rPr lang="es-MX" sz="1400" i="0">
                <a:effectLst/>
                <a:latin typeface="Arial"/>
                <a:cs typeface="Arial"/>
              </a:rPr>
              <a:t>Ambiental y de </a:t>
            </a:r>
            <a:r>
              <a:rPr lang="es-MX" sz="1400" b="1" i="0">
                <a:effectLst/>
                <a:latin typeface="Arial"/>
                <a:cs typeface="Arial"/>
              </a:rPr>
              <a:t>Obras Públicas del Distrito Capital 2024-2027</a:t>
            </a:r>
            <a:r>
              <a:rPr lang="es-MX" sz="1400" i="0">
                <a:effectLst/>
                <a:latin typeface="Arial"/>
                <a:cs typeface="Arial"/>
              </a:rPr>
              <a:t> </a:t>
            </a:r>
          </a:p>
          <a:p>
            <a:pPr algn="just"/>
            <a:r>
              <a:rPr lang="es-MX" sz="1400" b="1">
                <a:latin typeface="Arial"/>
                <a:cs typeface="Arial"/>
              </a:rPr>
              <a:t>'Bogotá</a:t>
            </a:r>
            <a:r>
              <a:rPr lang="es-MX" sz="1400" b="1" i="0">
                <a:effectLst/>
                <a:latin typeface="Arial"/>
                <a:cs typeface="Arial"/>
              </a:rPr>
              <a:t> Camina Segura</a:t>
            </a:r>
            <a:r>
              <a:rPr lang="es-MX" sz="1400" b="1">
                <a:latin typeface="Arial"/>
                <a:cs typeface="Arial"/>
              </a:rPr>
              <a:t>'</a:t>
            </a:r>
            <a:endParaRPr lang="es-CO" sz="1400">
              <a:latin typeface="Arial"/>
              <a:cs typeface="Arial"/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C6251F79-76C7-5F6B-95B9-5A7BF5455C09}"/>
              </a:ext>
            </a:extLst>
          </p:cNvPr>
          <p:cNvSpPr/>
          <p:nvPr/>
        </p:nvSpPr>
        <p:spPr>
          <a:xfrm>
            <a:off x="1592338" y="4866079"/>
            <a:ext cx="3622520" cy="1991921"/>
          </a:xfrm>
          <a:custGeom>
            <a:avLst/>
            <a:gdLst>
              <a:gd name="connsiteX0" fmla="*/ 3622520 w 3622520"/>
              <a:gd name="connsiteY0" fmla="*/ 1991922 h 1991921"/>
              <a:gd name="connsiteX1" fmla="*/ 1629440 w 3622520"/>
              <a:gd name="connsiteY1" fmla="*/ 0 h 1991921"/>
              <a:gd name="connsiteX2" fmla="*/ 0 w 3622520"/>
              <a:gd name="connsiteY2" fmla="*/ 0 h 1991921"/>
              <a:gd name="connsiteX3" fmla="*/ 1993080 w 3622520"/>
              <a:gd name="connsiteY3" fmla="*/ 1991922 h 1991921"/>
              <a:gd name="connsiteX4" fmla="*/ 3622520 w 3622520"/>
              <a:gd name="connsiteY4" fmla="*/ 1991922 h 1991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2520" h="1991921">
                <a:moveTo>
                  <a:pt x="3622520" y="1991922"/>
                </a:moveTo>
                <a:lnTo>
                  <a:pt x="1629440" y="0"/>
                </a:lnTo>
                <a:lnTo>
                  <a:pt x="0" y="0"/>
                </a:lnTo>
                <a:lnTo>
                  <a:pt x="1993080" y="1991922"/>
                </a:lnTo>
                <a:lnTo>
                  <a:pt x="3622520" y="1991922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 w="636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Aptos Narrow" panose="020B0004020202020204" pitchFamily="34" charset="0"/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690BB1BD-6FBC-3ED7-6262-ED28FEBC522D}"/>
              </a:ext>
            </a:extLst>
          </p:cNvPr>
          <p:cNvSpPr/>
          <p:nvPr/>
        </p:nvSpPr>
        <p:spPr>
          <a:xfrm>
            <a:off x="5298084" y="0"/>
            <a:ext cx="2163814" cy="1440873"/>
          </a:xfrm>
          <a:custGeom>
            <a:avLst/>
            <a:gdLst>
              <a:gd name="connsiteX0" fmla="*/ 0 w 2991345"/>
              <a:gd name="connsiteY0" fmla="*/ 0 h 1991922"/>
              <a:gd name="connsiteX1" fmla="*/ 998265 w 2991345"/>
              <a:gd name="connsiteY1" fmla="*/ 0 h 1991922"/>
              <a:gd name="connsiteX2" fmla="*/ 2991345 w 2991345"/>
              <a:gd name="connsiteY2" fmla="*/ 1991922 h 1991922"/>
              <a:gd name="connsiteX3" fmla="*/ 1993080 w 2991345"/>
              <a:gd name="connsiteY3" fmla="*/ 1991922 h 199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1345" h="1991922">
                <a:moveTo>
                  <a:pt x="0" y="0"/>
                </a:moveTo>
                <a:lnTo>
                  <a:pt x="998265" y="0"/>
                </a:lnTo>
                <a:lnTo>
                  <a:pt x="2991345" y="1991922"/>
                </a:lnTo>
                <a:lnTo>
                  <a:pt x="1993080" y="1991922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 w="636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Aptos Narrow" panose="020B00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123FD54-2E41-59D4-59E7-802179ECA431}"/>
              </a:ext>
            </a:extLst>
          </p:cNvPr>
          <p:cNvSpPr txBox="1"/>
          <p:nvPr/>
        </p:nvSpPr>
        <p:spPr>
          <a:xfrm>
            <a:off x="5349935" y="3676739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6000">
                <a:latin typeface="Arial Black" panose="020B0A04020102020204" pitchFamily="34" charset="0"/>
              </a:rPr>
              <a:t>“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504E56-A200-F990-14A1-AFD9C2997D9B}"/>
              </a:ext>
            </a:extLst>
          </p:cNvPr>
          <p:cNvSpPr txBox="1"/>
          <p:nvPr/>
        </p:nvSpPr>
        <p:spPr>
          <a:xfrm>
            <a:off x="8121306" y="5388685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6000">
                <a:latin typeface="Arial Black" panose="020B0A040201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4738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8;p6">
            <a:extLst>
              <a:ext uri="{FF2B5EF4-FFF2-40B4-BE49-F238E27FC236}">
                <a16:creationId xmlns:a16="http://schemas.microsoft.com/office/drawing/2014/main" id="{CD60805F-1F3F-30C4-D0A6-CD15F5CF3A44}"/>
              </a:ext>
            </a:extLst>
          </p:cNvPr>
          <p:cNvSpPr txBox="1">
            <a:spLocks/>
          </p:cNvSpPr>
          <p:nvPr/>
        </p:nvSpPr>
        <p:spPr>
          <a:xfrm>
            <a:off x="1381219" y="1290107"/>
            <a:ext cx="3138526" cy="5365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20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cs typeface="Arial"/>
              </a:rPr>
              <a:t>Predial </a:t>
            </a:r>
            <a:br>
              <a:rPr lang="es-MX" sz="2000" b="1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cs typeface="Arial"/>
              </a:rPr>
            </a:br>
            <a:r>
              <a:rPr lang="es-MX" sz="2000" b="1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cs typeface="Arial"/>
              </a:rPr>
              <a:t>$4,16 billones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es-MX" sz="2000" b="1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cs typeface="Arial"/>
              </a:rPr>
            </a:br>
            <a:r>
              <a:rPr lang="es-MX" sz="20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cs typeface="Arial"/>
              </a:rPr>
              <a:t>Vehículos </a:t>
            </a:r>
            <a:br>
              <a:rPr lang="es-MX" sz="2000" b="1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cs typeface="Arial"/>
              </a:rPr>
            </a:br>
            <a:r>
              <a:rPr lang="es-MX" sz="2000" b="1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cs typeface="Arial"/>
              </a:rPr>
              <a:t>$1,24 billones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es-MX" sz="2000" b="1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cs typeface="Arial"/>
              </a:rPr>
            </a:br>
            <a:r>
              <a:rPr lang="es-MX" sz="20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cs typeface="Arial"/>
              </a:rPr>
              <a:t>ICA</a:t>
            </a:r>
            <a:r>
              <a:rPr lang="es-MX" sz="2000" b="1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cs typeface="Arial"/>
              </a:rPr>
              <a:t> </a:t>
            </a:r>
            <a:br>
              <a:rPr lang="es-MX" sz="2000" b="1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cs typeface="Arial"/>
              </a:rPr>
            </a:br>
            <a:r>
              <a:rPr lang="es-MX" sz="2000" b="1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cs typeface="Arial"/>
              </a:rPr>
              <a:t>$4,56 billones</a:t>
            </a:r>
            <a:r>
              <a:rPr lang="es-MX" sz="20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cs typeface="Arial"/>
              </a:rPr>
              <a:t> </a:t>
            </a:r>
            <a:endParaRPr lang="es-MX" sz="2000" b="1">
              <a:solidFill>
                <a:schemeClr val="tx1">
                  <a:lumMod val="90000"/>
                  <a:lumOff val="10000"/>
                </a:schemeClr>
              </a:solidFill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es-MX" sz="2000" b="1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cs typeface="Arial"/>
              </a:rPr>
            </a:br>
            <a:r>
              <a:rPr lang="es-MX" sz="20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cs typeface="Arial"/>
              </a:rPr>
              <a:t>Sobretasa a la Gasolina </a:t>
            </a:r>
            <a:br>
              <a:rPr lang="es-MX" sz="2000" b="1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cs typeface="Arial"/>
              </a:rPr>
            </a:br>
            <a:r>
              <a:rPr lang="es-MX" sz="2000" b="1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cs typeface="Arial"/>
              </a:rPr>
              <a:t>$292.735 millones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es-MX" sz="2000" b="1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cs typeface="Arial"/>
              </a:rPr>
            </a:br>
            <a:r>
              <a:rPr lang="es-MX" sz="20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cs typeface="Arial"/>
              </a:rPr>
              <a:t>Delineación Urbana </a:t>
            </a:r>
            <a:br>
              <a:rPr lang="es-MX" sz="2000" b="1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cs typeface="Arial"/>
              </a:rPr>
            </a:br>
            <a:r>
              <a:rPr lang="es-MX" sz="2000" b="1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cs typeface="Arial"/>
              </a:rPr>
              <a:t>$78.353 millones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es-MX" sz="2000" b="1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cs typeface="Arial"/>
              </a:rPr>
            </a:br>
            <a:r>
              <a:rPr lang="es-MX" sz="20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cs typeface="Arial"/>
              </a:rPr>
              <a:t>Otros Impuestos</a:t>
            </a:r>
            <a:br>
              <a:rPr lang="es-MX" sz="2000" b="1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cs typeface="Arial"/>
              </a:rPr>
            </a:br>
            <a:r>
              <a:rPr lang="es-MX" sz="2000" b="1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cs typeface="Arial"/>
              </a:rPr>
              <a:t>$646.939 millones</a:t>
            </a:r>
            <a:r>
              <a:rPr lang="es-MX" sz="200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cs typeface="Arial"/>
              </a:rPr>
              <a:t> </a:t>
            </a:r>
            <a:endParaRPr lang="es-MX" sz="2000" b="1">
              <a:solidFill>
                <a:schemeClr val="tx1">
                  <a:lumMod val="90000"/>
                  <a:lumOff val="10000"/>
                </a:schemeClr>
              </a:solidFill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MX" sz="2000" b="1">
              <a:solidFill>
                <a:schemeClr val="tx1">
                  <a:lumMod val="90000"/>
                  <a:lumOff val="1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8" name="CuadroTexto 25">
            <a:extLst>
              <a:ext uri="{FF2B5EF4-FFF2-40B4-BE49-F238E27FC236}">
                <a16:creationId xmlns:a16="http://schemas.microsoft.com/office/drawing/2014/main" id="{BFF50046-5BCC-4A90-7D18-8340A3AA17CC}"/>
              </a:ext>
            </a:extLst>
          </p:cNvPr>
          <p:cNvSpPr txBox="1"/>
          <p:nvPr/>
        </p:nvSpPr>
        <p:spPr>
          <a:xfrm>
            <a:off x="1381219" y="864008"/>
            <a:ext cx="1939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 b="1">
                <a:solidFill>
                  <a:srgbClr val="48566A"/>
                </a:solidFill>
                <a:latin typeface="Arial"/>
                <a:cs typeface="Arial"/>
              </a:rPr>
              <a:t>Impuesto </a:t>
            </a:r>
            <a:endParaRPr lang="es-CO" sz="2000" b="1">
              <a:solidFill>
                <a:srgbClr val="48566A"/>
              </a:solidFill>
              <a:latin typeface="Arial"/>
              <a:cs typeface="Arial"/>
            </a:endParaRPr>
          </a:p>
        </p:txBody>
      </p:sp>
      <p:sp>
        <p:nvSpPr>
          <p:cNvPr id="19" name="CuadroTexto 26">
            <a:extLst>
              <a:ext uri="{FF2B5EF4-FFF2-40B4-BE49-F238E27FC236}">
                <a16:creationId xmlns:a16="http://schemas.microsoft.com/office/drawing/2014/main" id="{B9296AE0-A12D-E6ED-84F5-8B7AF656417B}"/>
              </a:ext>
            </a:extLst>
          </p:cNvPr>
          <p:cNvSpPr txBox="1"/>
          <p:nvPr/>
        </p:nvSpPr>
        <p:spPr>
          <a:xfrm>
            <a:off x="4488027" y="869202"/>
            <a:ext cx="3215945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s-US" sz="2000" b="1">
                <a:solidFill>
                  <a:srgbClr val="48566A"/>
                </a:solidFill>
                <a:latin typeface="Arial"/>
                <a:cs typeface="Arial"/>
              </a:rPr>
              <a:t>Cumplimiento de la meta</a:t>
            </a:r>
          </a:p>
        </p:txBody>
      </p:sp>
      <p:pic>
        <p:nvPicPr>
          <p:cNvPr id="22" name="Gráfico 4" descr="Edificio con relleno sólido">
            <a:extLst>
              <a:ext uri="{FF2B5EF4-FFF2-40B4-BE49-F238E27FC236}">
                <a16:creationId xmlns:a16="http://schemas.microsoft.com/office/drawing/2014/main" id="{FBB19B23-B402-4C39-6894-FB20E77AFF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637" y="1335771"/>
            <a:ext cx="511954" cy="511954"/>
          </a:xfrm>
          <a:prstGeom prst="rect">
            <a:avLst/>
          </a:prstGeom>
        </p:spPr>
      </p:pic>
      <p:pic>
        <p:nvPicPr>
          <p:cNvPr id="23" name="Gráfico 7" descr="Coche con relleno sólido">
            <a:extLst>
              <a:ext uri="{FF2B5EF4-FFF2-40B4-BE49-F238E27FC236}">
                <a16:creationId xmlns:a16="http://schemas.microsoft.com/office/drawing/2014/main" id="{80D0D678-2B70-9248-9EB5-30E941273B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5062" y="2161473"/>
            <a:ext cx="639105" cy="639105"/>
          </a:xfrm>
          <a:prstGeom prst="rect">
            <a:avLst/>
          </a:prstGeom>
        </p:spPr>
      </p:pic>
      <p:pic>
        <p:nvPicPr>
          <p:cNvPr id="24" name="Gráfico 10" descr="Fábrica con relleno sólido">
            <a:extLst>
              <a:ext uri="{FF2B5EF4-FFF2-40B4-BE49-F238E27FC236}">
                <a16:creationId xmlns:a16="http://schemas.microsoft.com/office/drawing/2014/main" id="{6AA6E669-EC27-A3E0-9A10-CC000527BC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5062" y="2971112"/>
            <a:ext cx="639105" cy="639105"/>
          </a:xfrm>
          <a:prstGeom prst="rect">
            <a:avLst/>
          </a:prstGeom>
        </p:spPr>
      </p:pic>
      <p:pic>
        <p:nvPicPr>
          <p:cNvPr id="25" name="Gráfico 13" descr="Combustible con relleno sólido">
            <a:extLst>
              <a:ext uri="{FF2B5EF4-FFF2-40B4-BE49-F238E27FC236}">
                <a16:creationId xmlns:a16="http://schemas.microsoft.com/office/drawing/2014/main" id="{FF465F2B-B4BC-7C00-6233-6E81A6E557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62997" y="4062309"/>
            <a:ext cx="623234" cy="623234"/>
          </a:xfrm>
          <a:prstGeom prst="rect">
            <a:avLst/>
          </a:prstGeom>
        </p:spPr>
      </p:pic>
      <p:pic>
        <p:nvPicPr>
          <p:cNvPr id="26" name="Gráfico 15" descr="Ciudad con relleno sólido">
            <a:extLst>
              <a:ext uri="{FF2B5EF4-FFF2-40B4-BE49-F238E27FC236}">
                <a16:creationId xmlns:a16="http://schemas.microsoft.com/office/drawing/2014/main" id="{D38FFDA0-7A79-0E88-81A9-9723267F35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19726" y="4968737"/>
            <a:ext cx="709777" cy="709777"/>
          </a:xfrm>
          <a:prstGeom prst="rect">
            <a:avLst/>
          </a:prstGeom>
        </p:spPr>
      </p:pic>
      <p:cxnSp>
        <p:nvCxnSpPr>
          <p:cNvPr id="27" name="Conector recto 18">
            <a:extLst>
              <a:ext uri="{FF2B5EF4-FFF2-40B4-BE49-F238E27FC236}">
                <a16:creationId xmlns:a16="http://schemas.microsoft.com/office/drawing/2014/main" id="{39E9955D-1827-61B7-CD1C-30FA0FD9C2C4}"/>
              </a:ext>
            </a:extLst>
          </p:cNvPr>
          <p:cNvCxnSpPr>
            <a:cxnSpLocks/>
          </p:cNvCxnSpPr>
          <p:nvPr/>
        </p:nvCxnSpPr>
        <p:spPr>
          <a:xfrm>
            <a:off x="4315360" y="982446"/>
            <a:ext cx="0" cy="5544478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CuadroTexto 6">
            <a:extLst>
              <a:ext uri="{FF2B5EF4-FFF2-40B4-BE49-F238E27FC236}">
                <a16:creationId xmlns:a16="http://schemas.microsoft.com/office/drawing/2014/main" id="{868ADE6A-B61E-1D11-BB76-CF1635AE53B2}"/>
              </a:ext>
            </a:extLst>
          </p:cNvPr>
          <p:cNvSpPr txBox="1"/>
          <p:nvPr/>
        </p:nvSpPr>
        <p:spPr>
          <a:xfrm>
            <a:off x="5245926" y="1373437"/>
            <a:ext cx="1754734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MX" sz="2400" b="1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cs typeface="Arial"/>
              </a:rPr>
              <a:t>87%</a:t>
            </a:r>
            <a:endParaRPr lang="es-CO" sz="2400">
              <a:solidFill>
                <a:schemeClr val="tx1">
                  <a:lumMod val="90000"/>
                  <a:lumOff val="1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3" name="CuadroTexto 8">
            <a:extLst>
              <a:ext uri="{FF2B5EF4-FFF2-40B4-BE49-F238E27FC236}">
                <a16:creationId xmlns:a16="http://schemas.microsoft.com/office/drawing/2014/main" id="{E6B31793-CE21-F959-A5D5-E36D3E82DCA5}"/>
              </a:ext>
            </a:extLst>
          </p:cNvPr>
          <p:cNvSpPr txBox="1"/>
          <p:nvPr/>
        </p:nvSpPr>
        <p:spPr>
          <a:xfrm>
            <a:off x="5325998" y="2272783"/>
            <a:ext cx="1594591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MX" sz="2400" b="1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cs typeface="Arial"/>
              </a:rPr>
              <a:t>85%</a:t>
            </a:r>
            <a:endParaRPr lang="es-CO" sz="2400">
              <a:solidFill>
                <a:schemeClr val="tx1">
                  <a:lumMod val="90000"/>
                  <a:lumOff val="1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4" name="CuadroTexto 9">
            <a:extLst>
              <a:ext uri="{FF2B5EF4-FFF2-40B4-BE49-F238E27FC236}">
                <a16:creationId xmlns:a16="http://schemas.microsoft.com/office/drawing/2014/main" id="{37B7B4B5-681B-EC8A-43A8-781046518F20}"/>
              </a:ext>
            </a:extLst>
          </p:cNvPr>
          <p:cNvSpPr txBox="1"/>
          <p:nvPr/>
        </p:nvSpPr>
        <p:spPr>
          <a:xfrm>
            <a:off x="5325998" y="3206213"/>
            <a:ext cx="1594591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MX" sz="2400" b="1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cs typeface="Arial"/>
              </a:rPr>
              <a:t>64%</a:t>
            </a:r>
            <a:endParaRPr lang="es-CO" sz="2400">
              <a:solidFill>
                <a:schemeClr val="tx1">
                  <a:lumMod val="90000"/>
                  <a:lumOff val="1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5" name="CuadroTexto 12">
            <a:extLst>
              <a:ext uri="{FF2B5EF4-FFF2-40B4-BE49-F238E27FC236}">
                <a16:creationId xmlns:a16="http://schemas.microsoft.com/office/drawing/2014/main" id="{22CE3707-3421-5AEB-A6F1-B4329254D9B6}"/>
              </a:ext>
            </a:extLst>
          </p:cNvPr>
          <p:cNvSpPr txBox="1"/>
          <p:nvPr/>
        </p:nvSpPr>
        <p:spPr>
          <a:xfrm>
            <a:off x="5325998" y="4183832"/>
            <a:ext cx="1594591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MX" sz="2400" b="1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cs typeface="Arial"/>
              </a:rPr>
              <a:t>63%</a:t>
            </a:r>
            <a:endParaRPr lang="es-CO" sz="2400">
              <a:solidFill>
                <a:schemeClr val="tx1">
                  <a:lumMod val="90000"/>
                  <a:lumOff val="1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6" name="CuadroTexto 14">
            <a:extLst>
              <a:ext uri="{FF2B5EF4-FFF2-40B4-BE49-F238E27FC236}">
                <a16:creationId xmlns:a16="http://schemas.microsoft.com/office/drawing/2014/main" id="{36D63493-CDA8-97D3-63BF-C9EBDF38F623}"/>
              </a:ext>
            </a:extLst>
          </p:cNvPr>
          <p:cNvSpPr txBox="1"/>
          <p:nvPr/>
        </p:nvSpPr>
        <p:spPr>
          <a:xfrm>
            <a:off x="5325998" y="5077234"/>
            <a:ext cx="1594591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MX" sz="2400" b="1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cs typeface="Arial"/>
              </a:rPr>
              <a:t>81%</a:t>
            </a:r>
            <a:endParaRPr lang="es-CO" sz="2400">
              <a:solidFill>
                <a:schemeClr val="tx1">
                  <a:lumMod val="90000"/>
                  <a:lumOff val="1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8" name="Google Shape;160;p6">
            <a:extLst>
              <a:ext uri="{FF2B5EF4-FFF2-40B4-BE49-F238E27FC236}">
                <a16:creationId xmlns:a16="http://schemas.microsoft.com/office/drawing/2014/main" id="{A287CDD8-DD25-7DD2-2425-D1DE88F01B88}"/>
              </a:ext>
            </a:extLst>
          </p:cNvPr>
          <p:cNvSpPr txBox="1"/>
          <p:nvPr/>
        </p:nvSpPr>
        <p:spPr>
          <a:xfrm>
            <a:off x="7931379" y="817829"/>
            <a:ext cx="414435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 b="1" err="1">
                <a:solidFill>
                  <a:srgbClr val="48566A"/>
                </a:solidFill>
                <a:latin typeface="Arial"/>
                <a:cs typeface="Arial"/>
              </a:rPr>
              <a:t>Recaudo</a:t>
            </a:r>
            <a:r>
              <a:rPr lang="pt-BR" sz="2000" b="1">
                <a:solidFill>
                  <a:srgbClr val="48566A"/>
                </a:solidFill>
                <a:latin typeface="Arial"/>
                <a:cs typeface="Arial"/>
              </a:rPr>
              <a:t> corte 27 agosto 2024</a:t>
            </a:r>
          </a:p>
        </p:txBody>
      </p:sp>
      <p:sp>
        <p:nvSpPr>
          <p:cNvPr id="49" name="Google Shape;161;p6">
            <a:extLst>
              <a:ext uri="{FF2B5EF4-FFF2-40B4-BE49-F238E27FC236}">
                <a16:creationId xmlns:a16="http://schemas.microsoft.com/office/drawing/2014/main" id="{1E224CC5-F7F4-061E-033F-F76A72BE754B}"/>
              </a:ext>
            </a:extLst>
          </p:cNvPr>
          <p:cNvSpPr txBox="1"/>
          <p:nvPr/>
        </p:nvSpPr>
        <p:spPr>
          <a:xfrm>
            <a:off x="8255073" y="2957376"/>
            <a:ext cx="3496966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en-US"/>
            </a:defPPr>
            <a:lvl1pPr algn="ctr">
              <a:defRPr sz="8000" b="1">
                <a:solidFill>
                  <a:srgbClr val="92D050"/>
                </a:solidFill>
              </a:defRPr>
            </a:lvl1pPr>
          </a:lstStyle>
          <a:p>
            <a:r>
              <a:rPr lang="es-ES" sz="6000">
                <a:solidFill>
                  <a:schemeClr val="accent4">
                    <a:lumMod val="50000"/>
                  </a:schemeClr>
                </a:solidFill>
                <a:latin typeface="Arial"/>
                <a:cs typeface="Arial"/>
              </a:rPr>
              <a:t>73% </a:t>
            </a:r>
          </a:p>
        </p:txBody>
      </p:sp>
      <p:sp>
        <p:nvSpPr>
          <p:cNvPr id="50" name="Google Shape;160;p6">
            <a:extLst>
              <a:ext uri="{FF2B5EF4-FFF2-40B4-BE49-F238E27FC236}">
                <a16:creationId xmlns:a16="http://schemas.microsoft.com/office/drawing/2014/main" id="{4FC13E8C-8AA3-0307-1DDB-17D827F266DD}"/>
              </a:ext>
            </a:extLst>
          </p:cNvPr>
          <p:cNvSpPr txBox="1"/>
          <p:nvPr/>
        </p:nvSpPr>
        <p:spPr>
          <a:xfrm>
            <a:off x="8201156" y="2673454"/>
            <a:ext cx="36048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b="1">
                <a:solidFill>
                  <a:srgbClr val="48566A"/>
                </a:solidFill>
                <a:latin typeface="Arial"/>
                <a:cs typeface="Arial"/>
              </a:rPr>
              <a:t>Cumplimiento de la meta</a:t>
            </a:r>
          </a:p>
        </p:txBody>
      </p:sp>
      <p:sp>
        <p:nvSpPr>
          <p:cNvPr id="51" name="Google Shape;161;p6">
            <a:extLst>
              <a:ext uri="{FF2B5EF4-FFF2-40B4-BE49-F238E27FC236}">
                <a16:creationId xmlns:a16="http://schemas.microsoft.com/office/drawing/2014/main" id="{681A916C-03A8-924B-4616-8E2DD61B1F96}"/>
              </a:ext>
            </a:extLst>
          </p:cNvPr>
          <p:cNvSpPr txBox="1"/>
          <p:nvPr/>
        </p:nvSpPr>
        <p:spPr>
          <a:xfrm>
            <a:off x="8366626" y="1289247"/>
            <a:ext cx="3273861" cy="13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s-ES" sz="6000" b="1">
                <a:solidFill>
                  <a:schemeClr val="accent4">
                    <a:lumMod val="50000"/>
                  </a:schemeClr>
                </a:solidFill>
                <a:latin typeface="Arial"/>
                <a:cs typeface="Arial"/>
              </a:rPr>
              <a:t>$10,99 </a:t>
            </a:r>
            <a:endParaRPr lang="es-CO" sz="6000" b="1">
              <a:solidFill>
                <a:schemeClr val="accent4">
                  <a:lumMod val="50000"/>
                </a:schemeClr>
              </a:solidFill>
              <a:latin typeface="Arial"/>
              <a:cs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>
                <a:solidFill>
                  <a:schemeClr val="accent4">
                    <a:lumMod val="50000"/>
                  </a:schemeClr>
                </a:solidFill>
                <a:latin typeface="Arial"/>
                <a:cs typeface="Arial"/>
              </a:rPr>
              <a:t>billones de pesos</a:t>
            </a:r>
            <a:endParaRPr lang="es-ES" sz="1600">
              <a:solidFill>
                <a:schemeClr val="accent4">
                  <a:lumMod val="50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52" name="Conector recto 6">
            <a:extLst>
              <a:ext uri="{FF2B5EF4-FFF2-40B4-BE49-F238E27FC236}">
                <a16:creationId xmlns:a16="http://schemas.microsoft.com/office/drawing/2014/main" id="{0632A7BD-720E-6BDA-9820-47172E98DA53}"/>
              </a:ext>
            </a:extLst>
          </p:cNvPr>
          <p:cNvCxnSpPr>
            <a:cxnSpLocks/>
          </p:cNvCxnSpPr>
          <p:nvPr/>
        </p:nvCxnSpPr>
        <p:spPr>
          <a:xfrm>
            <a:off x="8431331" y="4047197"/>
            <a:ext cx="31444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CuadroTexto 14">
            <a:extLst>
              <a:ext uri="{FF2B5EF4-FFF2-40B4-BE49-F238E27FC236}">
                <a16:creationId xmlns:a16="http://schemas.microsoft.com/office/drawing/2014/main" id="{6F5732C2-E9D5-1791-6525-5B70757DE9BF}"/>
              </a:ext>
            </a:extLst>
          </p:cNvPr>
          <p:cNvSpPr txBox="1"/>
          <p:nvPr/>
        </p:nvSpPr>
        <p:spPr>
          <a:xfrm>
            <a:off x="5318363" y="5985226"/>
            <a:ext cx="1594591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MX" sz="2400" b="1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cs typeface="Arial"/>
              </a:rPr>
              <a:t>56%</a:t>
            </a:r>
            <a:endParaRPr lang="es-CO" sz="2400">
              <a:solidFill>
                <a:schemeClr val="tx1">
                  <a:lumMod val="90000"/>
                  <a:lumOff val="1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58" name="Gráfico 24" descr="Varios con relleno sólido">
            <a:extLst>
              <a:ext uri="{FF2B5EF4-FFF2-40B4-BE49-F238E27FC236}">
                <a16:creationId xmlns:a16="http://schemas.microsoft.com/office/drawing/2014/main" id="{E0834DD7-B2A0-3C5A-88B6-BBFE94D1AA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90606" y="5808621"/>
            <a:ext cx="768016" cy="768016"/>
          </a:xfrm>
          <a:prstGeom prst="rect">
            <a:avLst/>
          </a:prstGeom>
        </p:spPr>
      </p:pic>
      <p:sp>
        <p:nvSpPr>
          <p:cNvPr id="2" name="Google Shape;160;p6">
            <a:extLst>
              <a:ext uri="{FF2B5EF4-FFF2-40B4-BE49-F238E27FC236}">
                <a16:creationId xmlns:a16="http://schemas.microsoft.com/office/drawing/2014/main" id="{786E2D70-9918-FEFF-317E-1911B582C964}"/>
              </a:ext>
            </a:extLst>
          </p:cNvPr>
          <p:cNvSpPr txBox="1"/>
          <p:nvPr/>
        </p:nvSpPr>
        <p:spPr>
          <a:xfrm>
            <a:off x="8201156" y="4154011"/>
            <a:ext cx="36048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s-ES" sz="2000" b="1">
                <a:solidFill>
                  <a:srgbClr val="48566A"/>
                </a:solidFill>
                <a:latin typeface="Arial"/>
                <a:cs typeface="Arial"/>
              </a:rPr>
              <a:t>Recaudo alivios tributarios a 26 de agosto </a:t>
            </a:r>
          </a:p>
        </p:txBody>
      </p:sp>
      <p:sp>
        <p:nvSpPr>
          <p:cNvPr id="3" name="Google Shape;161;p6">
            <a:extLst>
              <a:ext uri="{FF2B5EF4-FFF2-40B4-BE49-F238E27FC236}">
                <a16:creationId xmlns:a16="http://schemas.microsoft.com/office/drawing/2014/main" id="{9FEFC553-2556-6D36-18C5-D2173686047E}"/>
              </a:ext>
            </a:extLst>
          </p:cNvPr>
          <p:cNvSpPr txBox="1"/>
          <p:nvPr/>
        </p:nvSpPr>
        <p:spPr>
          <a:xfrm>
            <a:off x="8366626" y="4660975"/>
            <a:ext cx="3273861" cy="160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s-ES" sz="6000" b="1">
                <a:solidFill>
                  <a:schemeClr val="accent4">
                    <a:lumMod val="50000"/>
                  </a:schemeClr>
                </a:solidFill>
                <a:latin typeface="Arial"/>
                <a:cs typeface="Arial"/>
              </a:rPr>
              <a:t>$55.493 </a:t>
            </a:r>
            <a:r>
              <a:rPr lang="es-ES" sz="1600" b="1">
                <a:solidFill>
                  <a:schemeClr val="accent4">
                    <a:lumMod val="50000"/>
                  </a:schemeClr>
                </a:solidFill>
                <a:latin typeface="Arial"/>
                <a:cs typeface="Arial"/>
              </a:rPr>
              <a:t>millones de pesos</a:t>
            </a:r>
          </a:p>
          <a:p>
            <a:pPr algn="ctr"/>
            <a:r>
              <a:rPr lang="es-ES" sz="1600" b="1">
                <a:solidFill>
                  <a:srgbClr val="92D050"/>
                </a:solidFill>
                <a:latin typeface="Arial"/>
                <a:cs typeface="Arial"/>
              </a:rPr>
              <a:t>(40.944  pagos)</a:t>
            </a:r>
            <a:endParaRPr lang="es-ES" sz="1600">
              <a:solidFill>
                <a:srgbClr val="92D050"/>
              </a:solidFill>
              <a:latin typeface="Arial"/>
              <a:cs typeface="Arial"/>
            </a:endParaRPr>
          </a:p>
        </p:txBody>
      </p:sp>
      <p:sp>
        <p:nvSpPr>
          <p:cNvPr id="4" name="Título 12">
            <a:extLst>
              <a:ext uri="{FF2B5EF4-FFF2-40B4-BE49-F238E27FC236}">
                <a16:creationId xmlns:a16="http://schemas.microsoft.com/office/drawing/2014/main" id="{73BBA760-0CB0-3BD6-C67B-4D0880008047}"/>
              </a:ext>
            </a:extLst>
          </p:cNvPr>
          <p:cNvSpPr txBox="1">
            <a:spLocks/>
          </p:cNvSpPr>
          <p:nvPr/>
        </p:nvSpPr>
        <p:spPr>
          <a:xfrm>
            <a:off x="294253" y="1"/>
            <a:ext cx="11345992" cy="790203"/>
          </a:xfrm>
        </p:spPr>
        <p:txBody>
          <a:bodyPr lIns="91440" tIns="45720" rIns="91440" bIns="4572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00" b="1"/>
              <a:t>Recaudo Tributario </a:t>
            </a:r>
            <a:r>
              <a:rPr lang="es-ES" sz="2800"/>
              <a:t>al 27 de agosto de 2024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566FC488-6152-28AE-ADCB-64E7AA419AC3}"/>
              </a:ext>
            </a:extLst>
          </p:cNvPr>
          <p:cNvCxnSpPr>
            <a:cxnSpLocks/>
          </p:cNvCxnSpPr>
          <p:nvPr/>
        </p:nvCxnSpPr>
        <p:spPr>
          <a:xfrm>
            <a:off x="294253" y="792121"/>
            <a:ext cx="5801747" cy="0"/>
          </a:xfrm>
          <a:prstGeom prst="straightConnector1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18">
            <a:extLst>
              <a:ext uri="{FF2B5EF4-FFF2-40B4-BE49-F238E27FC236}">
                <a16:creationId xmlns:a16="http://schemas.microsoft.com/office/drawing/2014/main" id="{FD4E7822-4CB2-EB12-131D-F868597E9B16}"/>
              </a:ext>
            </a:extLst>
          </p:cNvPr>
          <p:cNvCxnSpPr>
            <a:cxnSpLocks/>
          </p:cNvCxnSpPr>
          <p:nvPr/>
        </p:nvCxnSpPr>
        <p:spPr>
          <a:xfrm>
            <a:off x="7859612" y="963126"/>
            <a:ext cx="0" cy="5544478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618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97B5B967-B0D7-CD02-D339-4FF0804F6DC6}"/>
              </a:ext>
            </a:extLst>
          </p:cNvPr>
          <p:cNvGraphicFramePr>
            <a:graphicFrameLocks noGrp="1"/>
          </p:cNvGraphicFramePr>
          <p:nvPr/>
        </p:nvGraphicFramePr>
        <p:xfrm>
          <a:off x="300037" y="1168137"/>
          <a:ext cx="11600511" cy="349584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612124">
                  <a:extLst>
                    <a:ext uri="{9D8B030D-6E8A-4147-A177-3AD203B41FA5}">
                      <a16:colId xmlns:a16="http://schemas.microsoft.com/office/drawing/2014/main" val="702057234"/>
                    </a:ext>
                  </a:extLst>
                </a:gridCol>
                <a:gridCol w="3988387">
                  <a:extLst>
                    <a:ext uri="{9D8B030D-6E8A-4147-A177-3AD203B41FA5}">
                      <a16:colId xmlns:a16="http://schemas.microsoft.com/office/drawing/2014/main" val="41850605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Modificaciones Presupuestales</a:t>
                      </a:r>
                    </a:p>
                  </a:txBody>
                  <a:tcPr marL="144000" marR="144000" marT="144000" marB="14400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48566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Necesidad de recursos</a:t>
                      </a:r>
                    </a:p>
                  </a:txBody>
                  <a:tcPr marL="144000" marR="144000" marT="144000" marB="14400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4856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467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Reducción por Ordenes de Prestación de servicios de las Entidades del Presupuesto Anual.</a:t>
                      </a:r>
                    </a:p>
                  </a:txBody>
                  <a:tcPr marL="144000" marR="144000" marT="144000" marB="14400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136.863</a:t>
                      </a:r>
                    </a:p>
                  </a:txBody>
                  <a:tcPr marL="144000" marR="144000" marT="144000" marB="14400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7203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Reducción Servicio a la deuda</a:t>
                      </a:r>
                    </a:p>
                  </a:txBody>
                  <a:tcPr marL="144000" marR="144000" marT="144000" marB="14400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50.000</a:t>
                      </a:r>
                    </a:p>
                  </a:txBody>
                  <a:tcPr marL="144000" marR="144000" marT="144000" marB="14400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0609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Reducción Secretaría de Educación del Distrito (ATENEA fondo FEST)</a:t>
                      </a:r>
                    </a:p>
                  </a:txBody>
                  <a:tcPr marL="144000" marR="144000" marT="144000" marB="14400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27.300</a:t>
                      </a:r>
                    </a:p>
                  </a:txBody>
                  <a:tcPr marL="144000" marR="144000" marT="144000" marB="14400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1682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Modificación de gastos de funcionamiento a inversión de la Secretaría General</a:t>
                      </a:r>
                    </a:p>
                  </a:txBody>
                  <a:tcPr marL="144000" marR="144000" marT="144000" marB="14400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3.500</a:t>
                      </a:r>
                    </a:p>
                  </a:txBody>
                  <a:tcPr marL="144000" marR="144000" marT="144000" marB="14400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7053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Subtotal modificaciones presupuestales</a:t>
                      </a:r>
                    </a:p>
                  </a:txBody>
                  <a:tcPr marL="144000" marR="144000" marT="144000" marB="14400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217.663</a:t>
                      </a:r>
                    </a:p>
                  </a:txBody>
                  <a:tcPr marL="144000" marR="144000" marT="144000" marB="14400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724670"/>
                  </a:ext>
                </a:extLst>
              </a:tr>
            </a:tbl>
          </a:graphicData>
        </a:graphic>
      </p:graphicFrame>
      <p:sp>
        <p:nvSpPr>
          <p:cNvPr id="2" name="Título 12">
            <a:extLst>
              <a:ext uri="{FF2B5EF4-FFF2-40B4-BE49-F238E27FC236}">
                <a16:creationId xmlns:a16="http://schemas.microsoft.com/office/drawing/2014/main" id="{DCBF6E39-3E84-7861-459D-1C832B3721A7}"/>
              </a:ext>
            </a:extLst>
          </p:cNvPr>
          <p:cNvSpPr txBox="1">
            <a:spLocks/>
          </p:cNvSpPr>
          <p:nvPr/>
        </p:nvSpPr>
        <p:spPr>
          <a:xfrm>
            <a:off x="294253" y="1"/>
            <a:ext cx="11345992" cy="790203"/>
          </a:xfrm>
        </p:spPr>
        <p:txBody>
          <a:bodyPr lIns="91440" tIns="45720" rIns="91440" bIns="4572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00" b="1"/>
              <a:t>Presupuesto 2024 – </a:t>
            </a:r>
            <a:r>
              <a:rPr lang="es-ES" sz="2800"/>
              <a:t>Modificaciones Presupuestales</a:t>
            </a:r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554FD246-7E40-2D21-2D3A-A77A2DB14D12}"/>
              </a:ext>
            </a:extLst>
          </p:cNvPr>
          <p:cNvCxnSpPr>
            <a:cxnSpLocks/>
          </p:cNvCxnSpPr>
          <p:nvPr/>
        </p:nvCxnSpPr>
        <p:spPr>
          <a:xfrm>
            <a:off x="294253" y="792121"/>
            <a:ext cx="5801747" cy="0"/>
          </a:xfrm>
          <a:prstGeom prst="straightConnector1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177AE56E-78E6-079F-EA82-C325AE402171}"/>
              </a:ext>
            </a:extLst>
          </p:cNvPr>
          <p:cNvSpPr txBox="1"/>
          <p:nvPr/>
        </p:nvSpPr>
        <p:spPr>
          <a:xfrm>
            <a:off x="9756798" y="262039"/>
            <a:ext cx="243520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200" b="1">
                <a:latin typeface="Aptos"/>
              </a:rPr>
              <a:t>Cifras en millones de pesos</a:t>
            </a:r>
          </a:p>
        </p:txBody>
      </p:sp>
    </p:spTree>
    <p:extLst>
      <p:ext uri="{BB962C8B-B14F-4D97-AF65-F5344CB8AC3E}">
        <p14:creationId xmlns:p14="http://schemas.microsoft.com/office/powerpoint/2010/main" val="2751191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5EE5DE0-CA87-C8C2-BB15-443865039BD2}"/>
              </a:ext>
            </a:extLst>
          </p:cNvPr>
          <p:cNvSpPr txBox="1"/>
          <p:nvPr/>
        </p:nvSpPr>
        <p:spPr>
          <a:xfrm>
            <a:off x="2243727" y="2603036"/>
            <a:ext cx="40458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>
                <a:latin typeface="+mj-lt"/>
                <a:cs typeface="Arial" panose="020B0604020202020204" pitchFamily="34" charset="0"/>
              </a:rPr>
              <a:t>USOS DE LA MODIFICACIÓN PRESUPUESTAL</a:t>
            </a:r>
            <a:endParaRPr lang="es-CO" sz="3000">
              <a:latin typeface="+mj-l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32207B5-D94F-D57E-3665-3CBA1E078BD5}"/>
              </a:ext>
            </a:extLst>
          </p:cNvPr>
          <p:cNvSpPr txBox="1"/>
          <p:nvPr/>
        </p:nvSpPr>
        <p:spPr>
          <a:xfrm>
            <a:off x="1123299" y="2228672"/>
            <a:ext cx="1138453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5000">
                <a:latin typeface="+mj-lt"/>
              </a:rPr>
              <a:t>2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5851628-B8B5-D3CB-0915-19608ABAC185}"/>
              </a:ext>
            </a:extLst>
          </p:cNvPr>
          <p:cNvSpPr txBox="1"/>
          <p:nvPr/>
        </p:nvSpPr>
        <p:spPr>
          <a:xfrm>
            <a:off x="6687800" y="2151727"/>
            <a:ext cx="37376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es-ES" sz="320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SUSTITUCIÓN DE FUENTES </a:t>
            </a:r>
          </a:p>
          <a:p>
            <a:pPr marL="342900" indent="-342900">
              <a:buFont typeface="+mj-lt"/>
              <a:buAutoNum type="alphaLcPeriod"/>
            </a:pPr>
            <a:r>
              <a:rPr lang="es-ES" sz="3200">
                <a:latin typeface="+mj-lt"/>
                <a:cs typeface="Arial" panose="020B0604020202020204" pitchFamily="34" charset="0"/>
              </a:rPr>
              <a:t>MODIFICACIÓN ENTRE ENTIDADES</a:t>
            </a:r>
          </a:p>
          <a:p>
            <a:pPr marL="342900" indent="-342900">
              <a:buFont typeface="+mj-lt"/>
              <a:buAutoNum type="alphaLcPeriod"/>
            </a:pPr>
            <a:r>
              <a:rPr lang="es-ES" sz="3200">
                <a:latin typeface="+mj-lt"/>
                <a:cs typeface="Arial" panose="020B0604020202020204" pitchFamily="34" charset="0"/>
              </a:rPr>
              <a:t>ADICIÓN</a:t>
            </a:r>
            <a:endParaRPr lang="es-CO" sz="320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570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288;p28">
            <a:extLst>
              <a:ext uri="{FF2B5EF4-FFF2-40B4-BE49-F238E27FC236}">
                <a16:creationId xmlns:a16="http://schemas.microsoft.com/office/drawing/2014/main" id="{4C795627-33FD-5756-7E65-8A3D3CCB0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7309" y="3660878"/>
            <a:ext cx="2409298" cy="240500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es-EC" altLang="es-EC" sz="18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" name="Google Shape;1288;p28">
            <a:extLst>
              <a:ext uri="{FF2B5EF4-FFF2-40B4-BE49-F238E27FC236}">
                <a16:creationId xmlns:a16="http://schemas.microsoft.com/office/drawing/2014/main" id="{C2F65BED-4B9B-B435-E923-F9833FF52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5973" y="1140346"/>
            <a:ext cx="2409298" cy="2405001"/>
          </a:xfrm>
          <a:prstGeom prst="ellipse">
            <a:avLst/>
          </a:prstGeom>
          <a:solidFill>
            <a:srgbClr val="4856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es-EC" altLang="es-EC" sz="18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8" name="Google Shape;1288;p28">
            <a:extLst>
              <a:ext uri="{FF2B5EF4-FFF2-40B4-BE49-F238E27FC236}">
                <a16:creationId xmlns:a16="http://schemas.microsoft.com/office/drawing/2014/main" id="{FD5F68E9-9355-2322-2C4E-B9096F517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2000" y="1107406"/>
            <a:ext cx="2409298" cy="240500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es-EC" altLang="es-EC" sz="18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AAFFAD7-610B-210E-D6D4-86E8FF867E7B}"/>
              </a:ext>
            </a:extLst>
          </p:cNvPr>
          <p:cNvSpPr txBox="1"/>
          <p:nvPr/>
        </p:nvSpPr>
        <p:spPr>
          <a:xfrm>
            <a:off x="2982080" y="1798257"/>
            <a:ext cx="2088977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Modificaciones entre entidades</a:t>
            </a:r>
          </a:p>
          <a:p>
            <a:pPr algn="ctr"/>
            <a:r>
              <a:rPr lang="es-MX" sz="2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$217.6mm</a:t>
            </a:r>
            <a:endParaRPr lang="es-CO" sz="2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8F170D1-5414-F444-1F46-BE1C8A936143}"/>
              </a:ext>
            </a:extLst>
          </p:cNvPr>
          <p:cNvSpPr txBox="1"/>
          <p:nvPr/>
        </p:nvSpPr>
        <p:spPr>
          <a:xfrm>
            <a:off x="7179418" y="1925185"/>
            <a:ext cx="1814461" cy="104644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ctr">
              <a:defRPr b="1">
                <a:latin typeface="Aptos" panose="020B0004020202020204" pitchFamily="34" charset="0"/>
              </a:defRPr>
            </a:lvl1pPr>
          </a:lstStyle>
          <a:p>
            <a:r>
              <a:rPr lang="es-MX" b="0">
                <a:solidFill>
                  <a:schemeClr val="bg1"/>
                </a:solidFill>
                <a:latin typeface="Arial"/>
                <a:cs typeface="Arial"/>
              </a:rPr>
              <a:t>Adición Ingresos</a:t>
            </a:r>
            <a:endParaRPr lang="es-MX" b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600">
                <a:solidFill>
                  <a:schemeClr val="bg1"/>
                </a:solidFill>
                <a:latin typeface="Arial"/>
                <a:cs typeface="Arial"/>
              </a:rPr>
              <a:t>$473.2mm</a:t>
            </a:r>
            <a:endParaRPr lang="es-CO" sz="26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D9F8646-7D97-7C5B-60D1-E2082EE88B02}"/>
              </a:ext>
            </a:extLst>
          </p:cNvPr>
          <p:cNvSpPr txBox="1"/>
          <p:nvPr/>
        </p:nvSpPr>
        <p:spPr>
          <a:xfrm>
            <a:off x="5098635" y="4283348"/>
            <a:ext cx="2122613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1">
                <a:latin typeface="Aptos" panose="020B0004020202020204" pitchFamily="34" charset="0"/>
              </a:defRPr>
            </a:lvl1pPr>
          </a:lstStyle>
          <a:p>
            <a:r>
              <a:rPr lang="es-MX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 de Acuerdo</a:t>
            </a:r>
          </a:p>
          <a:p>
            <a:r>
              <a:rPr lang="es-MX"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$690.8mm</a:t>
            </a:r>
          </a:p>
        </p:txBody>
      </p:sp>
      <p:sp>
        <p:nvSpPr>
          <p:cNvPr id="2" name="Título 12">
            <a:extLst>
              <a:ext uri="{FF2B5EF4-FFF2-40B4-BE49-F238E27FC236}">
                <a16:creationId xmlns:a16="http://schemas.microsoft.com/office/drawing/2014/main" id="{45C74542-3195-94A4-817B-7C5215660A5E}"/>
              </a:ext>
            </a:extLst>
          </p:cNvPr>
          <p:cNvSpPr txBox="1">
            <a:spLocks/>
          </p:cNvSpPr>
          <p:nvPr/>
        </p:nvSpPr>
        <p:spPr>
          <a:xfrm>
            <a:off x="294253" y="1"/>
            <a:ext cx="11345992" cy="790203"/>
          </a:xfrm>
        </p:spPr>
        <p:txBody>
          <a:bodyPr lIns="91440" tIns="45720" rIns="91440" bIns="4572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00" b="1"/>
              <a:t>Presupuesto 2024 – </a:t>
            </a:r>
            <a:r>
              <a:rPr lang="es-ES" sz="2800"/>
              <a:t>Usos de la modificación presupuestal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C905A9DA-B2AC-60E3-57C2-EE43ECD52DFD}"/>
              </a:ext>
            </a:extLst>
          </p:cNvPr>
          <p:cNvCxnSpPr>
            <a:cxnSpLocks/>
          </p:cNvCxnSpPr>
          <p:nvPr/>
        </p:nvCxnSpPr>
        <p:spPr>
          <a:xfrm>
            <a:off x="294253" y="792121"/>
            <a:ext cx="5801747" cy="0"/>
          </a:xfrm>
          <a:prstGeom prst="straightConnector1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lecha: a la derecha 23">
            <a:extLst>
              <a:ext uri="{FF2B5EF4-FFF2-40B4-BE49-F238E27FC236}">
                <a16:creationId xmlns:a16="http://schemas.microsoft.com/office/drawing/2014/main" id="{E90B7D0E-E4DB-0D18-5A4F-6DDE2EB9CE5B}"/>
              </a:ext>
            </a:extLst>
          </p:cNvPr>
          <p:cNvSpPr/>
          <p:nvPr/>
        </p:nvSpPr>
        <p:spPr>
          <a:xfrm rot="2700000">
            <a:off x="4727323" y="3354392"/>
            <a:ext cx="634073" cy="446434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Flecha: a la derecha 26">
            <a:extLst>
              <a:ext uri="{FF2B5EF4-FFF2-40B4-BE49-F238E27FC236}">
                <a16:creationId xmlns:a16="http://schemas.microsoft.com/office/drawing/2014/main" id="{9778A253-03A6-B4B7-DE06-A6A741DBCE03}"/>
              </a:ext>
            </a:extLst>
          </p:cNvPr>
          <p:cNvSpPr/>
          <p:nvPr/>
        </p:nvSpPr>
        <p:spPr>
          <a:xfrm rot="8100000">
            <a:off x="6709640" y="3335588"/>
            <a:ext cx="634073" cy="446434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52931FD-4C3B-F59A-2834-18D0D174166A}"/>
              </a:ext>
            </a:extLst>
          </p:cNvPr>
          <p:cNvSpPr txBox="1"/>
          <p:nvPr/>
        </p:nvSpPr>
        <p:spPr>
          <a:xfrm>
            <a:off x="9756798" y="262039"/>
            <a:ext cx="243520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200" b="1">
                <a:latin typeface="Aptos"/>
              </a:rPr>
              <a:t>Cifras en millones de pesos</a:t>
            </a:r>
          </a:p>
        </p:txBody>
      </p:sp>
      <p:sp>
        <p:nvSpPr>
          <p:cNvPr id="12" name="Título 12">
            <a:extLst>
              <a:ext uri="{FF2B5EF4-FFF2-40B4-BE49-F238E27FC236}">
                <a16:creationId xmlns:a16="http://schemas.microsoft.com/office/drawing/2014/main" id="{16851178-332B-A7E9-7F43-1E77C028816B}"/>
              </a:ext>
            </a:extLst>
          </p:cNvPr>
          <p:cNvSpPr txBox="1">
            <a:spLocks/>
          </p:cNvSpPr>
          <p:nvPr/>
        </p:nvSpPr>
        <p:spPr>
          <a:xfrm>
            <a:off x="294253" y="1"/>
            <a:ext cx="11345992" cy="790203"/>
          </a:xfrm>
        </p:spPr>
        <p:txBody>
          <a:bodyPr lIns="91440" tIns="45720" rIns="91440" bIns="4572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00" b="1"/>
              <a:t>Presupuesto 2024 – </a:t>
            </a:r>
            <a:r>
              <a:rPr lang="es-ES" sz="2800"/>
              <a:t>Modificación entre entidades + Adición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FC047CC5-E276-F92A-1EE0-1D9844BCA68E}"/>
              </a:ext>
            </a:extLst>
          </p:cNvPr>
          <p:cNvCxnSpPr>
            <a:cxnSpLocks/>
          </p:cNvCxnSpPr>
          <p:nvPr/>
        </p:nvCxnSpPr>
        <p:spPr>
          <a:xfrm>
            <a:off x="294253" y="539038"/>
            <a:ext cx="5801747" cy="0"/>
          </a:xfrm>
          <a:prstGeom prst="straightConnector1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D64F638-21FD-4507-B99A-322CB86B7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395918"/>
              </p:ext>
            </p:extLst>
          </p:nvPr>
        </p:nvGraphicFramePr>
        <p:xfrm>
          <a:off x="1061663" y="887167"/>
          <a:ext cx="10013880" cy="5499260"/>
        </p:xfrm>
        <a:graphic>
          <a:graphicData uri="http://schemas.openxmlformats.org/drawingml/2006/table">
            <a:tbl>
              <a:tblPr/>
              <a:tblGrid>
                <a:gridCol w="1803029">
                  <a:extLst>
                    <a:ext uri="{9D8B030D-6E8A-4147-A177-3AD203B41FA5}">
                      <a16:colId xmlns:a16="http://schemas.microsoft.com/office/drawing/2014/main" val="944554593"/>
                    </a:ext>
                  </a:extLst>
                </a:gridCol>
                <a:gridCol w="3980498">
                  <a:extLst>
                    <a:ext uri="{9D8B030D-6E8A-4147-A177-3AD203B41FA5}">
                      <a16:colId xmlns:a16="http://schemas.microsoft.com/office/drawing/2014/main" val="2007980697"/>
                    </a:ext>
                  </a:extLst>
                </a:gridCol>
                <a:gridCol w="1381577">
                  <a:extLst>
                    <a:ext uri="{9D8B030D-6E8A-4147-A177-3AD203B41FA5}">
                      <a16:colId xmlns:a16="http://schemas.microsoft.com/office/drawing/2014/main" val="2069861752"/>
                    </a:ext>
                  </a:extLst>
                </a:gridCol>
                <a:gridCol w="949592">
                  <a:extLst>
                    <a:ext uri="{9D8B030D-6E8A-4147-A177-3AD203B41FA5}">
                      <a16:colId xmlns:a16="http://schemas.microsoft.com/office/drawing/2014/main" val="4239492533"/>
                    </a:ext>
                  </a:extLst>
                </a:gridCol>
                <a:gridCol w="949592">
                  <a:extLst>
                    <a:ext uri="{9D8B030D-6E8A-4147-A177-3AD203B41FA5}">
                      <a16:colId xmlns:a16="http://schemas.microsoft.com/office/drawing/2014/main" val="1216846823"/>
                    </a:ext>
                  </a:extLst>
                </a:gridCol>
                <a:gridCol w="949592">
                  <a:extLst>
                    <a:ext uri="{9D8B030D-6E8A-4147-A177-3AD203B41FA5}">
                      <a16:colId xmlns:a16="http://schemas.microsoft.com/office/drawing/2014/main" val="1278535071"/>
                    </a:ext>
                  </a:extLst>
                </a:gridCol>
              </a:tblGrid>
              <a:tr h="2547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Sector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48566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Entidad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48566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Radicado en el Concejo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48566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Modificación Comisión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48566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Aprobado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48566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Sector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4856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374313"/>
                  </a:ext>
                </a:extLst>
              </a:tr>
              <a:tr h="12739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Movilidad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Desarrollo Urbano - IDU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149.668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149.668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182.407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088969"/>
                  </a:ext>
                </a:extLst>
              </a:tr>
              <a:tr h="12739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1" i="0" u="none" strike="noStrike">
                          <a:solidFill>
                            <a:srgbClr val="232A34"/>
                          </a:solidFill>
                          <a:effectLst/>
                          <a:latin typeface="Arial" panose="020B0604020202020204" pitchFamily="34" charset="0"/>
                        </a:rPr>
                        <a:t>Unidad de Rehabilitación y Mantenimiento Vial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200" b="1" i="0" u="none" strike="noStrike">
                          <a:solidFill>
                            <a:srgbClr val="232A34"/>
                          </a:solidFill>
                          <a:effectLst/>
                          <a:latin typeface="Arial" panose="020B0604020202020204" pitchFamily="34" charset="0"/>
                        </a:rPr>
                        <a:t>24.739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200" b="1" i="0" u="none" strike="noStrike">
                          <a:solidFill>
                            <a:srgbClr val="232A34"/>
                          </a:solidFill>
                          <a:effectLst/>
                          <a:latin typeface="Arial" panose="020B0604020202020204" pitchFamily="34" charset="0"/>
                        </a:rPr>
                        <a:t>8.000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200" b="1" i="0" u="none" strike="noStrike">
                          <a:solidFill>
                            <a:srgbClr val="232A34"/>
                          </a:solidFill>
                          <a:effectLst/>
                          <a:latin typeface="Arial" panose="020B0604020202020204" pitchFamily="34" charset="0"/>
                        </a:rPr>
                        <a:t>32.739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909833"/>
                  </a:ext>
                </a:extLst>
              </a:tr>
              <a:tr h="12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Salud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i="0" u="none" strike="noStrike">
                          <a:solidFill>
                            <a:srgbClr val="232A34"/>
                          </a:solidFill>
                          <a:effectLst/>
                          <a:latin typeface="Arial" panose="020B0604020202020204" pitchFamily="34" charset="0"/>
                        </a:rPr>
                        <a:t>Fondo Financiero Distrital de Salud - FFDS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200" b="0" i="0" u="none" strike="noStrike">
                          <a:solidFill>
                            <a:srgbClr val="232A34"/>
                          </a:solidFill>
                          <a:effectLst/>
                          <a:latin typeface="Arial" panose="020B0604020202020204" pitchFamily="34" charset="0"/>
                        </a:rPr>
                        <a:t>171.147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200" b="0" i="0" u="none" strike="noStrike">
                          <a:solidFill>
                            <a:srgbClr val="232A34"/>
                          </a:solidFill>
                          <a:effectLst/>
                          <a:latin typeface="Arial" panose="020B0604020202020204" pitchFamily="34" charset="0"/>
                        </a:rPr>
                        <a:t>171.147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171.147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610252"/>
                  </a:ext>
                </a:extLst>
              </a:tr>
              <a:tr h="127399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Hacienda - Transferencias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i="0" u="none" strike="noStrike">
                          <a:solidFill>
                            <a:srgbClr val="232A34"/>
                          </a:solidFill>
                          <a:effectLst/>
                          <a:latin typeface="Arial" panose="020B0604020202020204" pitchFamily="34" charset="0"/>
                        </a:rPr>
                        <a:t>Fondo de Compensación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200" b="0" i="0" u="none" strike="noStrike">
                          <a:solidFill>
                            <a:srgbClr val="232A34"/>
                          </a:solidFill>
                          <a:effectLst/>
                          <a:latin typeface="Arial" panose="020B0604020202020204" pitchFamily="34" charset="0"/>
                        </a:rPr>
                        <a:t>88.500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200" b="0" i="0" u="none" strike="noStrike">
                          <a:solidFill>
                            <a:srgbClr val="232A34"/>
                          </a:solidFill>
                          <a:effectLst/>
                          <a:latin typeface="Arial" panose="020B0604020202020204" pitchFamily="34" charset="0"/>
                        </a:rPr>
                        <a:t>-36.200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200" b="0" i="0" u="none" strike="noStrike">
                          <a:solidFill>
                            <a:srgbClr val="232A34"/>
                          </a:solidFill>
                          <a:effectLst/>
                          <a:latin typeface="Arial" panose="020B0604020202020204" pitchFamily="34" charset="0"/>
                        </a:rPr>
                        <a:t>52.300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102.180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111861"/>
                  </a:ext>
                </a:extLst>
              </a:tr>
              <a:tr h="12739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i="0" u="none" strike="noStrike">
                          <a:solidFill>
                            <a:srgbClr val="232A34"/>
                          </a:solidFill>
                          <a:effectLst/>
                          <a:latin typeface="Arial" panose="020B0604020202020204" pitchFamily="34" charset="0"/>
                        </a:rPr>
                        <a:t>CAR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200" b="0" i="0" u="none" strike="noStrike">
                          <a:solidFill>
                            <a:srgbClr val="232A34"/>
                          </a:solidFill>
                          <a:effectLst/>
                          <a:latin typeface="Arial" panose="020B0604020202020204" pitchFamily="34" charset="0"/>
                        </a:rPr>
                        <a:t>33.526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200" b="0" i="0" u="none" strike="noStrike">
                          <a:solidFill>
                            <a:srgbClr val="232A34"/>
                          </a:solidFill>
                          <a:effectLst/>
                          <a:latin typeface="Arial" panose="020B0604020202020204" pitchFamily="34" charset="0"/>
                        </a:rPr>
                        <a:t>33.526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992922"/>
                  </a:ext>
                </a:extLst>
              </a:tr>
              <a:tr h="12739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i="0" u="none" strike="noStrike">
                          <a:solidFill>
                            <a:srgbClr val="232A34"/>
                          </a:solidFill>
                          <a:effectLst/>
                          <a:latin typeface="Arial" panose="020B0604020202020204" pitchFamily="34" charset="0"/>
                        </a:rPr>
                        <a:t>Región Metropolitana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200" b="0" i="0" u="none" strike="noStrike">
                          <a:solidFill>
                            <a:srgbClr val="232A34"/>
                          </a:solidFill>
                          <a:effectLst/>
                          <a:latin typeface="Arial" panose="020B0604020202020204" pitchFamily="34" charset="0"/>
                        </a:rPr>
                        <a:t>11.354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200" b="0" i="0" u="none" strike="noStrike">
                          <a:solidFill>
                            <a:srgbClr val="232A34"/>
                          </a:solidFill>
                          <a:effectLst/>
                          <a:latin typeface="Arial" panose="020B0604020202020204" pitchFamily="34" charset="0"/>
                        </a:rPr>
                        <a:t>11.354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856349"/>
                  </a:ext>
                </a:extLst>
              </a:tr>
              <a:tr h="12739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i="0" u="none" strike="noStrike">
                          <a:solidFill>
                            <a:srgbClr val="232A34"/>
                          </a:solidFill>
                          <a:effectLst/>
                          <a:latin typeface="Arial" panose="020B0604020202020204" pitchFamily="34" charset="0"/>
                        </a:rPr>
                        <a:t>Canal Capital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200" b="0" i="0" u="none" strike="noStrike">
                          <a:solidFill>
                            <a:srgbClr val="232A34"/>
                          </a:solidFill>
                          <a:effectLst/>
                          <a:latin typeface="Arial" panose="020B0604020202020204" pitchFamily="34" charset="0"/>
                        </a:rPr>
                        <a:t>5.000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200" b="0" i="0" u="none" strike="noStrike">
                          <a:solidFill>
                            <a:srgbClr val="232A34"/>
                          </a:solidFill>
                          <a:effectLst/>
                          <a:latin typeface="Arial" panose="020B0604020202020204" pitchFamily="34" charset="0"/>
                        </a:rPr>
                        <a:t>5.000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201864"/>
                  </a:ext>
                </a:extLst>
              </a:tr>
              <a:tr h="12739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Integración Social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i="0" u="none" strike="noStrike">
                          <a:solidFill>
                            <a:srgbClr val="232A34"/>
                          </a:solidFill>
                          <a:effectLst/>
                          <a:latin typeface="Arial" panose="020B0604020202020204" pitchFamily="34" charset="0"/>
                        </a:rPr>
                        <a:t>Secretaría Distrital de Integración Social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200" b="0" i="0" u="none" strike="noStrike">
                          <a:solidFill>
                            <a:srgbClr val="232A34"/>
                          </a:solidFill>
                          <a:effectLst/>
                          <a:latin typeface="Arial" panose="020B0604020202020204" pitchFamily="34" charset="0"/>
                        </a:rPr>
                        <a:t>62.500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200" b="0" i="0" u="none" strike="noStrike">
                          <a:solidFill>
                            <a:srgbClr val="232A34"/>
                          </a:solidFill>
                          <a:effectLst/>
                          <a:latin typeface="Arial" panose="020B0604020202020204" pitchFamily="34" charset="0"/>
                        </a:rPr>
                        <a:t>62.500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807079"/>
                  </a:ext>
                </a:extLst>
              </a:tr>
              <a:tr h="25479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1" i="0" u="none" strike="noStrike">
                          <a:solidFill>
                            <a:srgbClr val="232A34"/>
                          </a:solidFill>
                          <a:effectLst/>
                          <a:latin typeface="Arial" panose="020B0604020202020204" pitchFamily="34" charset="0"/>
                        </a:rPr>
                        <a:t>Instituto Distrital para la Protección de la Niñez y la Juventud - IDIPRON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200" b="1" i="0" u="none" strike="noStrike">
                          <a:solidFill>
                            <a:srgbClr val="232A34"/>
                          </a:solidFill>
                          <a:effectLst/>
                          <a:latin typeface="Arial" panose="020B0604020202020204" pitchFamily="34" charset="0"/>
                        </a:rPr>
                        <a:t>10.000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289135"/>
                  </a:ext>
                </a:extLst>
              </a:tr>
              <a:tr h="12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Hábitat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i="0" u="none" strike="noStrike">
                          <a:solidFill>
                            <a:srgbClr val="232A34"/>
                          </a:solidFill>
                          <a:effectLst/>
                          <a:latin typeface="Arial" panose="020B0604020202020204" pitchFamily="34" charset="0"/>
                        </a:rPr>
                        <a:t>Secretaría Distrital del Hábitat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200" b="0" i="0" u="none" strike="noStrike">
                          <a:solidFill>
                            <a:srgbClr val="232A34"/>
                          </a:solidFill>
                          <a:effectLst/>
                          <a:latin typeface="Arial" panose="020B0604020202020204" pitchFamily="34" charset="0"/>
                        </a:rPr>
                        <a:t>52.799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200" b="0" i="0" u="none" strike="noStrike">
                          <a:solidFill>
                            <a:srgbClr val="232A34"/>
                          </a:solidFill>
                          <a:effectLst/>
                          <a:latin typeface="Arial" panose="020B0604020202020204" pitchFamily="34" charset="0"/>
                        </a:rPr>
                        <a:t>52.799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52.799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796433"/>
                  </a:ext>
                </a:extLst>
              </a:tr>
              <a:tr h="12739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Educación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i="0" u="none" strike="noStrike">
                          <a:solidFill>
                            <a:srgbClr val="232A34"/>
                          </a:solidFill>
                          <a:effectLst/>
                          <a:latin typeface="Arial" panose="020B0604020202020204" pitchFamily="34" charset="0"/>
                        </a:rPr>
                        <a:t>Atenea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200" b="0" i="0" u="none" strike="noStrike">
                          <a:solidFill>
                            <a:srgbClr val="232A34"/>
                          </a:solidFill>
                          <a:effectLst/>
                          <a:latin typeface="Arial" panose="020B0604020202020204" pitchFamily="34" charset="0"/>
                        </a:rPr>
                        <a:t>27.300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200" b="0" i="0" u="none" strike="noStrike">
                          <a:solidFill>
                            <a:srgbClr val="232A34"/>
                          </a:solidFill>
                          <a:effectLst/>
                          <a:latin typeface="Arial" panose="020B0604020202020204" pitchFamily="34" charset="0"/>
                        </a:rPr>
                        <a:t>27.300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43.129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852003"/>
                  </a:ext>
                </a:extLst>
              </a:tr>
              <a:tr h="12739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i="0" u="none" strike="noStrike">
                          <a:solidFill>
                            <a:srgbClr val="232A34"/>
                          </a:solidFill>
                          <a:effectLst/>
                          <a:latin typeface="Arial" panose="020B0604020202020204" pitchFamily="34" charset="0"/>
                        </a:rPr>
                        <a:t>Universidad Distrital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200" b="0" i="0" u="none" strike="noStrike">
                          <a:solidFill>
                            <a:srgbClr val="232A34"/>
                          </a:solidFill>
                          <a:effectLst/>
                          <a:latin typeface="Arial" panose="020B0604020202020204" pitchFamily="34" charset="0"/>
                        </a:rPr>
                        <a:t>15.829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200" b="0" i="0" u="none" strike="noStrike">
                          <a:solidFill>
                            <a:srgbClr val="232A34"/>
                          </a:solidFill>
                          <a:effectLst/>
                          <a:latin typeface="Arial" panose="020B0604020202020204" pitchFamily="34" charset="0"/>
                        </a:rPr>
                        <a:t>15.829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097431"/>
                  </a:ext>
                </a:extLst>
              </a:tr>
              <a:tr h="12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Seguridad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i="0" u="none" strike="noStrike">
                          <a:solidFill>
                            <a:srgbClr val="232A34"/>
                          </a:solidFill>
                          <a:effectLst/>
                          <a:latin typeface="Arial" panose="020B0604020202020204" pitchFamily="34" charset="0"/>
                        </a:rPr>
                        <a:t>Secretaría de Seguridad, Convivencia y Justicia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200" b="0" i="0" u="none" strike="noStrike">
                          <a:solidFill>
                            <a:srgbClr val="232A34"/>
                          </a:solidFill>
                          <a:effectLst/>
                          <a:latin typeface="Arial" panose="020B0604020202020204" pitchFamily="34" charset="0"/>
                        </a:rPr>
                        <a:t>35.467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200" b="0" i="0" u="none" strike="noStrike">
                          <a:solidFill>
                            <a:srgbClr val="232A34"/>
                          </a:solidFill>
                          <a:effectLst/>
                          <a:latin typeface="Arial" panose="020B0604020202020204" pitchFamily="34" charset="0"/>
                        </a:rPr>
                        <a:t>35.467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35.467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263541"/>
                  </a:ext>
                </a:extLst>
              </a:tr>
              <a:tr h="12739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Otras Entidades del Distrito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1" i="0" u="none" strike="noStrike">
                          <a:solidFill>
                            <a:srgbClr val="232A34"/>
                          </a:solidFill>
                          <a:effectLst/>
                          <a:latin typeface="Arial" panose="020B0604020202020204" pitchFamily="34" charset="0"/>
                        </a:rPr>
                        <a:t>Personería Distrital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200" b="1" i="0" u="none" strike="noStrike">
                          <a:solidFill>
                            <a:srgbClr val="232A34"/>
                          </a:solidFill>
                          <a:effectLst/>
                          <a:latin typeface="Arial" panose="020B0604020202020204" pitchFamily="34" charset="0"/>
                        </a:rPr>
                        <a:t>8.000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720534"/>
                  </a:ext>
                </a:extLst>
              </a:tr>
              <a:tr h="12739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1" i="0" u="none" strike="noStrike">
                          <a:solidFill>
                            <a:srgbClr val="232A34"/>
                          </a:solidFill>
                          <a:effectLst/>
                          <a:latin typeface="Arial" panose="020B0604020202020204" pitchFamily="34" charset="0"/>
                        </a:rPr>
                        <a:t>Contraloría de Bogotá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200" b="1" i="0" u="none" strike="noStrike">
                          <a:solidFill>
                            <a:srgbClr val="232A34"/>
                          </a:solidFill>
                          <a:effectLst/>
                          <a:latin typeface="Arial" panose="020B0604020202020204" pitchFamily="34" charset="0"/>
                        </a:rPr>
                        <a:t>900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200" b="1" i="0" u="none" strike="noStrike">
                          <a:solidFill>
                            <a:srgbClr val="232A34"/>
                          </a:solidFill>
                          <a:effectLst/>
                          <a:latin typeface="Arial" panose="020B0604020202020204" pitchFamily="34" charset="0"/>
                        </a:rPr>
                        <a:t>3.400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200" b="1" i="0" u="none" strike="noStrike">
                          <a:solidFill>
                            <a:srgbClr val="232A34"/>
                          </a:solidFill>
                          <a:effectLst/>
                          <a:latin typeface="Arial" panose="020B0604020202020204" pitchFamily="34" charset="0"/>
                        </a:rPr>
                        <a:t>4.300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466382"/>
                  </a:ext>
                </a:extLst>
              </a:tr>
              <a:tr h="127399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Cultura, Recreación y Deporte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i="0" u="none" strike="noStrike">
                          <a:solidFill>
                            <a:srgbClr val="232A34"/>
                          </a:solidFill>
                          <a:effectLst/>
                          <a:latin typeface="Arial" panose="020B0604020202020204" pitchFamily="34" charset="0"/>
                        </a:rPr>
                        <a:t>Fundación Gilberto Alzate Avendaño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200" b="0" i="0" u="none" strike="noStrike">
                          <a:solidFill>
                            <a:srgbClr val="232A34"/>
                          </a:solidFill>
                          <a:effectLst/>
                          <a:latin typeface="Arial" panose="020B0604020202020204" pitchFamily="34" charset="0"/>
                        </a:rPr>
                        <a:t>5.350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200" b="0" i="0" u="none" strike="noStrike">
                          <a:solidFill>
                            <a:srgbClr val="232A34"/>
                          </a:solidFill>
                          <a:effectLst/>
                          <a:latin typeface="Arial" panose="020B0604020202020204" pitchFamily="34" charset="0"/>
                        </a:rPr>
                        <a:t>5.350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10.155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931295"/>
                  </a:ext>
                </a:extLst>
              </a:tr>
              <a:tr h="12739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i="0" u="none" strike="noStrike">
                          <a:solidFill>
                            <a:srgbClr val="232A34"/>
                          </a:solidFill>
                          <a:effectLst/>
                          <a:latin typeface="Arial" panose="020B0604020202020204" pitchFamily="34" charset="0"/>
                        </a:rPr>
                        <a:t>Instituto Distrital de Recreación y Deporte - IDRD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200" b="0" i="0" u="none" strike="noStrike">
                          <a:solidFill>
                            <a:srgbClr val="232A34"/>
                          </a:solidFill>
                          <a:effectLst/>
                          <a:latin typeface="Arial" panose="020B0604020202020204" pitchFamily="34" charset="0"/>
                        </a:rPr>
                        <a:t>2.000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200" b="0" i="0" u="none" strike="noStrike">
                          <a:solidFill>
                            <a:srgbClr val="232A34"/>
                          </a:solidFill>
                          <a:effectLst/>
                          <a:latin typeface="Arial" panose="020B0604020202020204" pitchFamily="34" charset="0"/>
                        </a:rPr>
                        <a:t>2.000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5984694"/>
                  </a:ext>
                </a:extLst>
              </a:tr>
              <a:tr h="12739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>
                          <a:solidFill>
                            <a:srgbClr val="232A34"/>
                          </a:solidFill>
                          <a:effectLst/>
                          <a:latin typeface="Arial" panose="020B0604020202020204" pitchFamily="34" charset="0"/>
                        </a:rPr>
                        <a:t>Orquesta Filarmónica de Bogotá - OFB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200" b="1" i="0" u="none" strike="noStrike">
                          <a:solidFill>
                            <a:srgbClr val="232A34"/>
                          </a:solidFill>
                          <a:effectLst/>
                          <a:latin typeface="Arial" panose="020B0604020202020204" pitchFamily="34" charset="0"/>
                        </a:rPr>
                        <a:t>1.000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831589"/>
                  </a:ext>
                </a:extLst>
              </a:tr>
              <a:tr h="12739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1" i="0" u="none" strike="noStrike">
                          <a:solidFill>
                            <a:srgbClr val="232A34"/>
                          </a:solidFill>
                          <a:effectLst/>
                          <a:latin typeface="Arial" panose="020B0604020202020204" pitchFamily="34" charset="0"/>
                        </a:rPr>
                        <a:t>Instituto Distrital de las Artes - IDARTES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200" b="1" i="0" u="none" strike="noStrike">
                          <a:solidFill>
                            <a:srgbClr val="232A34"/>
                          </a:solidFill>
                          <a:effectLst/>
                          <a:latin typeface="Arial" panose="020B0604020202020204" pitchFamily="34" charset="0"/>
                        </a:rPr>
                        <a:t>305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200" b="1" i="0" u="none" strike="noStrike">
                          <a:solidFill>
                            <a:srgbClr val="232A34"/>
                          </a:solidFill>
                          <a:effectLst/>
                          <a:latin typeface="Arial" panose="020B0604020202020204" pitchFamily="34" charset="0"/>
                        </a:rPr>
                        <a:t>1.500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200" b="1" i="0" u="none" strike="noStrike">
                          <a:solidFill>
                            <a:srgbClr val="232A34"/>
                          </a:solidFill>
                          <a:effectLst/>
                          <a:latin typeface="Arial" panose="020B0604020202020204" pitchFamily="34" charset="0"/>
                        </a:rPr>
                        <a:t>1.805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1311047"/>
                  </a:ext>
                </a:extLst>
              </a:tr>
              <a:tr h="12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Gestión Pública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i="0" u="none" strike="noStrike">
                          <a:solidFill>
                            <a:srgbClr val="232A34"/>
                          </a:solidFill>
                          <a:effectLst/>
                          <a:latin typeface="Arial" panose="020B0604020202020204" pitchFamily="34" charset="0"/>
                        </a:rPr>
                        <a:t>Secretaría General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200" b="0" i="0" u="none" strike="noStrike">
                          <a:solidFill>
                            <a:srgbClr val="232A34"/>
                          </a:solidFill>
                          <a:effectLst/>
                          <a:latin typeface="Arial" panose="020B0604020202020204" pitchFamily="34" charset="0"/>
                        </a:rPr>
                        <a:t>3.500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200" b="0" i="0" u="none" strike="noStrike">
                          <a:solidFill>
                            <a:srgbClr val="232A34"/>
                          </a:solidFill>
                          <a:effectLst/>
                          <a:latin typeface="Arial" panose="020B0604020202020204" pitchFamily="34" charset="0"/>
                        </a:rPr>
                        <a:t>3.500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44029"/>
                  </a:ext>
                </a:extLst>
              </a:tr>
              <a:tr h="25479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Gobierno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1" i="0" u="none" strike="noStrike">
                          <a:solidFill>
                            <a:srgbClr val="232A34"/>
                          </a:solidFill>
                          <a:effectLst/>
                          <a:latin typeface="Arial" panose="020B0604020202020204" pitchFamily="34" charset="0"/>
                        </a:rPr>
                        <a:t>Departamento Administrativo de la Defensoría del Espacio Público - DADEP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200" b="1" i="0" u="none" strike="noStrike">
                          <a:solidFill>
                            <a:srgbClr val="232A34"/>
                          </a:solidFill>
                          <a:effectLst/>
                          <a:latin typeface="Arial" panose="020B0604020202020204" pitchFamily="34" charset="0"/>
                        </a:rPr>
                        <a:t>2.000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900536"/>
                  </a:ext>
                </a:extLst>
              </a:tr>
              <a:tr h="1957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1" i="0" u="none" strike="noStrike">
                          <a:solidFill>
                            <a:srgbClr val="232A34"/>
                          </a:solidFill>
                          <a:effectLst/>
                          <a:latin typeface="Arial" panose="020B0604020202020204" pitchFamily="34" charset="0"/>
                        </a:rPr>
                        <a:t>Instituto Distrital de la Participación y Acción Comunal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200" b="1" i="0" u="none" strike="noStrike">
                          <a:solidFill>
                            <a:srgbClr val="232A34"/>
                          </a:solidFill>
                          <a:effectLst/>
                          <a:latin typeface="Arial" panose="020B0604020202020204" pitchFamily="34" charset="0"/>
                        </a:rPr>
                        <a:t>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330789"/>
                  </a:ext>
                </a:extLst>
              </a:tr>
              <a:tr h="12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Desarrollo Económico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1" i="0" u="none" strike="noStrike">
                          <a:solidFill>
                            <a:srgbClr val="232A34"/>
                          </a:solidFill>
                          <a:effectLst/>
                          <a:latin typeface="Arial" panose="020B0604020202020204" pitchFamily="34" charset="0"/>
                        </a:rPr>
                        <a:t>Instituto para la Economía Social-IPES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200" b="1" i="0" u="none" strike="noStrike">
                          <a:solidFill>
                            <a:srgbClr val="232A34"/>
                          </a:solidFill>
                          <a:effectLst/>
                          <a:latin typeface="Arial" panose="020B0604020202020204" pitchFamily="34" charset="0"/>
                        </a:rPr>
                        <a:t>1.100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028221"/>
                  </a:ext>
                </a:extLst>
              </a:tr>
              <a:tr h="12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Ambiente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0" i="0" u="none" strike="noStrike">
                          <a:solidFill>
                            <a:srgbClr val="232A34"/>
                          </a:solidFill>
                          <a:effectLst/>
                          <a:latin typeface="Arial" panose="020B0604020202020204" pitchFamily="34" charset="0"/>
                        </a:rPr>
                        <a:t>Jardín Botánico "José Celestino Mutis"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200" b="0" i="0" u="none" strike="noStrike">
                          <a:solidFill>
                            <a:srgbClr val="232A34"/>
                          </a:solidFill>
                          <a:effectLst/>
                          <a:latin typeface="Arial" panose="020B0604020202020204" pitchFamily="34" charset="0"/>
                        </a:rPr>
                        <a:t>1.000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200" b="0" i="0" u="none" strike="noStrike">
                          <a:solidFill>
                            <a:srgbClr val="232A34"/>
                          </a:solidFill>
                          <a:effectLst/>
                          <a:latin typeface="Arial" panose="020B0604020202020204" pitchFamily="34" charset="0"/>
                        </a:rPr>
                        <a:t>1.000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642473"/>
                  </a:ext>
                </a:extLst>
              </a:tr>
              <a:tr h="127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Mujer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1" i="0" u="none" strike="noStrike">
                          <a:solidFill>
                            <a:srgbClr val="232A34"/>
                          </a:solidFill>
                          <a:effectLst/>
                          <a:latin typeface="Arial" panose="020B0604020202020204" pitchFamily="34" charset="0"/>
                        </a:rPr>
                        <a:t>Secretaría Distrital de la Mujer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200" b="1" i="0" u="none" strike="noStrike">
                          <a:solidFill>
                            <a:srgbClr val="232A34"/>
                          </a:solidFill>
                          <a:effectLst/>
                          <a:latin typeface="Arial" panose="020B0604020202020204" pitchFamily="34" charset="0"/>
                        </a:rPr>
                        <a:t>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98647"/>
                  </a:ext>
                </a:extLst>
              </a:tr>
              <a:tr h="127399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232A34"/>
                          </a:solidFill>
                          <a:effectLst/>
                          <a:latin typeface="Arial" panose="020B0604020202020204" pitchFamily="34" charset="0"/>
                        </a:rPr>
                        <a:t>TOTAL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200" b="1" i="0" u="none" strike="noStrike">
                          <a:solidFill>
                            <a:srgbClr val="232A34"/>
                          </a:solidFill>
                          <a:effectLst/>
                          <a:latin typeface="Arial" panose="020B0604020202020204" pitchFamily="34" charset="0"/>
                        </a:rPr>
                        <a:t>690.884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200" b="1" i="0" u="none" strike="noStrike">
                          <a:solidFill>
                            <a:srgbClr val="232A34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200" b="1" i="0" u="none" strike="noStrike">
                          <a:solidFill>
                            <a:srgbClr val="232A34"/>
                          </a:solidFill>
                          <a:effectLst/>
                          <a:latin typeface="Arial" panose="020B0604020202020204" pitchFamily="34" charset="0"/>
                        </a:rPr>
                        <a:t>690.884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200" b="1" i="0" u="none" strike="noStrike">
                          <a:solidFill>
                            <a:srgbClr val="232A34"/>
                          </a:solidFill>
                          <a:effectLst/>
                          <a:latin typeface="Arial" panose="020B0604020202020204" pitchFamily="34" charset="0"/>
                        </a:rPr>
                        <a:t>690.884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534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6298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D5DF2FD9-EBFE-2517-560E-9BE4264002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8814" y="984690"/>
            <a:ext cx="7177720" cy="4082483"/>
          </a:xfrm>
        </p:spPr>
        <p:txBody>
          <a:bodyPr spcFirstLastPara="1" lIns="91440" tIns="45720" rIns="91440" bIns="45720" anchor="t">
            <a:noAutofit/>
          </a:bodyPr>
          <a:lstStyle/>
          <a:p>
            <a:pPr marL="467995" lvl="0" indent="0" algn="just">
              <a:lnSpc>
                <a:spcPct val="100000"/>
              </a:lnSpc>
              <a:spcBef>
                <a:spcPts val="0"/>
              </a:spcBef>
            </a:pPr>
            <a:r>
              <a:rPr lang="es-ES" sz="1450" b="1" kern="100">
                <a:effectLst/>
                <a:latin typeface="Arial"/>
                <a:ea typeface="Aptos" panose="020B0004020202020204" pitchFamily="34" charset="0"/>
                <a:cs typeface="Arial"/>
              </a:rPr>
              <a:t>Educación:</a:t>
            </a:r>
            <a:r>
              <a:rPr lang="es-ES" sz="1450" kern="100">
                <a:effectLst/>
                <a:latin typeface="Arial"/>
                <a:ea typeface="Aptos" panose="020B0004020202020204" pitchFamily="34" charset="0"/>
                <a:cs typeface="Arial"/>
              </a:rPr>
              <a:t> </a:t>
            </a:r>
            <a:r>
              <a:rPr lang="es-ES" sz="1450" kern="100">
                <a:latin typeface="Arial"/>
                <a:ea typeface="Aptos" panose="020B0004020202020204" pitchFamily="34" charset="0"/>
                <a:cs typeface="Arial"/>
              </a:rPr>
              <a:t>Funcionamiento</a:t>
            </a:r>
            <a:r>
              <a:rPr lang="es-ES" sz="1450" kern="100">
                <a:effectLst/>
                <a:latin typeface="Arial"/>
                <a:ea typeface="Times New Roman" panose="02020603050405020304" pitchFamily="18" charset="0"/>
                <a:cs typeface="Arial"/>
              </a:rPr>
              <a:t> de la Universidad Distrital y financiación del Fondo de Educación Superior para Todos-FEST. </a:t>
            </a:r>
          </a:p>
          <a:p>
            <a:pPr marL="467995" lvl="0" indent="0" algn="just">
              <a:lnSpc>
                <a:spcPct val="100000"/>
              </a:lnSpc>
              <a:spcBef>
                <a:spcPts val="0"/>
              </a:spcBef>
            </a:pPr>
            <a:endParaRPr lang="es-ES" sz="1450" kern="100">
              <a:effectLst/>
              <a:latin typeface="Arial"/>
              <a:ea typeface="Times New Roman" panose="02020603050405020304" pitchFamily="18" charset="0"/>
              <a:cs typeface="Arial"/>
            </a:endParaRPr>
          </a:p>
          <a:p>
            <a:pPr marL="467995" lvl="0" indent="0" algn="just">
              <a:lnSpc>
                <a:spcPct val="100000"/>
              </a:lnSpc>
              <a:spcBef>
                <a:spcPts val="0"/>
              </a:spcBef>
            </a:pPr>
            <a:endParaRPr lang="es-ES" sz="500" b="1" kern="100">
              <a:effectLst/>
              <a:latin typeface="Arial"/>
              <a:ea typeface="Aptos" panose="020B0004020202020204" pitchFamily="34" charset="0"/>
              <a:cs typeface="Arial"/>
            </a:endParaRPr>
          </a:p>
          <a:p>
            <a:pPr marL="467995" lvl="0" indent="0" algn="just">
              <a:lnSpc>
                <a:spcPct val="100000"/>
              </a:lnSpc>
              <a:spcBef>
                <a:spcPts val="0"/>
              </a:spcBef>
            </a:pPr>
            <a:r>
              <a:rPr lang="es-ES" sz="1450" b="1" kern="100">
                <a:effectLst/>
                <a:latin typeface="Arial"/>
                <a:ea typeface="Aptos" panose="020B0004020202020204" pitchFamily="34" charset="0"/>
                <a:cs typeface="Arial"/>
              </a:rPr>
              <a:t>Salud:</a:t>
            </a:r>
            <a:r>
              <a:rPr lang="es-ES" sz="1450" kern="100">
                <a:effectLst/>
                <a:latin typeface="Arial"/>
                <a:ea typeface="Aptos" panose="020B0004020202020204" pitchFamily="34" charset="0"/>
                <a:cs typeface="Arial"/>
              </a:rPr>
              <a:t> </a:t>
            </a:r>
            <a:r>
              <a:rPr lang="es-ES" sz="1450" kern="100">
                <a:latin typeface="Arial"/>
                <a:ea typeface="Aptos" panose="020B0004020202020204" pitchFamily="34" charset="0"/>
                <a:cs typeface="Arial"/>
              </a:rPr>
              <a:t>Fortalecimiento</a:t>
            </a:r>
            <a:r>
              <a:rPr lang="es-ES" sz="1450" kern="100">
                <a:effectLst/>
                <a:latin typeface="Arial"/>
                <a:ea typeface="Aptos" panose="020B0004020202020204" pitchFamily="34" charset="0"/>
                <a:cs typeface="Arial"/>
              </a:rPr>
              <a:t> de servicios de salud y aseguramiento, servicios de salud pública, planeación y gestión territorial.</a:t>
            </a:r>
          </a:p>
          <a:p>
            <a:pPr marL="467995" lvl="0" indent="0" algn="just">
              <a:lnSpc>
                <a:spcPct val="100000"/>
              </a:lnSpc>
              <a:spcBef>
                <a:spcPts val="0"/>
              </a:spcBef>
            </a:pPr>
            <a:endParaRPr lang="es-ES" sz="1450" kern="100">
              <a:effectLst/>
              <a:latin typeface="Arial"/>
              <a:ea typeface="Aptos" panose="020B0004020202020204" pitchFamily="34" charset="0"/>
              <a:cs typeface="Arial"/>
            </a:endParaRPr>
          </a:p>
          <a:p>
            <a:pPr marL="467995" lvl="0" indent="0" algn="just">
              <a:lnSpc>
                <a:spcPct val="100000"/>
              </a:lnSpc>
              <a:spcBef>
                <a:spcPts val="0"/>
              </a:spcBef>
            </a:pPr>
            <a:endParaRPr lang="es-ES" sz="600" kern="10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67995" indent="0" algn="just">
              <a:lnSpc>
                <a:spcPct val="100000"/>
              </a:lnSpc>
              <a:spcBef>
                <a:spcPts val="0"/>
              </a:spcBef>
            </a:pPr>
            <a:r>
              <a:rPr lang="es-ES" sz="1450" b="1" kern="100">
                <a:effectLst/>
                <a:latin typeface="Arial"/>
                <a:ea typeface="Aptos" panose="020B0004020202020204" pitchFamily="34" charset="0"/>
                <a:cs typeface="Arial"/>
              </a:rPr>
              <a:t>Integración Social:</a:t>
            </a:r>
            <a:r>
              <a:rPr lang="es-ES" sz="1450" kern="100">
                <a:effectLst/>
                <a:latin typeface="Arial"/>
                <a:ea typeface="Aptos" panose="020B0004020202020204" pitchFamily="34" charset="0"/>
                <a:cs typeface="Arial"/>
              </a:rPr>
              <a:t>  </a:t>
            </a:r>
            <a:r>
              <a:rPr lang="es-ES" sz="1450" kern="100">
                <a:latin typeface="Arial"/>
                <a:ea typeface="Aptos" panose="020B0004020202020204" pitchFamily="34" charset="0"/>
                <a:cs typeface="Arial"/>
              </a:rPr>
              <a:t>Comedores</a:t>
            </a:r>
            <a:r>
              <a:rPr lang="es-ES" sz="1450" kern="100">
                <a:effectLst/>
                <a:latin typeface="Arial"/>
                <a:ea typeface="Aptos" panose="020B0004020202020204" pitchFamily="34" charset="0"/>
                <a:cs typeface="Arial"/>
              </a:rPr>
              <a:t> comunitarios, apoyos alimentarios</a:t>
            </a:r>
            <a:r>
              <a:rPr lang="es-ES" sz="1450" kern="100">
                <a:latin typeface="Arial"/>
                <a:ea typeface="Aptos" panose="020B0004020202020204" pitchFamily="34" charset="0"/>
                <a:cs typeface="Arial"/>
              </a:rPr>
              <a:t>,</a:t>
            </a:r>
            <a:r>
              <a:rPr lang="es-ES" sz="1450" kern="100">
                <a:effectLst/>
                <a:latin typeface="Arial"/>
                <a:ea typeface="Times New Roman" panose="02020603050405020304" pitchFamily="18" charset="0"/>
                <a:cs typeface="Arial"/>
              </a:rPr>
              <a:t> transferencias monetarias y habitabilidad en calle.</a:t>
            </a:r>
            <a:r>
              <a:rPr lang="es-CO" sz="1450" kern="100">
                <a:effectLst/>
                <a:latin typeface="Arial"/>
                <a:ea typeface="Times New Roman" panose="02020603050405020304" pitchFamily="18" charset="0"/>
                <a:cs typeface="Arial"/>
              </a:rPr>
              <a:t> </a:t>
            </a:r>
            <a:r>
              <a:rPr lang="es-CO" sz="1450" b="1" kern="100">
                <a:latin typeface="Arial"/>
                <a:ea typeface="Times New Roman" panose="02020603050405020304" pitchFamily="18" charset="0"/>
                <a:cs typeface="Arial"/>
              </a:rPr>
              <a:t>*</a:t>
            </a:r>
            <a:r>
              <a:rPr lang="es-CO" sz="1450" b="1" i="1" kern="100">
                <a:effectLst/>
                <a:latin typeface="Arial"/>
                <a:ea typeface="Times New Roman" panose="02020603050405020304" pitchFamily="18" charset="0"/>
                <a:cs typeface="Arial"/>
              </a:rPr>
              <a:t>IDIPRON</a:t>
            </a:r>
            <a:r>
              <a:rPr lang="es-CO" sz="1450" i="1" kern="100">
                <a:effectLst/>
                <a:latin typeface="Arial"/>
                <a:ea typeface="Times New Roman" panose="02020603050405020304" pitchFamily="18" charset="0"/>
                <a:cs typeface="Arial"/>
              </a:rPr>
              <a:t>:</a:t>
            </a:r>
            <a:r>
              <a:rPr lang="es-ES" sz="1450" i="1" kern="100">
                <a:latin typeface="Arial"/>
                <a:ea typeface="Times New Roman" panose="02020603050405020304" pitchFamily="18" charset="0"/>
                <a:cs typeface="Arial"/>
              </a:rPr>
              <a:t> </a:t>
            </a:r>
            <a:r>
              <a:rPr lang="es-ES" sz="1450" i="1" kern="100">
                <a:latin typeface="Arial"/>
                <a:cs typeface="Arial"/>
              </a:rPr>
              <a:t>Fortalecimiento de la entidad para la protección de los habitantes de calle</a:t>
            </a:r>
          </a:p>
          <a:p>
            <a:pPr marL="467995" indent="0" algn="just">
              <a:lnSpc>
                <a:spcPct val="100000"/>
              </a:lnSpc>
              <a:spcBef>
                <a:spcPts val="0"/>
              </a:spcBef>
            </a:pPr>
            <a:r>
              <a:rPr lang="es-ES" sz="1450" i="1" kern="100">
                <a:latin typeface="Arial"/>
                <a:cs typeface="Arial"/>
              </a:rPr>
              <a:t> </a:t>
            </a:r>
          </a:p>
          <a:p>
            <a:pPr marL="467995" lvl="0" indent="0" algn="just">
              <a:lnSpc>
                <a:spcPct val="100000"/>
              </a:lnSpc>
              <a:spcBef>
                <a:spcPts val="0"/>
              </a:spcBef>
            </a:pPr>
            <a:endParaRPr lang="es-ES" sz="600" kern="100">
              <a:latin typeface="Arial"/>
              <a:cs typeface="Arial"/>
            </a:endParaRPr>
          </a:p>
          <a:p>
            <a:pPr marL="467995" lvl="0" indent="0" algn="just">
              <a:lnSpc>
                <a:spcPct val="100000"/>
              </a:lnSpc>
              <a:spcBef>
                <a:spcPts val="0"/>
              </a:spcBef>
            </a:pPr>
            <a:r>
              <a:rPr lang="es-ES" sz="1450" b="1" kern="100">
                <a:effectLst/>
                <a:latin typeface="Arial"/>
                <a:ea typeface="Aptos" panose="020B0004020202020204" pitchFamily="34" charset="0"/>
                <a:cs typeface="Arial"/>
              </a:rPr>
              <a:t>Hábitat:</a:t>
            </a:r>
            <a:r>
              <a:rPr lang="es-ES" sz="1450" kern="100">
                <a:effectLst/>
                <a:latin typeface="Arial"/>
                <a:ea typeface="Aptos" panose="020B0004020202020204" pitchFamily="34" charset="0"/>
                <a:cs typeface="Arial"/>
              </a:rPr>
              <a:t> (FSRI) para subsidios de agua, alcantarillado y aseo</a:t>
            </a:r>
            <a:r>
              <a:rPr lang="es-ES" sz="1450" kern="100">
                <a:latin typeface="Arial"/>
                <a:ea typeface="Aptos" panose="020B0004020202020204" pitchFamily="34" charset="0"/>
                <a:cs typeface="Arial"/>
              </a:rPr>
              <a:t>.</a:t>
            </a:r>
          </a:p>
          <a:p>
            <a:pPr marL="467995" lvl="0" indent="0" algn="just">
              <a:lnSpc>
                <a:spcPct val="100000"/>
              </a:lnSpc>
              <a:spcBef>
                <a:spcPts val="0"/>
              </a:spcBef>
            </a:pPr>
            <a:endParaRPr lang="es-ES" sz="1450" kern="100">
              <a:effectLst/>
              <a:latin typeface="Arial"/>
              <a:ea typeface="Aptos" panose="020B0004020202020204" pitchFamily="34" charset="0"/>
              <a:cs typeface="Arial"/>
            </a:endParaRPr>
          </a:p>
          <a:p>
            <a:pPr marL="467995" indent="0" algn="just">
              <a:lnSpc>
                <a:spcPct val="100000"/>
              </a:lnSpc>
              <a:spcBef>
                <a:spcPts val="0"/>
              </a:spcBef>
            </a:pPr>
            <a:endParaRPr lang="es-ES" sz="600" b="1" kern="100">
              <a:latin typeface="Arial"/>
              <a:ea typeface="Aptos" panose="020B0004020202020204" pitchFamily="34" charset="0"/>
              <a:cs typeface="Arial"/>
            </a:endParaRPr>
          </a:p>
          <a:p>
            <a:pPr marL="467995" indent="0" algn="just">
              <a:lnSpc>
                <a:spcPct val="100000"/>
              </a:lnSpc>
              <a:spcBef>
                <a:spcPts val="0"/>
              </a:spcBef>
            </a:pPr>
            <a:r>
              <a:rPr lang="es-ES" sz="1450" b="1" kern="100">
                <a:effectLst/>
                <a:latin typeface="Arial"/>
                <a:ea typeface="Aptos" panose="020B0004020202020204" pitchFamily="34" charset="0"/>
                <a:cs typeface="Arial"/>
              </a:rPr>
              <a:t>Cultura</a:t>
            </a:r>
            <a:r>
              <a:rPr lang="es-ES" sz="1450" b="1" kern="100">
                <a:latin typeface="Arial"/>
                <a:ea typeface="Aptos" panose="020B0004020202020204" pitchFamily="34" charset="0"/>
                <a:cs typeface="Arial"/>
              </a:rPr>
              <a:t>, Recreación y Deporte:</a:t>
            </a:r>
            <a:r>
              <a:rPr lang="es-ES" sz="1450" b="1" kern="100">
                <a:effectLst/>
                <a:latin typeface="Arial"/>
                <a:ea typeface="Aptos" panose="020B0004020202020204" pitchFamily="34" charset="0"/>
                <a:cs typeface="Arial"/>
              </a:rPr>
              <a:t> </a:t>
            </a:r>
            <a:r>
              <a:rPr lang="es-ES" sz="1450" b="1" i="1" kern="100">
                <a:latin typeface="Arial"/>
                <a:ea typeface="Aptos" panose="020B0004020202020204" pitchFamily="34" charset="0"/>
                <a:cs typeface="Arial"/>
              </a:rPr>
              <a:t>*Orquesta Filarmónica  </a:t>
            </a:r>
            <a:r>
              <a:rPr lang="es-ES" sz="1500" i="1" kern="100">
                <a:latin typeface="Arial"/>
                <a:ea typeface="Aptos" panose="020B0004020202020204" pitchFamily="34" charset="0"/>
                <a:cs typeface="Arial"/>
              </a:rPr>
              <a:t>Fortalecimiento de la </a:t>
            </a:r>
            <a:r>
              <a:rPr lang="es-ES" sz="1450" i="1" kern="100">
                <a:latin typeface="Arial"/>
                <a:ea typeface="Aptos" panose="020B0004020202020204" pitchFamily="34" charset="0"/>
                <a:cs typeface="Arial"/>
              </a:rPr>
              <a:t>Orquesta Filarmónica juvenil y Concurso de Violines y </a:t>
            </a:r>
            <a:r>
              <a:rPr lang="es-ES" sz="1450" b="1" i="1" kern="100">
                <a:latin typeface="Arial"/>
                <a:ea typeface="Aptos" panose="020B0004020202020204" pitchFamily="34" charset="0"/>
                <a:cs typeface="Arial"/>
              </a:rPr>
              <a:t>*IDARTES</a:t>
            </a:r>
            <a:r>
              <a:rPr lang="es-ES" sz="1450" i="1" kern="100">
                <a:latin typeface="Arial"/>
                <a:ea typeface="Aptos" panose="020B0004020202020204" pitchFamily="34" charset="0"/>
                <a:cs typeface="Arial"/>
              </a:rPr>
              <a:t> fortalecimiento técnico y logístico de los Festivales</a:t>
            </a:r>
            <a:r>
              <a:rPr lang="es-ES" sz="1450" i="1" kern="100">
                <a:effectLst/>
                <a:latin typeface="Arial"/>
                <a:ea typeface="Aptos" panose="020B0004020202020204" pitchFamily="34" charset="0"/>
                <a:cs typeface="Arial"/>
              </a:rPr>
              <a:t> al parque</a:t>
            </a:r>
            <a:r>
              <a:rPr lang="es-ES" sz="1450" i="1" kern="100">
                <a:latin typeface="Arial"/>
                <a:ea typeface="Aptos" panose="020B0004020202020204" pitchFamily="34" charset="0"/>
                <a:cs typeface="Arial"/>
              </a:rPr>
              <a:t>.</a:t>
            </a:r>
          </a:p>
          <a:p>
            <a:pPr marL="467995" lvl="0" indent="0" algn="just">
              <a:lnSpc>
                <a:spcPct val="100000"/>
              </a:lnSpc>
              <a:spcBef>
                <a:spcPts val="0"/>
              </a:spcBef>
            </a:pPr>
            <a:endParaRPr lang="es-ES" sz="1450" kern="100">
              <a:effectLst/>
              <a:latin typeface="Arial"/>
              <a:ea typeface="Aptos" panose="020B0004020202020204" pitchFamily="34" charset="0"/>
              <a:cs typeface="Arial"/>
            </a:endParaRPr>
          </a:p>
          <a:p>
            <a:pPr marL="467995" indent="0" algn="just">
              <a:lnSpc>
                <a:spcPct val="100000"/>
              </a:lnSpc>
              <a:spcBef>
                <a:spcPts val="0"/>
              </a:spcBef>
            </a:pPr>
            <a:endParaRPr lang="es-ES" sz="600" kern="100">
              <a:latin typeface="Arial"/>
              <a:ea typeface="Aptos" panose="020B0004020202020204" pitchFamily="34" charset="0"/>
              <a:cs typeface="Arial"/>
            </a:endParaRPr>
          </a:p>
          <a:p>
            <a:pPr marL="467995" indent="0" algn="just">
              <a:lnSpc>
                <a:spcPct val="100000"/>
              </a:lnSpc>
              <a:spcBef>
                <a:spcPts val="0"/>
              </a:spcBef>
            </a:pPr>
            <a:r>
              <a:rPr lang="es-ES" sz="1450" b="1" kern="100">
                <a:latin typeface="Arial"/>
                <a:ea typeface="Aptos" panose="020B0004020202020204" pitchFamily="34" charset="0"/>
                <a:cs typeface="Arial"/>
              </a:rPr>
              <a:t>Desarrollo Económico: </a:t>
            </a:r>
            <a:r>
              <a:rPr lang="es-ES" sz="1450" b="1" kern="100">
                <a:latin typeface="Arial"/>
                <a:cs typeface="Arial"/>
              </a:rPr>
              <a:t> </a:t>
            </a:r>
            <a:r>
              <a:rPr lang="es-ES" sz="1450" b="1" i="1" kern="100">
                <a:latin typeface="Arial"/>
                <a:cs typeface="Arial"/>
              </a:rPr>
              <a:t>*IPES </a:t>
            </a:r>
            <a:r>
              <a:rPr lang="es-ES" sz="1450" i="1" kern="100">
                <a:latin typeface="Arial"/>
                <a:cs typeface="Arial"/>
              </a:rPr>
              <a:t>Implementación de la Política Pública Distrital de Vendedoras y Vendedores Informales y fortalecimiento del Sistema Distrital de Plazas de Mercado</a:t>
            </a:r>
          </a:p>
          <a:p>
            <a:pPr marL="467995" indent="0" algn="just">
              <a:lnSpc>
                <a:spcPct val="100000"/>
              </a:lnSpc>
              <a:spcBef>
                <a:spcPts val="0"/>
              </a:spcBef>
            </a:pPr>
            <a:endParaRPr lang="es-ES" sz="700" kern="100">
              <a:latin typeface="Arial"/>
              <a:cs typeface="Arial"/>
            </a:endParaRPr>
          </a:p>
          <a:p>
            <a:pPr marL="467995" indent="0" algn="just">
              <a:lnSpc>
                <a:spcPct val="100000"/>
              </a:lnSpc>
              <a:spcBef>
                <a:spcPts val="0"/>
              </a:spcBef>
            </a:pPr>
            <a:r>
              <a:rPr lang="es-ES" sz="1450" b="1" i="1" kern="100">
                <a:latin typeface="Arial"/>
                <a:ea typeface="Aptos" panose="020B0004020202020204" pitchFamily="34" charset="0"/>
                <a:cs typeface="Arial"/>
              </a:rPr>
              <a:t>*Mujer:</a:t>
            </a:r>
            <a:r>
              <a:rPr lang="es-ES" sz="1450" b="1" i="1" kern="100">
                <a:latin typeface="Arial"/>
                <a:cs typeface="Arial"/>
              </a:rPr>
              <a:t>   </a:t>
            </a:r>
            <a:r>
              <a:rPr lang="es-ES" sz="1450" i="1" kern="100">
                <a:latin typeface="Arial"/>
                <a:cs typeface="Arial"/>
              </a:rPr>
              <a:t>Estrategia de comunicación para la promoción de los derechos de las mujeres, la prevención y atención de las violencias de género en Bogotá D.C.</a:t>
            </a:r>
            <a:endParaRPr lang="es-ES" i="1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9B2EA26-2BF9-5790-F39C-06CB10BAE50F}"/>
              </a:ext>
            </a:extLst>
          </p:cNvPr>
          <p:cNvSpPr txBox="1"/>
          <p:nvPr/>
        </p:nvSpPr>
        <p:spPr>
          <a:xfrm>
            <a:off x="177284" y="1088307"/>
            <a:ext cx="3975606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O">
                <a:latin typeface="Arial"/>
                <a:cs typeface="Arial"/>
              </a:rPr>
              <a:t>Financiar inversiones para el cumplimiento de metas del Plan de Desarrollo Distrital 2024-2027 </a:t>
            </a:r>
            <a:r>
              <a:rPr lang="es-CO" b="1">
                <a:latin typeface="Arial"/>
                <a:cs typeface="Arial"/>
              </a:rPr>
              <a:t>“Bogotá Camina Segura” </a:t>
            </a:r>
            <a:r>
              <a:rPr lang="es-CO">
                <a:latin typeface="Arial"/>
                <a:cs typeface="Arial"/>
              </a:rPr>
              <a:t>en cada sector;</a:t>
            </a:r>
            <a:r>
              <a:rPr lang="es-ES">
                <a:latin typeface="Arial"/>
                <a:cs typeface="Arial"/>
              </a:rPr>
              <a:t>​</a:t>
            </a:r>
          </a:p>
        </p:txBody>
      </p:sp>
      <p:sp>
        <p:nvSpPr>
          <p:cNvPr id="9" name="Título 12">
            <a:extLst>
              <a:ext uri="{FF2B5EF4-FFF2-40B4-BE49-F238E27FC236}">
                <a16:creationId xmlns:a16="http://schemas.microsoft.com/office/drawing/2014/main" id="{8FACA20F-9A00-0D09-D863-AE323D8C4B95}"/>
              </a:ext>
            </a:extLst>
          </p:cNvPr>
          <p:cNvSpPr txBox="1">
            <a:spLocks/>
          </p:cNvSpPr>
          <p:nvPr/>
        </p:nvSpPr>
        <p:spPr>
          <a:xfrm>
            <a:off x="294253" y="1"/>
            <a:ext cx="11345992" cy="790203"/>
          </a:xfrm>
        </p:spPr>
        <p:txBody>
          <a:bodyPr lIns="91440" tIns="45720" rIns="91440" bIns="4572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00" b="1"/>
              <a:t>Objetivos de la Modificación Presupuestal</a:t>
            </a:r>
            <a:endParaRPr lang="es-ES" sz="2800"/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2D7D5D68-3AFC-6BBD-98EF-7039F9F65E50}"/>
              </a:ext>
            </a:extLst>
          </p:cNvPr>
          <p:cNvCxnSpPr>
            <a:cxnSpLocks/>
          </p:cNvCxnSpPr>
          <p:nvPr/>
        </p:nvCxnSpPr>
        <p:spPr>
          <a:xfrm>
            <a:off x="294253" y="792121"/>
            <a:ext cx="5801747" cy="0"/>
          </a:xfrm>
          <a:prstGeom prst="straightConnector1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áfico 12" descr="Hombre con bastón con relleno sólido">
            <a:extLst>
              <a:ext uri="{FF2B5EF4-FFF2-40B4-BE49-F238E27FC236}">
                <a16:creationId xmlns:a16="http://schemas.microsoft.com/office/drawing/2014/main" id="{590D20E5-347B-4540-1663-0987057FAE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4227" y="2304902"/>
            <a:ext cx="541481" cy="529526"/>
          </a:xfrm>
          <a:prstGeom prst="rect">
            <a:avLst/>
          </a:prstGeom>
        </p:spPr>
      </p:pic>
      <p:pic>
        <p:nvPicPr>
          <p:cNvPr id="15" name="Gráfico 14" descr="Drama con relleno sólido">
            <a:extLst>
              <a:ext uri="{FF2B5EF4-FFF2-40B4-BE49-F238E27FC236}">
                <a16:creationId xmlns:a16="http://schemas.microsoft.com/office/drawing/2014/main" id="{8767FEEA-9888-56BF-718F-ABF89B3B1F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-120000">
            <a:off x="4721376" y="4058171"/>
            <a:ext cx="539056" cy="539056"/>
          </a:xfrm>
          <a:prstGeom prst="rect">
            <a:avLst/>
          </a:prstGeom>
        </p:spPr>
      </p:pic>
      <p:pic>
        <p:nvPicPr>
          <p:cNvPr id="17" name="Gráfico 16" descr="Ciudad con relleno sólido">
            <a:extLst>
              <a:ext uri="{FF2B5EF4-FFF2-40B4-BE49-F238E27FC236}">
                <a16:creationId xmlns:a16="http://schemas.microsoft.com/office/drawing/2014/main" id="{E7A6A0AE-6156-1499-8044-FDBD0D6020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82965" y="3280583"/>
            <a:ext cx="529526" cy="529526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1DEEAADF-7D9E-13B3-F785-CBDB38E76248}"/>
              </a:ext>
            </a:extLst>
          </p:cNvPr>
          <p:cNvSpPr txBox="1"/>
          <p:nvPr/>
        </p:nvSpPr>
        <p:spPr>
          <a:xfrm>
            <a:off x="753848" y="4181327"/>
            <a:ext cx="3529209" cy="199272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3200" kern="10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Fortalecer la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3200" kern="10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Política S</a:t>
            </a:r>
            <a:r>
              <a:rPr lang="es-CO" sz="32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ocial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4200" b="1" kern="100">
                <a:effectLst/>
                <a:latin typeface="Arial"/>
                <a:ea typeface="Aptos" panose="020B0004020202020204" pitchFamily="34" charset="0"/>
                <a:cs typeface="Arial"/>
              </a:rPr>
              <a:t>$</a:t>
            </a:r>
            <a:r>
              <a:rPr lang="es-CO" sz="4200" b="1" kern="100">
                <a:latin typeface="Arial"/>
                <a:ea typeface="Aptos" panose="020B0004020202020204" pitchFamily="34" charset="0"/>
                <a:cs typeface="Arial"/>
              </a:rPr>
              <a:t>292.676m </a:t>
            </a:r>
            <a:endParaRPr lang="es-CO" sz="4200" b="1" kern="100">
              <a:effectLst/>
              <a:latin typeface="Arial"/>
              <a:ea typeface="Aptos" panose="020B0004020202020204" pitchFamily="34" charset="0"/>
              <a:cs typeface="Arial"/>
            </a:endParaRPr>
          </a:p>
        </p:txBody>
      </p:sp>
      <p:pic>
        <p:nvPicPr>
          <p:cNvPr id="20" name="Gráfico 19" descr="Birrete con relleno sólido">
            <a:extLst>
              <a:ext uri="{FF2B5EF4-FFF2-40B4-BE49-F238E27FC236}">
                <a16:creationId xmlns:a16="http://schemas.microsoft.com/office/drawing/2014/main" id="{06B10181-7BFD-7BFC-5C3C-3420CD75E9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19714" y="986893"/>
            <a:ext cx="653051" cy="653051"/>
          </a:xfrm>
          <a:prstGeom prst="rect">
            <a:avLst/>
          </a:prstGeom>
        </p:spPr>
      </p:pic>
      <p:pic>
        <p:nvPicPr>
          <p:cNvPr id="21" name="Gráfico 20" descr="Corazón con pulso con relleno sólido">
            <a:extLst>
              <a:ext uri="{FF2B5EF4-FFF2-40B4-BE49-F238E27FC236}">
                <a16:creationId xmlns:a16="http://schemas.microsoft.com/office/drawing/2014/main" id="{D8BE1E07-A594-BAD6-8F45-0E22E6005E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13392" y="1709396"/>
            <a:ext cx="592374" cy="592374"/>
          </a:xfrm>
          <a:prstGeom prst="rect">
            <a:avLst/>
          </a:prstGeom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37D6D900-45B5-63D8-8549-4DA80D7179B4}"/>
              </a:ext>
            </a:extLst>
          </p:cNvPr>
          <p:cNvCxnSpPr/>
          <p:nvPr/>
        </p:nvCxnSpPr>
        <p:spPr>
          <a:xfrm flipH="1">
            <a:off x="4432772" y="1083725"/>
            <a:ext cx="35237" cy="545118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" name="Imagen 1" descr="Icono&#10;&#10;Descripción generada automáticamente">
            <a:extLst>
              <a:ext uri="{FF2B5EF4-FFF2-40B4-BE49-F238E27FC236}">
                <a16:creationId xmlns:a16="http://schemas.microsoft.com/office/drawing/2014/main" id="{3126EB60-127E-7092-B4A4-6D77EA23A94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42521" y="4871030"/>
            <a:ext cx="411019" cy="59805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DEBD729-F936-BA3E-183C-7018D1B8377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300000">
            <a:off x="4718433" y="5703890"/>
            <a:ext cx="563420" cy="57611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2355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D5DF2FD9-EBFE-2517-560E-9BE4264002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6851" y="1189015"/>
            <a:ext cx="5364216" cy="3964624"/>
          </a:xfrm>
        </p:spPr>
        <p:txBody>
          <a:bodyPr spcFirstLastPara="1" lIns="91440" tIns="45720" rIns="91440" bIns="45720" anchor="t">
            <a:noAutofit/>
          </a:bodyPr>
          <a:lstStyle/>
          <a:p>
            <a:pPr marL="467995" indent="0" algn="just">
              <a:lnSpc>
                <a:spcPct val="100000"/>
              </a:lnSpc>
              <a:spcBef>
                <a:spcPts val="0"/>
              </a:spcBef>
            </a:pPr>
            <a:r>
              <a:rPr lang="es-ES" sz="1600" b="1" kern="100">
                <a:effectLst/>
                <a:latin typeface="Arial"/>
                <a:ea typeface="Aptos" panose="020B0004020202020204" pitchFamily="34" charset="0"/>
                <a:cs typeface="Arial"/>
              </a:rPr>
              <a:t>Movilidad:</a:t>
            </a:r>
            <a:r>
              <a:rPr lang="es-ES" sz="1600" kern="100">
                <a:effectLst/>
                <a:latin typeface="Arial"/>
                <a:ea typeface="Aptos" panose="020B0004020202020204" pitchFamily="34" charset="0"/>
                <a:cs typeface="Arial"/>
              </a:rPr>
              <a:t> </a:t>
            </a:r>
            <a:r>
              <a:rPr lang="es-ES" sz="1600" kern="100">
                <a:latin typeface="Arial"/>
                <a:ea typeface="Aptos" panose="020B0004020202020204" pitchFamily="34" charset="0"/>
                <a:cs typeface="Arial"/>
              </a:rPr>
              <a:t>Nuevas</a:t>
            </a:r>
            <a:r>
              <a:rPr lang="es-ES" sz="1600" kern="100">
                <a:effectLst/>
                <a:latin typeface="Arial"/>
                <a:ea typeface="Aptos" panose="020B0004020202020204" pitchFamily="34" charset="0"/>
                <a:cs typeface="Arial"/>
              </a:rPr>
              <a:t> obras, predios, adquisición de predios, conservación y rehabilitación de la malla vial, espacio público, </a:t>
            </a:r>
            <a:r>
              <a:rPr lang="es-CO" sz="1600" kern="100">
                <a:effectLst/>
                <a:latin typeface="Arial"/>
                <a:ea typeface="Aptos" panose="020B0004020202020204" pitchFamily="34" charset="0"/>
                <a:cs typeface="Arial"/>
              </a:rPr>
              <a:t>adquisición de nueva maquinaria y volquetas</a:t>
            </a:r>
            <a:r>
              <a:rPr lang="es-CO" sz="1600" kern="100">
                <a:latin typeface="Arial"/>
                <a:ea typeface="Aptos" panose="020B0004020202020204" pitchFamily="34" charset="0"/>
                <a:cs typeface="Arial"/>
              </a:rPr>
              <a:t>;</a:t>
            </a:r>
            <a:r>
              <a:rPr lang="es-CO" sz="1600" kern="100">
                <a:effectLst/>
                <a:latin typeface="Arial"/>
                <a:ea typeface="Aptos" panose="020B0004020202020204" pitchFamily="34" charset="0"/>
                <a:cs typeface="Arial"/>
              </a:rPr>
              <a:t> y la intervención de puntos críticos de la malla vial rural; </a:t>
            </a:r>
            <a:r>
              <a:rPr lang="es-ES" sz="1600" kern="100">
                <a:latin typeface="Arial"/>
                <a:ea typeface="Aptos" panose="020B0004020202020204" pitchFamily="34" charset="0"/>
                <a:cs typeface="Arial"/>
              </a:rPr>
              <a:t>c</a:t>
            </a:r>
            <a:r>
              <a:rPr lang="es-ES" sz="1600" kern="100">
                <a:effectLst/>
                <a:latin typeface="Arial"/>
                <a:ea typeface="Aptos" panose="020B0004020202020204" pitchFamily="34" charset="0"/>
                <a:cs typeface="Arial"/>
              </a:rPr>
              <a:t>onservación de la red vial y red de </a:t>
            </a:r>
            <a:r>
              <a:rPr lang="es-ES" sz="1600" kern="100" err="1">
                <a:latin typeface="Arial"/>
                <a:ea typeface="Aptos" panose="020B0004020202020204" pitchFamily="34" charset="0"/>
                <a:cs typeface="Arial"/>
              </a:rPr>
              <a:t>cicloinfraestructura</a:t>
            </a:r>
            <a:r>
              <a:rPr lang="es-ES" sz="1600" kern="100">
                <a:effectLst/>
                <a:latin typeface="Arial"/>
                <a:ea typeface="Aptos" panose="020B0004020202020204" pitchFamily="34" charset="0"/>
                <a:cs typeface="Arial"/>
              </a:rPr>
              <a:t>.</a:t>
            </a:r>
            <a:r>
              <a:rPr lang="es-ES" sz="1600" kern="100">
                <a:latin typeface="Arial"/>
                <a:ea typeface="Aptos" panose="020B0004020202020204" pitchFamily="34" charset="0"/>
                <a:cs typeface="Arial"/>
              </a:rPr>
              <a:t> (</a:t>
            </a:r>
            <a:r>
              <a:rPr lang="es-ES" sz="1600" b="1" kern="100">
                <a:latin typeface="Arial"/>
                <a:ea typeface="Aptos" panose="020B0004020202020204" pitchFamily="34" charset="0"/>
                <a:cs typeface="Arial"/>
              </a:rPr>
              <a:t>IDU </a:t>
            </a:r>
            <a:r>
              <a:rPr lang="es-ES" sz="1600" kern="100">
                <a:latin typeface="Arial"/>
                <a:ea typeface="Aptos" panose="020B0004020202020204" pitchFamily="34" charset="0"/>
                <a:cs typeface="Arial"/>
              </a:rPr>
              <a:t>y </a:t>
            </a:r>
            <a:r>
              <a:rPr lang="es-ES" sz="1600" b="1" kern="100">
                <a:latin typeface="Arial"/>
                <a:ea typeface="Aptos" panose="020B0004020202020204" pitchFamily="34" charset="0"/>
                <a:cs typeface="Arial"/>
              </a:rPr>
              <a:t>*</a:t>
            </a:r>
            <a:r>
              <a:rPr lang="es-ES" sz="1600" b="1" i="1" kern="100">
                <a:latin typeface="Arial"/>
                <a:ea typeface="Aptos" panose="020B0004020202020204" pitchFamily="34" charset="0"/>
                <a:cs typeface="Arial"/>
              </a:rPr>
              <a:t>UA</a:t>
            </a:r>
            <a:r>
              <a:rPr lang="es-ES" sz="1600" b="1" i="1" kern="100">
                <a:latin typeface="Arial"/>
                <a:cs typeface="Arial"/>
              </a:rPr>
              <a:t>RMV)</a:t>
            </a:r>
            <a:endParaRPr lang="es-ES" sz="1600" i="1" kern="100">
              <a:latin typeface="Arial"/>
              <a:cs typeface="Arial"/>
            </a:endParaRPr>
          </a:p>
          <a:p>
            <a:pPr marL="467995" indent="0" algn="just">
              <a:lnSpc>
                <a:spcPct val="100000"/>
              </a:lnSpc>
              <a:spcBef>
                <a:spcPts val="0"/>
              </a:spcBef>
            </a:pPr>
            <a:endParaRPr lang="es-ES" sz="1600" kern="100">
              <a:latin typeface="Arial"/>
              <a:ea typeface="Aptos" panose="020B0004020202020204" pitchFamily="34" charset="0"/>
              <a:cs typeface="Arial"/>
            </a:endParaRPr>
          </a:p>
          <a:p>
            <a:pPr marL="467995" indent="0" algn="just">
              <a:lnSpc>
                <a:spcPct val="100000"/>
              </a:lnSpc>
              <a:spcBef>
                <a:spcPts val="0"/>
              </a:spcBef>
            </a:pPr>
            <a:endParaRPr lang="es-ES" sz="1600" kern="100">
              <a:latin typeface="Arial"/>
              <a:ea typeface="Aptos" panose="020B0004020202020204" pitchFamily="34" charset="0"/>
              <a:cs typeface="Arial"/>
            </a:endParaRPr>
          </a:p>
          <a:p>
            <a:pPr marL="467995" lvl="0" indent="0" algn="l">
              <a:lnSpc>
                <a:spcPct val="100000"/>
              </a:lnSpc>
              <a:spcBef>
                <a:spcPts val="0"/>
              </a:spcBef>
            </a:pPr>
            <a:r>
              <a:rPr lang="es-CO" sz="1600" b="1" kern="100">
                <a:effectLst/>
                <a:latin typeface="Arial"/>
                <a:ea typeface="Aptos" panose="020B0004020202020204" pitchFamily="34" charset="0"/>
                <a:cs typeface="Arial"/>
              </a:rPr>
              <a:t>Hábitat:</a:t>
            </a:r>
            <a:r>
              <a:rPr lang="es-CO" sz="1600" kern="100">
                <a:effectLst/>
                <a:latin typeface="Arial"/>
                <a:ea typeface="Aptos" panose="020B0004020202020204" pitchFamily="34" charset="0"/>
                <a:cs typeface="Arial"/>
              </a:rPr>
              <a:t> </a:t>
            </a:r>
            <a:r>
              <a:rPr lang="es-CO" sz="1600" kern="100">
                <a:latin typeface="Arial"/>
                <a:ea typeface="Aptos" panose="020B0004020202020204" pitchFamily="34" charset="0"/>
                <a:cs typeface="Arial"/>
              </a:rPr>
              <a:t>Subsidios</a:t>
            </a:r>
            <a:r>
              <a:rPr lang="es-CO" sz="1600" kern="100">
                <a:effectLst/>
                <a:latin typeface="Arial"/>
                <a:ea typeface="Aptos" panose="020B0004020202020204" pitchFamily="34" charset="0"/>
                <a:cs typeface="Arial"/>
              </a:rPr>
              <a:t> de vivienda</a:t>
            </a:r>
          </a:p>
          <a:p>
            <a:pPr marL="467995" lvl="0" indent="0" algn="l">
              <a:lnSpc>
                <a:spcPct val="100000"/>
              </a:lnSpc>
              <a:spcBef>
                <a:spcPts val="0"/>
              </a:spcBef>
            </a:pPr>
            <a:endParaRPr lang="es-CO" sz="1600" kern="10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67995" indent="0" algn="just">
              <a:lnSpc>
                <a:spcPct val="100000"/>
              </a:lnSpc>
              <a:spcBef>
                <a:spcPts val="0"/>
              </a:spcBef>
            </a:pPr>
            <a:r>
              <a:rPr lang="es-ES" sz="1600" b="1">
                <a:effectLst/>
                <a:latin typeface="Arial"/>
                <a:ea typeface="Aptos" panose="020B0004020202020204" pitchFamily="34" charset="0"/>
                <a:cs typeface="Arial"/>
              </a:rPr>
              <a:t>Ambiente:</a:t>
            </a:r>
            <a:r>
              <a:rPr lang="es-ES" sz="1600">
                <a:effectLst/>
                <a:latin typeface="Arial"/>
                <a:ea typeface="Aptos" panose="020B0004020202020204" pitchFamily="34" charset="0"/>
                <a:cs typeface="Arial"/>
              </a:rPr>
              <a:t> </a:t>
            </a:r>
            <a:r>
              <a:rPr lang="es-ES" sz="1600">
                <a:latin typeface="Arial"/>
                <a:ea typeface="Aptos" panose="020B0004020202020204" pitchFamily="34" charset="0"/>
                <a:cs typeface="Arial"/>
              </a:rPr>
              <a:t>Centro</a:t>
            </a:r>
            <a:r>
              <a:rPr lang="es-ES" sz="1600">
                <a:effectLst/>
                <a:latin typeface="Arial"/>
                <a:ea typeface="Aptos" panose="020B0004020202020204" pitchFamily="34" charset="0"/>
                <a:cs typeface="Arial"/>
              </a:rPr>
              <a:t> de atención al visitante, comunicaciones y desarrollo de proyectos del JBJCM</a:t>
            </a:r>
          </a:p>
          <a:p>
            <a:pPr marL="467995" indent="0" algn="l">
              <a:lnSpc>
                <a:spcPct val="100000"/>
              </a:lnSpc>
              <a:spcBef>
                <a:spcPts val="0"/>
              </a:spcBef>
            </a:pPr>
            <a:endParaRPr lang="es-ES" sz="160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67995" indent="0" algn="just">
              <a:lnSpc>
                <a:spcPct val="100000"/>
              </a:lnSpc>
              <a:spcBef>
                <a:spcPts val="0"/>
              </a:spcBef>
            </a:pPr>
            <a:r>
              <a:rPr lang="es-ES" sz="1600" b="1" kern="100">
                <a:effectLst/>
                <a:latin typeface="Arial"/>
                <a:ea typeface="Aptos" panose="020B0004020202020204" pitchFamily="34" charset="0"/>
                <a:cs typeface="Arial"/>
              </a:rPr>
              <a:t>Cultura:</a:t>
            </a:r>
            <a:r>
              <a:rPr lang="es-ES" sz="1600" kern="100">
                <a:effectLst/>
                <a:latin typeface="Arial"/>
                <a:ea typeface="Aptos" panose="020B0004020202020204" pitchFamily="34" charset="0"/>
                <a:cs typeface="Arial"/>
              </a:rPr>
              <a:t> Estudios y diseños para la Plazoleta de eventos Simón Bolívar y consolidación proyecto Bronx Distrito Creativo.</a:t>
            </a:r>
          </a:p>
          <a:p>
            <a:pPr marL="467995" indent="0" algn="l">
              <a:lnSpc>
                <a:spcPct val="100000"/>
              </a:lnSpc>
              <a:spcBef>
                <a:spcPts val="0"/>
              </a:spcBef>
            </a:pPr>
            <a:endParaRPr lang="es-ES" sz="1100" kern="100">
              <a:solidFill>
                <a:srgbClr val="444444"/>
              </a:solidFill>
              <a:latin typeface="Aptos Narrow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2">
            <a:extLst>
              <a:ext uri="{FF2B5EF4-FFF2-40B4-BE49-F238E27FC236}">
                <a16:creationId xmlns:a16="http://schemas.microsoft.com/office/drawing/2014/main" id="{55980036-3100-3B99-647B-AFA5CA010B1A}"/>
              </a:ext>
            </a:extLst>
          </p:cNvPr>
          <p:cNvSpPr txBox="1">
            <a:spLocks/>
          </p:cNvSpPr>
          <p:nvPr/>
        </p:nvSpPr>
        <p:spPr>
          <a:xfrm>
            <a:off x="294253" y="1"/>
            <a:ext cx="11345992" cy="790203"/>
          </a:xfrm>
        </p:spPr>
        <p:txBody>
          <a:bodyPr lIns="91440" tIns="45720" rIns="91440" bIns="4572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00" b="1"/>
              <a:t>Objetivos de la Modificación Presupuestal</a:t>
            </a:r>
            <a:endParaRPr lang="es-ES" sz="2800"/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91BFB234-2A8D-B3F1-65A2-807EC5573663}"/>
              </a:ext>
            </a:extLst>
          </p:cNvPr>
          <p:cNvCxnSpPr>
            <a:cxnSpLocks/>
          </p:cNvCxnSpPr>
          <p:nvPr/>
        </p:nvCxnSpPr>
        <p:spPr>
          <a:xfrm>
            <a:off x="294253" y="792121"/>
            <a:ext cx="5801747" cy="0"/>
          </a:xfrm>
          <a:prstGeom prst="straightConnector1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1E9B8B66-8473-88A2-7F77-F0BDA403E9D1}"/>
              </a:ext>
            </a:extLst>
          </p:cNvPr>
          <p:cNvSpPr txBox="1"/>
          <p:nvPr/>
        </p:nvSpPr>
        <p:spPr>
          <a:xfrm>
            <a:off x="766763" y="2509489"/>
            <a:ext cx="4419287" cy="199272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3200" kern="100">
                <a:effectLst/>
                <a:latin typeface="Arial"/>
                <a:ea typeface="Aptos" panose="020B0004020202020204" pitchFamily="34" charset="0"/>
                <a:cs typeface="Arial"/>
              </a:rPr>
              <a:t>Aumentar la inversión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3200" kern="100">
                <a:effectLst/>
                <a:latin typeface="Arial"/>
                <a:ea typeface="Aptos" panose="020B0004020202020204" pitchFamily="34" charset="0"/>
                <a:cs typeface="Arial"/>
              </a:rPr>
              <a:t>en  infraestructura: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4200" b="1" kern="100">
                <a:effectLst/>
                <a:latin typeface="Arial"/>
                <a:ea typeface="Aptos" panose="020B0004020202020204" pitchFamily="34" charset="0"/>
                <a:cs typeface="Arial"/>
              </a:rPr>
              <a:t>$</a:t>
            </a:r>
            <a:r>
              <a:rPr lang="es-CO" sz="4200" b="1" kern="100">
                <a:latin typeface="Arial"/>
                <a:ea typeface="Aptos" panose="020B0004020202020204" pitchFamily="34" charset="0"/>
                <a:cs typeface="Arial"/>
              </a:rPr>
              <a:t>238.556m</a:t>
            </a:r>
            <a:r>
              <a:rPr lang="es-CO" sz="4200" kern="100">
                <a:latin typeface="Arial"/>
                <a:ea typeface="Aptos" panose="020B0004020202020204" pitchFamily="34" charset="0"/>
                <a:cs typeface="Arial"/>
              </a:rPr>
              <a:t> </a:t>
            </a:r>
            <a:endParaRPr lang="es-CO" sz="4200" b="1" kern="100">
              <a:effectLst/>
              <a:latin typeface="Arial"/>
              <a:ea typeface="Aptos" panose="020B0004020202020204" pitchFamily="34" charset="0"/>
              <a:cs typeface="Arial"/>
            </a:endParaRP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0540CFF4-AE7A-EEB6-E8AB-1973600ED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3703" y="1823993"/>
            <a:ext cx="793748" cy="329908"/>
          </a:xfrm>
          <a:prstGeom prst="rect">
            <a:avLst/>
          </a:prstGeom>
        </p:spPr>
      </p:pic>
      <p:pic>
        <p:nvPicPr>
          <p:cNvPr id="14" name="Gráfico 13" descr="Ciudad con relleno sólido">
            <a:extLst>
              <a:ext uri="{FF2B5EF4-FFF2-40B4-BE49-F238E27FC236}">
                <a16:creationId xmlns:a16="http://schemas.microsoft.com/office/drawing/2014/main" id="{47D90357-4FB0-F0B2-118A-CF21620E29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46408" y="2978637"/>
            <a:ext cx="540720" cy="540720"/>
          </a:xfrm>
          <a:prstGeom prst="rect">
            <a:avLst/>
          </a:prstGeom>
        </p:spPr>
      </p:pic>
      <p:pic>
        <p:nvPicPr>
          <p:cNvPr id="15" name="Gráfico 14" descr="Drama con relleno sólido">
            <a:extLst>
              <a:ext uri="{FF2B5EF4-FFF2-40B4-BE49-F238E27FC236}">
                <a16:creationId xmlns:a16="http://schemas.microsoft.com/office/drawing/2014/main" id="{F08B0515-0855-A174-8F53-C5B7003497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48072" y="4757423"/>
            <a:ext cx="539056" cy="539056"/>
          </a:xfrm>
          <a:prstGeom prst="rect">
            <a:avLst/>
          </a:prstGeom>
        </p:spPr>
      </p:pic>
      <p:pic>
        <p:nvPicPr>
          <p:cNvPr id="19" name="Gráfico 18" descr="Hoja con relleno sólido">
            <a:extLst>
              <a:ext uri="{FF2B5EF4-FFF2-40B4-BE49-F238E27FC236}">
                <a16:creationId xmlns:a16="http://schemas.microsoft.com/office/drawing/2014/main" id="{E0A86B26-1A74-D2CE-51F0-986BB9B81B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81494" y="3873546"/>
            <a:ext cx="470547" cy="470547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477F58D2-CFF7-A3FF-0DD8-175449974F72}"/>
              </a:ext>
            </a:extLst>
          </p:cNvPr>
          <p:cNvCxnSpPr>
            <a:cxnSpLocks/>
          </p:cNvCxnSpPr>
          <p:nvPr/>
        </p:nvCxnSpPr>
        <p:spPr>
          <a:xfrm>
            <a:off x="5152677" y="1819256"/>
            <a:ext cx="0" cy="3760586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361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D5DF2FD9-EBFE-2517-560E-9BE4264002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3071" y="1922382"/>
            <a:ext cx="6108983" cy="3632083"/>
          </a:xfrm>
        </p:spPr>
        <p:txBody>
          <a:bodyPr spcFirstLastPara="1" lIns="91440" tIns="45720" rIns="91440" bIns="45720" anchor="t">
            <a:noAutofit/>
          </a:bodyPr>
          <a:lstStyle/>
          <a:p>
            <a:pPr marL="467995" indent="0" algn="just">
              <a:lnSpc>
                <a:spcPct val="100000"/>
              </a:lnSpc>
              <a:spcBef>
                <a:spcPts val="0"/>
              </a:spcBef>
            </a:pPr>
            <a:r>
              <a:rPr lang="es-CO" sz="1500" b="1" kern="100">
                <a:latin typeface="Arial"/>
                <a:cs typeface="Arial"/>
              </a:rPr>
              <a:t>Hacienda:</a:t>
            </a:r>
            <a:r>
              <a:rPr lang="es-CO" sz="1500" kern="100">
                <a:latin typeface="Arial"/>
                <a:cs typeface="Arial"/>
              </a:rPr>
              <a:t> Transferencias</a:t>
            </a:r>
            <a:r>
              <a:rPr lang="es-ES" sz="1500" kern="100">
                <a:latin typeface="Arial"/>
                <a:cs typeface="Arial"/>
              </a:rPr>
              <a:t> de funcionamiento e inversión para Región Metropolitana; CAR; Fondo de Compensación y Canal Capital.</a:t>
            </a:r>
            <a:endParaRPr lang="es-CO" sz="1500" kern="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7995" indent="0" algn="just">
              <a:lnSpc>
                <a:spcPct val="100000"/>
              </a:lnSpc>
              <a:spcBef>
                <a:spcPts val="0"/>
              </a:spcBef>
            </a:pPr>
            <a:endParaRPr lang="es-ES" sz="1500" kern="100">
              <a:latin typeface="Arial"/>
              <a:ea typeface="Aptos" panose="020B0004020202020204" pitchFamily="34" charset="0"/>
              <a:cs typeface="Arial"/>
            </a:endParaRPr>
          </a:p>
          <a:p>
            <a:pPr marL="467995" indent="0" algn="just">
              <a:lnSpc>
                <a:spcPct val="100000"/>
              </a:lnSpc>
              <a:spcBef>
                <a:spcPts val="0"/>
              </a:spcBef>
            </a:pPr>
            <a:r>
              <a:rPr lang="es-ES" sz="1500" b="1" kern="100">
                <a:latin typeface="Arial"/>
                <a:cs typeface="Arial"/>
              </a:rPr>
              <a:t>Gestión Pública</a:t>
            </a:r>
            <a:r>
              <a:rPr lang="es-ES" sz="1500" kern="100">
                <a:latin typeface="Arial"/>
                <a:cs typeface="Arial"/>
              </a:rPr>
              <a:t>: </a:t>
            </a:r>
            <a:r>
              <a:rPr lang="es-CO" sz="1500" kern="100">
                <a:latin typeface="Arial"/>
                <a:cs typeface="Arial"/>
              </a:rPr>
              <a:t>Consejería TIC y Unidad para las Víctimas y Relaciones Exteriores.</a:t>
            </a:r>
            <a:endParaRPr lang="es-ES"/>
          </a:p>
          <a:p>
            <a:pPr marL="467995" indent="0" algn="just">
              <a:lnSpc>
                <a:spcPct val="100000"/>
              </a:lnSpc>
              <a:spcBef>
                <a:spcPts val="0"/>
              </a:spcBef>
            </a:pPr>
            <a:endParaRPr lang="es-CO" sz="1500" kern="100">
              <a:latin typeface="Arial"/>
              <a:ea typeface="Aptos" panose="020B0004020202020204" pitchFamily="34" charset="0"/>
              <a:cs typeface="Arial"/>
            </a:endParaRPr>
          </a:p>
          <a:p>
            <a:pPr marL="467995" indent="0" algn="just">
              <a:lnSpc>
                <a:spcPct val="100000"/>
              </a:lnSpc>
              <a:spcBef>
                <a:spcPts val="0"/>
              </a:spcBef>
            </a:pPr>
            <a:r>
              <a:rPr lang="es-ES" sz="1500" b="1" i="1" kern="100">
                <a:latin typeface="Arial"/>
                <a:ea typeface="Aptos" panose="020B0004020202020204" pitchFamily="34" charset="0"/>
                <a:cs typeface="Arial"/>
              </a:rPr>
              <a:t>*</a:t>
            </a:r>
            <a:r>
              <a:rPr lang="es-ES" sz="1500" b="1" i="1" kern="100">
                <a:effectLst/>
                <a:latin typeface="Arial"/>
                <a:ea typeface="Aptos" panose="020B0004020202020204" pitchFamily="34" charset="0"/>
                <a:cs typeface="Arial"/>
              </a:rPr>
              <a:t>Contraloría de Bogotá</a:t>
            </a:r>
            <a:r>
              <a:rPr lang="es-ES" sz="1500" b="1" i="1" kern="100">
                <a:latin typeface="Arial"/>
                <a:ea typeface="Aptos" panose="020B0004020202020204" pitchFamily="34" charset="0"/>
                <a:cs typeface="Arial"/>
              </a:rPr>
              <a:t>:</a:t>
            </a:r>
            <a:r>
              <a:rPr lang="es-ES" sz="1500" i="1" kern="100">
                <a:latin typeface="Arial"/>
                <a:ea typeface="Aptos" panose="020B0004020202020204" pitchFamily="34" charset="0"/>
                <a:cs typeface="Arial"/>
              </a:rPr>
              <a:t> </a:t>
            </a:r>
            <a:r>
              <a:rPr lang="es-CO" sz="1500" i="1" kern="100">
                <a:latin typeface="Arial"/>
                <a:ea typeface="Aptos" panose="020B0004020202020204" pitchFamily="34" charset="0"/>
                <a:cs typeface="Arial"/>
              </a:rPr>
              <a:t>Modernización tecnológica </a:t>
            </a:r>
            <a:r>
              <a:rPr lang="es-ES" sz="1500" i="1" kern="100">
                <a:latin typeface="Arial"/>
                <a:ea typeface="Aptos" panose="020B0004020202020204" pitchFamily="34" charset="0"/>
                <a:cs typeface="Arial"/>
              </a:rPr>
              <a:t>de la entidad.</a:t>
            </a:r>
            <a:endParaRPr lang="es-CO" sz="1500" kern="10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67995" indent="0" algn="just">
              <a:lnSpc>
                <a:spcPct val="100000"/>
              </a:lnSpc>
              <a:spcBef>
                <a:spcPts val="0"/>
              </a:spcBef>
            </a:pPr>
            <a:endParaRPr lang="es-ES" sz="1500" b="1" i="1" kern="100">
              <a:latin typeface="Arial"/>
              <a:ea typeface="Aptos" panose="020B0004020202020204" pitchFamily="34" charset="0"/>
              <a:cs typeface="Arial"/>
            </a:endParaRPr>
          </a:p>
          <a:p>
            <a:pPr marL="467995" indent="0" algn="just">
              <a:lnSpc>
                <a:spcPct val="100000"/>
              </a:lnSpc>
              <a:spcBef>
                <a:spcPts val="0"/>
              </a:spcBef>
            </a:pPr>
            <a:r>
              <a:rPr lang="es-ES" sz="1500" b="1" i="1" kern="100">
                <a:latin typeface="Arial"/>
                <a:ea typeface="Aptos" panose="020B0004020202020204" pitchFamily="34" charset="0"/>
                <a:cs typeface="Arial"/>
              </a:rPr>
              <a:t>*Personería de Bogotá:</a:t>
            </a:r>
            <a:r>
              <a:rPr lang="es-ES" sz="1500" i="1" kern="100">
                <a:latin typeface="Arial"/>
                <a:ea typeface="Aptos" panose="020B0004020202020204" pitchFamily="34" charset="0"/>
                <a:cs typeface="Arial"/>
              </a:rPr>
              <a:t> </a:t>
            </a:r>
            <a:r>
              <a:rPr lang="es-ES" sz="1500" i="1" kern="100">
                <a:latin typeface="Arial"/>
                <a:cs typeface="Arial"/>
              </a:rPr>
              <a:t>Apoyo para resolver     requerimientos y situaciones que afecten o vulneren los derechos fundamentales de los ciudadanos.</a:t>
            </a:r>
            <a:endParaRPr lang="es-CO" sz="1500" kern="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500" b="1" kern="100">
                <a:latin typeface="Arial"/>
                <a:ea typeface="Aptos" panose="020B0004020202020204" pitchFamily="34" charset="0"/>
                <a:cs typeface="Arial"/>
              </a:rPr>
              <a:t>      *</a:t>
            </a:r>
            <a:r>
              <a:rPr lang="es-CO" sz="1500" b="1" i="1" kern="100">
                <a:latin typeface="Arial"/>
                <a:ea typeface="Aptos" panose="020B0004020202020204" pitchFamily="34" charset="0"/>
                <a:cs typeface="Arial"/>
              </a:rPr>
              <a:t>IDIPRON</a:t>
            </a:r>
            <a:r>
              <a:rPr lang="es-CO" sz="1500" i="1" kern="100">
                <a:latin typeface="Arial"/>
                <a:ea typeface="Aptos" panose="020B0004020202020204" pitchFamily="34" charset="0"/>
                <a:cs typeface="Arial"/>
              </a:rPr>
              <a:t>: Servicio de vigilancia, mejorar los procesos TIC</a:t>
            </a:r>
            <a:endParaRPr lang="es-ES" sz="1500" i="1" kern="100">
              <a:solidFill>
                <a:srgbClr val="000000"/>
              </a:solidFill>
              <a:latin typeface="Arial"/>
              <a:ea typeface="Aptos" panose="020B0004020202020204" pitchFamily="34" charset="0"/>
              <a:cs typeface="Arial"/>
            </a:endParaRPr>
          </a:p>
          <a:p>
            <a:pPr marL="467995" indent="0" algn="just">
              <a:lnSpc>
                <a:spcPct val="100000"/>
              </a:lnSpc>
              <a:spcBef>
                <a:spcPts val="0"/>
              </a:spcBef>
            </a:pPr>
            <a:endParaRPr lang="es-CO" sz="1500" kern="10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67995" indent="0" algn="just">
              <a:lnSpc>
                <a:spcPct val="100000"/>
              </a:lnSpc>
              <a:spcBef>
                <a:spcPts val="0"/>
              </a:spcBef>
            </a:pPr>
            <a:r>
              <a:rPr lang="es-CO" sz="1500" b="1" kern="100">
                <a:latin typeface="Arial"/>
                <a:ea typeface="Aptos" panose="020B0004020202020204" pitchFamily="34" charset="0"/>
                <a:cs typeface="Arial"/>
              </a:rPr>
              <a:t>*</a:t>
            </a:r>
            <a:r>
              <a:rPr lang="es-CO" sz="1500" b="1" i="1" kern="100">
                <a:latin typeface="Arial"/>
                <a:cs typeface="Arial"/>
              </a:rPr>
              <a:t>DADEP:</a:t>
            </a:r>
            <a:r>
              <a:rPr lang="es-CO" sz="1500" i="1" kern="100">
                <a:latin typeface="Arial"/>
                <a:cs typeface="Arial"/>
              </a:rPr>
              <a:t> N</a:t>
            </a:r>
            <a:r>
              <a:rPr lang="es-ES" sz="1500" i="1" kern="100" err="1">
                <a:latin typeface="Arial"/>
                <a:cs typeface="Arial"/>
              </a:rPr>
              <a:t>ecesidades</a:t>
            </a:r>
            <a:r>
              <a:rPr lang="es-ES" sz="1500" i="1" kern="100">
                <a:latin typeface="Arial"/>
                <a:cs typeface="Arial"/>
              </a:rPr>
              <a:t> de administración, revitalización y sostenibilidad del Espacio Público</a:t>
            </a:r>
            <a:endParaRPr lang="es-CO" sz="1500" i="1" kern="100">
              <a:latin typeface="Arial"/>
              <a:cs typeface="Arial"/>
            </a:endParaRPr>
          </a:p>
          <a:p>
            <a:pPr marL="467995" indent="0" algn="just">
              <a:lnSpc>
                <a:spcPct val="100000"/>
              </a:lnSpc>
              <a:spcBef>
                <a:spcPts val="0"/>
              </a:spcBef>
            </a:pPr>
            <a:endParaRPr lang="es-ES" sz="1500" b="1" i="1" kern="100">
              <a:latin typeface="Arial"/>
              <a:cs typeface="Arial"/>
            </a:endParaRPr>
          </a:p>
          <a:p>
            <a:pPr marL="467995" indent="0" algn="just">
              <a:lnSpc>
                <a:spcPct val="100000"/>
              </a:lnSpc>
              <a:spcBef>
                <a:spcPts val="0"/>
              </a:spcBef>
            </a:pPr>
            <a:r>
              <a:rPr lang="es-ES" sz="1500" b="1" i="1" kern="100">
                <a:latin typeface="Arial"/>
                <a:cs typeface="Arial"/>
              </a:rPr>
              <a:t>*IDPAC:</a:t>
            </a:r>
            <a:r>
              <a:rPr lang="es-ES" sz="1500" i="1" kern="100">
                <a:latin typeface="Arial"/>
                <a:cs typeface="Arial"/>
              </a:rPr>
              <a:t>  Fortalecimiento de procesos participativos</a:t>
            </a:r>
          </a:p>
          <a:p>
            <a:pPr marL="467995" indent="0" algn="just">
              <a:lnSpc>
                <a:spcPct val="100000"/>
              </a:lnSpc>
              <a:spcBef>
                <a:spcPts val="0"/>
              </a:spcBef>
            </a:pPr>
            <a:endParaRPr lang="es-CO" sz="1500" i="1" kern="100">
              <a:latin typeface="Arial"/>
              <a:cs typeface="Arial"/>
            </a:endParaRPr>
          </a:p>
        </p:txBody>
      </p:sp>
      <p:sp>
        <p:nvSpPr>
          <p:cNvPr id="4" name="Título 12">
            <a:extLst>
              <a:ext uri="{FF2B5EF4-FFF2-40B4-BE49-F238E27FC236}">
                <a16:creationId xmlns:a16="http://schemas.microsoft.com/office/drawing/2014/main" id="{B68FBB30-B793-39F0-C76A-6703E7DF7725}"/>
              </a:ext>
            </a:extLst>
          </p:cNvPr>
          <p:cNvSpPr txBox="1">
            <a:spLocks/>
          </p:cNvSpPr>
          <p:nvPr/>
        </p:nvSpPr>
        <p:spPr>
          <a:xfrm>
            <a:off x="294253" y="1"/>
            <a:ext cx="11345992" cy="790203"/>
          </a:xfrm>
        </p:spPr>
        <p:txBody>
          <a:bodyPr lIns="91440" tIns="45720" rIns="91440" bIns="4572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00" b="1"/>
              <a:t>Objetivos de la Modificación Presupuestal</a:t>
            </a: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F7496870-2D7A-4236-DB0C-A5CE93D6317F}"/>
              </a:ext>
            </a:extLst>
          </p:cNvPr>
          <p:cNvCxnSpPr>
            <a:cxnSpLocks/>
          </p:cNvCxnSpPr>
          <p:nvPr/>
        </p:nvCxnSpPr>
        <p:spPr>
          <a:xfrm>
            <a:off x="294253" y="792121"/>
            <a:ext cx="5801747" cy="0"/>
          </a:xfrm>
          <a:prstGeom prst="straightConnector1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531758C6-14DE-566C-80D9-DD4E5721E386}"/>
              </a:ext>
            </a:extLst>
          </p:cNvPr>
          <p:cNvSpPr txBox="1"/>
          <p:nvPr/>
        </p:nvSpPr>
        <p:spPr>
          <a:xfrm>
            <a:off x="799905" y="861864"/>
            <a:ext cx="4349895" cy="157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s-CO" sz="30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Aumentar la inversión en  Seguridad </a:t>
            </a:r>
          </a:p>
          <a:p>
            <a:pPr>
              <a:spcAft>
                <a:spcPts val="800"/>
              </a:spcAft>
            </a:pPr>
            <a:r>
              <a:rPr lang="es-CO" sz="3000" b="1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$</a:t>
            </a:r>
            <a:r>
              <a:rPr lang="es-CO" sz="3000" b="1" kern="10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35.467m</a:t>
            </a:r>
            <a:endParaRPr lang="es-CO" sz="3000" b="1" kern="10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áfico 10" descr="Marca de escudo con relleno sólido">
            <a:extLst>
              <a:ext uri="{FF2B5EF4-FFF2-40B4-BE49-F238E27FC236}">
                <a16:creationId xmlns:a16="http://schemas.microsoft.com/office/drawing/2014/main" id="{84C64818-ED2C-7DAC-5200-53888D60C0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48057" y="983276"/>
            <a:ext cx="676641" cy="676641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094E59EA-FAEE-948A-10AE-FBAE0DEA3B39}"/>
              </a:ext>
            </a:extLst>
          </p:cNvPr>
          <p:cNvSpPr txBox="1"/>
          <p:nvPr/>
        </p:nvSpPr>
        <p:spPr>
          <a:xfrm>
            <a:off x="724943" y="3052395"/>
            <a:ext cx="4070313" cy="17875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3200" kern="100">
                <a:effectLst/>
                <a:latin typeface="Arial"/>
                <a:ea typeface="Aptos" panose="020B0004020202020204" pitchFamily="34" charset="0"/>
                <a:cs typeface="Arial"/>
              </a:rPr>
              <a:t>Fortalecimiento Institucional </a:t>
            </a:r>
            <a:r>
              <a:rPr lang="es-CO" sz="4200" b="1" kern="100">
                <a:effectLst/>
                <a:latin typeface="Arial"/>
                <a:ea typeface="Aptos" panose="020B0004020202020204" pitchFamily="34" charset="0"/>
                <a:cs typeface="Arial"/>
              </a:rPr>
              <a:t>$</a:t>
            </a:r>
            <a:r>
              <a:rPr lang="es-CO" sz="4200" b="1" kern="100">
                <a:latin typeface="Arial"/>
                <a:ea typeface="Aptos" panose="020B0004020202020204" pitchFamily="34" charset="0"/>
                <a:cs typeface="Arial"/>
              </a:rPr>
              <a:t>124.186m</a:t>
            </a:r>
            <a:endParaRPr lang="es-CO" sz="4200" b="1" kern="10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8823D2C-D52C-CC0D-C921-2F64417E2525}"/>
              </a:ext>
            </a:extLst>
          </p:cNvPr>
          <p:cNvSpPr txBox="1"/>
          <p:nvPr/>
        </p:nvSpPr>
        <p:spPr>
          <a:xfrm>
            <a:off x="5981781" y="866669"/>
            <a:ext cx="582073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CO" sz="1600" b="1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Seguridad:</a:t>
            </a:r>
            <a:r>
              <a:rPr lang="es-CO" sz="16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s-CO" sz="1600" kern="10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Adquisición</a:t>
            </a:r>
            <a:r>
              <a:rPr lang="es-CO" sz="16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s-ES" sz="16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 kits, vehículos blindados y mejoramiento de infraestructura física y tecnológica. </a:t>
            </a:r>
          </a:p>
        </p:txBody>
      </p:sp>
      <p:pic>
        <p:nvPicPr>
          <p:cNvPr id="18" name="Gráfico 17" descr="Impuestos con relleno sólido">
            <a:extLst>
              <a:ext uri="{FF2B5EF4-FFF2-40B4-BE49-F238E27FC236}">
                <a16:creationId xmlns:a16="http://schemas.microsoft.com/office/drawing/2014/main" id="{148C38EF-C723-2213-C127-EE94FEE2BE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01142" y="2218099"/>
            <a:ext cx="544637" cy="544637"/>
          </a:xfrm>
          <a:prstGeom prst="rect">
            <a:avLst/>
          </a:prstGeom>
        </p:spPr>
      </p:pic>
      <p:pic>
        <p:nvPicPr>
          <p:cNvPr id="22" name="Gráfico 21" descr="Lupa con relleno sólido">
            <a:extLst>
              <a:ext uri="{FF2B5EF4-FFF2-40B4-BE49-F238E27FC236}">
                <a16:creationId xmlns:a16="http://schemas.microsoft.com/office/drawing/2014/main" id="{309CF792-B596-2004-3C08-BC7220B7A0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03161" y="3953814"/>
            <a:ext cx="544957" cy="544957"/>
          </a:xfrm>
          <a:prstGeom prst="rect">
            <a:avLst/>
          </a:prstGeom>
        </p:spPr>
      </p:pic>
      <p:pic>
        <p:nvPicPr>
          <p:cNvPr id="24" name="Gráfico 23" descr="Usuarios con relleno sólido">
            <a:extLst>
              <a:ext uri="{FF2B5EF4-FFF2-40B4-BE49-F238E27FC236}">
                <a16:creationId xmlns:a16="http://schemas.microsoft.com/office/drawing/2014/main" id="{BC1CAD62-06FD-68DD-861C-B681050752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04766" y="5548531"/>
            <a:ext cx="544637" cy="544637"/>
          </a:xfrm>
          <a:prstGeom prst="rect">
            <a:avLst/>
          </a:prstGeom>
        </p:spPr>
      </p:pic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100310A3-3F0D-A610-E4E2-197EB3A533FC}"/>
              </a:ext>
            </a:extLst>
          </p:cNvPr>
          <p:cNvCxnSpPr>
            <a:cxnSpLocks/>
          </p:cNvCxnSpPr>
          <p:nvPr/>
        </p:nvCxnSpPr>
        <p:spPr>
          <a:xfrm>
            <a:off x="5146438" y="1208630"/>
            <a:ext cx="0" cy="1002728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9072D456-BAF6-48C7-A84A-6FE76D7FFBA5}"/>
              </a:ext>
            </a:extLst>
          </p:cNvPr>
          <p:cNvCxnSpPr>
            <a:cxnSpLocks/>
          </p:cNvCxnSpPr>
          <p:nvPr/>
        </p:nvCxnSpPr>
        <p:spPr>
          <a:xfrm>
            <a:off x="5151566" y="3458543"/>
            <a:ext cx="0" cy="273535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922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>
            <a:off x="3716575" y="2369849"/>
            <a:ext cx="1997371" cy="2743403"/>
          </a:xfrm>
          <a:custGeom>
            <a:avLst/>
            <a:gdLst>
              <a:gd name="T0" fmla="*/ 514 w 598"/>
              <a:gd name="T1" fmla="*/ 215 h 683"/>
              <a:gd name="T2" fmla="*/ 299 w 598"/>
              <a:gd name="T3" fmla="*/ 0 h 683"/>
              <a:gd name="T4" fmla="*/ 84 w 598"/>
              <a:gd name="T5" fmla="*/ 215 h 683"/>
              <a:gd name="T6" fmla="*/ 0 w 598"/>
              <a:gd name="T7" fmla="*/ 215 h 683"/>
              <a:gd name="T8" fmla="*/ 0 w 598"/>
              <a:gd name="T9" fmla="*/ 683 h 683"/>
              <a:gd name="T10" fmla="*/ 598 w 598"/>
              <a:gd name="T11" fmla="*/ 683 h 683"/>
              <a:gd name="T12" fmla="*/ 598 w 598"/>
              <a:gd name="T13" fmla="*/ 215 h 683"/>
              <a:gd name="T14" fmla="*/ 514 w 598"/>
              <a:gd name="T15" fmla="*/ 215 h 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98" h="683">
                <a:moveTo>
                  <a:pt x="514" y="215"/>
                </a:moveTo>
                <a:cubicBezTo>
                  <a:pt x="514" y="96"/>
                  <a:pt x="418" y="0"/>
                  <a:pt x="299" y="0"/>
                </a:cubicBezTo>
                <a:cubicBezTo>
                  <a:pt x="180" y="0"/>
                  <a:pt x="84" y="96"/>
                  <a:pt x="84" y="215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683"/>
                  <a:pt x="0" y="683"/>
                  <a:pt x="0" y="683"/>
                </a:cubicBezTo>
                <a:cubicBezTo>
                  <a:pt x="598" y="683"/>
                  <a:pt x="598" y="683"/>
                  <a:pt x="598" y="683"/>
                </a:cubicBezTo>
                <a:cubicBezTo>
                  <a:pt x="598" y="215"/>
                  <a:pt x="598" y="215"/>
                  <a:pt x="598" y="215"/>
                </a:cubicBezTo>
                <a:lnTo>
                  <a:pt x="514" y="21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4108932" y="2462506"/>
            <a:ext cx="1212657" cy="121769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CO" sz="1400" b="1">
              <a:solidFill>
                <a:schemeClr val="accent6"/>
              </a:solidFill>
              <a:sym typeface="Arial"/>
            </a:endParaRPr>
          </a:p>
        </p:txBody>
      </p:sp>
      <p:sp>
        <p:nvSpPr>
          <p:cNvPr id="12" name="Freeform 5"/>
          <p:cNvSpPr>
            <a:spLocks/>
          </p:cNvSpPr>
          <p:nvPr/>
        </p:nvSpPr>
        <p:spPr bwMode="auto">
          <a:xfrm>
            <a:off x="6353182" y="2394563"/>
            <a:ext cx="1997371" cy="2743403"/>
          </a:xfrm>
          <a:custGeom>
            <a:avLst/>
            <a:gdLst>
              <a:gd name="T0" fmla="*/ 514 w 598"/>
              <a:gd name="T1" fmla="*/ 215 h 683"/>
              <a:gd name="T2" fmla="*/ 299 w 598"/>
              <a:gd name="T3" fmla="*/ 0 h 683"/>
              <a:gd name="T4" fmla="*/ 84 w 598"/>
              <a:gd name="T5" fmla="*/ 215 h 683"/>
              <a:gd name="T6" fmla="*/ 0 w 598"/>
              <a:gd name="T7" fmla="*/ 215 h 683"/>
              <a:gd name="T8" fmla="*/ 0 w 598"/>
              <a:gd name="T9" fmla="*/ 683 h 683"/>
              <a:gd name="T10" fmla="*/ 598 w 598"/>
              <a:gd name="T11" fmla="*/ 683 h 683"/>
              <a:gd name="T12" fmla="*/ 598 w 598"/>
              <a:gd name="T13" fmla="*/ 215 h 683"/>
              <a:gd name="T14" fmla="*/ 514 w 598"/>
              <a:gd name="T15" fmla="*/ 215 h 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98" h="683">
                <a:moveTo>
                  <a:pt x="514" y="215"/>
                </a:moveTo>
                <a:cubicBezTo>
                  <a:pt x="514" y="96"/>
                  <a:pt x="418" y="0"/>
                  <a:pt x="299" y="0"/>
                </a:cubicBezTo>
                <a:cubicBezTo>
                  <a:pt x="180" y="0"/>
                  <a:pt x="84" y="96"/>
                  <a:pt x="84" y="215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683"/>
                  <a:pt x="0" y="683"/>
                  <a:pt x="0" y="683"/>
                </a:cubicBezTo>
                <a:cubicBezTo>
                  <a:pt x="598" y="683"/>
                  <a:pt x="598" y="683"/>
                  <a:pt x="598" y="683"/>
                </a:cubicBezTo>
                <a:cubicBezTo>
                  <a:pt x="598" y="215"/>
                  <a:pt x="598" y="215"/>
                  <a:pt x="598" y="215"/>
                </a:cubicBezTo>
                <a:lnTo>
                  <a:pt x="514" y="215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6745539" y="2497600"/>
            <a:ext cx="1212657" cy="12176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9062890" y="2385612"/>
            <a:ext cx="1997371" cy="2743403"/>
          </a:xfrm>
          <a:custGeom>
            <a:avLst/>
            <a:gdLst>
              <a:gd name="T0" fmla="*/ 514 w 598"/>
              <a:gd name="T1" fmla="*/ 215 h 683"/>
              <a:gd name="T2" fmla="*/ 299 w 598"/>
              <a:gd name="T3" fmla="*/ 0 h 683"/>
              <a:gd name="T4" fmla="*/ 84 w 598"/>
              <a:gd name="T5" fmla="*/ 215 h 683"/>
              <a:gd name="T6" fmla="*/ 0 w 598"/>
              <a:gd name="T7" fmla="*/ 215 h 683"/>
              <a:gd name="T8" fmla="*/ 0 w 598"/>
              <a:gd name="T9" fmla="*/ 683 h 683"/>
              <a:gd name="T10" fmla="*/ 598 w 598"/>
              <a:gd name="T11" fmla="*/ 683 h 683"/>
              <a:gd name="T12" fmla="*/ 598 w 598"/>
              <a:gd name="T13" fmla="*/ 215 h 683"/>
              <a:gd name="T14" fmla="*/ 514 w 598"/>
              <a:gd name="T15" fmla="*/ 215 h 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98" h="683">
                <a:moveTo>
                  <a:pt x="514" y="215"/>
                </a:moveTo>
                <a:cubicBezTo>
                  <a:pt x="514" y="96"/>
                  <a:pt x="418" y="0"/>
                  <a:pt x="299" y="0"/>
                </a:cubicBezTo>
                <a:cubicBezTo>
                  <a:pt x="180" y="0"/>
                  <a:pt x="84" y="96"/>
                  <a:pt x="84" y="215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683"/>
                  <a:pt x="0" y="683"/>
                  <a:pt x="0" y="683"/>
                </a:cubicBezTo>
                <a:cubicBezTo>
                  <a:pt x="598" y="683"/>
                  <a:pt x="598" y="683"/>
                  <a:pt x="598" y="683"/>
                </a:cubicBezTo>
                <a:cubicBezTo>
                  <a:pt x="598" y="215"/>
                  <a:pt x="598" y="215"/>
                  <a:pt x="598" y="215"/>
                </a:cubicBezTo>
                <a:lnTo>
                  <a:pt x="514" y="215"/>
                </a:lnTo>
                <a:close/>
              </a:path>
            </a:pathLst>
          </a:custGeom>
          <a:solidFill>
            <a:srgbClr val="BAD4FE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7" name="Oval 6"/>
          <p:cNvSpPr>
            <a:spLocks noChangeArrowheads="1"/>
          </p:cNvSpPr>
          <p:nvPr/>
        </p:nvSpPr>
        <p:spPr bwMode="auto">
          <a:xfrm>
            <a:off x="9455247" y="2454344"/>
            <a:ext cx="1212657" cy="1217697"/>
          </a:xfrm>
          <a:prstGeom prst="ellipse">
            <a:avLst/>
          </a:prstGeom>
          <a:solidFill>
            <a:srgbClr val="37A7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E868F7C-A5CD-3970-2369-DC01BCCA105C}"/>
              </a:ext>
            </a:extLst>
          </p:cNvPr>
          <p:cNvSpPr txBox="1"/>
          <p:nvPr/>
        </p:nvSpPr>
        <p:spPr>
          <a:xfrm>
            <a:off x="4118803" y="2730701"/>
            <a:ext cx="1192915" cy="61555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CO" sz="2000" b="1">
                <a:latin typeface="Aptos"/>
                <a:ea typeface="Arial"/>
                <a:cs typeface="Arial"/>
                <a:sym typeface="Arial"/>
              </a:rPr>
              <a:t>$</a:t>
            </a:r>
            <a:r>
              <a:rPr lang="es-CO" sz="2000" b="1">
                <a:latin typeface="Aptos"/>
              </a:rPr>
              <a:t>26.587</a:t>
            </a:r>
          </a:p>
          <a:p>
            <a:pPr algn="ctr"/>
            <a:r>
              <a:rPr lang="es-CO" sz="1400" b="1">
                <a:latin typeface="Aptos"/>
                <a:cs typeface="Arial"/>
                <a:sym typeface="Arial"/>
              </a:rPr>
              <a:t>(80,0%)</a:t>
            </a:r>
            <a:endParaRPr lang="es-ES" sz="1400" b="1">
              <a:latin typeface="Apto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C4DB110-E62B-3F51-DAA5-C91904A35C77}"/>
              </a:ext>
            </a:extLst>
          </p:cNvPr>
          <p:cNvSpPr txBox="1"/>
          <p:nvPr/>
        </p:nvSpPr>
        <p:spPr>
          <a:xfrm>
            <a:off x="5844029" y="4141257"/>
            <a:ext cx="440375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MX" sz="4400" b="1"/>
              <a:t>+</a:t>
            </a:r>
            <a:endParaRPr lang="es-CO" sz="4400" b="1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4B0ABE6-BB9B-AC91-EEDC-105B39C1E62D}"/>
              </a:ext>
            </a:extLst>
          </p:cNvPr>
          <p:cNvSpPr txBox="1"/>
          <p:nvPr/>
        </p:nvSpPr>
        <p:spPr>
          <a:xfrm>
            <a:off x="3696623" y="3796835"/>
            <a:ext cx="214532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CO" sz="1400" b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Inversión</a:t>
            </a:r>
            <a:endParaRPr lang="es-ES" sz="160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61D5CFD-E0BC-82F9-6761-046A86849634}"/>
              </a:ext>
            </a:extLst>
          </p:cNvPr>
          <p:cNvSpPr txBox="1"/>
          <p:nvPr/>
        </p:nvSpPr>
        <p:spPr>
          <a:xfrm>
            <a:off x="8451194" y="4182821"/>
            <a:ext cx="440375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MX" sz="4400" b="1"/>
              <a:t>+</a:t>
            </a:r>
            <a:endParaRPr lang="es-CO" sz="4400" b="1"/>
          </a:p>
        </p:txBody>
      </p:sp>
      <p:sp>
        <p:nvSpPr>
          <p:cNvPr id="11" name="Google Shape;248;g14e7ccd7459_1_0">
            <a:extLst>
              <a:ext uri="{FF2B5EF4-FFF2-40B4-BE49-F238E27FC236}">
                <a16:creationId xmlns:a16="http://schemas.microsoft.com/office/drawing/2014/main" id="{874F7EE9-2D9F-0F21-7850-5606568CA2E5}"/>
              </a:ext>
            </a:extLst>
          </p:cNvPr>
          <p:cNvSpPr txBox="1"/>
          <p:nvPr/>
        </p:nvSpPr>
        <p:spPr>
          <a:xfrm>
            <a:off x="6609838" y="2757436"/>
            <a:ext cx="148405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>
                <a:solidFill>
                  <a:schemeClr val="dk1"/>
                </a:solidFill>
                <a:latin typeface="Aptos"/>
                <a:ea typeface="Arial"/>
                <a:cs typeface="Arial"/>
                <a:sym typeface="Arial"/>
              </a:rPr>
              <a:t>$</a:t>
            </a:r>
            <a:r>
              <a:rPr lang="es-CO" sz="2000" b="1">
                <a:solidFill>
                  <a:schemeClr val="dk1"/>
                </a:solidFill>
                <a:latin typeface="Aptos"/>
              </a:rPr>
              <a:t>4.521</a:t>
            </a:r>
            <a:endParaRPr lang="es-CO" sz="2000">
              <a:solidFill>
                <a:schemeClr val="dk1"/>
              </a:solidFill>
              <a:latin typeface="Apto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F889527-1FA4-BC91-2E71-7A21FE29B466}"/>
              </a:ext>
            </a:extLst>
          </p:cNvPr>
          <p:cNvSpPr txBox="1"/>
          <p:nvPr/>
        </p:nvSpPr>
        <p:spPr>
          <a:xfrm>
            <a:off x="6921843" y="3120572"/>
            <a:ext cx="86004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CO" sz="1400" b="1">
                <a:latin typeface="Arial"/>
                <a:cs typeface="Arial"/>
              </a:rPr>
              <a:t>(13,6%)</a:t>
            </a:r>
            <a:r>
              <a:rPr lang="es-ES" sz="1400">
                <a:latin typeface="Arial"/>
                <a:cs typeface="Arial"/>
              </a:rPr>
              <a:t>​</a:t>
            </a:r>
            <a:endParaRPr lang="es-ES" sz="1400"/>
          </a:p>
        </p:txBody>
      </p:sp>
      <p:sp>
        <p:nvSpPr>
          <p:cNvPr id="15" name="Google Shape;248;g14e7ccd7459_1_0">
            <a:extLst>
              <a:ext uri="{FF2B5EF4-FFF2-40B4-BE49-F238E27FC236}">
                <a16:creationId xmlns:a16="http://schemas.microsoft.com/office/drawing/2014/main" id="{EACC5331-E607-CC1F-7729-942DE5283D86}"/>
              </a:ext>
            </a:extLst>
          </p:cNvPr>
          <p:cNvSpPr txBox="1"/>
          <p:nvPr/>
        </p:nvSpPr>
        <p:spPr>
          <a:xfrm>
            <a:off x="9319546" y="2737223"/>
            <a:ext cx="148405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>
                <a:solidFill>
                  <a:schemeClr val="bg1"/>
                </a:solidFill>
                <a:latin typeface="Aptos"/>
                <a:ea typeface="Arial"/>
                <a:cs typeface="Arial"/>
                <a:sym typeface="Arial"/>
              </a:rPr>
              <a:t>$</a:t>
            </a:r>
            <a:r>
              <a:rPr lang="es-CO" sz="2000" b="1">
                <a:solidFill>
                  <a:schemeClr val="bg1"/>
                </a:solidFill>
                <a:latin typeface="Aptos"/>
                <a:cs typeface="Arial"/>
              </a:rPr>
              <a:t>2</a:t>
            </a:r>
            <a:r>
              <a:rPr lang="es-CO" sz="2000" b="1">
                <a:solidFill>
                  <a:schemeClr val="bg1"/>
                </a:solidFill>
                <a:latin typeface="Aptos"/>
              </a:rPr>
              <a:t>.132</a:t>
            </a:r>
            <a:endParaRPr lang="es-CO" sz="2000">
              <a:solidFill>
                <a:schemeClr val="bg1"/>
              </a:solidFill>
              <a:latin typeface="Apto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EB18E3B-10C0-8796-D3AA-D68E45EF15AD}"/>
              </a:ext>
            </a:extLst>
          </p:cNvPr>
          <p:cNvSpPr txBox="1"/>
          <p:nvPr/>
        </p:nvSpPr>
        <p:spPr>
          <a:xfrm>
            <a:off x="9631551" y="3184778"/>
            <a:ext cx="86004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CO" sz="1400" b="1">
                <a:solidFill>
                  <a:schemeClr val="bg1"/>
                </a:solidFill>
                <a:latin typeface="Arial"/>
                <a:cs typeface="Arial"/>
              </a:rPr>
              <a:t>(6,4%)</a:t>
            </a:r>
            <a:r>
              <a:rPr lang="es-ES" sz="1400">
                <a:solidFill>
                  <a:schemeClr val="bg1"/>
                </a:solidFill>
                <a:latin typeface="Arial"/>
                <a:cs typeface="Arial"/>
              </a:rPr>
              <a:t>​</a:t>
            </a:r>
            <a:endParaRPr lang="es-ES" sz="1400">
              <a:solidFill>
                <a:schemeClr val="bg1"/>
              </a:solidFill>
            </a:endParaRPr>
          </a:p>
        </p:txBody>
      </p:sp>
      <p:sp>
        <p:nvSpPr>
          <p:cNvPr id="24" name="Google Shape;253;g14e7ccd7459_1_0">
            <a:extLst>
              <a:ext uri="{FF2B5EF4-FFF2-40B4-BE49-F238E27FC236}">
                <a16:creationId xmlns:a16="http://schemas.microsoft.com/office/drawing/2014/main" id="{55F02D54-07EC-1743-C9DE-C54D6EBC1F03}"/>
              </a:ext>
            </a:extLst>
          </p:cNvPr>
          <p:cNvSpPr txBox="1"/>
          <p:nvPr/>
        </p:nvSpPr>
        <p:spPr>
          <a:xfrm>
            <a:off x="6265399" y="3788702"/>
            <a:ext cx="217293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1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Funcionamiento</a:t>
            </a:r>
          </a:p>
        </p:txBody>
      </p:sp>
      <p:sp>
        <p:nvSpPr>
          <p:cNvPr id="26" name="Google Shape;254;g14e7ccd7459_1_0">
            <a:extLst>
              <a:ext uri="{FF2B5EF4-FFF2-40B4-BE49-F238E27FC236}">
                <a16:creationId xmlns:a16="http://schemas.microsoft.com/office/drawing/2014/main" id="{1EEAAF2C-7290-992C-72DB-0A85D59E23A5}"/>
              </a:ext>
            </a:extLst>
          </p:cNvPr>
          <p:cNvSpPr txBox="1"/>
          <p:nvPr/>
        </p:nvSpPr>
        <p:spPr>
          <a:xfrm>
            <a:off x="8968785" y="3788246"/>
            <a:ext cx="2185581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 b="1">
                <a:solidFill>
                  <a:srgbClr val="2591C1"/>
                </a:solidFill>
                <a:latin typeface="Arial"/>
                <a:ea typeface="Arial"/>
                <a:cs typeface="Arial"/>
                <a:sym typeface="Arial"/>
              </a:rPr>
              <a:t>Servicio de la deuda</a:t>
            </a:r>
          </a:p>
        </p:txBody>
      </p:sp>
      <p:sp>
        <p:nvSpPr>
          <p:cNvPr id="54" name="Freeform 5">
            <a:extLst>
              <a:ext uri="{FF2B5EF4-FFF2-40B4-BE49-F238E27FC236}">
                <a16:creationId xmlns:a16="http://schemas.microsoft.com/office/drawing/2014/main" id="{8DDBBF16-8B4F-D548-73CE-045964E7AB80}"/>
              </a:ext>
            </a:extLst>
          </p:cNvPr>
          <p:cNvSpPr>
            <a:spLocks/>
          </p:cNvSpPr>
          <p:nvPr/>
        </p:nvSpPr>
        <p:spPr bwMode="auto">
          <a:xfrm>
            <a:off x="3719960" y="4530271"/>
            <a:ext cx="1990601" cy="1389312"/>
          </a:xfrm>
          <a:custGeom>
            <a:avLst/>
            <a:gdLst>
              <a:gd name="T0" fmla="*/ 514 w 598"/>
              <a:gd name="T1" fmla="*/ 215 h 683"/>
              <a:gd name="T2" fmla="*/ 299 w 598"/>
              <a:gd name="T3" fmla="*/ 0 h 683"/>
              <a:gd name="T4" fmla="*/ 84 w 598"/>
              <a:gd name="T5" fmla="*/ 215 h 683"/>
              <a:gd name="T6" fmla="*/ 0 w 598"/>
              <a:gd name="T7" fmla="*/ 215 h 683"/>
              <a:gd name="T8" fmla="*/ 0 w 598"/>
              <a:gd name="T9" fmla="*/ 683 h 683"/>
              <a:gd name="T10" fmla="*/ 598 w 598"/>
              <a:gd name="T11" fmla="*/ 683 h 683"/>
              <a:gd name="T12" fmla="*/ 598 w 598"/>
              <a:gd name="T13" fmla="*/ 215 h 683"/>
              <a:gd name="T14" fmla="*/ 514 w 598"/>
              <a:gd name="T15" fmla="*/ 215 h 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98" h="683">
                <a:moveTo>
                  <a:pt x="514" y="215"/>
                </a:moveTo>
                <a:cubicBezTo>
                  <a:pt x="514" y="96"/>
                  <a:pt x="418" y="0"/>
                  <a:pt x="299" y="0"/>
                </a:cubicBezTo>
                <a:cubicBezTo>
                  <a:pt x="180" y="0"/>
                  <a:pt x="84" y="96"/>
                  <a:pt x="84" y="215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683"/>
                  <a:pt x="0" y="683"/>
                  <a:pt x="0" y="683"/>
                </a:cubicBezTo>
                <a:cubicBezTo>
                  <a:pt x="598" y="683"/>
                  <a:pt x="598" y="683"/>
                  <a:pt x="598" y="683"/>
                </a:cubicBezTo>
                <a:cubicBezTo>
                  <a:pt x="598" y="215"/>
                  <a:pt x="598" y="215"/>
                  <a:pt x="598" y="215"/>
                </a:cubicBezTo>
                <a:lnTo>
                  <a:pt x="514" y="21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55" name="Freeform 5">
            <a:extLst>
              <a:ext uri="{FF2B5EF4-FFF2-40B4-BE49-F238E27FC236}">
                <a16:creationId xmlns:a16="http://schemas.microsoft.com/office/drawing/2014/main" id="{40E85B08-F44F-DD60-4AED-A0FBF579A604}"/>
              </a:ext>
            </a:extLst>
          </p:cNvPr>
          <p:cNvSpPr>
            <a:spLocks/>
          </p:cNvSpPr>
          <p:nvPr/>
        </p:nvSpPr>
        <p:spPr bwMode="auto">
          <a:xfrm>
            <a:off x="6356567" y="4527734"/>
            <a:ext cx="1990601" cy="1375001"/>
          </a:xfrm>
          <a:custGeom>
            <a:avLst/>
            <a:gdLst>
              <a:gd name="T0" fmla="*/ 514 w 598"/>
              <a:gd name="T1" fmla="*/ 215 h 683"/>
              <a:gd name="T2" fmla="*/ 299 w 598"/>
              <a:gd name="T3" fmla="*/ 0 h 683"/>
              <a:gd name="T4" fmla="*/ 84 w 598"/>
              <a:gd name="T5" fmla="*/ 215 h 683"/>
              <a:gd name="T6" fmla="*/ 0 w 598"/>
              <a:gd name="T7" fmla="*/ 215 h 683"/>
              <a:gd name="T8" fmla="*/ 0 w 598"/>
              <a:gd name="T9" fmla="*/ 683 h 683"/>
              <a:gd name="T10" fmla="*/ 598 w 598"/>
              <a:gd name="T11" fmla="*/ 683 h 683"/>
              <a:gd name="T12" fmla="*/ 598 w 598"/>
              <a:gd name="T13" fmla="*/ 215 h 683"/>
              <a:gd name="T14" fmla="*/ 514 w 598"/>
              <a:gd name="T15" fmla="*/ 215 h 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98" h="683">
                <a:moveTo>
                  <a:pt x="514" y="215"/>
                </a:moveTo>
                <a:cubicBezTo>
                  <a:pt x="514" y="96"/>
                  <a:pt x="418" y="0"/>
                  <a:pt x="299" y="0"/>
                </a:cubicBezTo>
                <a:cubicBezTo>
                  <a:pt x="180" y="0"/>
                  <a:pt x="84" y="96"/>
                  <a:pt x="84" y="215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683"/>
                  <a:pt x="0" y="683"/>
                  <a:pt x="0" y="683"/>
                </a:cubicBezTo>
                <a:cubicBezTo>
                  <a:pt x="598" y="683"/>
                  <a:pt x="598" y="683"/>
                  <a:pt x="598" y="683"/>
                </a:cubicBezTo>
                <a:cubicBezTo>
                  <a:pt x="598" y="215"/>
                  <a:pt x="598" y="215"/>
                  <a:pt x="598" y="215"/>
                </a:cubicBezTo>
                <a:lnTo>
                  <a:pt x="514" y="215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58" name="Freeform 5">
            <a:extLst>
              <a:ext uri="{FF2B5EF4-FFF2-40B4-BE49-F238E27FC236}">
                <a16:creationId xmlns:a16="http://schemas.microsoft.com/office/drawing/2014/main" id="{68514443-EB07-3887-BE9D-AC806DCE029E}"/>
              </a:ext>
            </a:extLst>
          </p:cNvPr>
          <p:cNvSpPr>
            <a:spLocks/>
          </p:cNvSpPr>
          <p:nvPr/>
        </p:nvSpPr>
        <p:spPr bwMode="auto">
          <a:xfrm>
            <a:off x="9062890" y="4588056"/>
            <a:ext cx="1997371" cy="1375001"/>
          </a:xfrm>
          <a:custGeom>
            <a:avLst/>
            <a:gdLst>
              <a:gd name="T0" fmla="*/ 514 w 598"/>
              <a:gd name="T1" fmla="*/ 215 h 683"/>
              <a:gd name="T2" fmla="*/ 299 w 598"/>
              <a:gd name="T3" fmla="*/ 0 h 683"/>
              <a:gd name="T4" fmla="*/ 84 w 598"/>
              <a:gd name="T5" fmla="*/ 215 h 683"/>
              <a:gd name="T6" fmla="*/ 0 w 598"/>
              <a:gd name="T7" fmla="*/ 215 h 683"/>
              <a:gd name="T8" fmla="*/ 0 w 598"/>
              <a:gd name="T9" fmla="*/ 683 h 683"/>
              <a:gd name="T10" fmla="*/ 598 w 598"/>
              <a:gd name="T11" fmla="*/ 683 h 683"/>
              <a:gd name="T12" fmla="*/ 598 w 598"/>
              <a:gd name="T13" fmla="*/ 215 h 683"/>
              <a:gd name="T14" fmla="*/ 514 w 598"/>
              <a:gd name="T15" fmla="*/ 215 h 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98" h="683">
                <a:moveTo>
                  <a:pt x="514" y="215"/>
                </a:moveTo>
                <a:cubicBezTo>
                  <a:pt x="514" y="96"/>
                  <a:pt x="418" y="0"/>
                  <a:pt x="299" y="0"/>
                </a:cubicBezTo>
                <a:cubicBezTo>
                  <a:pt x="180" y="0"/>
                  <a:pt x="84" y="96"/>
                  <a:pt x="84" y="215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683"/>
                  <a:pt x="0" y="683"/>
                  <a:pt x="0" y="683"/>
                </a:cubicBezTo>
                <a:cubicBezTo>
                  <a:pt x="598" y="683"/>
                  <a:pt x="598" y="683"/>
                  <a:pt x="598" y="683"/>
                </a:cubicBezTo>
                <a:cubicBezTo>
                  <a:pt x="598" y="215"/>
                  <a:pt x="598" y="215"/>
                  <a:pt x="598" y="215"/>
                </a:cubicBezTo>
                <a:lnTo>
                  <a:pt x="514" y="215"/>
                </a:lnTo>
                <a:close/>
              </a:path>
            </a:pathLst>
          </a:custGeom>
          <a:solidFill>
            <a:srgbClr val="BAD4FE"/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61" name="Oval 6">
            <a:extLst>
              <a:ext uri="{FF2B5EF4-FFF2-40B4-BE49-F238E27FC236}">
                <a16:creationId xmlns:a16="http://schemas.microsoft.com/office/drawing/2014/main" id="{FA8EAFE0-7D8A-DE9C-E50E-0BD1BD43B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5539" y="4578917"/>
            <a:ext cx="1212657" cy="1229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62" name="Google Shape;248;g14e7ccd7459_1_0">
            <a:extLst>
              <a:ext uri="{FF2B5EF4-FFF2-40B4-BE49-F238E27FC236}">
                <a16:creationId xmlns:a16="http://schemas.microsoft.com/office/drawing/2014/main" id="{839A4672-0C0B-B634-4F1B-6B73466E421A}"/>
              </a:ext>
            </a:extLst>
          </p:cNvPr>
          <p:cNvSpPr txBox="1"/>
          <p:nvPr/>
        </p:nvSpPr>
        <p:spPr>
          <a:xfrm>
            <a:off x="6609838" y="4068649"/>
            <a:ext cx="148405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CO" sz="2000" b="1">
                <a:solidFill>
                  <a:schemeClr val="dk1"/>
                </a:solidFill>
                <a:latin typeface="Aptos"/>
                <a:ea typeface="Arial"/>
                <a:cs typeface="Arial"/>
                <a:sym typeface="Arial"/>
              </a:rPr>
              <a:t>$79,8</a:t>
            </a:r>
            <a:endParaRPr lang="es-ES" sz="1400">
              <a:solidFill>
                <a:schemeClr val="dk1"/>
              </a:solidFill>
              <a:sym typeface="Arial"/>
            </a:endParaRPr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id="{DCA8A318-5E23-0A3E-CA43-F92C03D01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5247" y="4647727"/>
            <a:ext cx="1212657" cy="1217697"/>
          </a:xfrm>
          <a:prstGeom prst="ellipse">
            <a:avLst/>
          </a:prstGeom>
          <a:solidFill>
            <a:srgbClr val="37A7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8" name="Google Shape;248;g14e7ccd7459_1_0">
            <a:extLst>
              <a:ext uri="{FF2B5EF4-FFF2-40B4-BE49-F238E27FC236}">
                <a16:creationId xmlns:a16="http://schemas.microsoft.com/office/drawing/2014/main" id="{88426AC4-A3CC-DD41-8657-D957FC735F52}"/>
              </a:ext>
            </a:extLst>
          </p:cNvPr>
          <p:cNvSpPr txBox="1"/>
          <p:nvPr/>
        </p:nvSpPr>
        <p:spPr>
          <a:xfrm>
            <a:off x="9319546" y="4044409"/>
            <a:ext cx="148405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CO" sz="2000" b="1">
                <a:latin typeface="Aptos"/>
                <a:ea typeface="Arial"/>
                <a:cs typeface="Arial"/>
                <a:sym typeface="Arial"/>
              </a:rPr>
              <a:t>$-50 </a:t>
            </a:r>
          </a:p>
        </p:txBody>
      </p:sp>
      <p:sp>
        <p:nvSpPr>
          <p:cNvPr id="20" name="Oval 6">
            <a:extLst>
              <a:ext uri="{FF2B5EF4-FFF2-40B4-BE49-F238E27FC236}">
                <a16:creationId xmlns:a16="http://schemas.microsoft.com/office/drawing/2014/main" id="{FDD235F7-0652-5275-481E-9840FA2D2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8932" y="4582705"/>
            <a:ext cx="1212657" cy="12294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400" b="1">
              <a:solidFill>
                <a:schemeClr val="accent6"/>
              </a:solidFill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2C22F301-4AC6-E333-07A9-15C8CFE4F3DC}"/>
              </a:ext>
            </a:extLst>
          </p:cNvPr>
          <p:cNvSpPr txBox="1"/>
          <p:nvPr/>
        </p:nvSpPr>
        <p:spPr>
          <a:xfrm>
            <a:off x="3172452" y="4179343"/>
            <a:ext cx="34170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>
              <a:defRPr sz="5400" b="1"/>
            </a:lvl1pPr>
          </a:lstStyle>
          <a:p>
            <a:r>
              <a:rPr lang="es-MX" sz="4400"/>
              <a:t>=</a:t>
            </a:r>
            <a:endParaRPr lang="es-CO" sz="440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7C98E7A-B1A1-EAB0-70DE-A8DCC0063E2F}"/>
              </a:ext>
            </a:extLst>
          </p:cNvPr>
          <p:cNvSpPr txBox="1"/>
          <p:nvPr/>
        </p:nvSpPr>
        <p:spPr>
          <a:xfrm>
            <a:off x="4043545" y="4870205"/>
            <a:ext cx="1362247" cy="6249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CO" sz="2000" b="1">
                <a:latin typeface="Aptos"/>
                <a:ea typeface="Arial"/>
                <a:cs typeface="Arial"/>
                <a:sym typeface="Arial"/>
              </a:rPr>
              <a:t>$27.030</a:t>
            </a:r>
            <a:endParaRPr lang="es-CO" sz="2000" b="1">
              <a:latin typeface="Aptos"/>
            </a:endParaRPr>
          </a:p>
          <a:p>
            <a:pPr algn="ctr"/>
            <a:r>
              <a:rPr lang="es-CO" sz="1400" b="1">
                <a:latin typeface="Aptos"/>
                <a:ea typeface="Arial"/>
                <a:cs typeface="Arial"/>
                <a:sym typeface="Arial"/>
              </a:rPr>
              <a:t>(80</a:t>
            </a:r>
            <a:r>
              <a:rPr lang="es-CO" sz="1400" b="1">
                <a:latin typeface="Aptos"/>
                <a:cs typeface="Arial"/>
                <a:sym typeface="Arial"/>
              </a:rPr>
              <a:t>,2</a:t>
            </a:r>
            <a:r>
              <a:rPr lang="es-CO" sz="1400" b="1">
                <a:latin typeface="Aptos"/>
                <a:sym typeface="Arial"/>
              </a:rPr>
              <a:t>%)</a:t>
            </a:r>
            <a:endParaRPr lang="es-ES" sz="1400" b="1">
              <a:latin typeface="Aptos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16DEC35E-56F8-0707-BE37-7F5AFCE7C8D0}"/>
              </a:ext>
            </a:extLst>
          </p:cNvPr>
          <p:cNvSpPr txBox="1"/>
          <p:nvPr/>
        </p:nvSpPr>
        <p:spPr>
          <a:xfrm>
            <a:off x="4112941" y="4111933"/>
            <a:ext cx="1204638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CO" sz="2000" b="1">
                <a:latin typeface="Aptos"/>
                <a:ea typeface="Arial"/>
                <a:cs typeface="Arial"/>
                <a:sym typeface="Arial"/>
              </a:rPr>
              <a:t>$443,4</a:t>
            </a:r>
            <a:endParaRPr lang="es-ES"/>
          </a:p>
        </p:txBody>
      </p:sp>
      <p:sp>
        <p:nvSpPr>
          <p:cNvPr id="47" name="Google Shape;248;g14e7ccd7459_1_0">
            <a:extLst>
              <a:ext uri="{FF2B5EF4-FFF2-40B4-BE49-F238E27FC236}">
                <a16:creationId xmlns:a16="http://schemas.microsoft.com/office/drawing/2014/main" id="{8E07F0D4-01A2-0055-5C78-7079C07C3C06}"/>
              </a:ext>
            </a:extLst>
          </p:cNvPr>
          <p:cNvSpPr txBox="1"/>
          <p:nvPr/>
        </p:nvSpPr>
        <p:spPr>
          <a:xfrm>
            <a:off x="9319546" y="4931141"/>
            <a:ext cx="148405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>
                <a:solidFill>
                  <a:schemeClr val="bg1"/>
                </a:solidFill>
                <a:latin typeface="Aptos"/>
                <a:ea typeface="Arial"/>
                <a:cs typeface="Arial"/>
                <a:sym typeface="Arial"/>
              </a:rPr>
              <a:t>$2.083</a:t>
            </a:r>
            <a:endParaRPr lang="es-CO" sz="2000" b="1">
              <a:solidFill>
                <a:schemeClr val="bg1"/>
              </a:solidFill>
              <a:latin typeface="Aptos"/>
              <a:cs typeface="Arial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1570BDE6-50AE-8E3C-B97E-432D7CC22AF5}"/>
              </a:ext>
            </a:extLst>
          </p:cNvPr>
          <p:cNvSpPr txBox="1"/>
          <p:nvPr/>
        </p:nvSpPr>
        <p:spPr>
          <a:xfrm>
            <a:off x="9631551" y="5278167"/>
            <a:ext cx="86004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CO" sz="1400" b="1">
                <a:solidFill>
                  <a:schemeClr val="bg1"/>
                </a:solidFill>
                <a:latin typeface="Arial"/>
                <a:cs typeface="Arial"/>
              </a:rPr>
              <a:t>(6,2%)</a:t>
            </a:r>
            <a:r>
              <a:rPr lang="es-ES" sz="1400">
                <a:solidFill>
                  <a:schemeClr val="bg1"/>
                </a:solidFill>
                <a:latin typeface="Arial"/>
                <a:cs typeface="Arial"/>
              </a:rPr>
              <a:t>​</a:t>
            </a:r>
            <a:endParaRPr lang="es-ES" sz="1400">
              <a:solidFill>
                <a:schemeClr val="bg1"/>
              </a:solidFill>
            </a:endParaRPr>
          </a:p>
        </p:txBody>
      </p:sp>
      <p:sp>
        <p:nvSpPr>
          <p:cNvPr id="49" name="Google Shape;248;g14e7ccd7459_1_0">
            <a:extLst>
              <a:ext uri="{FF2B5EF4-FFF2-40B4-BE49-F238E27FC236}">
                <a16:creationId xmlns:a16="http://schemas.microsoft.com/office/drawing/2014/main" id="{3274D306-5C8C-1D9D-AE82-ED8283207B96}"/>
              </a:ext>
            </a:extLst>
          </p:cNvPr>
          <p:cNvSpPr txBox="1"/>
          <p:nvPr/>
        </p:nvSpPr>
        <p:spPr>
          <a:xfrm>
            <a:off x="6609838" y="4941067"/>
            <a:ext cx="148405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>
                <a:solidFill>
                  <a:schemeClr val="dk1"/>
                </a:solidFill>
                <a:latin typeface="Aptos"/>
                <a:ea typeface="Arial"/>
                <a:cs typeface="Arial"/>
                <a:sym typeface="Arial"/>
              </a:rPr>
              <a:t>$4.600</a:t>
            </a:r>
            <a:endParaRPr lang="es-CO" sz="2000" b="1">
              <a:solidFill>
                <a:schemeClr val="dk1"/>
              </a:solidFill>
              <a:latin typeface="Aptos"/>
              <a:cs typeface="Arial"/>
            </a:endParaRP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63CD1987-7922-6988-BFD7-111FE4503139}"/>
              </a:ext>
            </a:extLst>
          </p:cNvPr>
          <p:cNvSpPr txBox="1"/>
          <p:nvPr/>
        </p:nvSpPr>
        <p:spPr>
          <a:xfrm>
            <a:off x="6921843" y="5247837"/>
            <a:ext cx="86004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CO" sz="1400" b="1">
                <a:latin typeface="Arial"/>
                <a:cs typeface="Arial"/>
              </a:rPr>
              <a:t>(13,6%)</a:t>
            </a:r>
            <a:r>
              <a:rPr lang="es-ES" sz="1400">
                <a:latin typeface="Arial"/>
                <a:cs typeface="Arial"/>
              </a:rPr>
              <a:t>​</a:t>
            </a:r>
            <a:endParaRPr lang="es-ES" sz="1400"/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802162CB-98AA-357B-E1F1-2FAD419EDAFC}"/>
              </a:ext>
            </a:extLst>
          </p:cNvPr>
          <p:cNvSpPr>
            <a:spLocks/>
          </p:cNvSpPr>
          <p:nvPr/>
        </p:nvSpPr>
        <p:spPr bwMode="auto">
          <a:xfrm>
            <a:off x="1204379" y="2346771"/>
            <a:ext cx="1997371" cy="2743403"/>
          </a:xfrm>
          <a:custGeom>
            <a:avLst/>
            <a:gdLst>
              <a:gd name="T0" fmla="*/ 514 w 598"/>
              <a:gd name="T1" fmla="*/ 215 h 683"/>
              <a:gd name="T2" fmla="*/ 299 w 598"/>
              <a:gd name="T3" fmla="*/ 0 h 683"/>
              <a:gd name="T4" fmla="*/ 84 w 598"/>
              <a:gd name="T5" fmla="*/ 215 h 683"/>
              <a:gd name="T6" fmla="*/ 0 w 598"/>
              <a:gd name="T7" fmla="*/ 215 h 683"/>
              <a:gd name="T8" fmla="*/ 0 w 598"/>
              <a:gd name="T9" fmla="*/ 683 h 683"/>
              <a:gd name="T10" fmla="*/ 598 w 598"/>
              <a:gd name="T11" fmla="*/ 683 h 683"/>
              <a:gd name="T12" fmla="*/ 598 w 598"/>
              <a:gd name="T13" fmla="*/ 215 h 683"/>
              <a:gd name="T14" fmla="*/ 514 w 598"/>
              <a:gd name="T15" fmla="*/ 215 h 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98" h="683">
                <a:moveTo>
                  <a:pt x="514" y="215"/>
                </a:moveTo>
                <a:cubicBezTo>
                  <a:pt x="514" y="96"/>
                  <a:pt x="418" y="0"/>
                  <a:pt x="299" y="0"/>
                </a:cubicBezTo>
                <a:cubicBezTo>
                  <a:pt x="180" y="0"/>
                  <a:pt x="84" y="96"/>
                  <a:pt x="84" y="215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683"/>
                  <a:pt x="0" y="683"/>
                  <a:pt x="0" y="683"/>
                </a:cubicBezTo>
                <a:cubicBezTo>
                  <a:pt x="598" y="683"/>
                  <a:pt x="598" y="683"/>
                  <a:pt x="598" y="683"/>
                </a:cubicBezTo>
                <a:cubicBezTo>
                  <a:pt x="598" y="215"/>
                  <a:pt x="598" y="215"/>
                  <a:pt x="598" y="215"/>
                </a:cubicBezTo>
                <a:lnTo>
                  <a:pt x="514" y="215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35" name="Oval 6">
            <a:extLst>
              <a:ext uri="{FF2B5EF4-FFF2-40B4-BE49-F238E27FC236}">
                <a16:creationId xmlns:a16="http://schemas.microsoft.com/office/drawing/2014/main" id="{7EBB283B-43B9-6F05-C412-8E97D9A2A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6736" y="2440217"/>
            <a:ext cx="1212657" cy="121769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CO" sz="1400" b="1">
              <a:solidFill>
                <a:schemeClr val="bg1"/>
              </a:solidFill>
              <a:sym typeface="Arial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8CE4E208-58AD-6E7C-7669-3F604CAD3EF7}"/>
              </a:ext>
            </a:extLst>
          </p:cNvPr>
          <p:cNvSpPr txBox="1"/>
          <p:nvPr/>
        </p:nvSpPr>
        <p:spPr>
          <a:xfrm>
            <a:off x="1606607" y="2703060"/>
            <a:ext cx="1192915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CO" sz="2000" b="1">
                <a:solidFill>
                  <a:schemeClr val="bg1"/>
                </a:solidFill>
                <a:latin typeface="Aptos"/>
                <a:cs typeface="Arial"/>
                <a:sym typeface="Arial"/>
              </a:rPr>
              <a:t>$</a:t>
            </a:r>
            <a:r>
              <a:rPr lang="es-CO" sz="2000" b="1">
                <a:solidFill>
                  <a:schemeClr val="bg1"/>
                </a:solidFill>
                <a:latin typeface="Aptos"/>
                <a:cs typeface="Arial"/>
              </a:rPr>
              <a:t>33.240</a:t>
            </a:r>
            <a:endParaRPr lang="es-ES" sz="1400">
              <a:solidFill>
                <a:schemeClr val="bg1"/>
              </a:solidFill>
              <a:latin typeface="Lexend Deca"/>
              <a:cs typeface="Arial"/>
            </a:endParaRPr>
          </a:p>
          <a:p>
            <a:pPr algn="ctr"/>
            <a:r>
              <a:rPr lang="es-MX" sz="1100" b="1">
                <a:solidFill>
                  <a:schemeClr val="bg1"/>
                </a:solidFill>
                <a:latin typeface="Arial"/>
                <a:cs typeface="Arial"/>
                <a:sym typeface="Arial"/>
              </a:rPr>
              <a:t>Presupuesto </a:t>
            </a:r>
            <a:r>
              <a:rPr lang="es-ES" sz="1100" b="1">
                <a:solidFill>
                  <a:schemeClr val="bg1"/>
                </a:solidFill>
                <a:latin typeface="Arial"/>
                <a:cs typeface="Arial"/>
                <a:sym typeface="Arial"/>
              </a:rPr>
              <a:t>Disponible</a:t>
            </a:r>
            <a:endParaRPr lang="es-CO" sz="1100">
              <a:solidFill>
                <a:schemeClr val="bg1"/>
              </a:solidFill>
              <a:latin typeface="Arial"/>
              <a:cs typeface="Arial"/>
              <a:sym typeface="Arial"/>
            </a:endParaRPr>
          </a:p>
          <a:p>
            <a:pPr algn="ctr"/>
            <a:endParaRPr lang="es-CO" sz="1400" b="1">
              <a:solidFill>
                <a:schemeClr val="bg1"/>
              </a:solidFill>
              <a:latin typeface="Aptos"/>
            </a:endParaRPr>
          </a:p>
        </p:txBody>
      </p:sp>
      <p:sp>
        <p:nvSpPr>
          <p:cNvPr id="51" name="Freeform 5">
            <a:extLst>
              <a:ext uri="{FF2B5EF4-FFF2-40B4-BE49-F238E27FC236}">
                <a16:creationId xmlns:a16="http://schemas.microsoft.com/office/drawing/2014/main" id="{81A13BC8-1DD5-FD62-A83D-43B4A2C9A7CD}"/>
              </a:ext>
            </a:extLst>
          </p:cNvPr>
          <p:cNvSpPr>
            <a:spLocks/>
          </p:cNvSpPr>
          <p:nvPr/>
        </p:nvSpPr>
        <p:spPr bwMode="auto">
          <a:xfrm>
            <a:off x="1207764" y="4465629"/>
            <a:ext cx="1990601" cy="1389312"/>
          </a:xfrm>
          <a:custGeom>
            <a:avLst/>
            <a:gdLst>
              <a:gd name="T0" fmla="*/ 514 w 598"/>
              <a:gd name="T1" fmla="*/ 215 h 683"/>
              <a:gd name="T2" fmla="*/ 299 w 598"/>
              <a:gd name="T3" fmla="*/ 0 h 683"/>
              <a:gd name="T4" fmla="*/ 84 w 598"/>
              <a:gd name="T5" fmla="*/ 215 h 683"/>
              <a:gd name="T6" fmla="*/ 0 w 598"/>
              <a:gd name="T7" fmla="*/ 215 h 683"/>
              <a:gd name="T8" fmla="*/ 0 w 598"/>
              <a:gd name="T9" fmla="*/ 683 h 683"/>
              <a:gd name="T10" fmla="*/ 598 w 598"/>
              <a:gd name="T11" fmla="*/ 683 h 683"/>
              <a:gd name="T12" fmla="*/ 598 w 598"/>
              <a:gd name="T13" fmla="*/ 215 h 683"/>
              <a:gd name="T14" fmla="*/ 514 w 598"/>
              <a:gd name="T15" fmla="*/ 215 h 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98" h="683">
                <a:moveTo>
                  <a:pt x="514" y="215"/>
                </a:moveTo>
                <a:cubicBezTo>
                  <a:pt x="514" y="96"/>
                  <a:pt x="418" y="0"/>
                  <a:pt x="299" y="0"/>
                </a:cubicBezTo>
                <a:cubicBezTo>
                  <a:pt x="180" y="0"/>
                  <a:pt x="84" y="96"/>
                  <a:pt x="84" y="215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683"/>
                  <a:pt x="0" y="683"/>
                  <a:pt x="0" y="683"/>
                </a:cubicBezTo>
                <a:cubicBezTo>
                  <a:pt x="598" y="683"/>
                  <a:pt x="598" y="683"/>
                  <a:pt x="598" y="683"/>
                </a:cubicBezTo>
                <a:cubicBezTo>
                  <a:pt x="598" y="215"/>
                  <a:pt x="598" y="215"/>
                  <a:pt x="598" y="215"/>
                </a:cubicBezTo>
                <a:lnTo>
                  <a:pt x="514" y="215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52" name="Oval 6">
            <a:extLst>
              <a:ext uri="{FF2B5EF4-FFF2-40B4-BE49-F238E27FC236}">
                <a16:creationId xmlns:a16="http://schemas.microsoft.com/office/drawing/2014/main" id="{B73823C4-A0B0-4F1C-D528-D6110CFAB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6736" y="4614796"/>
            <a:ext cx="1212657" cy="121769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30BE881F-A0BB-0937-90A1-5DB762D8EDCE}"/>
              </a:ext>
            </a:extLst>
          </p:cNvPr>
          <p:cNvSpPr txBox="1"/>
          <p:nvPr/>
        </p:nvSpPr>
        <p:spPr>
          <a:xfrm>
            <a:off x="1606607" y="4865455"/>
            <a:ext cx="1192915" cy="61555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MX" sz="2000" b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$33.713 </a:t>
            </a:r>
            <a:endParaRPr lang="es-ES" sz="2000">
              <a:solidFill>
                <a:schemeClr val="bg1"/>
              </a:solidFill>
            </a:endParaRPr>
          </a:p>
          <a:p>
            <a:pPr algn="ctr"/>
            <a:endParaRPr lang="es-CO" sz="1400" b="1">
              <a:solidFill>
                <a:schemeClr val="bg1"/>
              </a:solidFill>
              <a:latin typeface="Aptos"/>
            </a:endParaRP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3A37B5C6-A813-4E82-76A8-D51184FD4EF2}"/>
              </a:ext>
            </a:extLst>
          </p:cNvPr>
          <p:cNvSpPr txBox="1"/>
          <p:nvPr/>
        </p:nvSpPr>
        <p:spPr>
          <a:xfrm>
            <a:off x="1600745" y="4040751"/>
            <a:ext cx="1204638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CO" sz="2000" b="1">
                <a:latin typeface="Aptos"/>
                <a:ea typeface="Arial"/>
                <a:cs typeface="Arial"/>
                <a:sym typeface="Arial"/>
              </a:rPr>
              <a:t>$473,2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1C36ECDA-A56F-07F1-CCDC-9164CD4A25F0}"/>
              </a:ext>
            </a:extLst>
          </p:cNvPr>
          <p:cNvSpPr txBox="1"/>
          <p:nvPr/>
        </p:nvSpPr>
        <p:spPr>
          <a:xfrm>
            <a:off x="1181024" y="3742482"/>
            <a:ext cx="204408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MX" sz="1400" b="1">
                <a:solidFill>
                  <a:srgbClr val="6F2E0D"/>
                </a:solidFill>
                <a:latin typeface="Arial"/>
                <a:cs typeface="Segoe UI"/>
              </a:rPr>
              <a:t>Adición</a:t>
            </a:r>
            <a:r>
              <a:rPr lang="es-ES" sz="1400">
                <a:latin typeface="Arial"/>
                <a:cs typeface="Segoe UI"/>
              </a:rPr>
              <a:t>​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53B35934-E108-1A7E-8C98-5FD98CD1ED13}"/>
              </a:ext>
            </a:extLst>
          </p:cNvPr>
          <p:cNvSpPr txBox="1"/>
          <p:nvPr/>
        </p:nvSpPr>
        <p:spPr>
          <a:xfrm>
            <a:off x="1502876" y="5135037"/>
            <a:ext cx="1400376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MX" sz="1100" b="1">
                <a:solidFill>
                  <a:schemeClr val="bg1"/>
                </a:solidFill>
                <a:latin typeface="Arial"/>
              </a:rPr>
              <a:t>Presupuesto + modificación</a:t>
            </a:r>
            <a:endParaRPr lang="es-ES" sz="1100">
              <a:solidFill>
                <a:schemeClr val="bg1"/>
              </a:solidFill>
            </a:endParaRPr>
          </a:p>
        </p:txBody>
      </p:sp>
      <p:sp>
        <p:nvSpPr>
          <p:cNvPr id="19" name="Oval 6">
            <a:extLst>
              <a:ext uri="{FF2B5EF4-FFF2-40B4-BE49-F238E27FC236}">
                <a16:creationId xmlns:a16="http://schemas.microsoft.com/office/drawing/2014/main" id="{806750B2-A0C5-A9C2-BE5A-3A84CD4C0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535" y="964505"/>
            <a:ext cx="1278987" cy="12880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CO" sz="1400" b="1">
              <a:solidFill>
                <a:schemeClr val="bg1"/>
              </a:solidFill>
              <a:sym typeface="Arial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6391F3B-647A-5AE8-E3C5-FB04E0FFCE06}"/>
              </a:ext>
            </a:extLst>
          </p:cNvPr>
          <p:cNvSpPr txBox="1"/>
          <p:nvPr/>
        </p:nvSpPr>
        <p:spPr>
          <a:xfrm>
            <a:off x="1524545" y="1297686"/>
            <a:ext cx="1357039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CO" sz="2000" b="1">
                <a:solidFill>
                  <a:schemeClr val="bg1"/>
                </a:solidFill>
                <a:latin typeface="Aptos"/>
                <a:cs typeface="Arial"/>
                <a:sym typeface="Arial"/>
              </a:rPr>
              <a:t>$</a:t>
            </a:r>
            <a:r>
              <a:rPr lang="es-CO" sz="2000" b="1">
                <a:solidFill>
                  <a:schemeClr val="bg1"/>
                </a:solidFill>
                <a:latin typeface="Aptos"/>
                <a:cs typeface="Arial"/>
              </a:rPr>
              <a:t>33.206</a:t>
            </a:r>
            <a:endParaRPr lang="es-ES" sz="1400">
              <a:solidFill>
                <a:schemeClr val="bg1"/>
              </a:solidFill>
              <a:latin typeface="Lexend Deca"/>
              <a:cs typeface="Arial"/>
            </a:endParaRPr>
          </a:p>
          <a:p>
            <a:pPr algn="ctr"/>
            <a:r>
              <a:rPr lang="es-MX" sz="1100" b="1">
                <a:solidFill>
                  <a:schemeClr val="bg1"/>
                </a:solidFill>
                <a:latin typeface="Arial"/>
                <a:cs typeface="Arial"/>
                <a:sym typeface="Arial"/>
              </a:rPr>
              <a:t>Presupuesto inicial</a:t>
            </a:r>
            <a:endParaRPr lang="es-CO" sz="1100">
              <a:solidFill>
                <a:schemeClr val="bg1"/>
              </a:solidFill>
              <a:latin typeface="Arial"/>
              <a:cs typeface="Arial"/>
              <a:sym typeface="Arial"/>
            </a:endParaRPr>
          </a:p>
          <a:p>
            <a:pPr algn="ctr"/>
            <a:endParaRPr lang="es-CO" sz="1400" b="1">
              <a:solidFill>
                <a:schemeClr val="bg1"/>
              </a:solidFill>
              <a:latin typeface="Aptos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6191E6D-40F4-251F-955E-8ABCFFC1F7FA}"/>
              </a:ext>
            </a:extLst>
          </p:cNvPr>
          <p:cNvSpPr txBox="1"/>
          <p:nvPr/>
        </p:nvSpPr>
        <p:spPr>
          <a:xfrm>
            <a:off x="5888907" y="1138122"/>
            <a:ext cx="440375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MX" sz="4400" b="1"/>
              <a:t>+</a:t>
            </a:r>
            <a:endParaRPr lang="es-CO" sz="4400" b="1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DD8D4DC-CE19-6A58-B66E-EB3FC048C8F4}"/>
              </a:ext>
            </a:extLst>
          </p:cNvPr>
          <p:cNvSpPr txBox="1"/>
          <p:nvPr/>
        </p:nvSpPr>
        <p:spPr>
          <a:xfrm>
            <a:off x="8496072" y="1179686"/>
            <a:ext cx="440375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MX" sz="4400" b="1"/>
              <a:t>+</a:t>
            </a:r>
            <a:endParaRPr lang="es-CO" sz="4400" b="1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47D6DE5D-9AC1-D30A-8C12-AB733EA64293}"/>
              </a:ext>
            </a:extLst>
          </p:cNvPr>
          <p:cNvSpPr txBox="1"/>
          <p:nvPr/>
        </p:nvSpPr>
        <p:spPr>
          <a:xfrm>
            <a:off x="3217330" y="1176208"/>
            <a:ext cx="34170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>
              <a:defRPr sz="5400" b="1"/>
            </a:lvl1pPr>
          </a:lstStyle>
          <a:p>
            <a:r>
              <a:rPr lang="es-MX" sz="4400"/>
              <a:t>=</a:t>
            </a:r>
            <a:endParaRPr lang="es-CO" sz="4400"/>
          </a:p>
        </p:txBody>
      </p:sp>
      <p:sp>
        <p:nvSpPr>
          <p:cNvPr id="29" name="Oval 6">
            <a:extLst>
              <a:ext uri="{FF2B5EF4-FFF2-40B4-BE49-F238E27FC236}">
                <a16:creationId xmlns:a16="http://schemas.microsoft.com/office/drawing/2014/main" id="{449D3831-D6FA-17BE-BC0A-32EF9D603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8932" y="1029672"/>
            <a:ext cx="1212657" cy="121769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CO" sz="1400" b="1">
              <a:solidFill>
                <a:schemeClr val="accent6"/>
              </a:solidFill>
              <a:sym typeface="Arial"/>
            </a:endParaRPr>
          </a:p>
        </p:txBody>
      </p:sp>
      <p:sp>
        <p:nvSpPr>
          <p:cNvPr id="32" name="Oval 6">
            <a:extLst>
              <a:ext uri="{FF2B5EF4-FFF2-40B4-BE49-F238E27FC236}">
                <a16:creationId xmlns:a16="http://schemas.microsoft.com/office/drawing/2014/main" id="{55FCD459-6123-9C7B-2F4D-F9CACC800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5539" y="1064766"/>
            <a:ext cx="1212657" cy="12176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36" name="Oval 6">
            <a:extLst>
              <a:ext uri="{FF2B5EF4-FFF2-40B4-BE49-F238E27FC236}">
                <a16:creationId xmlns:a16="http://schemas.microsoft.com/office/drawing/2014/main" id="{F144F056-4BDD-427F-D415-0EED48DAF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5247" y="1021510"/>
            <a:ext cx="1212657" cy="1217697"/>
          </a:xfrm>
          <a:prstGeom prst="ellipse">
            <a:avLst/>
          </a:prstGeom>
          <a:solidFill>
            <a:srgbClr val="37A7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4239F40C-3DB4-50CF-539E-73C3147D9E70}"/>
              </a:ext>
            </a:extLst>
          </p:cNvPr>
          <p:cNvSpPr txBox="1"/>
          <p:nvPr/>
        </p:nvSpPr>
        <p:spPr>
          <a:xfrm>
            <a:off x="4118803" y="1297867"/>
            <a:ext cx="1192915" cy="61555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CO" sz="2000" b="1">
                <a:latin typeface="Aptos"/>
                <a:ea typeface="Arial"/>
                <a:cs typeface="Arial"/>
                <a:sym typeface="Arial"/>
              </a:rPr>
              <a:t>$</a:t>
            </a:r>
            <a:r>
              <a:rPr lang="es-CO" sz="2000" b="1">
                <a:latin typeface="Aptos"/>
              </a:rPr>
              <a:t>26.417</a:t>
            </a:r>
          </a:p>
          <a:p>
            <a:pPr algn="ctr"/>
            <a:r>
              <a:rPr lang="es-CO" sz="1400" b="1">
                <a:latin typeface="Aptos"/>
                <a:ea typeface="Arial"/>
                <a:cs typeface="Arial"/>
                <a:sym typeface="Arial"/>
              </a:rPr>
              <a:t>(79,6</a:t>
            </a:r>
            <a:r>
              <a:rPr lang="es-CO" sz="1400" b="1">
                <a:latin typeface="Aptos"/>
                <a:sym typeface="Arial"/>
              </a:rPr>
              <a:t>%)</a:t>
            </a:r>
            <a:endParaRPr lang="es-ES" sz="1400" b="1">
              <a:latin typeface="Aptos"/>
            </a:endParaRPr>
          </a:p>
        </p:txBody>
      </p:sp>
      <p:sp>
        <p:nvSpPr>
          <p:cNvPr id="39" name="Google Shape;248;g14e7ccd7459_1_0">
            <a:extLst>
              <a:ext uri="{FF2B5EF4-FFF2-40B4-BE49-F238E27FC236}">
                <a16:creationId xmlns:a16="http://schemas.microsoft.com/office/drawing/2014/main" id="{0DF27C85-D3B9-92DB-C47D-BAC3FC470AEC}"/>
              </a:ext>
            </a:extLst>
          </p:cNvPr>
          <p:cNvSpPr txBox="1"/>
          <p:nvPr/>
        </p:nvSpPr>
        <p:spPr>
          <a:xfrm>
            <a:off x="6609838" y="1324602"/>
            <a:ext cx="1484059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>
                <a:solidFill>
                  <a:schemeClr val="dk1"/>
                </a:solidFill>
                <a:latin typeface="Aptos"/>
                <a:ea typeface="Arial"/>
                <a:cs typeface="Arial"/>
                <a:sym typeface="Arial"/>
              </a:rPr>
              <a:t>$</a:t>
            </a:r>
            <a:r>
              <a:rPr lang="es-CO" sz="2000" b="1">
                <a:solidFill>
                  <a:schemeClr val="dk1"/>
                </a:solidFill>
                <a:latin typeface="Aptos"/>
              </a:rPr>
              <a:t>4.657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 b="1">
                <a:latin typeface="Arial"/>
                <a:cs typeface="Arial"/>
              </a:rPr>
              <a:t>(14,0%)</a:t>
            </a:r>
            <a:endParaRPr lang="es-CO" sz="1400">
              <a:solidFill>
                <a:schemeClr val="dk1"/>
              </a:solidFill>
              <a:latin typeface="Aptos"/>
            </a:endParaRPr>
          </a:p>
        </p:txBody>
      </p:sp>
      <p:sp>
        <p:nvSpPr>
          <p:cNvPr id="41" name="Google Shape;248;g14e7ccd7459_1_0">
            <a:extLst>
              <a:ext uri="{FF2B5EF4-FFF2-40B4-BE49-F238E27FC236}">
                <a16:creationId xmlns:a16="http://schemas.microsoft.com/office/drawing/2014/main" id="{323C1536-3001-BDB4-1559-EF8713A9F1E4}"/>
              </a:ext>
            </a:extLst>
          </p:cNvPr>
          <p:cNvSpPr txBox="1"/>
          <p:nvPr/>
        </p:nvSpPr>
        <p:spPr>
          <a:xfrm>
            <a:off x="9319546" y="1304389"/>
            <a:ext cx="148405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>
                <a:solidFill>
                  <a:schemeClr val="bg1"/>
                </a:solidFill>
                <a:latin typeface="Aptos"/>
                <a:ea typeface="Arial"/>
                <a:cs typeface="Arial"/>
                <a:sym typeface="Arial"/>
              </a:rPr>
              <a:t>$</a:t>
            </a:r>
            <a:r>
              <a:rPr lang="es-CO" sz="2000" b="1">
                <a:solidFill>
                  <a:schemeClr val="bg1"/>
                </a:solidFill>
                <a:latin typeface="Aptos"/>
                <a:cs typeface="Arial"/>
              </a:rPr>
              <a:t>2</a:t>
            </a:r>
            <a:r>
              <a:rPr lang="es-CO" sz="2000" b="1">
                <a:solidFill>
                  <a:schemeClr val="bg1"/>
                </a:solidFill>
                <a:latin typeface="Aptos"/>
              </a:rPr>
              <a:t>.132</a:t>
            </a:r>
            <a:endParaRPr lang="es-CO" sz="2000">
              <a:solidFill>
                <a:schemeClr val="bg1"/>
              </a:solidFill>
              <a:latin typeface="Aptos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9266D7E7-F399-4DB6-47B9-9EDA98ED155D}"/>
              </a:ext>
            </a:extLst>
          </p:cNvPr>
          <p:cNvSpPr txBox="1"/>
          <p:nvPr/>
        </p:nvSpPr>
        <p:spPr>
          <a:xfrm>
            <a:off x="9631551" y="1583939"/>
            <a:ext cx="86004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CO" sz="1400" b="1">
                <a:solidFill>
                  <a:schemeClr val="bg1"/>
                </a:solidFill>
                <a:latin typeface="Arial"/>
                <a:cs typeface="Arial"/>
              </a:rPr>
              <a:t>(6,4%)</a:t>
            </a:r>
            <a:r>
              <a:rPr lang="es-ES" sz="1400">
                <a:solidFill>
                  <a:schemeClr val="bg1"/>
                </a:solidFill>
                <a:latin typeface="Arial"/>
                <a:cs typeface="Arial"/>
              </a:rPr>
              <a:t>​</a:t>
            </a:r>
            <a:endParaRPr lang="es-ES" sz="1400">
              <a:solidFill>
                <a:schemeClr val="bg1"/>
              </a:solidFill>
            </a:endParaRPr>
          </a:p>
        </p:txBody>
      </p:sp>
      <p:sp>
        <p:nvSpPr>
          <p:cNvPr id="43" name="Título 12">
            <a:extLst>
              <a:ext uri="{FF2B5EF4-FFF2-40B4-BE49-F238E27FC236}">
                <a16:creationId xmlns:a16="http://schemas.microsoft.com/office/drawing/2014/main" id="{6CAE9A5D-0920-D8EA-98F3-D6D673C083F8}"/>
              </a:ext>
            </a:extLst>
          </p:cNvPr>
          <p:cNvSpPr txBox="1">
            <a:spLocks/>
          </p:cNvSpPr>
          <p:nvPr/>
        </p:nvSpPr>
        <p:spPr>
          <a:xfrm>
            <a:off x="294253" y="1"/>
            <a:ext cx="11345992" cy="790203"/>
          </a:xfrm>
        </p:spPr>
        <p:txBody>
          <a:bodyPr lIns="91440" tIns="45720" rIns="91440" bIns="4572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00" b="1"/>
              <a:t>Presupuesto 2024</a:t>
            </a:r>
          </a:p>
        </p:txBody>
      </p:sp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id="{54DB0BF7-EA39-5F04-8E08-F48E0AD0C2D3}"/>
              </a:ext>
            </a:extLst>
          </p:cNvPr>
          <p:cNvCxnSpPr>
            <a:cxnSpLocks/>
          </p:cNvCxnSpPr>
          <p:nvPr/>
        </p:nvCxnSpPr>
        <p:spPr>
          <a:xfrm>
            <a:off x="294253" y="792121"/>
            <a:ext cx="5801747" cy="0"/>
          </a:xfrm>
          <a:prstGeom prst="straightConnector1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uadroTexto 44">
            <a:extLst>
              <a:ext uri="{FF2B5EF4-FFF2-40B4-BE49-F238E27FC236}">
                <a16:creationId xmlns:a16="http://schemas.microsoft.com/office/drawing/2014/main" id="{DD386A01-065A-2946-A910-FCFB818D1ED4}"/>
              </a:ext>
            </a:extLst>
          </p:cNvPr>
          <p:cNvSpPr txBox="1"/>
          <p:nvPr/>
        </p:nvSpPr>
        <p:spPr>
          <a:xfrm>
            <a:off x="9756798" y="262039"/>
            <a:ext cx="243520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200" b="1">
                <a:latin typeface="Aptos"/>
              </a:rPr>
              <a:t>Miles de millones de pesos</a:t>
            </a:r>
          </a:p>
        </p:txBody>
      </p:sp>
    </p:spTree>
    <p:extLst>
      <p:ext uri="{BB962C8B-B14F-4D97-AF65-F5344CB8AC3E}">
        <p14:creationId xmlns:p14="http://schemas.microsoft.com/office/powerpoint/2010/main" val="1956701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>
            <a:extLst>
              <a:ext uri="{FF2B5EF4-FFF2-40B4-BE49-F238E27FC236}">
                <a16:creationId xmlns:a16="http://schemas.microsoft.com/office/drawing/2014/main" id="{A87561B8-DC70-2327-0D81-287FAFEF6603}"/>
              </a:ext>
            </a:extLst>
          </p:cNvPr>
          <p:cNvSpPr txBox="1">
            <a:spLocks/>
          </p:cNvSpPr>
          <p:nvPr/>
        </p:nvSpPr>
        <p:spPr>
          <a:xfrm>
            <a:off x="6513591" y="6193221"/>
            <a:ext cx="2118577" cy="30739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1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s-CO"/>
          </a:p>
        </p:txBody>
      </p:sp>
      <p:sp>
        <p:nvSpPr>
          <p:cNvPr id="14" name="Título 12">
            <a:extLst>
              <a:ext uri="{FF2B5EF4-FFF2-40B4-BE49-F238E27FC236}">
                <a16:creationId xmlns:a16="http://schemas.microsoft.com/office/drawing/2014/main" id="{020E5F3C-ECFC-1AB3-FA4D-29CF2F4E1015}"/>
              </a:ext>
            </a:extLst>
          </p:cNvPr>
          <p:cNvSpPr txBox="1">
            <a:spLocks/>
          </p:cNvSpPr>
          <p:nvPr/>
        </p:nvSpPr>
        <p:spPr>
          <a:xfrm>
            <a:off x="3419" y="6627915"/>
            <a:ext cx="2118577" cy="2300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1100">
                <a:latin typeface="Arial" panose="020B0604020202020204" pitchFamily="34" charset="0"/>
                <a:cs typeface="Arial" panose="020B0604020202020204" pitchFamily="34" charset="0"/>
              </a:rPr>
              <a:t>Fuente: Bogdata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88A4093-A122-DB32-C9ED-D9C181A5461F}"/>
              </a:ext>
            </a:extLst>
          </p:cNvPr>
          <p:cNvSpPr txBox="1"/>
          <p:nvPr/>
        </p:nvSpPr>
        <p:spPr>
          <a:xfrm>
            <a:off x="9462545" y="595313"/>
            <a:ext cx="243520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200" b="1">
                <a:latin typeface="Aptos"/>
              </a:rPr>
              <a:t>Cifras en millones de pesos</a:t>
            </a:r>
          </a:p>
        </p:txBody>
      </p:sp>
      <p:sp>
        <p:nvSpPr>
          <p:cNvPr id="4" name="Título 12">
            <a:extLst>
              <a:ext uri="{FF2B5EF4-FFF2-40B4-BE49-F238E27FC236}">
                <a16:creationId xmlns:a16="http://schemas.microsoft.com/office/drawing/2014/main" id="{A250959D-025C-8AD0-D963-24C4889D7C21}"/>
              </a:ext>
            </a:extLst>
          </p:cNvPr>
          <p:cNvSpPr txBox="1">
            <a:spLocks/>
          </p:cNvSpPr>
          <p:nvPr/>
        </p:nvSpPr>
        <p:spPr>
          <a:xfrm>
            <a:off x="294253" y="162300"/>
            <a:ext cx="11345992" cy="790203"/>
          </a:xfrm>
        </p:spPr>
        <p:txBody>
          <a:bodyPr lIns="91440" tIns="45720" rIns="91440" bIns="4572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2800" b="1"/>
              <a:t>Modificación por sector</a:t>
            </a:r>
            <a:endParaRPr lang="es-ES" sz="2800" b="1"/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1770BF77-938A-2E5E-DD3B-9815DCEF3E11}"/>
              </a:ext>
            </a:extLst>
          </p:cNvPr>
          <p:cNvCxnSpPr>
            <a:cxnSpLocks/>
          </p:cNvCxnSpPr>
          <p:nvPr/>
        </p:nvCxnSpPr>
        <p:spPr>
          <a:xfrm>
            <a:off x="294253" y="792121"/>
            <a:ext cx="5801747" cy="0"/>
          </a:xfrm>
          <a:prstGeom prst="straightConnector1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48704D3B-2F12-0753-CC90-1FE189730C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527294"/>
              </p:ext>
            </p:extLst>
          </p:nvPr>
        </p:nvGraphicFramePr>
        <p:xfrm>
          <a:off x="939801" y="952503"/>
          <a:ext cx="10700444" cy="4848163"/>
        </p:xfrm>
        <a:graphic>
          <a:graphicData uri="http://schemas.openxmlformats.org/drawingml/2006/table">
            <a:tbl>
              <a:tblPr/>
              <a:tblGrid>
                <a:gridCol w="3700644">
                  <a:extLst>
                    <a:ext uri="{9D8B030D-6E8A-4147-A177-3AD203B41FA5}">
                      <a16:colId xmlns:a16="http://schemas.microsoft.com/office/drawing/2014/main" val="248792033"/>
                    </a:ext>
                  </a:extLst>
                </a:gridCol>
                <a:gridCol w="1816404">
                  <a:extLst>
                    <a:ext uri="{9D8B030D-6E8A-4147-A177-3AD203B41FA5}">
                      <a16:colId xmlns:a16="http://schemas.microsoft.com/office/drawing/2014/main" val="312376339"/>
                    </a:ext>
                  </a:extLst>
                </a:gridCol>
                <a:gridCol w="1772102">
                  <a:extLst>
                    <a:ext uri="{9D8B030D-6E8A-4147-A177-3AD203B41FA5}">
                      <a16:colId xmlns:a16="http://schemas.microsoft.com/office/drawing/2014/main" val="600531618"/>
                    </a:ext>
                  </a:extLst>
                </a:gridCol>
                <a:gridCol w="1668729">
                  <a:extLst>
                    <a:ext uri="{9D8B030D-6E8A-4147-A177-3AD203B41FA5}">
                      <a16:colId xmlns:a16="http://schemas.microsoft.com/office/drawing/2014/main" val="3259629403"/>
                    </a:ext>
                  </a:extLst>
                </a:gridCol>
                <a:gridCol w="1742565">
                  <a:extLst>
                    <a:ext uri="{9D8B030D-6E8A-4147-A177-3AD203B41FA5}">
                      <a16:colId xmlns:a16="http://schemas.microsoft.com/office/drawing/2014/main" val="2758235841"/>
                    </a:ext>
                  </a:extLst>
                </a:gridCol>
              </a:tblGrid>
              <a:tr h="496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48566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Presupuesto Inicial 2024*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48566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Presupuesto Disponible 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48566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Modificación 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48566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Incluye modificación 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4856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85243"/>
                  </a:ext>
                </a:extLst>
              </a:tr>
              <a:tr h="203216"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Movilidad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7.705.056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7.694.695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172.316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7.867.011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5729173"/>
                  </a:ext>
                </a:extLst>
              </a:tr>
              <a:tr h="203216"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Educación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7.170.793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7.188.780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-2.932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7.185.847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5467734"/>
                  </a:ext>
                </a:extLst>
              </a:tr>
              <a:tr h="203216"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Salud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4.108.050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4.234.145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171.147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4.405.293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5725642"/>
                  </a:ext>
                </a:extLst>
              </a:tr>
              <a:tr h="203216"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Integración Social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2.146.169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2.164.254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45.584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2.209.838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4678680"/>
                  </a:ext>
                </a:extLst>
              </a:tr>
              <a:tr h="203216"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Gobierno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2.064.756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2.061.448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-4.908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2.056.539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1777875"/>
                  </a:ext>
                </a:extLst>
              </a:tr>
              <a:tr h="203216"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Hacienda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1.574.266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1.480.119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53.111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1.533.230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4605647"/>
                  </a:ext>
                </a:extLst>
              </a:tr>
              <a:tr h="203216"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Hábitat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1.419.937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1.409.854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43.766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1.453.620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3375483"/>
                  </a:ext>
                </a:extLst>
              </a:tr>
              <a:tr h="204280"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Cultura, Recreación y Deporte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1.069.956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1.077.017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-9.330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1.067.687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1630011"/>
                  </a:ext>
                </a:extLst>
              </a:tr>
              <a:tr h="204280"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Seguridad, Convivencia y Justicia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770.625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765.227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25.945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791.172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7115685"/>
                  </a:ext>
                </a:extLst>
              </a:tr>
              <a:tr h="203216"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Otras Entidades (Veeduría, Personería y Concejo)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366.791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366.791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374.791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4901735"/>
                  </a:ext>
                </a:extLst>
              </a:tr>
              <a:tr h="203216"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Ambiente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399.711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398.768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-10.663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388.105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0261363"/>
                  </a:ext>
                </a:extLst>
              </a:tr>
              <a:tr h="204280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 Económico, Industria y Turismo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271.968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270.810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-6.373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264.437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0949964"/>
                  </a:ext>
                </a:extLst>
              </a:tr>
              <a:tr h="203216"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Gestión Pública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261.171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258.457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-4.969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253.487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0779487"/>
                  </a:ext>
                </a:extLst>
              </a:tr>
              <a:tr h="203216"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Planeación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195.599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194.350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-4.340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190.010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9927702"/>
                  </a:ext>
                </a:extLst>
              </a:tr>
              <a:tr h="203216"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Mujeres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124.399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123.887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-1.498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122.389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2767622"/>
                  </a:ext>
                </a:extLst>
              </a:tr>
              <a:tr h="203216"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Gestión Jurídica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40.546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40.206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39.391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1541759"/>
                  </a:ext>
                </a:extLst>
              </a:tr>
              <a:tr h="203216"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Contraloría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235.081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235.081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239.381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1811305"/>
                  </a:ext>
                </a:extLst>
              </a:tr>
              <a:tr h="21098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s-CO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Otras transferencias ***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s-CO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1.148.793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s-CO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1.143.683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s-CO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44.880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s-CO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1.188.563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316650"/>
                  </a:ext>
                </a:extLst>
              </a:tr>
              <a:tr h="20321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O" sz="1400" b="1" i="0" u="none" strike="noStrike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Subtotal Funcionamiento e inversión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48566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400" b="1" i="0" u="none" strike="noStrike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31.073.664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48566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400" b="1" i="0" u="none" strike="noStrike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31.107.572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48566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400" b="1" i="0" u="none" strike="noStrike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523.221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48566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400" b="1" i="0" u="none" strike="noStrike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31.630.793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4856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8934"/>
                  </a:ext>
                </a:extLst>
              </a:tr>
              <a:tr h="203216"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Servicio de la deuda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2.132.599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2.132.599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-50.000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2.082.599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7580368"/>
                  </a:ext>
                </a:extLst>
              </a:tr>
              <a:tr h="26599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Presupuesto Anual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33.206.263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33.240.171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473.221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33.713.392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137828"/>
                  </a:ext>
                </a:extLst>
              </a:tr>
            </a:tbl>
          </a:graphicData>
        </a:graphic>
      </p:graphicFrame>
      <p:sp>
        <p:nvSpPr>
          <p:cNvPr id="8" name="CuadroTexto 1">
            <a:extLst>
              <a:ext uri="{FF2B5EF4-FFF2-40B4-BE49-F238E27FC236}">
                <a16:creationId xmlns:a16="http://schemas.microsoft.com/office/drawing/2014/main" id="{D8E826FF-A11D-94FE-4335-FA0AA614CF47}"/>
              </a:ext>
            </a:extLst>
          </p:cNvPr>
          <p:cNvSpPr txBox="1"/>
          <p:nvPr/>
        </p:nvSpPr>
        <p:spPr>
          <a:xfrm>
            <a:off x="0" y="5863068"/>
            <a:ext cx="8463721" cy="39703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1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*   Presupuesto </a:t>
            </a:r>
            <a:r>
              <a:rPr lang="es-CO"/>
              <a:t>aprobado</a:t>
            </a:r>
            <a:r>
              <a:rPr lang="en-US"/>
              <a:t> </a:t>
            </a:r>
            <a:r>
              <a:rPr lang="es-CO"/>
              <a:t>por el Concejo de </a:t>
            </a:r>
            <a:r>
              <a:rPr lang="en-US"/>
              <a:t>Bogotá </a:t>
            </a:r>
            <a:r>
              <a:rPr lang="es-CO"/>
              <a:t>mediante Acuerdo 9</a:t>
            </a:r>
            <a:r>
              <a:rPr lang="en-US"/>
              <a:t>27 de 2024</a:t>
            </a:r>
          </a:p>
          <a:p>
            <a:r>
              <a:rPr lang="en-US"/>
              <a:t>** </a:t>
            </a:r>
            <a:r>
              <a:rPr lang="es-CO"/>
              <a:t>Incluye adiciones por convenios interadministrativos y por mayores recursos SGP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D2EAF65-0AFE-6407-5413-9DD52B6A75E1}"/>
              </a:ext>
            </a:extLst>
          </p:cNvPr>
          <p:cNvSpPr txBox="1"/>
          <p:nvPr/>
        </p:nvSpPr>
        <p:spPr>
          <a:xfrm>
            <a:off x="2006" y="6166874"/>
            <a:ext cx="6093994" cy="24468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1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/>
              <a:t>*** Incluye CAR, </a:t>
            </a:r>
            <a:r>
              <a:rPr lang="es-ES" err="1"/>
              <a:t>Maloka</a:t>
            </a:r>
            <a:r>
              <a:rPr lang="es-ES"/>
              <a:t>, Bogotá Región, Rape, Región Metropolitana y Río Bogotá</a:t>
            </a:r>
            <a:r>
              <a:rPr lang="en-US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722548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5EE5DE0-CA87-C8C2-BB15-443865039BD2}"/>
              </a:ext>
            </a:extLst>
          </p:cNvPr>
          <p:cNvSpPr txBox="1"/>
          <p:nvPr/>
        </p:nvSpPr>
        <p:spPr>
          <a:xfrm>
            <a:off x="2061376" y="3053203"/>
            <a:ext cx="40458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>
                <a:latin typeface="+mj-lt"/>
                <a:cs typeface="Arial" panose="020B0604020202020204" pitchFamily="34" charset="0"/>
              </a:rPr>
              <a:t>CONTEXTO GENERAL</a:t>
            </a:r>
            <a:endParaRPr lang="es-CO" sz="3000">
              <a:latin typeface="+mj-l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32207B5-D94F-D57E-3665-3CBA1E078BD5}"/>
              </a:ext>
            </a:extLst>
          </p:cNvPr>
          <p:cNvSpPr txBox="1"/>
          <p:nvPr/>
        </p:nvSpPr>
        <p:spPr>
          <a:xfrm>
            <a:off x="1123299" y="2228672"/>
            <a:ext cx="938077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5000">
                <a:latin typeface="+mj-lt"/>
              </a:rPr>
              <a:t>1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5851628-B8B5-D3CB-0915-19608ABAC185}"/>
              </a:ext>
            </a:extLst>
          </p:cNvPr>
          <p:cNvSpPr txBox="1"/>
          <p:nvPr/>
        </p:nvSpPr>
        <p:spPr>
          <a:xfrm>
            <a:off x="6203852" y="2151727"/>
            <a:ext cx="46327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es-ES" sz="3200">
                <a:latin typeface="+mj-lt"/>
                <a:cs typeface="Arial" panose="020B0604020202020204" pitchFamily="34" charset="0"/>
              </a:rPr>
              <a:t>SUSTENTO NORMATIVO</a:t>
            </a:r>
          </a:p>
          <a:p>
            <a:pPr marL="342900" indent="-342900">
              <a:buFont typeface="+mj-lt"/>
              <a:buAutoNum type="alphaLcPeriod"/>
            </a:pPr>
            <a:endParaRPr lang="es-ES" sz="3200">
              <a:latin typeface="+mj-lt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LcPeriod"/>
            </a:pPr>
            <a:r>
              <a:rPr lang="es-ES" sz="3200">
                <a:latin typeface="+mj-lt"/>
                <a:cs typeface="Arial" panose="020B0604020202020204" pitchFamily="34" charset="0"/>
              </a:rPr>
              <a:t>PPTO 2024</a:t>
            </a:r>
          </a:p>
          <a:p>
            <a:pPr marL="342900" indent="-342900">
              <a:buFont typeface="+mj-lt"/>
              <a:buAutoNum type="alphaLcPeriod"/>
            </a:pPr>
            <a:endParaRPr lang="es-ES" sz="3200">
              <a:latin typeface="+mj-lt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LcPeriod"/>
            </a:pPr>
            <a:r>
              <a:rPr lang="es-ES" sz="3200">
                <a:latin typeface="+mj-lt"/>
                <a:cs typeface="Arial" panose="020B0604020202020204" pitchFamily="34" charset="0"/>
              </a:rPr>
              <a:t>EJECUCIÓN</a:t>
            </a:r>
            <a:endParaRPr lang="es-CO" sz="320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813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B2E8757E-8C0E-A785-474B-4B7F9CA52F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2014154"/>
              </p:ext>
            </p:extLst>
          </p:nvPr>
        </p:nvGraphicFramePr>
        <p:xfrm>
          <a:off x="5182577" y="790204"/>
          <a:ext cx="6209676" cy="4559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B2E8757E-8C0E-A785-474B-4B7F9CA52F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7876450"/>
              </p:ext>
            </p:extLst>
          </p:nvPr>
        </p:nvGraphicFramePr>
        <p:xfrm>
          <a:off x="5140706" y="1007137"/>
          <a:ext cx="6209676" cy="4559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Rectángulo 29">
            <a:extLst>
              <a:ext uri="{FF2B5EF4-FFF2-40B4-BE49-F238E27FC236}">
                <a16:creationId xmlns:a16="http://schemas.microsoft.com/office/drawing/2014/main" id="{B3481B47-9977-8DA9-8A17-563C13A95E7A}"/>
              </a:ext>
            </a:extLst>
          </p:cNvPr>
          <p:cNvSpPr/>
          <p:nvPr/>
        </p:nvSpPr>
        <p:spPr>
          <a:xfrm>
            <a:off x="313785" y="5181686"/>
            <a:ext cx="4337551" cy="1296936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4" name="Gráfico 13" descr="Hombre con bastón con relleno sólido">
            <a:extLst>
              <a:ext uri="{FF2B5EF4-FFF2-40B4-BE49-F238E27FC236}">
                <a16:creationId xmlns:a16="http://schemas.microsoft.com/office/drawing/2014/main" id="{76A1C752-9B6E-CDE7-25A3-D356061835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53850" y="4943525"/>
            <a:ext cx="624050" cy="610272"/>
          </a:xfrm>
          <a:prstGeom prst="rect">
            <a:avLst/>
          </a:prstGeom>
        </p:spPr>
      </p:pic>
      <p:sp>
        <p:nvSpPr>
          <p:cNvPr id="10" name="Título 12">
            <a:extLst>
              <a:ext uri="{FF2B5EF4-FFF2-40B4-BE49-F238E27FC236}">
                <a16:creationId xmlns:a16="http://schemas.microsoft.com/office/drawing/2014/main" id="{FED4568D-0EEA-DE7B-C312-EE32C4EEF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785" y="1"/>
            <a:ext cx="7850405" cy="790203"/>
          </a:xfrm>
        </p:spPr>
        <p:txBody>
          <a:bodyPr lIns="91440" tIns="45720" rIns="91440" bIns="45720" anchor="ctr"/>
          <a:lstStyle/>
          <a:p>
            <a:r>
              <a:rPr lang="es-ES" sz="2800" b="1">
                <a:latin typeface="+mj-lt"/>
              </a:rPr>
              <a:t>Presupuesto disponible a agosto de 2024 por Sectores</a:t>
            </a:r>
            <a:endParaRPr lang="es-CO" sz="2800" b="1">
              <a:latin typeface="+mj-lt"/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D8BDE747-F499-F54F-49EB-0A1166776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194524"/>
              </p:ext>
            </p:extLst>
          </p:nvPr>
        </p:nvGraphicFramePr>
        <p:xfrm>
          <a:off x="313785" y="1766183"/>
          <a:ext cx="3504730" cy="2876128"/>
        </p:xfrm>
        <a:graphic>
          <a:graphicData uri="http://schemas.openxmlformats.org/drawingml/2006/table">
            <a:tbl>
              <a:tblPr/>
              <a:tblGrid>
                <a:gridCol w="2547695">
                  <a:extLst>
                    <a:ext uri="{9D8B030D-6E8A-4147-A177-3AD203B41FA5}">
                      <a16:colId xmlns:a16="http://schemas.microsoft.com/office/drawing/2014/main" val="2154091763"/>
                    </a:ext>
                  </a:extLst>
                </a:gridCol>
                <a:gridCol w="957035">
                  <a:extLst>
                    <a:ext uri="{9D8B030D-6E8A-4147-A177-3AD203B41FA5}">
                      <a16:colId xmlns:a16="http://schemas.microsoft.com/office/drawing/2014/main" val="3157455738"/>
                    </a:ext>
                  </a:extLst>
                </a:gridCol>
              </a:tblGrid>
              <a:tr h="25532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noProof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 Sector 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56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noProof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$bill.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56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609454"/>
                  </a:ext>
                </a:extLst>
              </a:tr>
              <a:tr h="176766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Servicio de la deuda 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2,1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029173"/>
                  </a:ext>
                </a:extLst>
              </a:tr>
              <a:tr h="176766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Otras transferencias 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1,2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646791"/>
                  </a:ext>
                </a:extLst>
              </a:tr>
              <a:tr h="176766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Cultura, Recreación y Deporte 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1,1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4822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Seguridad, Convivencia y Justicia 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0,8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798864"/>
                  </a:ext>
                </a:extLst>
              </a:tr>
              <a:tr h="176766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Otras Entidades (Contraloría, Veeduría,</a:t>
                      </a:r>
                      <a:endParaRPr lang="es-ES"/>
                    </a:p>
                    <a:p>
                      <a:pPr lvl="0" algn="l">
                        <a:buNone/>
                      </a:pPr>
                      <a:r>
                        <a:rPr lang="es-CO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Personería y Concejo)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0,6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153480"/>
                  </a:ext>
                </a:extLst>
              </a:tr>
              <a:tr h="176766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Ambiente 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0,4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681082"/>
                  </a:ext>
                </a:extLst>
              </a:tr>
              <a:tr h="176766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Desarrollo Económico 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0,3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945974"/>
                  </a:ext>
                </a:extLst>
              </a:tr>
              <a:tr h="176766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Gestión Pública 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0,2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249675"/>
                  </a:ext>
                </a:extLst>
              </a:tr>
              <a:tr h="176766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Planeación 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0,2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169775"/>
                  </a:ext>
                </a:extLst>
              </a:tr>
              <a:tr h="176766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Mujeres 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0,1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579571"/>
                  </a:ext>
                </a:extLst>
              </a:tr>
              <a:tr h="176766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Gestión Jurídica 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0,0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264359"/>
                  </a:ext>
                </a:extLst>
              </a:tr>
            </a:tbl>
          </a:graphicData>
        </a:graphic>
      </p:graphicFrame>
      <p:sp>
        <p:nvSpPr>
          <p:cNvPr id="11" name="CuadroTexto 12">
            <a:extLst>
              <a:ext uri="{FF2B5EF4-FFF2-40B4-BE49-F238E27FC236}">
                <a16:creationId xmlns:a16="http://schemas.microsoft.com/office/drawing/2014/main" id="{5AFF4C95-78C5-BD7D-FA27-C66AF81743BE}"/>
              </a:ext>
            </a:extLst>
          </p:cNvPr>
          <p:cNvSpPr txBox="1"/>
          <p:nvPr/>
        </p:nvSpPr>
        <p:spPr>
          <a:xfrm>
            <a:off x="447993" y="5302864"/>
            <a:ext cx="4086899" cy="10156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91440" tIns="45720" rIns="91440" bIns="45720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500">
                <a:latin typeface="Arial"/>
                <a:cs typeface="Arial"/>
              </a:rPr>
              <a:t>La mayor participación en el presupuesto la tienen los sectores </a:t>
            </a:r>
            <a:r>
              <a:rPr lang="es-CO" sz="1500" baseline="0">
                <a:latin typeface="Arial"/>
                <a:cs typeface="Arial"/>
              </a:rPr>
              <a:t>de </a:t>
            </a:r>
            <a:r>
              <a:rPr lang="es-CO" sz="1500">
                <a:latin typeface="Arial"/>
                <a:cs typeface="Arial"/>
              </a:rPr>
              <a:t>Movilidad, Educación, Salud e Integración Social con</a:t>
            </a:r>
            <a:r>
              <a:rPr lang="es-CO" sz="1500" baseline="0">
                <a:latin typeface="Arial"/>
                <a:cs typeface="Arial"/>
              </a:rPr>
              <a:t> $</a:t>
            </a:r>
            <a:r>
              <a:rPr lang="es-CO" sz="1500">
                <a:latin typeface="Arial"/>
                <a:cs typeface="Arial"/>
              </a:rPr>
              <a:t>21.7 billones</a:t>
            </a:r>
            <a:r>
              <a:rPr lang="es-CO" sz="1500" baseline="0">
                <a:latin typeface="Arial"/>
                <a:cs typeface="Arial"/>
              </a:rPr>
              <a:t>, equivalentes al </a:t>
            </a:r>
            <a:r>
              <a:rPr lang="es-CO" sz="1500">
                <a:latin typeface="Arial"/>
                <a:cs typeface="Arial"/>
              </a:rPr>
              <a:t>64</a:t>
            </a:r>
            <a:r>
              <a:rPr lang="es-CO" sz="1500" baseline="0">
                <a:latin typeface="Arial"/>
                <a:cs typeface="Arial"/>
              </a:rPr>
              <a:t>% del total del presupuesto.</a:t>
            </a:r>
            <a:endParaRPr lang="es-CO" sz="1500">
              <a:latin typeface="Arial"/>
              <a:cs typeface="Arial"/>
            </a:endParaRPr>
          </a:p>
        </p:txBody>
      </p:sp>
      <p:sp>
        <p:nvSpPr>
          <p:cNvPr id="12" name="CuadroTexto 5">
            <a:extLst>
              <a:ext uri="{FF2B5EF4-FFF2-40B4-BE49-F238E27FC236}">
                <a16:creationId xmlns:a16="http://schemas.microsoft.com/office/drawing/2014/main" id="{687C0813-4027-9919-ECD8-2A9CDC0A8AD7}"/>
              </a:ext>
              <a:ext uri="{147F2762-F138-4A5C-976F-8EAC2B608ADB}">
                <a16:predDERef xmlns:a16="http://schemas.microsoft.com/office/drawing/2014/main" pred="{609D58A6-E8A8-493F-ADBA-B765710B86EC}"/>
              </a:ext>
            </a:extLst>
          </p:cNvPr>
          <p:cNvSpPr txBox="1"/>
          <p:nvPr/>
        </p:nvSpPr>
        <p:spPr>
          <a:xfrm>
            <a:off x="7147646" y="2755090"/>
            <a:ext cx="2094939" cy="106399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>
                <a:solidFill>
                  <a:schemeClr val="accent5">
                    <a:lumMod val="50000"/>
                  </a:schemeClr>
                </a:solidFill>
                <a:latin typeface="Arial Black"/>
              </a:rPr>
              <a:t>$33,7</a:t>
            </a:r>
            <a:r>
              <a:rPr lang="es-CO" sz="2800" b="1" baseline="0">
                <a:solidFill>
                  <a:schemeClr val="accent5">
                    <a:lumMod val="50000"/>
                  </a:schemeClr>
                </a:solidFill>
                <a:latin typeface="Arial Black"/>
              </a:rPr>
              <a:t> billones</a:t>
            </a:r>
            <a:endParaRPr lang="es-CO" sz="2800" b="1">
              <a:solidFill>
                <a:schemeClr val="accent5">
                  <a:lumMod val="50000"/>
                </a:schemeClr>
              </a:solidFill>
              <a:latin typeface="Arial Black"/>
            </a:endParaRPr>
          </a:p>
        </p:txBody>
      </p:sp>
      <p:cxnSp>
        <p:nvCxnSpPr>
          <p:cNvPr id="3" name="Conector: angular 2">
            <a:extLst>
              <a:ext uri="{FF2B5EF4-FFF2-40B4-BE49-F238E27FC236}">
                <a16:creationId xmlns:a16="http://schemas.microsoft.com/office/drawing/2014/main" id="{54FED25A-75FA-8280-95C3-1F803F7F0B78}"/>
              </a:ext>
            </a:extLst>
          </p:cNvPr>
          <p:cNvCxnSpPr>
            <a:cxnSpLocks/>
          </p:cNvCxnSpPr>
          <p:nvPr/>
        </p:nvCxnSpPr>
        <p:spPr>
          <a:xfrm rot="10800000" flipV="1">
            <a:off x="2066150" y="1333041"/>
            <a:ext cx="3532150" cy="433142"/>
          </a:xfrm>
          <a:prstGeom prst="bentConnector2">
            <a:avLst/>
          </a:prstGeom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808FEC0A-86D8-006B-13E1-8FD2B92002A2}"/>
              </a:ext>
            </a:extLst>
          </p:cNvPr>
          <p:cNvSpPr txBox="1"/>
          <p:nvPr/>
        </p:nvSpPr>
        <p:spPr>
          <a:xfrm>
            <a:off x="9756798" y="262039"/>
            <a:ext cx="243520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CO" sz="1200" b="1">
                <a:latin typeface="Aptos"/>
              </a:rPr>
              <a:t>Cifras en billones de pesos</a:t>
            </a:r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B37C50-91B6-5AC2-8973-AC9CB547801B}"/>
              </a:ext>
            </a:extLst>
          </p:cNvPr>
          <p:cNvSpPr txBox="1"/>
          <p:nvPr/>
        </p:nvSpPr>
        <p:spPr>
          <a:xfrm>
            <a:off x="9669753" y="1530252"/>
            <a:ext cx="1431297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O" sz="1600" b="1">
                <a:latin typeface="Arial"/>
                <a:cs typeface="Arial"/>
              </a:rPr>
              <a:t>Movilidad </a:t>
            </a:r>
            <a:br>
              <a:rPr lang="es-CO" sz="16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600" b="1">
                <a:latin typeface="Arial"/>
                <a:cs typeface="Arial"/>
              </a:rPr>
              <a:t>$7,9</a:t>
            </a:r>
            <a:endParaRPr lang="es-CO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077657C-3786-98D2-FCB5-A7822363FFD5}"/>
              </a:ext>
            </a:extLst>
          </p:cNvPr>
          <p:cNvSpPr txBox="1"/>
          <p:nvPr/>
        </p:nvSpPr>
        <p:spPr>
          <a:xfrm>
            <a:off x="10069677" y="4528726"/>
            <a:ext cx="1431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>
                <a:latin typeface="Arial" panose="020B0604020202020204" pitchFamily="34" charset="0"/>
                <a:cs typeface="Arial" panose="020B0604020202020204" pitchFamily="34" charset="0"/>
              </a:rPr>
              <a:t>Educación </a:t>
            </a:r>
            <a:br>
              <a:rPr lang="es-CO" sz="16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600" b="1">
                <a:latin typeface="Arial" panose="020B0604020202020204" pitchFamily="34" charset="0"/>
                <a:cs typeface="Arial" panose="020B0604020202020204" pitchFamily="34" charset="0"/>
              </a:rPr>
              <a:t>$7,2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99057CA-7589-171F-1C70-0C0030B99564}"/>
              </a:ext>
            </a:extLst>
          </p:cNvPr>
          <p:cNvSpPr txBox="1"/>
          <p:nvPr/>
        </p:nvSpPr>
        <p:spPr>
          <a:xfrm>
            <a:off x="7685231" y="5613559"/>
            <a:ext cx="1431297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O" sz="1600" b="1">
                <a:latin typeface="Arial"/>
                <a:cs typeface="Arial"/>
              </a:rPr>
              <a:t>Salud </a:t>
            </a:r>
            <a:br>
              <a:rPr lang="es-CO" sz="16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600" b="1">
                <a:latin typeface="Arial"/>
                <a:cs typeface="Arial"/>
              </a:rPr>
              <a:t>$4,4</a:t>
            </a:r>
            <a:endParaRPr lang="es-CO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2072898-A708-6315-B880-C56FDD3BF70B}"/>
              </a:ext>
            </a:extLst>
          </p:cNvPr>
          <p:cNvSpPr txBox="1"/>
          <p:nvPr/>
        </p:nvSpPr>
        <p:spPr>
          <a:xfrm>
            <a:off x="5665654" y="4892933"/>
            <a:ext cx="1431297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O" sz="1600" b="1">
                <a:latin typeface="Arial"/>
                <a:cs typeface="Arial"/>
              </a:rPr>
              <a:t>Integración </a:t>
            </a:r>
            <a:br>
              <a:rPr lang="es-CO" sz="16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600" b="1">
                <a:latin typeface="Arial"/>
                <a:cs typeface="Arial"/>
              </a:rPr>
              <a:t>$2,2</a:t>
            </a:r>
            <a:endParaRPr lang="es-CO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6811415-D411-C415-F951-B33B52C90E16}"/>
              </a:ext>
            </a:extLst>
          </p:cNvPr>
          <p:cNvSpPr txBox="1"/>
          <p:nvPr/>
        </p:nvSpPr>
        <p:spPr>
          <a:xfrm>
            <a:off x="8834832" y="1970508"/>
            <a:ext cx="918659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es-CO" sz="20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23%</a:t>
            </a:r>
            <a:endParaRPr lang="es-CO" sz="20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DF39BE6-C888-2C4D-AF95-339CA50C23E6}"/>
              </a:ext>
            </a:extLst>
          </p:cNvPr>
          <p:cNvSpPr txBox="1"/>
          <p:nvPr/>
        </p:nvSpPr>
        <p:spPr>
          <a:xfrm>
            <a:off x="9111316" y="3870503"/>
            <a:ext cx="918659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s-CO" sz="2000" b="1">
                <a:solidFill>
                  <a:schemeClr val="bg1"/>
                </a:solidFill>
                <a:latin typeface="Arial Black"/>
                <a:cs typeface="Arial"/>
              </a:rPr>
              <a:t>21%</a:t>
            </a:r>
            <a:endParaRPr lang="es-CO" sz="2000">
              <a:solidFill>
                <a:schemeClr val="bg1"/>
              </a:solidFill>
              <a:latin typeface="Arial Black"/>
              <a:cs typeface="Arial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9969A58-5452-5E71-1411-D864E7ADC305}"/>
              </a:ext>
            </a:extLst>
          </p:cNvPr>
          <p:cNvSpPr txBox="1"/>
          <p:nvPr/>
        </p:nvSpPr>
        <p:spPr>
          <a:xfrm>
            <a:off x="7842870" y="4694125"/>
            <a:ext cx="918659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es-CO" sz="20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13%</a:t>
            </a:r>
            <a:endParaRPr lang="es-CO" sz="20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EDCD28F9-D70E-598A-3255-FCB6EADDEC1B}"/>
              </a:ext>
            </a:extLst>
          </p:cNvPr>
          <p:cNvSpPr txBox="1"/>
          <p:nvPr/>
        </p:nvSpPr>
        <p:spPr>
          <a:xfrm>
            <a:off x="6716697" y="4395724"/>
            <a:ext cx="918659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es-CO" sz="20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7%</a:t>
            </a:r>
            <a:endParaRPr lang="es-CO" sz="20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7E4B418-75B4-ED5A-8E17-71F3774110FB}"/>
              </a:ext>
            </a:extLst>
          </p:cNvPr>
          <p:cNvSpPr txBox="1"/>
          <p:nvPr/>
        </p:nvSpPr>
        <p:spPr>
          <a:xfrm>
            <a:off x="6335454" y="3819241"/>
            <a:ext cx="918659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es-CO" sz="20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6%</a:t>
            </a:r>
            <a:endParaRPr lang="es-CO" sz="20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54B7DB3-19B3-9C87-4497-8A77804E1627}"/>
              </a:ext>
            </a:extLst>
          </p:cNvPr>
          <p:cNvSpPr txBox="1"/>
          <p:nvPr/>
        </p:nvSpPr>
        <p:spPr>
          <a:xfrm>
            <a:off x="6158112" y="3363772"/>
            <a:ext cx="918659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s-CO" sz="2000" b="1">
                <a:solidFill>
                  <a:schemeClr val="bg1"/>
                </a:solidFill>
                <a:latin typeface="Arial Black"/>
                <a:cs typeface="Arial"/>
              </a:rPr>
              <a:t>5%</a:t>
            </a:r>
            <a:endParaRPr lang="es-CO" sz="2000">
              <a:solidFill>
                <a:schemeClr val="bg1"/>
              </a:solidFill>
              <a:latin typeface="Arial Black"/>
              <a:cs typeface="Arial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E01782F6-CC5E-83B1-0F43-F287CC38DAA4}"/>
              </a:ext>
            </a:extLst>
          </p:cNvPr>
          <p:cNvSpPr txBox="1"/>
          <p:nvPr/>
        </p:nvSpPr>
        <p:spPr>
          <a:xfrm>
            <a:off x="6141427" y="2944981"/>
            <a:ext cx="918659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es-CO" sz="20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4%</a:t>
            </a:r>
            <a:endParaRPr lang="es-CO" sz="20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3F1717C3-F204-4943-CAC0-6159613EE9E7}"/>
              </a:ext>
            </a:extLst>
          </p:cNvPr>
          <p:cNvSpPr txBox="1"/>
          <p:nvPr/>
        </p:nvSpPr>
        <p:spPr>
          <a:xfrm>
            <a:off x="6717309" y="1912312"/>
            <a:ext cx="918659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s-CO" sz="2000" b="1">
                <a:solidFill>
                  <a:schemeClr val="bg1"/>
                </a:solidFill>
                <a:latin typeface="Arial Black"/>
                <a:cs typeface="Arial"/>
              </a:rPr>
              <a:t>21%</a:t>
            </a:r>
            <a:endParaRPr lang="es-CO" sz="2000">
              <a:solidFill>
                <a:schemeClr val="bg1"/>
              </a:solidFill>
              <a:latin typeface="Arial Black"/>
              <a:cs typeface="Arial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BA080484-CB93-4FF2-F469-62645CBBA54A}"/>
              </a:ext>
            </a:extLst>
          </p:cNvPr>
          <p:cNvSpPr txBox="1"/>
          <p:nvPr/>
        </p:nvSpPr>
        <p:spPr>
          <a:xfrm>
            <a:off x="5072156" y="4049106"/>
            <a:ext cx="1431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>
                <a:latin typeface="Arial" panose="020B0604020202020204" pitchFamily="34" charset="0"/>
                <a:cs typeface="Arial" panose="020B0604020202020204" pitchFamily="34" charset="0"/>
              </a:rPr>
              <a:t>Gobierno </a:t>
            </a:r>
            <a:br>
              <a:rPr lang="es-CO" sz="16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600" b="1">
                <a:latin typeface="Arial" panose="020B0604020202020204" pitchFamily="34" charset="0"/>
                <a:cs typeface="Arial" panose="020B0604020202020204" pitchFamily="34" charset="0"/>
              </a:rPr>
              <a:t>$2,1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6B3421B4-A0A8-F126-E342-FCE33EDDF872}"/>
              </a:ext>
            </a:extLst>
          </p:cNvPr>
          <p:cNvSpPr txBox="1"/>
          <p:nvPr/>
        </p:nvSpPr>
        <p:spPr>
          <a:xfrm>
            <a:off x="4791585" y="3363772"/>
            <a:ext cx="1431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>
                <a:latin typeface="Arial" panose="020B0604020202020204" pitchFamily="34" charset="0"/>
                <a:cs typeface="Arial" panose="020B0604020202020204" pitchFamily="34" charset="0"/>
              </a:rPr>
              <a:t>Hacienda </a:t>
            </a:r>
            <a:br>
              <a:rPr lang="es-CO" sz="16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600" b="1">
                <a:latin typeface="Arial" panose="020B0604020202020204" pitchFamily="34" charset="0"/>
                <a:cs typeface="Arial" panose="020B0604020202020204" pitchFamily="34" charset="0"/>
              </a:rPr>
              <a:t>$1,5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8D96B957-03AB-548B-2E33-D134BC71EB54}"/>
              </a:ext>
            </a:extLst>
          </p:cNvPr>
          <p:cNvSpPr txBox="1"/>
          <p:nvPr/>
        </p:nvSpPr>
        <p:spPr>
          <a:xfrm>
            <a:off x="4865272" y="2685929"/>
            <a:ext cx="1431297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O" sz="1600" b="1">
                <a:latin typeface="Arial"/>
                <a:cs typeface="Arial"/>
              </a:rPr>
              <a:t>Hábitat </a:t>
            </a:r>
            <a:br>
              <a:rPr lang="es-CO" sz="16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600" b="1">
                <a:latin typeface="Arial"/>
                <a:cs typeface="Arial"/>
              </a:rPr>
              <a:t>$1,4</a:t>
            </a:r>
            <a:endParaRPr lang="es-CO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236B5590-AC21-AD63-9609-FC9F89274863}"/>
              </a:ext>
            </a:extLst>
          </p:cNvPr>
          <p:cNvSpPr txBox="1"/>
          <p:nvPr/>
        </p:nvSpPr>
        <p:spPr>
          <a:xfrm>
            <a:off x="5497910" y="1160157"/>
            <a:ext cx="178732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O" sz="1600" b="1">
                <a:latin typeface="Arial"/>
                <a:cs typeface="Arial"/>
              </a:rPr>
              <a:t>Otros sectores </a:t>
            </a:r>
            <a:br>
              <a:rPr lang="es-CO" sz="16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600" b="1">
                <a:latin typeface="Arial"/>
                <a:cs typeface="Arial"/>
              </a:rPr>
              <a:t>$7,0</a:t>
            </a:r>
          </a:p>
        </p:txBody>
      </p:sp>
      <p:pic>
        <p:nvPicPr>
          <p:cNvPr id="41" name="Gráfico 40">
            <a:extLst>
              <a:ext uri="{FF2B5EF4-FFF2-40B4-BE49-F238E27FC236}">
                <a16:creationId xmlns:a16="http://schemas.microsoft.com/office/drawing/2014/main" id="{BB83F96D-A5FF-ED61-AF9A-148522225A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91277" y="1124022"/>
            <a:ext cx="1119058" cy="418039"/>
          </a:xfrm>
          <a:prstGeom prst="rect">
            <a:avLst/>
          </a:prstGeom>
        </p:spPr>
      </p:pic>
      <p:pic>
        <p:nvPicPr>
          <p:cNvPr id="43" name="Gráfico 42" descr="Birrete con relleno sólido">
            <a:extLst>
              <a:ext uri="{FF2B5EF4-FFF2-40B4-BE49-F238E27FC236}">
                <a16:creationId xmlns:a16="http://schemas.microsoft.com/office/drawing/2014/main" id="{3B6A1A88-DE57-65B0-194D-0E9410B4F6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27885" y="3819241"/>
            <a:ext cx="914400" cy="914400"/>
          </a:xfrm>
          <a:prstGeom prst="rect">
            <a:avLst/>
          </a:prstGeom>
        </p:spPr>
      </p:pic>
      <p:pic>
        <p:nvPicPr>
          <p:cNvPr id="45" name="Gráfico 44" descr="Corazón con pulso con relleno sólido">
            <a:extLst>
              <a:ext uri="{FF2B5EF4-FFF2-40B4-BE49-F238E27FC236}">
                <a16:creationId xmlns:a16="http://schemas.microsoft.com/office/drawing/2014/main" id="{3FC684F8-3C0B-044E-A784-8200799BF64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49790" y="5430653"/>
            <a:ext cx="914400" cy="914400"/>
          </a:xfrm>
          <a:prstGeom prst="rect">
            <a:avLst/>
          </a:prstGeom>
        </p:spPr>
      </p:pic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00CB54F9-2C19-1F14-F635-F68F93B5F58A}"/>
              </a:ext>
            </a:extLst>
          </p:cNvPr>
          <p:cNvCxnSpPr>
            <a:cxnSpLocks/>
          </p:cNvCxnSpPr>
          <p:nvPr/>
        </p:nvCxnSpPr>
        <p:spPr>
          <a:xfrm>
            <a:off x="294253" y="792121"/>
            <a:ext cx="5801747" cy="0"/>
          </a:xfrm>
          <a:prstGeom prst="straightConnector1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904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AE7F09B-BED0-CAD3-73BD-929595D1BEA7}"/>
              </a:ext>
            </a:extLst>
          </p:cNvPr>
          <p:cNvGraphicFramePr>
            <a:graphicFrameLocks noGrp="1"/>
          </p:cNvGraphicFramePr>
          <p:nvPr/>
        </p:nvGraphicFramePr>
        <p:xfrm>
          <a:off x="300038" y="1292177"/>
          <a:ext cx="11553790" cy="477721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951588">
                  <a:extLst>
                    <a:ext uri="{9D8B030D-6E8A-4147-A177-3AD203B41FA5}">
                      <a16:colId xmlns:a16="http://schemas.microsoft.com/office/drawing/2014/main" val="2234181080"/>
                    </a:ext>
                  </a:extLst>
                </a:gridCol>
                <a:gridCol w="2129151">
                  <a:extLst>
                    <a:ext uri="{9D8B030D-6E8A-4147-A177-3AD203B41FA5}">
                      <a16:colId xmlns:a16="http://schemas.microsoft.com/office/drawing/2014/main" val="314708064"/>
                    </a:ext>
                  </a:extLst>
                </a:gridCol>
                <a:gridCol w="2796595">
                  <a:extLst>
                    <a:ext uri="{9D8B030D-6E8A-4147-A177-3AD203B41FA5}">
                      <a16:colId xmlns:a16="http://schemas.microsoft.com/office/drawing/2014/main" val="4155124047"/>
                    </a:ext>
                  </a:extLst>
                </a:gridCol>
                <a:gridCol w="976395">
                  <a:extLst>
                    <a:ext uri="{9D8B030D-6E8A-4147-A177-3AD203B41FA5}">
                      <a16:colId xmlns:a16="http://schemas.microsoft.com/office/drawing/2014/main" val="1483866220"/>
                    </a:ext>
                  </a:extLst>
                </a:gridCol>
                <a:gridCol w="1700061">
                  <a:extLst>
                    <a:ext uri="{9D8B030D-6E8A-4147-A177-3AD203B41FA5}">
                      <a16:colId xmlns:a16="http://schemas.microsoft.com/office/drawing/2014/main" val="1953381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</a:t>
                      </a:r>
                    </a:p>
                  </a:txBody>
                  <a:tcPr marL="36000" marR="36000" marT="801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48566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Apropiación 2024 </a:t>
                      </a:r>
                    </a:p>
                  </a:txBody>
                  <a:tcPr marL="36000" marR="36000" marT="801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48566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Compromisos </a:t>
                      </a:r>
                    </a:p>
                    <a:p>
                      <a:pPr algn="ctr" rtl="0" fontAlgn="ctr"/>
                      <a:r>
                        <a:rPr lang="es-ES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de Mayo</a:t>
                      </a:r>
                    </a:p>
                  </a:txBody>
                  <a:tcPr marL="36000" marR="36000" marT="801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48566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Comp</a:t>
                      </a:r>
                    </a:p>
                  </a:txBody>
                  <a:tcPr marL="36000" marR="36000" marT="801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48566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 Armonizado</a:t>
                      </a:r>
                    </a:p>
                  </a:txBody>
                  <a:tcPr marL="36000" marR="36000" marT="801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4856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0085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Educación</a:t>
                      </a:r>
                    </a:p>
                  </a:txBody>
                  <a:tcPr marL="36000" marR="36000" marT="801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6.507.763</a:t>
                      </a:r>
                    </a:p>
                  </a:txBody>
                  <a:tcPr marL="36000" marR="36000" marT="801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4.092.281</a:t>
                      </a:r>
                    </a:p>
                  </a:txBody>
                  <a:tcPr marL="36000" marR="36000" marT="801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2.415.481</a:t>
                      </a:r>
                    </a:p>
                  </a:txBody>
                  <a:tcPr marL="36000" marR="36000" marT="801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7302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Salud</a:t>
                      </a:r>
                    </a:p>
                  </a:txBody>
                  <a:tcPr marL="36000" marR="36000" marT="801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4.102.232</a:t>
                      </a:r>
                    </a:p>
                  </a:txBody>
                  <a:tcPr marL="36000" marR="36000" marT="801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1.811.015</a:t>
                      </a:r>
                    </a:p>
                  </a:txBody>
                  <a:tcPr marL="36000" marR="36000" marT="801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2.291.217</a:t>
                      </a:r>
                    </a:p>
                  </a:txBody>
                  <a:tcPr marL="36000" marR="36000" marT="801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4855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Movilidad</a:t>
                      </a:r>
                    </a:p>
                  </a:txBody>
                  <a:tcPr marL="36000" marR="36000" marT="801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2.629.131</a:t>
                      </a:r>
                    </a:p>
                  </a:txBody>
                  <a:tcPr marL="36000" marR="36000" marT="801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1.114.950</a:t>
                      </a:r>
                    </a:p>
                  </a:txBody>
                  <a:tcPr marL="36000" marR="36000" marT="801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1.514.181</a:t>
                      </a:r>
                    </a:p>
                  </a:txBody>
                  <a:tcPr marL="36000" marR="36000" marT="801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2405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Integración Social</a:t>
                      </a:r>
                    </a:p>
                  </a:txBody>
                  <a:tcPr marL="36000" marR="36000" marT="801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2.059.979</a:t>
                      </a:r>
                    </a:p>
                  </a:txBody>
                  <a:tcPr marL="36000" marR="36000" marT="801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1.352.291</a:t>
                      </a:r>
                    </a:p>
                  </a:txBody>
                  <a:tcPr marL="36000" marR="36000" marT="801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707.688</a:t>
                      </a:r>
                    </a:p>
                  </a:txBody>
                  <a:tcPr marL="36000" marR="36000" marT="801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433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Cultura, Recreación y Deporte</a:t>
                      </a:r>
                    </a:p>
                  </a:txBody>
                  <a:tcPr marL="36000" marR="36000" marT="801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887.016</a:t>
                      </a:r>
                    </a:p>
                  </a:txBody>
                  <a:tcPr marL="36000" marR="36000" marT="801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439.428</a:t>
                      </a:r>
                    </a:p>
                  </a:txBody>
                  <a:tcPr marL="36000" marR="36000" marT="801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447.588</a:t>
                      </a:r>
                    </a:p>
                  </a:txBody>
                  <a:tcPr marL="36000" marR="36000" marT="801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1169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Seguridad, Convivencia y Justicia</a:t>
                      </a:r>
                    </a:p>
                  </a:txBody>
                  <a:tcPr marL="36000" marR="36000" marT="801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525.787</a:t>
                      </a:r>
                    </a:p>
                  </a:txBody>
                  <a:tcPr marL="36000" marR="36000" marT="801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290.936</a:t>
                      </a:r>
                    </a:p>
                  </a:txBody>
                  <a:tcPr marL="36000" marR="36000" marT="801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234.851</a:t>
                      </a:r>
                    </a:p>
                  </a:txBody>
                  <a:tcPr marL="36000" marR="36000" marT="801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305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Hábitat</a:t>
                      </a:r>
                    </a:p>
                  </a:txBody>
                  <a:tcPr marL="36000" marR="36000" marT="801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422.474</a:t>
                      </a:r>
                    </a:p>
                  </a:txBody>
                  <a:tcPr marL="36000" marR="36000" marT="801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134.494</a:t>
                      </a:r>
                    </a:p>
                  </a:txBody>
                  <a:tcPr marL="36000" marR="36000" marT="801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287.981</a:t>
                      </a:r>
                    </a:p>
                  </a:txBody>
                  <a:tcPr marL="36000" marR="36000" marT="801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6516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Ambiente</a:t>
                      </a:r>
                    </a:p>
                  </a:txBody>
                  <a:tcPr marL="36000" marR="36000" marT="801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246.378</a:t>
                      </a:r>
                    </a:p>
                  </a:txBody>
                  <a:tcPr marL="36000" marR="36000" marT="801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104.129</a:t>
                      </a:r>
                    </a:p>
                  </a:txBody>
                  <a:tcPr marL="36000" marR="36000" marT="801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142.249</a:t>
                      </a:r>
                    </a:p>
                  </a:txBody>
                  <a:tcPr marL="36000" marR="36000" marT="801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4461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 Económico, Industria y Turismo</a:t>
                      </a:r>
                    </a:p>
                  </a:txBody>
                  <a:tcPr marL="36000" marR="36000" marT="801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191.986</a:t>
                      </a:r>
                    </a:p>
                  </a:txBody>
                  <a:tcPr marL="36000" marR="36000" marT="801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62.737</a:t>
                      </a:r>
                    </a:p>
                  </a:txBody>
                  <a:tcPr marL="36000" marR="36000" marT="801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129.249</a:t>
                      </a:r>
                    </a:p>
                  </a:txBody>
                  <a:tcPr marL="36000" marR="36000" marT="801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3595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Gobierno</a:t>
                      </a:r>
                    </a:p>
                  </a:txBody>
                  <a:tcPr marL="36000" marR="36000" marT="801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123.177</a:t>
                      </a:r>
                    </a:p>
                  </a:txBody>
                  <a:tcPr marL="36000" marR="36000" marT="801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66.479</a:t>
                      </a:r>
                    </a:p>
                  </a:txBody>
                  <a:tcPr marL="36000" marR="36000" marT="801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56.697</a:t>
                      </a:r>
                    </a:p>
                  </a:txBody>
                  <a:tcPr marL="36000" marR="36000" marT="801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7611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Hacienda</a:t>
                      </a:r>
                    </a:p>
                  </a:txBody>
                  <a:tcPr marL="36000" marR="36000" marT="801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95.892</a:t>
                      </a:r>
                    </a:p>
                  </a:txBody>
                  <a:tcPr marL="36000" marR="36000" marT="801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33.719</a:t>
                      </a:r>
                    </a:p>
                  </a:txBody>
                  <a:tcPr marL="36000" marR="36000" marT="801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62.173</a:t>
                      </a:r>
                    </a:p>
                  </a:txBody>
                  <a:tcPr marL="36000" marR="36000" marT="801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9371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Gestión Pública</a:t>
                      </a:r>
                    </a:p>
                  </a:txBody>
                  <a:tcPr marL="36000" marR="36000" marT="801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92.804</a:t>
                      </a:r>
                    </a:p>
                  </a:txBody>
                  <a:tcPr marL="36000" marR="36000" marT="801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43.019</a:t>
                      </a:r>
                    </a:p>
                  </a:txBody>
                  <a:tcPr marL="36000" marR="36000" marT="801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49.785</a:t>
                      </a:r>
                    </a:p>
                  </a:txBody>
                  <a:tcPr marL="36000" marR="36000" marT="801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9618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Mujeres</a:t>
                      </a:r>
                    </a:p>
                  </a:txBody>
                  <a:tcPr marL="36000" marR="36000" marT="801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91.527</a:t>
                      </a:r>
                    </a:p>
                  </a:txBody>
                  <a:tcPr marL="36000" marR="36000" marT="801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57.873</a:t>
                      </a:r>
                    </a:p>
                  </a:txBody>
                  <a:tcPr marL="36000" marR="36000" marT="801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33.653</a:t>
                      </a:r>
                    </a:p>
                  </a:txBody>
                  <a:tcPr marL="36000" marR="36000" marT="801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0175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Planeación</a:t>
                      </a:r>
                    </a:p>
                  </a:txBody>
                  <a:tcPr marL="36000" marR="36000" marT="801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72.087</a:t>
                      </a:r>
                    </a:p>
                  </a:txBody>
                  <a:tcPr marL="36000" marR="36000" marT="801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22.265</a:t>
                      </a:r>
                    </a:p>
                  </a:txBody>
                  <a:tcPr marL="36000" marR="36000" marT="801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49.822</a:t>
                      </a:r>
                    </a:p>
                  </a:txBody>
                  <a:tcPr marL="36000" marR="36000" marT="801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3747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Otras Entidades</a:t>
                      </a:r>
                    </a:p>
                  </a:txBody>
                  <a:tcPr marL="36000" marR="36000" marT="801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27.935</a:t>
                      </a:r>
                    </a:p>
                  </a:txBody>
                  <a:tcPr marL="36000" marR="36000" marT="801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15.754</a:t>
                      </a:r>
                    </a:p>
                  </a:txBody>
                  <a:tcPr marL="36000" marR="36000" marT="801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12.181</a:t>
                      </a:r>
                    </a:p>
                  </a:txBody>
                  <a:tcPr marL="36000" marR="36000" marT="801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4039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Gestión Jurídica</a:t>
                      </a:r>
                    </a:p>
                  </a:txBody>
                  <a:tcPr marL="36000" marR="36000" marT="801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8.443</a:t>
                      </a:r>
                    </a:p>
                  </a:txBody>
                  <a:tcPr marL="36000" marR="36000" marT="801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2.433</a:t>
                      </a:r>
                    </a:p>
                  </a:txBody>
                  <a:tcPr marL="36000" marR="36000" marT="801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6.011</a:t>
                      </a:r>
                    </a:p>
                  </a:txBody>
                  <a:tcPr marL="36000" marR="36000" marT="801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4797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general</a:t>
                      </a:r>
                    </a:p>
                  </a:txBody>
                  <a:tcPr marL="36000" marR="36000" marT="801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18.084.611</a:t>
                      </a:r>
                    </a:p>
                  </a:txBody>
                  <a:tcPr marL="36000" marR="36000" marT="801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9.643.803</a:t>
                      </a:r>
                    </a:p>
                  </a:txBody>
                  <a:tcPr marL="36000" marR="36000" marT="801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8.440.808</a:t>
                      </a:r>
                    </a:p>
                  </a:txBody>
                  <a:tcPr marL="36000" marR="36000" marT="8014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497378"/>
                  </a:ext>
                </a:extLst>
              </a:tr>
            </a:tbl>
          </a:graphicData>
        </a:graphic>
      </p:graphicFrame>
      <p:sp>
        <p:nvSpPr>
          <p:cNvPr id="13" name="Título 12">
            <a:extLst>
              <a:ext uri="{FF2B5EF4-FFF2-40B4-BE49-F238E27FC236}">
                <a16:creationId xmlns:a16="http://schemas.microsoft.com/office/drawing/2014/main" id="{A87561B8-DC70-2327-0D81-287FAFEF6603}"/>
              </a:ext>
            </a:extLst>
          </p:cNvPr>
          <p:cNvSpPr txBox="1">
            <a:spLocks/>
          </p:cNvSpPr>
          <p:nvPr/>
        </p:nvSpPr>
        <p:spPr>
          <a:xfrm>
            <a:off x="6513591" y="6193221"/>
            <a:ext cx="2118577" cy="3073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sz="1200">
              <a:latin typeface="Aptos Narrow" panose="020B0004020202020204" pitchFamily="34" charset="0"/>
            </a:endParaRPr>
          </a:p>
        </p:txBody>
      </p:sp>
      <p:sp>
        <p:nvSpPr>
          <p:cNvPr id="14" name="Título 12">
            <a:extLst>
              <a:ext uri="{FF2B5EF4-FFF2-40B4-BE49-F238E27FC236}">
                <a16:creationId xmlns:a16="http://schemas.microsoft.com/office/drawing/2014/main" id="{020E5F3C-ECFC-1AB3-FA4D-29CF2F4E1015}"/>
              </a:ext>
            </a:extLst>
          </p:cNvPr>
          <p:cNvSpPr txBox="1">
            <a:spLocks/>
          </p:cNvSpPr>
          <p:nvPr/>
        </p:nvSpPr>
        <p:spPr>
          <a:xfrm>
            <a:off x="3419" y="6627915"/>
            <a:ext cx="2118577" cy="2300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110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1100" err="1">
                <a:latin typeface="Arial" panose="020B0604020202020204" pitchFamily="34" charset="0"/>
                <a:cs typeface="Arial" panose="020B0604020202020204" pitchFamily="34" charset="0"/>
              </a:rPr>
              <a:t>Bogdata</a:t>
            </a:r>
            <a:endParaRPr lang="es-CO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88A4093-A122-DB32-C9ED-D9C181A5461F}"/>
              </a:ext>
            </a:extLst>
          </p:cNvPr>
          <p:cNvSpPr txBox="1"/>
          <p:nvPr/>
        </p:nvSpPr>
        <p:spPr>
          <a:xfrm>
            <a:off x="9756798" y="262039"/>
            <a:ext cx="243520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200" b="1">
                <a:latin typeface="Aptos"/>
              </a:rPr>
              <a:t>Cifras en millones de pesos</a:t>
            </a:r>
          </a:p>
        </p:txBody>
      </p:sp>
      <p:sp>
        <p:nvSpPr>
          <p:cNvPr id="4" name="Título 12">
            <a:extLst>
              <a:ext uri="{FF2B5EF4-FFF2-40B4-BE49-F238E27FC236}">
                <a16:creationId xmlns:a16="http://schemas.microsoft.com/office/drawing/2014/main" id="{A250959D-025C-8AD0-D963-24C4889D7C21}"/>
              </a:ext>
            </a:extLst>
          </p:cNvPr>
          <p:cNvSpPr txBox="1">
            <a:spLocks/>
          </p:cNvSpPr>
          <p:nvPr/>
        </p:nvSpPr>
        <p:spPr>
          <a:xfrm>
            <a:off x="294253" y="1"/>
            <a:ext cx="11345992" cy="790203"/>
          </a:xfrm>
        </p:spPr>
        <p:txBody>
          <a:bodyPr lIns="91440" tIns="45720" rIns="91440" bIns="4572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2800" b="1"/>
              <a:t>Armonización Presupuestal Inversión Directa 2024</a:t>
            </a:r>
            <a:endParaRPr lang="es-ES" sz="2800" b="1"/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1770BF77-938A-2E5E-DD3B-9815DCEF3E11}"/>
              </a:ext>
            </a:extLst>
          </p:cNvPr>
          <p:cNvCxnSpPr>
            <a:cxnSpLocks/>
          </p:cNvCxnSpPr>
          <p:nvPr/>
        </p:nvCxnSpPr>
        <p:spPr>
          <a:xfrm>
            <a:off x="294253" y="792121"/>
            <a:ext cx="5801747" cy="0"/>
          </a:xfrm>
          <a:prstGeom prst="straightConnector1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462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A5070-C4D2-9571-8C2C-6D77FEB9C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9781" y="3614932"/>
            <a:ext cx="5532437" cy="1142284"/>
          </a:xfrm>
          <a:noFill/>
          <a:ln>
            <a:noFill/>
          </a:ln>
        </p:spPr>
        <p:txBody>
          <a:bodyPr/>
          <a:lstStyle/>
          <a:p>
            <a:r>
              <a:rPr lang="es-CO" sz="7200">
                <a:latin typeface="+mj-lt"/>
              </a:rPr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2191350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E0D8B66-2287-9204-7780-23CDDC46EB90}"/>
              </a:ext>
            </a:extLst>
          </p:cNvPr>
          <p:cNvSpPr txBox="1"/>
          <p:nvPr/>
        </p:nvSpPr>
        <p:spPr>
          <a:xfrm>
            <a:off x="440744" y="1020791"/>
            <a:ext cx="11053010" cy="5632311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just"/>
            <a:r>
              <a:rPr lang="es-CO" sz="2400" b="1" kern="100">
                <a:solidFill>
                  <a:srgbClr val="000000"/>
                </a:solidFill>
                <a:effectLst/>
                <a:latin typeface="Aptos"/>
                <a:ea typeface="Aptos" panose="020B0004020202020204" pitchFamily="34" charset="0"/>
                <a:cs typeface="Times New Roman"/>
              </a:rPr>
              <a:t>Decreto Distrital 714 de 1996 – Estatuto Orgánico del Presupuesto Distrital </a:t>
            </a:r>
            <a:endParaRPr lang="es-CO" sz="2400" kern="100">
              <a:effectLst/>
              <a:latin typeface="Aptos"/>
              <a:ea typeface="Aptos" panose="020B0004020202020204" pitchFamily="34" charset="0"/>
              <a:cs typeface="Times New Roman"/>
            </a:endParaRPr>
          </a:p>
          <a:p>
            <a:pPr algn="just"/>
            <a:r>
              <a:rPr lang="es-CO" sz="1600" b="1" kern="100">
                <a:solidFill>
                  <a:srgbClr val="000000"/>
                </a:solidFill>
                <a:effectLst/>
                <a:latin typeface="Aptos"/>
                <a:ea typeface="Aptos" panose="020B0004020202020204" pitchFamily="34" charset="0"/>
                <a:cs typeface="Times New Roman"/>
              </a:rPr>
              <a:t>Reglamentado por el Decreto Distrital 192 de 2021</a:t>
            </a:r>
          </a:p>
          <a:p>
            <a:pPr algn="just"/>
            <a:endParaRPr lang="es-CO" sz="16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9070" algn="just"/>
            <a:r>
              <a:rPr lang="es-CO" sz="1600" b="1" i="1" kern="100">
                <a:solidFill>
                  <a:srgbClr val="000000"/>
                </a:solidFill>
                <a:effectLst/>
                <a:latin typeface="Aptos"/>
                <a:ea typeface="Aptos" panose="020B0004020202020204" pitchFamily="34" charset="0"/>
                <a:cs typeface="Times New Roman"/>
              </a:rPr>
              <a:t>"Artículo 65º.- Aumento del Monto de Apropiaciones. </a:t>
            </a:r>
            <a:r>
              <a:rPr lang="es-CO" sz="1600" i="1" kern="100">
                <a:solidFill>
                  <a:srgbClr val="000000"/>
                </a:solidFill>
                <a:effectLst/>
                <a:latin typeface="Aptos"/>
                <a:ea typeface="Aptos" panose="020B0004020202020204" pitchFamily="34" charset="0"/>
                <a:cs typeface="Times New Roman"/>
              </a:rPr>
              <a:t>Cuando durante la Ejecución del Presupuesto Anual del Distrito se hiciere indispensable aumentar el monto de las apropiaciones, para complementar las insuficientes, ampliar los servicios existentes o establecer nuevos servicios autorizados por la Ley, se pueden abrir créditos adicionales por el Concejo o por el Gobierno, con arreglo a las disposiciones de este Acuerdo.</a:t>
            </a:r>
            <a:endParaRPr lang="es-CO" sz="1600" kern="100">
              <a:effectLst/>
              <a:latin typeface="Aptos"/>
              <a:ea typeface="Aptos" panose="020B0004020202020204" pitchFamily="34" charset="0"/>
              <a:cs typeface="Times New Roman"/>
            </a:endParaRPr>
          </a:p>
          <a:p>
            <a:pPr marL="179070" algn="just"/>
            <a:endParaRPr lang="es-CO" sz="16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9070" algn="just"/>
            <a:r>
              <a:rPr lang="es-CO" sz="1600" b="1" i="1" kern="100">
                <a:solidFill>
                  <a:srgbClr val="000000"/>
                </a:solidFill>
                <a:effectLst/>
                <a:latin typeface="Aptos"/>
                <a:ea typeface="Aptos" panose="020B0004020202020204" pitchFamily="34" charset="0"/>
                <a:cs typeface="Times New Roman"/>
              </a:rPr>
              <a:t>Artículo 66°.- Aprobación de las Modificaciones Presupuestales</a:t>
            </a:r>
            <a:r>
              <a:rPr lang="es-CO" sz="1600" i="1" kern="100">
                <a:solidFill>
                  <a:srgbClr val="000000"/>
                </a:solidFill>
                <a:effectLst/>
                <a:latin typeface="Aptos"/>
                <a:ea typeface="Aptos" panose="020B0004020202020204" pitchFamily="34" charset="0"/>
                <a:cs typeface="Times New Roman"/>
              </a:rPr>
              <a:t>. "El Gobierno Distrital presentará al Concejo Distrital, Proyectos de Acuerdo sobre traslados y créditos adicionales al presupuesto, cuando sea indispensable aumentar la cuantía de las apropiaciones autorizadas inicialmente o no comprendidas en el presupuesto por conceptos de gastos de funcionamiento, servicio de la deuda pública e inversión (…)".</a:t>
            </a:r>
            <a:endParaRPr lang="es-CO" sz="1600" kern="100">
              <a:effectLst/>
              <a:latin typeface="Aptos"/>
              <a:ea typeface="Aptos" panose="020B0004020202020204" pitchFamily="34" charset="0"/>
              <a:cs typeface="Times New Roman"/>
            </a:endParaRPr>
          </a:p>
          <a:p>
            <a:pPr marL="179070" algn="just"/>
            <a:endParaRPr lang="es-CO" sz="16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9070" algn="just"/>
            <a:r>
              <a:rPr lang="es-CO" sz="1600" b="1" i="1" kern="100">
                <a:solidFill>
                  <a:srgbClr val="000000"/>
                </a:solidFill>
                <a:effectLst/>
                <a:latin typeface="Aptos"/>
                <a:ea typeface="Aptos" panose="020B0004020202020204" pitchFamily="34" charset="0"/>
                <a:cs typeface="Times New Roman"/>
              </a:rPr>
              <a:t>Artículo 71º.-</a:t>
            </a:r>
            <a:r>
              <a:rPr lang="es-CO" sz="1600" i="1" kern="100">
                <a:solidFill>
                  <a:srgbClr val="000000"/>
                </a:solidFill>
                <a:effectLst/>
                <a:latin typeface="Aptos"/>
                <a:ea typeface="Aptos" panose="020B0004020202020204" pitchFamily="34" charset="0"/>
                <a:cs typeface="Times New Roman"/>
              </a:rPr>
              <a:t>. </a:t>
            </a:r>
            <a:r>
              <a:rPr lang="es-CO" sz="1600" b="1" i="1" kern="100">
                <a:solidFill>
                  <a:srgbClr val="000000"/>
                </a:solidFill>
                <a:effectLst/>
                <a:latin typeface="Aptos"/>
                <a:ea typeface="Aptos" panose="020B0004020202020204" pitchFamily="34" charset="0"/>
                <a:cs typeface="Times New Roman"/>
              </a:rPr>
              <a:t>De la Iniciativa de los Créditos Adicionales. </a:t>
            </a:r>
            <a:r>
              <a:rPr lang="es-CO" sz="1600" i="1" kern="100">
                <a:solidFill>
                  <a:srgbClr val="000000"/>
                </a:solidFill>
                <a:effectLst/>
                <a:latin typeface="Aptos"/>
                <a:ea typeface="Aptos" panose="020B0004020202020204" pitchFamily="34" charset="0"/>
                <a:cs typeface="Times New Roman"/>
              </a:rPr>
              <a:t>Los créditos adicionales al Presupuesto de Gastos sólo podrán ser abiertos por el Concejo Distrital a solicitud escrita del Gobierno, por conducto de la Secretaría de Hacienda".</a:t>
            </a:r>
          </a:p>
          <a:p>
            <a:pPr marL="179070" algn="just"/>
            <a:endParaRPr lang="es-CO" sz="1600" i="1" kern="100">
              <a:solidFill>
                <a:srgbClr val="000000"/>
              </a:solidFill>
              <a:effectLst/>
              <a:latin typeface="Aptos"/>
              <a:ea typeface="Aptos" panose="020B0004020202020204" pitchFamily="34" charset="0"/>
              <a:cs typeface="Times New Roman"/>
            </a:endParaRPr>
          </a:p>
          <a:p>
            <a:pPr algn="just"/>
            <a:r>
              <a:rPr lang="es-CO" sz="1600" b="1" kern="10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Decreto Distrital 192 de 2021</a:t>
            </a:r>
          </a:p>
          <a:p>
            <a:pPr algn="just"/>
            <a:endParaRPr lang="es-CO" sz="1600" kern="100">
              <a:solidFill>
                <a:srgbClr val="0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9388" algn="just"/>
            <a:r>
              <a:rPr lang="es-CO" sz="1600" b="1" i="1" kern="10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Artículo 12°. Armonización presupuestal</a:t>
            </a:r>
            <a:r>
              <a:rPr lang="es-CO" sz="1600" i="1" kern="10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Es el proceso mediante el cual se ajusta el Presupuesto Anual en ejecución al nuevo Plan de Desarrollo Económico, Social, Ambiental y de Obras Públicas de Bogotá, D.C. aprobado y expedido para el período Constitucional correspondiente, mediante el traslado de los saldos no comprometidos.</a:t>
            </a:r>
            <a:endParaRPr lang="es-CO" sz="1600" kern="100">
              <a:solidFill>
                <a:srgbClr val="0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9070" algn="just"/>
            <a:endParaRPr lang="es-CO" sz="1600" kern="100">
              <a:effectLst/>
              <a:latin typeface="Aptos"/>
              <a:ea typeface="Aptos" panose="020B0004020202020204" pitchFamily="34" charset="0"/>
              <a:cs typeface="Times New Roman"/>
            </a:endParaRPr>
          </a:p>
        </p:txBody>
      </p:sp>
      <p:sp>
        <p:nvSpPr>
          <p:cNvPr id="4" name="Título 12">
            <a:extLst>
              <a:ext uri="{FF2B5EF4-FFF2-40B4-BE49-F238E27FC236}">
                <a16:creationId xmlns:a16="http://schemas.microsoft.com/office/drawing/2014/main" id="{945FB5E5-3EA7-273F-1DF7-DE2CAEE50989}"/>
              </a:ext>
            </a:extLst>
          </p:cNvPr>
          <p:cNvSpPr txBox="1">
            <a:spLocks/>
          </p:cNvSpPr>
          <p:nvPr/>
        </p:nvSpPr>
        <p:spPr>
          <a:xfrm>
            <a:off x="294253" y="1"/>
            <a:ext cx="11345992" cy="790203"/>
          </a:xfrm>
        </p:spPr>
        <p:txBody>
          <a:bodyPr lIns="91440" tIns="45720" rIns="91440" bIns="4572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00" b="1"/>
              <a:t>Sustento normativo Modificación y proceso de Armonización presupuestal </a:t>
            </a: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F62E552E-7B69-96DD-FE17-B00671286F93}"/>
              </a:ext>
            </a:extLst>
          </p:cNvPr>
          <p:cNvCxnSpPr>
            <a:cxnSpLocks/>
          </p:cNvCxnSpPr>
          <p:nvPr/>
        </p:nvCxnSpPr>
        <p:spPr>
          <a:xfrm>
            <a:off x="294253" y="792121"/>
            <a:ext cx="5801747" cy="0"/>
          </a:xfrm>
          <a:prstGeom prst="straightConnector1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206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>
            <a:extLst>
              <a:ext uri="{FF2B5EF4-FFF2-40B4-BE49-F238E27FC236}">
                <a16:creationId xmlns:a16="http://schemas.microsoft.com/office/drawing/2014/main" id="{B3481B47-9977-8DA9-8A17-563C13A95E7A}"/>
              </a:ext>
            </a:extLst>
          </p:cNvPr>
          <p:cNvSpPr/>
          <p:nvPr/>
        </p:nvSpPr>
        <p:spPr>
          <a:xfrm>
            <a:off x="313785" y="5181686"/>
            <a:ext cx="4337551" cy="1296936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B2E8757E-8C0E-A785-474B-4B7F9CA52FAE}"/>
              </a:ext>
            </a:extLst>
          </p:cNvPr>
          <p:cNvGraphicFramePr>
            <a:graphicFrameLocks/>
          </p:cNvGraphicFramePr>
          <p:nvPr/>
        </p:nvGraphicFramePr>
        <p:xfrm>
          <a:off x="5197362" y="1077274"/>
          <a:ext cx="6209676" cy="4559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Gráfico 13" descr="Hombre con bastón con relleno sólido">
            <a:extLst>
              <a:ext uri="{FF2B5EF4-FFF2-40B4-BE49-F238E27FC236}">
                <a16:creationId xmlns:a16="http://schemas.microsoft.com/office/drawing/2014/main" id="{76A1C752-9B6E-CDE7-25A3-D356061835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53850" y="4943525"/>
            <a:ext cx="624050" cy="610272"/>
          </a:xfrm>
          <a:prstGeom prst="rect">
            <a:avLst/>
          </a:prstGeom>
        </p:spPr>
      </p:pic>
      <p:sp>
        <p:nvSpPr>
          <p:cNvPr id="10" name="Título 12">
            <a:extLst>
              <a:ext uri="{FF2B5EF4-FFF2-40B4-BE49-F238E27FC236}">
                <a16:creationId xmlns:a16="http://schemas.microsoft.com/office/drawing/2014/main" id="{FED4568D-0EEA-DE7B-C312-EE32C4EEF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785" y="1"/>
            <a:ext cx="7850405" cy="790203"/>
          </a:xfrm>
        </p:spPr>
        <p:txBody>
          <a:bodyPr lIns="91440" tIns="45720" rIns="91440" bIns="45720" anchor="ctr"/>
          <a:lstStyle/>
          <a:p>
            <a:r>
              <a:rPr lang="es-ES" sz="2800" b="1">
                <a:latin typeface="+mj-lt"/>
              </a:rPr>
              <a:t>Presupuesto disponible a agosto de 2024 por Sectores</a:t>
            </a:r>
            <a:endParaRPr lang="es-CO" sz="2800" b="1">
              <a:latin typeface="+mj-lt"/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D8BDE747-F499-F54F-49EB-0A1166776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428920"/>
              </p:ext>
            </p:extLst>
          </p:nvPr>
        </p:nvGraphicFramePr>
        <p:xfrm>
          <a:off x="313785" y="1766183"/>
          <a:ext cx="3504730" cy="2876128"/>
        </p:xfrm>
        <a:graphic>
          <a:graphicData uri="http://schemas.openxmlformats.org/drawingml/2006/table">
            <a:tbl>
              <a:tblPr/>
              <a:tblGrid>
                <a:gridCol w="2547695">
                  <a:extLst>
                    <a:ext uri="{9D8B030D-6E8A-4147-A177-3AD203B41FA5}">
                      <a16:colId xmlns:a16="http://schemas.microsoft.com/office/drawing/2014/main" val="2154091763"/>
                    </a:ext>
                  </a:extLst>
                </a:gridCol>
                <a:gridCol w="957035">
                  <a:extLst>
                    <a:ext uri="{9D8B030D-6E8A-4147-A177-3AD203B41FA5}">
                      <a16:colId xmlns:a16="http://schemas.microsoft.com/office/drawing/2014/main" val="3157455738"/>
                    </a:ext>
                  </a:extLst>
                </a:gridCol>
              </a:tblGrid>
              <a:tr h="25532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noProof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Sector 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56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noProof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s-CO" sz="1000" b="1" i="0" u="none" strike="noStrike" noProof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bill</a:t>
                      </a:r>
                      <a:r>
                        <a:rPr lang="es-CO" sz="1000" b="1" i="0" u="none" strike="noStrike" noProof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56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609454"/>
                  </a:ext>
                </a:extLst>
              </a:tr>
              <a:tr h="176766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Servicio de la deuda 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029173"/>
                  </a:ext>
                </a:extLst>
              </a:tr>
              <a:tr h="176766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Otras transferencias 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646791"/>
                  </a:ext>
                </a:extLst>
              </a:tr>
              <a:tr h="176766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Cultura, Recreación y Deporte 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4822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Seguridad, Convivencia y Justicia 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798864"/>
                  </a:ext>
                </a:extLst>
              </a:tr>
              <a:tr h="176766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Otras Entidades (Contraloría, Veeduría, Personería y Concejo).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153480"/>
                  </a:ext>
                </a:extLst>
              </a:tr>
              <a:tr h="176766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Ambiente 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681082"/>
                  </a:ext>
                </a:extLst>
              </a:tr>
              <a:tr h="176766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Desarrollo Económico 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945974"/>
                  </a:ext>
                </a:extLst>
              </a:tr>
              <a:tr h="176766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Gestión Pública 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249675"/>
                  </a:ext>
                </a:extLst>
              </a:tr>
              <a:tr h="176766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Planeación 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169775"/>
                  </a:ext>
                </a:extLst>
              </a:tr>
              <a:tr h="176766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Mujeres 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579571"/>
                  </a:ext>
                </a:extLst>
              </a:tr>
              <a:tr h="176766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Gestión Jurídica 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264359"/>
                  </a:ext>
                </a:extLst>
              </a:tr>
            </a:tbl>
          </a:graphicData>
        </a:graphic>
      </p:graphicFrame>
      <p:sp>
        <p:nvSpPr>
          <p:cNvPr id="11" name="CuadroTexto 12">
            <a:extLst>
              <a:ext uri="{FF2B5EF4-FFF2-40B4-BE49-F238E27FC236}">
                <a16:creationId xmlns:a16="http://schemas.microsoft.com/office/drawing/2014/main" id="{5AFF4C95-78C5-BD7D-FA27-C66AF81743BE}"/>
              </a:ext>
            </a:extLst>
          </p:cNvPr>
          <p:cNvSpPr txBox="1"/>
          <p:nvPr/>
        </p:nvSpPr>
        <p:spPr>
          <a:xfrm>
            <a:off x="447993" y="5302864"/>
            <a:ext cx="4086899" cy="10156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91440" tIns="45720" rIns="91440" bIns="45720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500">
                <a:latin typeface="Arial" panose="020B0604020202020204" pitchFamily="34" charset="0"/>
                <a:cs typeface="Arial" panose="020B0604020202020204" pitchFamily="34" charset="0"/>
              </a:rPr>
              <a:t>La mayor participación en el presupuesto la tienen los sectores </a:t>
            </a:r>
            <a:r>
              <a:rPr lang="es-CO" sz="1500" baseline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CO" sz="1500">
                <a:latin typeface="Arial" panose="020B0604020202020204" pitchFamily="34" charset="0"/>
                <a:cs typeface="Arial" panose="020B0604020202020204" pitchFamily="34" charset="0"/>
              </a:rPr>
              <a:t>Movilidad, Educación, Salud e Integración Social con</a:t>
            </a:r>
            <a:r>
              <a:rPr lang="es-CO" sz="1500" baseline="0">
                <a:latin typeface="Arial" panose="020B0604020202020204" pitchFamily="34" charset="0"/>
                <a:cs typeface="Arial" panose="020B0604020202020204" pitchFamily="34" charset="0"/>
              </a:rPr>
              <a:t> $21.3 billones, equivalentes al </a:t>
            </a:r>
            <a:r>
              <a:rPr lang="es-CO" sz="1500"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  <a:r>
              <a:rPr lang="es-CO" sz="1500" baseline="0">
                <a:latin typeface="Arial" panose="020B0604020202020204" pitchFamily="34" charset="0"/>
                <a:cs typeface="Arial" panose="020B0604020202020204" pitchFamily="34" charset="0"/>
              </a:rPr>
              <a:t>% del total del presupuesto.</a:t>
            </a:r>
            <a:endParaRPr lang="es-CO" sz="1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5">
            <a:extLst>
              <a:ext uri="{FF2B5EF4-FFF2-40B4-BE49-F238E27FC236}">
                <a16:creationId xmlns:a16="http://schemas.microsoft.com/office/drawing/2014/main" id="{687C0813-4027-9919-ECD8-2A9CDC0A8AD7}"/>
              </a:ext>
              <a:ext uri="{147F2762-F138-4A5C-976F-8EAC2B608ADB}">
                <a16:predDERef xmlns:a16="http://schemas.microsoft.com/office/drawing/2014/main" pred="{609D58A6-E8A8-493F-ADBA-B765710B86EC}"/>
              </a:ext>
            </a:extLst>
          </p:cNvPr>
          <p:cNvSpPr txBox="1"/>
          <p:nvPr/>
        </p:nvSpPr>
        <p:spPr>
          <a:xfrm>
            <a:off x="7285230" y="2882090"/>
            <a:ext cx="2094939" cy="106399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>
                <a:solidFill>
                  <a:schemeClr val="accent5">
                    <a:lumMod val="50000"/>
                  </a:schemeClr>
                </a:solidFill>
                <a:latin typeface="Arial Black"/>
              </a:rPr>
              <a:t>$33,2</a:t>
            </a:r>
            <a:r>
              <a:rPr lang="es-CO" sz="2800" b="1" baseline="0">
                <a:solidFill>
                  <a:schemeClr val="accent5">
                    <a:lumMod val="50000"/>
                  </a:schemeClr>
                </a:solidFill>
                <a:latin typeface="Arial Black"/>
              </a:rPr>
              <a:t> billones</a:t>
            </a:r>
            <a:endParaRPr lang="es-CO" sz="2800" b="1">
              <a:solidFill>
                <a:schemeClr val="accent5">
                  <a:lumMod val="50000"/>
                </a:schemeClr>
              </a:solidFill>
              <a:latin typeface="Arial Black"/>
            </a:endParaRPr>
          </a:p>
        </p:txBody>
      </p:sp>
      <p:cxnSp>
        <p:nvCxnSpPr>
          <p:cNvPr id="3" name="Conector: angular 2">
            <a:extLst>
              <a:ext uri="{FF2B5EF4-FFF2-40B4-BE49-F238E27FC236}">
                <a16:creationId xmlns:a16="http://schemas.microsoft.com/office/drawing/2014/main" id="{54FED25A-75FA-8280-95C3-1F803F7F0B78}"/>
              </a:ext>
            </a:extLst>
          </p:cNvPr>
          <p:cNvCxnSpPr>
            <a:cxnSpLocks/>
            <a:endCxn id="9" idx="0"/>
          </p:cNvCxnSpPr>
          <p:nvPr/>
        </p:nvCxnSpPr>
        <p:spPr>
          <a:xfrm rot="10800000" flipV="1">
            <a:off x="2066150" y="1333041"/>
            <a:ext cx="3532150" cy="433142"/>
          </a:xfrm>
          <a:prstGeom prst="bentConnector2">
            <a:avLst/>
          </a:prstGeom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808FEC0A-86D8-006B-13E1-8FD2B92002A2}"/>
              </a:ext>
            </a:extLst>
          </p:cNvPr>
          <p:cNvSpPr txBox="1"/>
          <p:nvPr/>
        </p:nvSpPr>
        <p:spPr>
          <a:xfrm>
            <a:off x="9756798" y="262039"/>
            <a:ext cx="243520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CO" sz="1200" b="1">
                <a:latin typeface="Aptos"/>
              </a:rPr>
              <a:t>Cifras en billones de pesos</a:t>
            </a:r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B37C50-91B6-5AC2-8973-AC9CB547801B}"/>
              </a:ext>
            </a:extLst>
          </p:cNvPr>
          <p:cNvSpPr txBox="1"/>
          <p:nvPr/>
        </p:nvSpPr>
        <p:spPr>
          <a:xfrm>
            <a:off x="9669753" y="1530252"/>
            <a:ext cx="1431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>
                <a:latin typeface="Arial" panose="020B0604020202020204" pitchFamily="34" charset="0"/>
                <a:cs typeface="Arial" panose="020B0604020202020204" pitchFamily="34" charset="0"/>
              </a:rPr>
              <a:t>Movilidad </a:t>
            </a:r>
            <a:br>
              <a:rPr lang="es-CO" sz="16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600" b="1">
                <a:latin typeface="Arial" panose="020B0604020202020204" pitchFamily="34" charset="0"/>
                <a:cs typeface="Arial" panose="020B0604020202020204" pitchFamily="34" charset="0"/>
              </a:rPr>
              <a:t>$7,7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077657C-3786-98D2-FCB5-A7822363FFD5}"/>
              </a:ext>
            </a:extLst>
          </p:cNvPr>
          <p:cNvSpPr txBox="1"/>
          <p:nvPr/>
        </p:nvSpPr>
        <p:spPr>
          <a:xfrm>
            <a:off x="10069677" y="4528726"/>
            <a:ext cx="1431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>
                <a:latin typeface="Arial" panose="020B0604020202020204" pitchFamily="34" charset="0"/>
                <a:cs typeface="Arial" panose="020B0604020202020204" pitchFamily="34" charset="0"/>
              </a:rPr>
              <a:t>Educación </a:t>
            </a:r>
            <a:br>
              <a:rPr lang="es-CO" sz="16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600" b="1">
                <a:latin typeface="Arial" panose="020B0604020202020204" pitchFamily="34" charset="0"/>
                <a:cs typeface="Arial" panose="020B0604020202020204" pitchFamily="34" charset="0"/>
              </a:rPr>
              <a:t>$7,2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99057CA-7589-171F-1C70-0C0030B99564}"/>
              </a:ext>
            </a:extLst>
          </p:cNvPr>
          <p:cNvSpPr txBox="1"/>
          <p:nvPr/>
        </p:nvSpPr>
        <p:spPr>
          <a:xfrm>
            <a:off x="7685231" y="5613559"/>
            <a:ext cx="1431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>
                <a:latin typeface="Arial" panose="020B0604020202020204" pitchFamily="34" charset="0"/>
                <a:cs typeface="Arial" panose="020B0604020202020204" pitchFamily="34" charset="0"/>
              </a:rPr>
              <a:t>Salud </a:t>
            </a:r>
            <a:br>
              <a:rPr lang="es-CO" sz="16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600" b="1">
                <a:latin typeface="Arial" panose="020B0604020202020204" pitchFamily="34" charset="0"/>
                <a:cs typeface="Arial" panose="020B0604020202020204" pitchFamily="34" charset="0"/>
              </a:rPr>
              <a:t>$4,2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2072898-A708-6315-B880-C56FDD3BF70B}"/>
              </a:ext>
            </a:extLst>
          </p:cNvPr>
          <p:cNvSpPr txBox="1"/>
          <p:nvPr/>
        </p:nvSpPr>
        <p:spPr>
          <a:xfrm>
            <a:off x="5665654" y="4892933"/>
            <a:ext cx="1431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>
                <a:latin typeface="Arial" panose="020B0604020202020204" pitchFamily="34" charset="0"/>
                <a:cs typeface="Arial" panose="020B0604020202020204" pitchFamily="34" charset="0"/>
              </a:rPr>
              <a:t>Integración </a:t>
            </a:r>
            <a:br>
              <a:rPr lang="es-CO" sz="16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600" b="1">
                <a:latin typeface="Arial" panose="020B0604020202020204" pitchFamily="34" charset="0"/>
                <a:cs typeface="Arial" panose="020B0604020202020204" pitchFamily="34" charset="0"/>
              </a:rPr>
              <a:t>$2,1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6811415-D411-C415-F951-B33B52C90E16}"/>
              </a:ext>
            </a:extLst>
          </p:cNvPr>
          <p:cNvSpPr txBox="1"/>
          <p:nvPr/>
        </p:nvSpPr>
        <p:spPr>
          <a:xfrm>
            <a:off x="9057082" y="2129258"/>
            <a:ext cx="918659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es-CO" sz="20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23%</a:t>
            </a:r>
            <a:endParaRPr lang="es-CO" sz="20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DF39BE6-C888-2C4D-AF95-339CA50C23E6}"/>
              </a:ext>
            </a:extLst>
          </p:cNvPr>
          <p:cNvSpPr txBox="1"/>
          <p:nvPr/>
        </p:nvSpPr>
        <p:spPr>
          <a:xfrm>
            <a:off x="9195982" y="3976336"/>
            <a:ext cx="918659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es-CO" sz="20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22%</a:t>
            </a:r>
            <a:endParaRPr lang="es-CO" sz="20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9969A58-5452-5E71-1411-D864E7ADC305}"/>
              </a:ext>
            </a:extLst>
          </p:cNvPr>
          <p:cNvSpPr txBox="1"/>
          <p:nvPr/>
        </p:nvSpPr>
        <p:spPr>
          <a:xfrm>
            <a:off x="7842870" y="4694125"/>
            <a:ext cx="918659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es-CO" sz="20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13%</a:t>
            </a:r>
            <a:endParaRPr lang="es-CO" sz="20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EDCD28F9-D70E-598A-3255-FCB6EADDEC1B}"/>
              </a:ext>
            </a:extLst>
          </p:cNvPr>
          <p:cNvSpPr txBox="1"/>
          <p:nvPr/>
        </p:nvSpPr>
        <p:spPr>
          <a:xfrm>
            <a:off x="6716697" y="4395724"/>
            <a:ext cx="918659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es-CO" sz="20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7%</a:t>
            </a:r>
            <a:endParaRPr lang="es-CO" sz="20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7E4B418-75B4-ED5A-8E17-71F3774110FB}"/>
              </a:ext>
            </a:extLst>
          </p:cNvPr>
          <p:cNvSpPr txBox="1"/>
          <p:nvPr/>
        </p:nvSpPr>
        <p:spPr>
          <a:xfrm>
            <a:off x="6335454" y="3819241"/>
            <a:ext cx="918659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es-CO" sz="20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6%</a:t>
            </a:r>
            <a:endParaRPr lang="es-CO" sz="20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54B7DB3-19B3-9C87-4497-8A77804E1627}"/>
              </a:ext>
            </a:extLst>
          </p:cNvPr>
          <p:cNvSpPr txBox="1"/>
          <p:nvPr/>
        </p:nvSpPr>
        <p:spPr>
          <a:xfrm>
            <a:off x="6158112" y="3363772"/>
            <a:ext cx="918659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es-CO" sz="20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4%</a:t>
            </a:r>
            <a:endParaRPr lang="es-CO" sz="20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E01782F6-CC5E-83B1-0F43-F287CC38DAA4}"/>
              </a:ext>
            </a:extLst>
          </p:cNvPr>
          <p:cNvSpPr txBox="1"/>
          <p:nvPr/>
        </p:nvSpPr>
        <p:spPr>
          <a:xfrm>
            <a:off x="6141427" y="2944981"/>
            <a:ext cx="918659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es-CO" sz="20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4%</a:t>
            </a:r>
            <a:endParaRPr lang="es-CO" sz="20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3F1717C3-F204-4943-CAC0-6159613EE9E7}"/>
              </a:ext>
            </a:extLst>
          </p:cNvPr>
          <p:cNvSpPr txBox="1"/>
          <p:nvPr/>
        </p:nvSpPr>
        <p:spPr>
          <a:xfrm>
            <a:off x="6971309" y="1965229"/>
            <a:ext cx="918659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es-CO" sz="20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21%</a:t>
            </a:r>
            <a:endParaRPr lang="es-CO" sz="20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BA080484-CB93-4FF2-F469-62645CBBA54A}"/>
              </a:ext>
            </a:extLst>
          </p:cNvPr>
          <p:cNvSpPr txBox="1"/>
          <p:nvPr/>
        </p:nvSpPr>
        <p:spPr>
          <a:xfrm>
            <a:off x="5072156" y="4049106"/>
            <a:ext cx="1431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>
                <a:latin typeface="Arial" panose="020B0604020202020204" pitchFamily="34" charset="0"/>
                <a:cs typeface="Arial" panose="020B0604020202020204" pitchFamily="34" charset="0"/>
              </a:rPr>
              <a:t>Gobierno </a:t>
            </a:r>
            <a:br>
              <a:rPr lang="es-CO" sz="16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600" b="1">
                <a:latin typeface="Arial" panose="020B0604020202020204" pitchFamily="34" charset="0"/>
                <a:cs typeface="Arial" panose="020B0604020202020204" pitchFamily="34" charset="0"/>
              </a:rPr>
              <a:t>$2,1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6B3421B4-A0A8-F126-E342-FCE33EDDF872}"/>
              </a:ext>
            </a:extLst>
          </p:cNvPr>
          <p:cNvSpPr txBox="1"/>
          <p:nvPr/>
        </p:nvSpPr>
        <p:spPr>
          <a:xfrm>
            <a:off x="4791585" y="3363772"/>
            <a:ext cx="1431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>
                <a:latin typeface="Arial" panose="020B0604020202020204" pitchFamily="34" charset="0"/>
                <a:cs typeface="Arial" panose="020B0604020202020204" pitchFamily="34" charset="0"/>
              </a:rPr>
              <a:t>Hacienda </a:t>
            </a:r>
            <a:br>
              <a:rPr lang="es-CO" sz="16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600" b="1">
                <a:latin typeface="Arial" panose="020B0604020202020204" pitchFamily="34" charset="0"/>
                <a:cs typeface="Arial" panose="020B0604020202020204" pitchFamily="34" charset="0"/>
              </a:rPr>
              <a:t>$1,5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8D96B957-03AB-548B-2E33-D134BC71EB54}"/>
              </a:ext>
            </a:extLst>
          </p:cNvPr>
          <p:cNvSpPr txBox="1"/>
          <p:nvPr/>
        </p:nvSpPr>
        <p:spPr>
          <a:xfrm>
            <a:off x="4865272" y="2685929"/>
            <a:ext cx="1431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>
                <a:latin typeface="Arial" panose="020B0604020202020204" pitchFamily="34" charset="0"/>
                <a:cs typeface="Arial" panose="020B0604020202020204" pitchFamily="34" charset="0"/>
              </a:rPr>
              <a:t>Hábitat </a:t>
            </a:r>
            <a:br>
              <a:rPr lang="es-CO" sz="16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600" b="1">
                <a:latin typeface="Arial" panose="020B0604020202020204" pitchFamily="34" charset="0"/>
                <a:cs typeface="Arial" panose="020B0604020202020204" pitchFamily="34" charset="0"/>
              </a:rPr>
              <a:t>$1,4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236B5590-AC21-AD63-9609-FC9F89274863}"/>
              </a:ext>
            </a:extLst>
          </p:cNvPr>
          <p:cNvSpPr txBox="1"/>
          <p:nvPr/>
        </p:nvSpPr>
        <p:spPr>
          <a:xfrm>
            <a:off x="5497910" y="1160157"/>
            <a:ext cx="178732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O" sz="1600" b="1">
                <a:latin typeface="Arial"/>
                <a:cs typeface="Arial"/>
              </a:rPr>
              <a:t>Otros sectores </a:t>
            </a:r>
            <a:br>
              <a:rPr lang="es-CO" sz="16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600" b="1">
                <a:latin typeface="Arial"/>
                <a:cs typeface="Arial"/>
              </a:rPr>
              <a:t>$7,0</a:t>
            </a:r>
          </a:p>
        </p:txBody>
      </p:sp>
      <p:pic>
        <p:nvPicPr>
          <p:cNvPr id="41" name="Gráfico 40">
            <a:extLst>
              <a:ext uri="{FF2B5EF4-FFF2-40B4-BE49-F238E27FC236}">
                <a16:creationId xmlns:a16="http://schemas.microsoft.com/office/drawing/2014/main" id="{BB83F96D-A5FF-ED61-AF9A-148522225A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91277" y="1124022"/>
            <a:ext cx="1119058" cy="418039"/>
          </a:xfrm>
          <a:prstGeom prst="rect">
            <a:avLst/>
          </a:prstGeom>
        </p:spPr>
      </p:pic>
      <p:pic>
        <p:nvPicPr>
          <p:cNvPr id="43" name="Gráfico 42" descr="Birrete con relleno sólido">
            <a:extLst>
              <a:ext uri="{FF2B5EF4-FFF2-40B4-BE49-F238E27FC236}">
                <a16:creationId xmlns:a16="http://schemas.microsoft.com/office/drawing/2014/main" id="{3B6A1A88-DE57-65B0-194D-0E9410B4F6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27885" y="3819241"/>
            <a:ext cx="914400" cy="914400"/>
          </a:xfrm>
          <a:prstGeom prst="rect">
            <a:avLst/>
          </a:prstGeom>
        </p:spPr>
      </p:pic>
      <p:pic>
        <p:nvPicPr>
          <p:cNvPr id="45" name="Gráfico 44" descr="Corazón con pulso con relleno sólido">
            <a:extLst>
              <a:ext uri="{FF2B5EF4-FFF2-40B4-BE49-F238E27FC236}">
                <a16:creationId xmlns:a16="http://schemas.microsoft.com/office/drawing/2014/main" id="{3FC684F8-3C0B-044E-A784-8200799BF6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249790" y="5430653"/>
            <a:ext cx="914400" cy="914400"/>
          </a:xfrm>
          <a:prstGeom prst="rect">
            <a:avLst/>
          </a:prstGeom>
        </p:spPr>
      </p:pic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00CB54F9-2C19-1F14-F635-F68F93B5F58A}"/>
              </a:ext>
            </a:extLst>
          </p:cNvPr>
          <p:cNvCxnSpPr>
            <a:cxnSpLocks/>
          </p:cNvCxnSpPr>
          <p:nvPr/>
        </p:nvCxnSpPr>
        <p:spPr>
          <a:xfrm>
            <a:off x="294253" y="792121"/>
            <a:ext cx="5801747" cy="0"/>
          </a:xfrm>
          <a:prstGeom prst="straightConnector1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058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F2441288-539F-59E5-6F37-FFB154DE0917}"/>
              </a:ext>
            </a:extLst>
          </p:cNvPr>
          <p:cNvSpPr txBox="1">
            <a:spLocks/>
          </p:cNvSpPr>
          <p:nvPr/>
        </p:nvSpPr>
        <p:spPr>
          <a:xfrm>
            <a:off x="10285331" y="472499"/>
            <a:ext cx="2307136" cy="426209"/>
          </a:xfrm>
        </p:spPr>
        <p:txBody>
          <a:bodyPr lIns="91440" tIns="45720" rIns="91440" bIns="45720" anchor="t"/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latin typeface="Aptos Narrow" panose="020B0004020202020204" pitchFamily="34" charset="0"/>
                <a:ea typeface="+mj-ea"/>
                <a:cs typeface="+mj-cs"/>
              </a:defRPr>
            </a:lvl1pPr>
          </a:lstStyle>
          <a:p>
            <a:endParaRPr lang="es-CO" altLang="es-CO"/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C88F39A6-89A2-22F4-618D-459C15DB60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705715"/>
              </p:ext>
            </p:extLst>
          </p:nvPr>
        </p:nvGraphicFramePr>
        <p:xfrm>
          <a:off x="313785" y="865414"/>
          <a:ext cx="11593438" cy="5399927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450819">
                  <a:extLst>
                    <a:ext uri="{9D8B030D-6E8A-4147-A177-3AD203B41FA5}">
                      <a16:colId xmlns:a16="http://schemas.microsoft.com/office/drawing/2014/main" val="2868344743"/>
                    </a:ext>
                  </a:extLst>
                </a:gridCol>
                <a:gridCol w="1448576">
                  <a:extLst>
                    <a:ext uri="{9D8B030D-6E8A-4147-A177-3AD203B41FA5}">
                      <a16:colId xmlns:a16="http://schemas.microsoft.com/office/drawing/2014/main" val="4133427074"/>
                    </a:ext>
                  </a:extLst>
                </a:gridCol>
                <a:gridCol w="1453665">
                  <a:extLst>
                    <a:ext uri="{9D8B030D-6E8A-4147-A177-3AD203B41FA5}">
                      <a16:colId xmlns:a16="http://schemas.microsoft.com/office/drawing/2014/main" val="3155872674"/>
                    </a:ext>
                  </a:extLst>
                </a:gridCol>
                <a:gridCol w="1417654">
                  <a:extLst>
                    <a:ext uri="{9D8B030D-6E8A-4147-A177-3AD203B41FA5}">
                      <a16:colId xmlns:a16="http://schemas.microsoft.com/office/drawing/2014/main" val="2404212735"/>
                    </a:ext>
                  </a:extLst>
                </a:gridCol>
                <a:gridCol w="1453787">
                  <a:extLst>
                    <a:ext uri="{9D8B030D-6E8A-4147-A177-3AD203B41FA5}">
                      <a16:colId xmlns:a16="http://schemas.microsoft.com/office/drawing/2014/main" val="1874171884"/>
                    </a:ext>
                  </a:extLst>
                </a:gridCol>
                <a:gridCol w="1292149">
                  <a:extLst>
                    <a:ext uri="{9D8B030D-6E8A-4147-A177-3AD203B41FA5}">
                      <a16:colId xmlns:a16="http://schemas.microsoft.com/office/drawing/2014/main" val="4259887271"/>
                    </a:ext>
                  </a:extLst>
                </a:gridCol>
                <a:gridCol w="1076788">
                  <a:extLst>
                    <a:ext uri="{9D8B030D-6E8A-4147-A177-3AD203B41FA5}">
                      <a16:colId xmlns:a16="http://schemas.microsoft.com/office/drawing/2014/main" val="3474619811"/>
                    </a:ext>
                  </a:extLst>
                </a:gridCol>
              </a:tblGrid>
              <a:tr h="4650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Sector</a:t>
                      </a:r>
                    </a:p>
                  </a:txBody>
                  <a:tcPr marL="144000" marR="144000" marT="36000" marB="3600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48566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Apropiación Disponible</a:t>
                      </a:r>
                    </a:p>
                  </a:txBody>
                  <a:tcPr marL="144000" marR="144000" marT="36000" marB="3600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48566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Participación</a:t>
                      </a:r>
                    </a:p>
                  </a:txBody>
                  <a:tcPr marL="144000" marR="144000" marT="36000" marB="3600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48566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Compromisos</a:t>
                      </a:r>
                    </a:p>
                  </a:txBody>
                  <a:tcPr marL="144000" marR="144000" marT="36000" marB="3600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48566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% Comp.</a:t>
                      </a:r>
                    </a:p>
                  </a:txBody>
                  <a:tcPr marL="144000" marR="144000" marT="36000" marB="3600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48566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Giros</a:t>
                      </a:r>
                    </a:p>
                  </a:txBody>
                  <a:tcPr marL="144000" marR="144000" marT="36000" marB="3600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48566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% Giros</a:t>
                      </a:r>
                    </a:p>
                  </a:txBody>
                  <a:tcPr marL="144000" marR="144000" marT="36000" marB="3600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4856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552499"/>
                  </a:ext>
                </a:extLst>
              </a:tr>
              <a:tr h="236771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Movilidad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7.694.695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23,1%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4.409.914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57,3%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3.328.769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43,3%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616128"/>
                  </a:ext>
                </a:extLst>
              </a:tr>
              <a:tr h="236771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Educación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7.188.780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21,6%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5.260.137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73,2%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3.913.513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54,4%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412516"/>
                  </a:ext>
                </a:extLst>
              </a:tr>
              <a:tr h="236771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Salud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4.234.145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12,7%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2.527.553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59,7%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2.311.025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54,6%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0385"/>
                  </a:ext>
                </a:extLst>
              </a:tr>
              <a:tr h="236771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Integración Social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2.164.254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1.646.315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76,1%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1.154.934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53,4%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857473"/>
                  </a:ext>
                </a:extLst>
              </a:tr>
              <a:tr h="236771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Gobierno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2.061.448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1.070.649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51,9%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1.033.726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945214"/>
                  </a:ext>
                </a:extLst>
              </a:tr>
              <a:tr h="236771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Hacienda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1.480.119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692.854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46,8%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619.857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41,9%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278573"/>
                  </a:ext>
                </a:extLst>
              </a:tr>
              <a:tr h="236771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Hábitat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1.409.854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705.325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388.398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27,5%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613637"/>
                  </a:ext>
                </a:extLst>
              </a:tr>
              <a:tr h="236771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Cultura, Recreación y Deporte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1.077.017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648.642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60,2%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389.193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36,1%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513343"/>
                  </a:ext>
                </a:extLst>
              </a:tr>
              <a:tr h="236771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Seguridad, Convivencia y Justicia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765.227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461.488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60,3%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275.204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36,0%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848337"/>
                  </a:ext>
                </a:extLst>
              </a:tr>
              <a:tr h="236771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Otras Entidades (Concejo, Veeduría, Contraloría y Personería)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601.872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400.663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66,6%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366.007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60,8%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768956"/>
                  </a:ext>
                </a:extLst>
              </a:tr>
              <a:tr h="236771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Ambiente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398.768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230.615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57,8%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165.173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41,4%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916602"/>
                  </a:ext>
                </a:extLst>
              </a:tr>
              <a:tr h="236771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Desarrollo Económico, Industria y Turismo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270.810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154.009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56,9%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93.790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34,6%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62449"/>
                  </a:ext>
                </a:extLst>
              </a:tr>
              <a:tr h="236771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Gestión Pública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258.457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164.125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63,5%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109.717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42,5%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06081"/>
                  </a:ext>
                </a:extLst>
              </a:tr>
              <a:tr h="236771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Planeación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194.350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115.874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59,6%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90.915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46,8%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28500"/>
                  </a:ext>
                </a:extLst>
              </a:tr>
              <a:tr h="236771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Mujeres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123.887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103.173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83,3%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60.167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48,6%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627803"/>
                  </a:ext>
                </a:extLst>
              </a:tr>
              <a:tr h="236771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Gestión Jurídica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40.206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23.835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59,3%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18.903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47,0%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108579"/>
                  </a:ext>
                </a:extLst>
              </a:tr>
              <a:tr h="236771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Otras Transferencias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1.143.683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827.716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72,4%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827.716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72,4%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2928"/>
                  </a:ext>
                </a:extLst>
              </a:tr>
              <a:tr h="236771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Subtotal Funcionamiento e Inversión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48566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31.107.572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4856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93,6%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48566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19.442.885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48566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62,5%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48566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15.147.007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48566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48,7%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4856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421869"/>
                  </a:ext>
                </a:extLst>
              </a:tr>
              <a:tr h="236771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Servicio de la Deuda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2.132.599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971.445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45,6%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968.216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45,4%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899602"/>
                  </a:ext>
                </a:extLst>
              </a:tr>
              <a:tr h="236771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TOTAL PRESUPUESTO ANUAL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33.240.171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20.414.330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61,4%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16.115.224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48,5%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10261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E4EF4547-5C69-0402-6B2A-C3DF778D7A97}"/>
              </a:ext>
            </a:extLst>
          </p:cNvPr>
          <p:cNvGraphicFramePr>
            <a:graphicFrameLocks noGrp="1"/>
          </p:cNvGraphicFramePr>
          <p:nvPr/>
        </p:nvGraphicFramePr>
        <p:xfrm>
          <a:off x="313785" y="6421533"/>
          <a:ext cx="5782215" cy="27940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782215">
                  <a:extLst>
                    <a:ext uri="{9D8B030D-6E8A-4147-A177-3AD203B41FA5}">
                      <a16:colId xmlns:a16="http://schemas.microsoft.com/office/drawing/2014/main" val="284408131"/>
                    </a:ext>
                  </a:extLst>
                </a:gridCol>
              </a:tblGrid>
              <a:tr h="279406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s-ES" sz="900" b="1">
                          <a:effectLst/>
                          <a:latin typeface="Arial"/>
                        </a:rPr>
                        <a:t>  * Incluye CAR, Maloka, Bogotá Región, Rape, Región Metropolitana y Río Bogotá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7409836"/>
                  </a:ext>
                </a:extLst>
              </a:tr>
            </a:tbl>
          </a:graphicData>
        </a:graphic>
      </p:graphicFrame>
      <p:sp>
        <p:nvSpPr>
          <p:cNvPr id="2" name="Título 12">
            <a:extLst>
              <a:ext uri="{FF2B5EF4-FFF2-40B4-BE49-F238E27FC236}">
                <a16:creationId xmlns:a16="http://schemas.microsoft.com/office/drawing/2014/main" id="{DC72A117-7F7E-F8B5-32A1-636C9F1ADF5F}"/>
              </a:ext>
            </a:extLst>
          </p:cNvPr>
          <p:cNvSpPr txBox="1">
            <a:spLocks/>
          </p:cNvSpPr>
          <p:nvPr/>
        </p:nvSpPr>
        <p:spPr>
          <a:xfrm>
            <a:off x="294252" y="1"/>
            <a:ext cx="8859475" cy="790203"/>
          </a:xfrm>
        </p:spPr>
        <p:txBody>
          <a:bodyPr lIns="91440" tIns="45720" rIns="91440" bIns="4572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00" b="1" err="1"/>
              <a:t>Ejecucion</a:t>
            </a:r>
            <a:r>
              <a:rPr lang="es-ES" sz="2800" b="1"/>
              <a:t> a agosto de 2024 </a:t>
            </a:r>
            <a:r>
              <a:rPr lang="es-ES" sz="2800"/>
              <a:t>- Total por Sectores</a:t>
            </a:r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68D3EF02-D951-3AB5-3F4F-9DB0D6AE9498}"/>
              </a:ext>
            </a:extLst>
          </p:cNvPr>
          <p:cNvCxnSpPr>
            <a:cxnSpLocks/>
          </p:cNvCxnSpPr>
          <p:nvPr/>
        </p:nvCxnSpPr>
        <p:spPr>
          <a:xfrm>
            <a:off x="294253" y="792121"/>
            <a:ext cx="5801747" cy="0"/>
          </a:xfrm>
          <a:prstGeom prst="straightConnector1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9A73DCD1-0B47-332F-53D0-48F76BA69592}"/>
              </a:ext>
            </a:extLst>
          </p:cNvPr>
          <p:cNvSpPr txBox="1"/>
          <p:nvPr/>
        </p:nvSpPr>
        <p:spPr>
          <a:xfrm>
            <a:off x="9756798" y="262039"/>
            <a:ext cx="243520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CO" sz="1200" b="1">
                <a:latin typeface="Aptos"/>
              </a:rPr>
              <a:t>Millones de pesos</a:t>
            </a:r>
          </a:p>
        </p:txBody>
      </p:sp>
    </p:spTree>
    <p:extLst>
      <p:ext uri="{BB962C8B-B14F-4D97-AF65-F5344CB8AC3E}">
        <p14:creationId xmlns:p14="http://schemas.microsoft.com/office/powerpoint/2010/main" val="3618567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2">
            <a:extLst>
              <a:ext uri="{FF2B5EF4-FFF2-40B4-BE49-F238E27FC236}">
                <a16:creationId xmlns:a16="http://schemas.microsoft.com/office/drawing/2014/main" id="{CB2C7B9A-524F-DA91-F432-C800CF01E628}"/>
              </a:ext>
            </a:extLst>
          </p:cNvPr>
          <p:cNvSpPr txBox="1">
            <a:spLocks/>
          </p:cNvSpPr>
          <p:nvPr/>
        </p:nvSpPr>
        <p:spPr>
          <a:xfrm>
            <a:off x="294253" y="1"/>
            <a:ext cx="7642162" cy="790203"/>
          </a:xfrm>
        </p:spPr>
        <p:txBody>
          <a:bodyPr lIns="91440" tIns="45720" rIns="91440" bIns="4572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00" b="1"/>
              <a:t>Ejecución a agosto del 1er año de Administración</a:t>
            </a: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2F30051F-254B-D9A4-B2F9-53F64E869580}"/>
              </a:ext>
            </a:extLst>
          </p:cNvPr>
          <p:cNvCxnSpPr>
            <a:cxnSpLocks/>
          </p:cNvCxnSpPr>
          <p:nvPr/>
        </p:nvCxnSpPr>
        <p:spPr>
          <a:xfrm>
            <a:off x="294253" y="792121"/>
            <a:ext cx="5801747" cy="0"/>
          </a:xfrm>
          <a:prstGeom prst="straightConnector1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C1CDCAD8-7AD8-0E55-4892-436CCEF390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4175802"/>
              </p:ext>
            </p:extLst>
          </p:nvPr>
        </p:nvGraphicFramePr>
        <p:xfrm>
          <a:off x="1125158" y="1142997"/>
          <a:ext cx="9604451" cy="4761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1742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B7B7BE6E-2558-3F3D-382C-405B06E42A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645715"/>
              </p:ext>
            </p:extLst>
          </p:nvPr>
        </p:nvGraphicFramePr>
        <p:xfrm>
          <a:off x="302862" y="798620"/>
          <a:ext cx="11586276" cy="5687915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921402">
                  <a:extLst>
                    <a:ext uri="{9D8B030D-6E8A-4147-A177-3AD203B41FA5}">
                      <a16:colId xmlns:a16="http://schemas.microsoft.com/office/drawing/2014/main" val="3907658751"/>
                    </a:ext>
                  </a:extLst>
                </a:gridCol>
                <a:gridCol w="1478003">
                  <a:extLst>
                    <a:ext uri="{9D8B030D-6E8A-4147-A177-3AD203B41FA5}">
                      <a16:colId xmlns:a16="http://schemas.microsoft.com/office/drawing/2014/main" val="2419753950"/>
                    </a:ext>
                  </a:extLst>
                </a:gridCol>
                <a:gridCol w="1896768">
                  <a:extLst>
                    <a:ext uri="{9D8B030D-6E8A-4147-A177-3AD203B41FA5}">
                      <a16:colId xmlns:a16="http://schemas.microsoft.com/office/drawing/2014/main" val="2806915349"/>
                    </a:ext>
                  </a:extLst>
                </a:gridCol>
                <a:gridCol w="1675073">
                  <a:extLst>
                    <a:ext uri="{9D8B030D-6E8A-4147-A177-3AD203B41FA5}">
                      <a16:colId xmlns:a16="http://schemas.microsoft.com/office/drawing/2014/main" val="3501465941"/>
                    </a:ext>
                  </a:extLst>
                </a:gridCol>
                <a:gridCol w="1478003">
                  <a:extLst>
                    <a:ext uri="{9D8B030D-6E8A-4147-A177-3AD203B41FA5}">
                      <a16:colId xmlns:a16="http://schemas.microsoft.com/office/drawing/2014/main" val="1371521938"/>
                    </a:ext>
                  </a:extLst>
                </a:gridCol>
                <a:gridCol w="1478003">
                  <a:extLst>
                    <a:ext uri="{9D8B030D-6E8A-4147-A177-3AD203B41FA5}">
                      <a16:colId xmlns:a16="http://schemas.microsoft.com/office/drawing/2014/main" val="609623462"/>
                    </a:ext>
                  </a:extLst>
                </a:gridCol>
                <a:gridCol w="1659024">
                  <a:extLst>
                    <a:ext uri="{9D8B030D-6E8A-4147-A177-3AD203B41FA5}">
                      <a16:colId xmlns:a16="http://schemas.microsoft.com/office/drawing/2014/main" val="465946797"/>
                    </a:ext>
                  </a:extLst>
                </a:gridCol>
              </a:tblGrid>
              <a:tr h="35942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PRESUPUESTO TOTAL</a:t>
                      </a:r>
                    </a:p>
                  </a:txBody>
                  <a:tcPr marL="144000" marR="144000" marT="18000" marB="18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168386"/>
                  </a:ext>
                </a:extLst>
              </a:tr>
              <a:tr h="13164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Administración</a:t>
                      </a:r>
                    </a:p>
                  </a:txBody>
                  <a:tcPr marL="144000" marR="144000" marT="18000" marB="1800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4856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Año</a:t>
                      </a:r>
                    </a:p>
                  </a:txBody>
                  <a:tcPr marL="144000" marR="144000" marT="18000" marB="1800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4856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 disponible</a:t>
                      </a:r>
                    </a:p>
                  </a:txBody>
                  <a:tcPr marL="144000" marR="144000" marT="18000" marB="1800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4856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Compromisos</a:t>
                      </a:r>
                    </a:p>
                  </a:txBody>
                  <a:tcPr marL="144000" marR="144000" marT="18000" marB="1800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4856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Compromisos</a:t>
                      </a:r>
                    </a:p>
                  </a:txBody>
                  <a:tcPr marL="144000" marR="144000" marT="18000" marB="1800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4856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Giros</a:t>
                      </a:r>
                    </a:p>
                  </a:txBody>
                  <a:tcPr marL="144000" marR="144000" marT="18000" marB="1800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4856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Giros</a:t>
                      </a:r>
                    </a:p>
                  </a:txBody>
                  <a:tcPr marL="144000" marR="144000" marT="18000" marB="1800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4856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810125"/>
                  </a:ext>
                </a:extLst>
              </a:tr>
              <a:tr h="17107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Galán </a:t>
                      </a:r>
                    </a:p>
                  </a:txBody>
                  <a:tcPr marL="144000" marR="144000" marT="18000" marB="1800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2024</a:t>
                      </a:r>
                    </a:p>
                  </a:txBody>
                  <a:tcPr marL="144000" marR="144000" marT="18000" marB="1800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33.240.171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20.414.330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16.115.224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362646"/>
                  </a:ext>
                </a:extLst>
              </a:tr>
              <a:tr h="6708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López</a:t>
                      </a:r>
                    </a:p>
                  </a:txBody>
                  <a:tcPr marL="144000" marR="144000" marT="18000" marB="1800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144000" marR="144000" marT="18000" marB="1800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568325" rtl="0" eaLnBrk="1" fontAlgn="ctr" latinLnBrk="0" hangingPunct="1">
                        <a:tabLst>
                          <a:tab pos="0" algn="l"/>
                          <a:tab pos="1701800" algn="dec"/>
                          <a:tab pos="1881188" algn="l"/>
                        </a:tabLst>
                      </a:pPr>
                      <a:r>
                        <a:rPr lang="es-CO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30.263.788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16.326.764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53,9%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12.351.937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40,8%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469183"/>
                  </a:ext>
                </a:extLst>
              </a:tr>
              <a:tr h="6708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Peñalosa</a:t>
                      </a:r>
                    </a:p>
                  </a:txBody>
                  <a:tcPr marL="144000" marR="144000" marT="18000" marB="1800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2016</a:t>
                      </a:r>
                    </a:p>
                  </a:txBody>
                  <a:tcPr marL="144000" marR="144000" marT="18000" marB="1800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26.165.806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12.431.521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47,5%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9.697.873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37,1%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552204"/>
                  </a:ext>
                </a:extLst>
              </a:tr>
              <a:tr h="6708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Petro</a:t>
                      </a:r>
                    </a:p>
                  </a:txBody>
                  <a:tcPr marL="144000" marR="144000" marT="18000" marB="1800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2012</a:t>
                      </a:r>
                    </a:p>
                  </a:txBody>
                  <a:tcPr marL="144000" marR="144000" marT="18000" marB="1800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19.657.360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9.402.898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47,8%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6.934.753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35,3%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30096"/>
                  </a:ext>
                </a:extLst>
              </a:tr>
              <a:tr h="376691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GASTOS DE FUNCIONAMIENTO</a:t>
                      </a:r>
                    </a:p>
                  </a:txBody>
                  <a:tcPr marL="144000" marR="144000" marT="18000" marB="1800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0493226"/>
                  </a:ext>
                </a:extLst>
              </a:tr>
              <a:tr h="13164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Administración</a:t>
                      </a:r>
                    </a:p>
                  </a:txBody>
                  <a:tcPr marL="144000" marR="144000" marT="18000" marB="1800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Año</a:t>
                      </a:r>
                    </a:p>
                  </a:txBody>
                  <a:tcPr marL="144000" marR="144000" marT="18000" marB="1800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Presupuesto disponible</a:t>
                      </a:r>
                    </a:p>
                  </a:txBody>
                  <a:tcPr marL="144000" marR="144000" marT="18000" marB="1800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Compromisos</a:t>
                      </a:r>
                    </a:p>
                  </a:txBody>
                  <a:tcPr marL="144000" marR="144000" marT="18000" marB="1800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% Compromisos</a:t>
                      </a:r>
                    </a:p>
                  </a:txBody>
                  <a:tcPr marL="144000" marR="144000" marT="18000" marB="1800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Giros</a:t>
                      </a:r>
                    </a:p>
                  </a:txBody>
                  <a:tcPr marL="144000" marR="144000" marT="18000" marB="1800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% Giros</a:t>
                      </a:r>
                    </a:p>
                  </a:txBody>
                  <a:tcPr marL="144000" marR="144000" marT="18000" marB="1800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800576"/>
                  </a:ext>
                </a:extLst>
              </a:tr>
              <a:tr h="6708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Galán </a:t>
                      </a:r>
                    </a:p>
                  </a:txBody>
                  <a:tcPr marL="144000" marR="144000" marT="18000" marB="1800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2024</a:t>
                      </a:r>
                    </a:p>
                  </a:txBody>
                  <a:tcPr marL="144000" marR="144000" marT="18000" marB="1800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4.520.644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2.874.188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2.386.417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135120"/>
                  </a:ext>
                </a:extLst>
              </a:tr>
              <a:tr h="6708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López</a:t>
                      </a:r>
                    </a:p>
                  </a:txBody>
                  <a:tcPr marL="144000" marR="144000" marT="18000" marB="1800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144000" marR="144000" marT="18000" marB="1800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568325" rtl="0" eaLnBrk="1" fontAlgn="ctr" latinLnBrk="0" hangingPunct="1">
                        <a:tabLst>
                          <a:tab pos="0" algn="l"/>
                          <a:tab pos="1701800" algn="dec"/>
                          <a:tab pos="1881188" algn="l"/>
                        </a:tabLst>
                      </a:pPr>
                      <a:r>
                        <a:rPr lang="es-CO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4.543.002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568325" rtl="0" eaLnBrk="1" fontAlgn="ctr" latinLnBrk="0" hangingPunct="1">
                        <a:tabLst>
                          <a:tab pos="0" algn="l"/>
                          <a:tab pos="1701800" algn="dec"/>
                          <a:tab pos="1881188" algn="l"/>
                        </a:tabLst>
                      </a:pPr>
                      <a:r>
                        <a:rPr lang="es-CO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2.385.478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568325" rtl="0" eaLnBrk="1" fontAlgn="ctr" latinLnBrk="0" hangingPunct="1">
                        <a:tabLst>
                          <a:tab pos="0" algn="l"/>
                          <a:tab pos="1701800" algn="dec"/>
                          <a:tab pos="1881188" algn="l"/>
                        </a:tabLst>
                      </a:pPr>
                      <a:r>
                        <a:rPr lang="es-CO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52,5%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568325" rtl="0" eaLnBrk="1" fontAlgn="ctr" latinLnBrk="0" hangingPunct="1">
                        <a:tabLst>
                          <a:tab pos="0" algn="l"/>
                          <a:tab pos="1701800" algn="dec"/>
                          <a:tab pos="1881188" algn="l"/>
                        </a:tabLst>
                      </a:pPr>
                      <a:r>
                        <a:rPr lang="es-CO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2.119.647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568325" rtl="0" eaLnBrk="1" fontAlgn="ctr" latinLnBrk="0" hangingPunct="1">
                        <a:tabLst>
                          <a:tab pos="0" algn="l"/>
                          <a:tab pos="1701800" algn="dec"/>
                          <a:tab pos="1881188" algn="l"/>
                        </a:tabLst>
                      </a:pPr>
                      <a:r>
                        <a:rPr lang="es-CO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46,7%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493048"/>
                  </a:ext>
                </a:extLst>
              </a:tr>
              <a:tr h="6708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Peñalosa</a:t>
                      </a:r>
                    </a:p>
                  </a:txBody>
                  <a:tcPr marL="144000" marR="144000" marT="18000" marB="1800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2016</a:t>
                      </a:r>
                    </a:p>
                  </a:txBody>
                  <a:tcPr marL="144000" marR="144000" marT="18000" marB="1800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568325" rtl="0" eaLnBrk="1" fontAlgn="ctr" latinLnBrk="0" hangingPunct="1">
                        <a:tabLst>
                          <a:tab pos="0" algn="l"/>
                          <a:tab pos="1701800" algn="dec"/>
                          <a:tab pos="1881188" algn="l"/>
                        </a:tabLst>
                      </a:pPr>
                      <a:r>
                        <a:rPr lang="es-CO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4.192.111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568325" rtl="0" eaLnBrk="1" fontAlgn="ctr" latinLnBrk="0" hangingPunct="1">
                        <a:tabLst>
                          <a:tab pos="0" algn="l"/>
                          <a:tab pos="1701800" algn="dec"/>
                          <a:tab pos="1881188" algn="l"/>
                        </a:tabLst>
                      </a:pPr>
                      <a:r>
                        <a:rPr lang="es-CO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2.617.395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568325" rtl="0" eaLnBrk="1" fontAlgn="ctr" latinLnBrk="0" hangingPunct="1">
                        <a:tabLst>
                          <a:tab pos="0" algn="l"/>
                          <a:tab pos="1701800" algn="dec"/>
                          <a:tab pos="1881188" algn="l"/>
                        </a:tabLst>
                      </a:pPr>
                      <a:r>
                        <a:rPr lang="es-CO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62,4%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568325" rtl="0" eaLnBrk="1" fontAlgn="ctr" latinLnBrk="0" hangingPunct="1">
                        <a:tabLst>
                          <a:tab pos="0" algn="l"/>
                          <a:tab pos="1701800" algn="dec"/>
                          <a:tab pos="1881188" algn="l"/>
                        </a:tabLst>
                      </a:pPr>
                      <a:r>
                        <a:rPr lang="es-CO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2.386.718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568325" rtl="0" eaLnBrk="1" fontAlgn="ctr" latinLnBrk="0" hangingPunct="1">
                        <a:tabLst>
                          <a:tab pos="0" algn="l"/>
                          <a:tab pos="1701800" algn="dec"/>
                          <a:tab pos="1881188" algn="l"/>
                        </a:tabLst>
                      </a:pPr>
                      <a:r>
                        <a:rPr lang="es-CO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56,9%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002385"/>
                  </a:ext>
                </a:extLst>
              </a:tr>
              <a:tr h="6708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Petro</a:t>
                      </a:r>
                    </a:p>
                  </a:txBody>
                  <a:tcPr marL="144000" marR="144000" marT="18000" marB="1800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2012</a:t>
                      </a:r>
                    </a:p>
                  </a:txBody>
                  <a:tcPr marL="144000" marR="144000" marT="18000" marB="1800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568325" rtl="0" eaLnBrk="1" fontAlgn="ctr" latinLnBrk="0" hangingPunct="1">
                        <a:tabLst>
                          <a:tab pos="0" algn="l"/>
                          <a:tab pos="1701800" algn="dec"/>
                          <a:tab pos="1881188" algn="l"/>
                        </a:tabLst>
                      </a:pPr>
                      <a:r>
                        <a:rPr lang="es-CO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3.360.745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568325" rtl="0" eaLnBrk="1" fontAlgn="ctr" latinLnBrk="0" hangingPunct="1">
                        <a:tabLst>
                          <a:tab pos="0" algn="l"/>
                          <a:tab pos="1701800" algn="dec"/>
                          <a:tab pos="1881188" algn="l"/>
                        </a:tabLst>
                      </a:pPr>
                      <a:r>
                        <a:rPr lang="es-CO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1.957.824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568325" rtl="0" eaLnBrk="1" fontAlgn="ctr" latinLnBrk="0" hangingPunct="1">
                        <a:tabLst>
                          <a:tab pos="0" algn="l"/>
                          <a:tab pos="1701800" algn="dec"/>
                          <a:tab pos="1881188" algn="l"/>
                        </a:tabLst>
                      </a:pPr>
                      <a:r>
                        <a:rPr lang="es-CO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58,3%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568325" rtl="0" eaLnBrk="1" fontAlgn="ctr" latinLnBrk="0" hangingPunct="1">
                        <a:tabLst>
                          <a:tab pos="0" algn="l"/>
                          <a:tab pos="1701800" algn="dec"/>
                          <a:tab pos="1881188" algn="l"/>
                        </a:tabLst>
                      </a:pPr>
                      <a:r>
                        <a:rPr lang="es-CO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1.750.553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568325" rtl="0" eaLnBrk="1" fontAlgn="ctr" latinLnBrk="0" hangingPunct="1">
                        <a:tabLst>
                          <a:tab pos="0" algn="l"/>
                          <a:tab pos="1701800" algn="dec"/>
                          <a:tab pos="1881188" algn="l"/>
                        </a:tabLst>
                      </a:pPr>
                      <a:r>
                        <a:rPr lang="es-CO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52,1%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771832"/>
                  </a:ext>
                </a:extLst>
              </a:tr>
              <a:tr h="370283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SERVICIO DE LA DEUDA</a:t>
                      </a:r>
                    </a:p>
                  </a:txBody>
                  <a:tcPr marL="144000" marR="144000" marT="18000" marB="18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428363"/>
                  </a:ext>
                </a:extLst>
              </a:tr>
              <a:tr h="13164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Administración</a:t>
                      </a:r>
                    </a:p>
                  </a:txBody>
                  <a:tcPr marL="144000" marR="144000" marT="18000" marB="1800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Año</a:t>
                      </a:r>
                    </a:p>
                  </a:txBody>
                  <a:tcPr marL="144000" marR="144000" marT="18000" marB="1800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Presupuesto disponible</a:t>
                      </a:r>
                    </a:p>
                  </a:txBody>
                  <a:tcPr marL="144000" marR="144000" marT="18000" marB="1800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Compromisos</a:t>
                      </a:r>
                    </a:p>
                  </a:txBody>
                  <a:tcPr marL="144000" marR="144000" marT="18000" marB="1800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% Compromisos</a:t>
                      </a:r>
                    </a:p>
                  </a:txBody>
                  <a:tcPr marL="144000" marR="144000" marT="18000" marB="1800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Giros</a:t>
                      </a:r>
                    </a:p>
                  </a:txBody>
                  <a:tcPr marL="144000" marR="144000" marT="18000" marB="1800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% Giros</a:t>
                      </a:r>
                    </a:p>
                  </a:txBody>
                  <a:tcPr marL="144000" marR="144000" marT="18000" marB="1800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570682"/>
                  </a:ext>
                </a:extLst>
              </a:tr>
              <a:tr h="6708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Galán </a:t>
                      </a:r>
                    </a:p>
                  </a:txBody>
                  <a:tcPr marL="144000" marR="144000" marT="18000" marB="1800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2024</a:t>
                      </a:r>
                    </a:p>
                  </a:txBody>
                  <a:tcPr marL="144000" marR="144000" marT="18000" marB="1800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2.132.599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971.445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968.216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383561"/>
                  </a:ext>
                </a:extLst>
              </a:tr>
              <a:tr h="6708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López</a:t>
                      </a:r>
                    </a:p>
                  </a:txBody>
                  <a:tcPr marL="144000" marR="144000" marT="18000" marB="1800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144000" marR="144000" marT="18000" marB="1800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568325" rtl="0" eaLnBrk="1" fontAlgn="ctr" latinLnBrk="0" hangingPunct="1">
                        <a:tabLst>
                          <a:tab pos="0" algn="l"/>
                          <a:tab pos="1701800" algn="dec"/>
                          <a:tab pos="1881188" algn="l"/>
                        </a:tabLst>
                      </a:pPr>
                      <a:r>
                        <a:rPr lang="es-CO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675.562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568325" rtl="0" eaLnBrk="1" fontAlgn="ctr" latinLnBrk="0" hangingPunct="1">
                        <a:tabLst>
                          <a:tab pos="0" algn="l"/>
                          <a:tab pos="1701800" algn="dec"/>
                          <a:tab pos="1881188" algn="l"/>
                        </a:tabLst>
                      </a:pPr>
                      <a:r>
                        <a:rPr lang="es-CO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358.485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568325" rtl="0" eaLnBrk="1" fontAlgn="ctr" latinLnBrk="0" hangingPunct="1">
                        <a:tabLst>
                          <a:tab pos="0" algn="l"/>
                          <a:tab pos="1701800" algn="dec"/>
                          <a:tab pos="1881188" algn="l"/>
                        </a:tabLst>
                      </a:pPr>
                      <a:r>
                        <a:rPr lang="es-CO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53,1%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568325" rtl="0" eaLnBrk="1" fontAlgn="ctr" latinLnBrk="0" hangingPunct="1">
                        <a:tabLst>
                          <a:tab pos="0" algn="l"/>
                          <a:tab pos="1701800" algn="dec"/>
                          <a:tab pos="1881188" algn="l"/>
                        </a:tabLst>
                      </a:pPr>
                      <a:r>
                        <a:rPr lang="es-CO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352.524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568325" rtl="0" eaLnBrk="1" fontAlgn="ctr" latinLnBrk="0" hangingPunct="1">
                        <a:tabLst>
                          <a:tab pos="0" algn="l"/>
                          <a:tab pos="1701800" algn="dec"/>
                          <a:tab pos="1881188" algn="l"/>
                        </a:tabLst>
                      </a:pPr>
                      <a:r>
                        <a:rPr lang="es-CO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52,2%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448902"/>
                  </a:ext>
                </a:extLst>
              </a:tr>
              <a:tr h="6708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Peñalosa</a:t>
                      </a:r>
                    </a:p>
                  </a:txBody>
                  <a:tcPr marL="144000" marR="144000" marT="18000" marB="1800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2016</a:t>
                      </a:r>
                    </a:p>
                  </a:txBody>
                  <a:tcPr marL="144000" marR="144000" marT="18000" marB="1800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568325" rtl="0" eaLnBrk="1" fontAlgn="ctr" latinLnBrk="0" hangingPunct="1">
                        <a:tabLst>
                          <a:tab pos="0" algn="l"/>
                          <a:tab pos="1701800" algn="dec"/>
                          <a:tab pos="1881188" algn="l"/>
                        </a:tabLst>
                      </a:pPr>
                      <a:r>
                        <a:rPr lang="es-CO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836.322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568325" rtl="0" eaLnBrk="1" fontAlgn="ctr" latinLnBrk="0" hangingPunct="1">
                        <a:tabLst>
                          <a:tab pos="0" algn="l"/>
                          <a:tab pos="1701800" algn="dec"/>
                          <a:tab pos="1881188" algn="l"/>
                        </a:tabLst>
                      </a:pPr>
                      <a:r>
                        <a:rPr lang="es-CO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516.432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568325" rtl="0" eaLnBrk="1" fontAlgn="ctr" latinLnBrk="0" hangingPunct="1">
                        <a:tabLst>
                          <a:tab pos="0" algn="l"/>
                          <a:tab pos="1701800" algn="dec"/>
                          <a:tab pos="1881188" algn="l"/>
                        </a:tabLst>
                      </a:pPr>
                      <a:r>
                        <a:rPr lang="es-CO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61,8%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568325" rtl="0" eaLnBrk="1" fontAlgn="ctr" latinLnBrk="0" hangingPunct="1">
                        <a:tabLst>
                          <a:tab pos="0" algn="l"/>
                          <a:tab pos="1701800" algn="dec"/>
                          <a:tab pos="1881188" algn="l"/>
                        </a:tabLst>
                      </a:pPr>
                      <a:r>
                        <a:rPr lang="es-CO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516.432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568325" rtl="0" eaLnBrk="1" fontAlgn="ctr" latinLnBrk="0" hangingPunct="1">
                        <a:tabLst>
                          <a:tab pos="0" algn="l"/>
                          <a:tab pos="1701800" algn="dec"/>
                          <a:tab pos="1881188" algn="l"/>
                        </a:tabLst>
                      </a:pPr>
                      <a:r>
                        <a:rPr lang="es-CO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61,8%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814637"/>
                  </a:ext>
                </a:extLst>
              </a:tr>
              <a:tr h="6708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Petro</a:t>
                      </a:r>
                    </a:p>
                  </a:txBody>
                  <a:tcPr marL="144000" marR="144000" marT="18000" marB="1800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2012</a:t>
                      </a:r>
                    </a:p>
                  </a:txBody>
                  <a:tcPr marL="144000" marR="144000" marT="18000" marB="1800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568325" rtl="0" eaLnBrk="1" fontAlgn="ctr" latinLnBrk="0" hangingPunct="1">
                        <a:tabLst>
                          <a:tab pos="0" algn="l"/>
                          <a:tab pos="1701800" algn="dec"/>
                          <a:tab pos="1881188" algn="l"/>
                        </a:tabLst>
                      </a:pPr>
                      <a:r>
                        <a:rPr lang="es-CO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997.967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568325" rtl="0" eaLnBrk="1" fontAlgn="ctr" latinLnBrk="0" hangingPunct="1">
                        <a:tabLst>
                          <a:tab pos="0" algn="l"/>
                          <a:tab pos="1701800" algn="dec"/>
                          <a:tab pos="1881188" algn="l"/>
                        </a:tabLst>
                      </a:pPr>
                      <a:r>
                        <a:rPr lang="es-CO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534.490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568325" rtl="0" eaLnBrk="1" fontAlgn="ctr" latinLnBrk="0" hangingPunct="1">
                        <a:tabLst>
                          <a:tab pos="0" algn="l"/>
                          <a:tab pos="1701800" algn="dec"/>
                          <a:tab pos="1881188" algn="l"/>
                        </a:tabLst>
                      </a:pPr>
                      <a:r>
                        <a:rPr lang="es-CO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53,6%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568325" rtl="0" eaLnBrk="1" fontAlgn="ctr" latinLnBrk="0" hangingPunct="1">
                        <a:tabLst>
                          <a:tab pos="0" algn="l"/>
                          <a:tab pos="1701800" algn="dec"/>
                          <a:tab pos="1881188" algn="l"/>
                        </a:tabLst>
                      </a:pPr>
                      <a:r>
                        <a:rPr lang="es-CO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526.786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568325" rtl="0" eaLnBrk="1" fontAlgn="ctr" latinLnBrk="0" hangingPunct="1">
                        <a:tabLst>
                          <a:tab pos="0" algn="l"/>
                          <a:tab pos="1701800" algn="dec"/>
                          <a:tab pos="1881188" algn="l"/>
                        </a:tabLst>
                      </a:pPr>
                      <a:r>
                        <a:rPr lang="es-CO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52,8%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560430"/>
                  </a:ext>
                </a:extLst>
              </a:tr>
              <a:tr h="289837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INVERSIÓN</a:t>
                      </a:r>
                    </a:p>
                  </a:txBody>
                  <a:tcPr marL="144000" marR="144000" marT="18000" marB="180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284461"/>
                  </a:ext>
                </a:extLst>
              </a:tr>
              <a:tr h="13164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Administración</a:t>
                      </a:r>
                    </a:p>
                  </a:txBody>
                  <a:tcPr marL="144000" marR="144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Año</a:t>
                      </a:r>
                    </a:p>
                  </a:txBody>
                  <a:tcPr marL="144000" marR="144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Presupuesto disponible</a:t>
                      </a:r>
                    </a:p>
                  </a:txBody>
                  <a:tcPr marL="144000" marR="144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Compromisos</a:t>
                      </a:r>
                    </a:p>
                  </a:txBody>
                  <a:tcPr marL="144000" marR="144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% Compromisos</a:t>
                      </a:r>
                    </a:p>
                  </a:txBody>
                  <a:tcPr marL="144000" marR="144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Giros</a:t>
                      </a:r>
                    </a:p>
                  </a:txBody>
                  <a:tcPr marL="144000" marR="144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% Giros</a:t>
                      </a:r>
                    </a:p>
                  </a:txBody>
                  <a:tcPr marL="144000" marR="144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260370"/>
                  </a:ext>
                </a:extLst>
              </a:tr>
              <a:tr h="6708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Galán </a:t>
                      </a:r>
                    </a:p>
                  </a:txBody>
                  <a:tcPr marL="144000" marR="144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2024</a:t>
                      </a:r>
                    </a:p>
                  </a:txBody>
                  <a:tcPr marL="144000" marR="144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26.586.928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16.568.697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12.760.591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089809"/>
                  </a:ext>
                </a:extLst>
              </a:tr>
              <a:tr h="6708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López</a:t>
                      </a:r>
                    </a:p>
                  </a:txBody>
                  <a:tcPr marL="144000" marR="144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144000" marR="144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568325" rtl="0" eaLnBrk="1" fontAlgn="ctr" latinLnBrk="0" hangingPunct="1">
                        <a:tabLst>
                          <a:tab pos="0" algn="l"/>
                          <a:tab pos="1701800" algn="dec"/>
                          <a:tab pos="1881188" algn="l"/>
                        </a:tabLst>
                      </a:pPr>
                      <a:r>
                        <a:rPr lang="es-CO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25.045.224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568325" rtl="0" eaLnBrk="1" fontAlgn="ctr" latinLnBrk="0" hangingPunct="1">
                        <a:tabLst>
                          <a:tab pos="0" algn="l"/>
                          <a:tab pos="1701800" algn="dec"/>
                          <a:tab pos="1881188" algn="l"/>
                        </a:tabLst>
                      </a:pPr>
                      <a:r>
                        <a:rPr lang="es-CO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13.582.801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568325" rtl="0" eaLnBrk="1" fontAlgn="ctr" latinLnBrk="0" hangingPunct="1">
                        <a:tabLst>
                          <a:tab pos="0" algn="l"/>
                          <a:tab pos="1701800" algn="dec"/>
                          <a:tab pos="1881188" algn="l"/>
                        </a:tabLst>
                      </a:pPr>
                      <a:r>
                        <a:rPr lang="es-CO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54,2%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568325" rtl="0" eaLnBrk="1" fontAlgn="ctr" latinLnBrk="0" hangingPunct="1">
                        <a:tabLst>
                          <a:tab pos="0" algn="l"/>
                          <a:tab pos="1701800" algn="dec"/>
                          <a:tab pos="1881188" algn="l"/>
                        </a:tabLst>
                      </a:pPr>
                      <a:r>
                        <a:rPr lang="es-CO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9.879.767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568325" rtl="0" eaLnBrk="1" fontAlgn="ctr" latinLnBrk="0" hangingPunct="1">
                        <a:tabLst>
                          <a:tab pos="0" algn="l"/>
                          <a:tab pos="1701800" algn="dec"/>
                          <a:tab pos="1881188" algn="l"/>
                        </a:tabLst>
                      </a:pPr>
                      <a:r>
                        <a:rPr lang="es-CO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39,4%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3015"/>
                  </a:ext>
                </a:extLst>
              </a:tr>
              <a:tr h="6708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Peñalosa</a:t>
                      </a:r>
                    </a:p>
                  </a:txBody>
                  <a:tcPr marL="144000" marR="144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2016</a:t>
                      </a:r>
                    </a:p>
                  </a:txBody>
                  <a:tcPr marL="144000" marR="144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568325" rtl="0" eaLnBrk="1" fontAlgn="ctr" latinLnBrk="0" hangingPunct="1">
                        <a:tabLst>
                          <a:tab pos="0" algn="l"/>
                          <a:tab pos="1701800" algn="dec"/>
                          <a:tab pos="1881188" algn="l"/>
                        </a:tabLst>
                      </a:pPr>
                      <a:r>
                        <a:rPr lang="es-CO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21.137.373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568325" rtl="0" eaLnBrk="1" fontAlgn="ctr" latinLnBrk="0" hangingPunct="1">
                        <a:tabLst>
                          <a:tab pos="0" algn="l"/>
                          <a:tab pos="1701800" algn="dec"/>
                          <a:tab pos="1881188" algn="l"/>
                        </a:tabLst>
                      </a:pPr>
                      <a:r>
                        <a:rPr lang="es-CO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9.297.694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568325" rtl="0" eaLnBrk="1" fontAlgn="ctr" latinLnBrk="0" hangingPunct="1">
                        <a:tabLst>
                          <a:tab pos="0" algn="l"/>
                          <a:tab pos="1701800" algn="dec"/>
                          <a:tab pos="1881188" algn="l"/>
                        </a:tabLst>
                      </a:pPr>
                      <a:r>
                        <a:rPr lang="es-CO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44,0%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568325" rtl="0" eaLnBrk="1" fontAlgn="ctr" latinLnBrk="0" hangingPunct="1">
                        <a:tabLst>
                          <a:tab pos="0" algn="l"/>
                          <a:tab pos="1701800" algn="dec"/>
                          <a:tab pos="1881188" algn="l"/>
                        </a:tabLst>
                      </a:pPr>
                      <a:r>
                        <a:rPr lang="es-CO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6.794.724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568325" rtl="0" eaLnBrk="1" fontAlgn="ctr" latinLnBrk="0" hangingPunct="1">
                        <a:tabLst>
                          <a:tab pos="0" algn="l"/>
                          <a:tab pos="1701800" algn="dec"/>
                          <a:tab pos="1881188" algn="l"/>
                        </a:tabLst>
                      </a:pPr>
                      <a:r>
                        <a:rPr lang="es-CO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32,1%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500553"/>
                  </a:ext>
                </a:extLst>
              </a:tr>
              <a:tr h="6708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Petro</a:t>
                      </a:r>
                    </a:p>
                  </a:txBody>
                  <a:tcPr marL="144000" marR="144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2012</a:t>
                      </a:r>
                    </a:p>
                  </a:txBody>
                  <a:tcPr marL="144000" marR="144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568325" rtl="0" eaLnBrk="1" fontAlgn="ctr" latinLnBrk="0" hangingPunct="1">
                        <a:tabLst>
                          <a:tab pos="0" algn="l"/>
                          <a:tab pos="1701800" algn="dec"/>
                          <a:tab pos="1881188" algn="l"/>
                        </a:tabLst>
                      </a:pPr>
                      <a:r>
                        <a:rPr lang="es-CO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15.298.648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568325" rtl="0" eaLnBrk="1" fontAlgn="ctr" latinLnBrk="0" hangingPunct="1">
                        <a:tabLst>
                          <a:tab pos="0" algn="l"/>
                          <a:tab pos="1701800" algn="dec"/>
                          <a:tab pos="1881188" algn="l"/>
                        </a:tabLst>
                      </a:pPr>
                      <a:r>
                        <a:rPr lang="es-CO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6.910.585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568325" rtl="0" eaLnBrk="1" fontAlgn="ctr" latinLnBrk="0" hangingPunct="1">
                        <a:tabLst>
                          <a:tab pos="0" algn="l"/>
                          <a:tab pos="1701800" algn="dec"/>
                          <a:tab pos="1881188" algn="l"/>
                        </a:tabLst>
                      </a:pPr>
                      <a:r>
                        <a:rPr lang="es-CO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45,2%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568325" rtl="0" eaLnBrk="1" fontAlgn="ctr" latinLnBrk="0" hangingPunct="1">
                        <a:tabLst>
                          <a:tab pos="0" algn="l"/>
                          <a:tab pos="1701800" algn="dec"/>
                          <a:tab pos="1881188" algn="l"/>
                        </a:tabLst>
                      </a:pPr>
                      <a:r>
                        <a:rPr lang="es-CO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4.657.414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568325" rtl="0" eaLnBrk="1" fontAlgn="ctr" latinLnBrk="0" hangingPunct="1">
                        <a:tabLst>
                          <a:tab pos="0" algn="l"/>
                          <a:tab pos="1701800" algn="dec"/>
                          <a:tab pos="1881188" algn="l"/>
                        </a:tabLst>
                      </a:pPr>
                      <a:r>
                        <a:rPr lang="es-CO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30,4%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855444"/>
                  </a:ext>
                </a:extLst>
              </a:tr>
              <a:tr h="7295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Fuente: SHD-DDP-SFD. Sistema Predis y BogData </a:t>
                      </a:r>
                    </a:p>
                  </a:txBody>
                  <a:tcPr marL="144000" marR="144000" marT="18000" marB="18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144000" marT="18000" marB="18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144000" marT="18000" marB="18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144000" marT="18000" marB="18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144000" marT="18000" marB="18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5612051"/>
                  </a:ext>
                </a:extLst>
              </a:tr>
            </a:tbl>
          </a:graphicData>
        </a:graphic>
      </p:graphicFrame>
      <p:sp>
        <p:nvSpPr>
          <p:cNvPr id="2" name="Título 12">
            <a:extLst>
              <a:ext uri="{FF2B5EF4-FFF2-40B4-BE49-F238E27FC236}">
                <a16:creationId xmlns:a16="http://schemas.microsoft.com/office/drawing/2014/main" id="{EA298381-2AF8-FA04-8816-1711547FDD63}"/>
              </a:ext>
            </a:extLst>
          </p:cNvPr>
          <p:cNvSpPr txBox="1">
            <a:spLocks/>
          </p:cNvSpPr>
          <p:nvPr/>
        </p:nvSpPr>
        <p:spPr>
          <a:xfrm>
            <a:off x="294252" y="1"/>
            <a:ext cx="9610635" cy="790203"/>
          </a:xfrm>
        </p:spPr>
        <p:txBody>
          <a:bodyPr lIns="91440" tIns="45720" rIns="91440" bIns="4572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00" b="1"/>
              <a:t>Ejecución presupuestal </a:t>
            </a:r>
            <a:r>
              <a:rPr lang="es-ES" sz="2800"/>
              <a:t>enero – agosto de cada Administración</a:t>
            </a:r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74163036-AA0E-4C79-FBEA-CF9876C00608}"/>
              </a:ext>
            </a:extLst>
          </p:cNvPr>
          <p:cNvCxnSpPr>
            <a:cxnSpLocks/>
          </p:cNvCxnSpPr>
          <p:nvPr/>
        </p:nvCxnSpPr>
        <p:spPr>
          <a:xfrm>
            <a:off x="294253" y="792121"/>
            <a:ext cx="5801747" cy="0"/>
          </a:xfrm>
          <a:prstGeom prst="straightConnector1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F8366D43-1FEF-216B-FC31-4C064C2A5C85}"/>
              </a:ext>
            </a:extLst>
          </p:cNvPr>
          <p:cNvSpPr txBox="1"/>
          <p:nvPr/>
        </p:nvSpPr>
        <p:spPr>
          <a:xfrm>
            <a:off x="9464374" y="262039"/>
            <a:ext cx="2727626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200" b="1">
                <a:latin typeface="Aptos"/>
              </a:rPr>
              <a:t>Millones de pesos constantes 2024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4CA28712-EB5D-BB30-773A-4FF74897BE3A}"/>
              </a:ext>
            </a:extLst>
          </p:cNvPr>
          <p:cNvSpPr/>
          <p:nvPr/>
        </p:nvSpPr>
        <p:spPr>
          <a:xfrm>
            <a:off x="10635175" y="5423094"/>
            <a:ext cx="780757" cy="26025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BE481223-34A2-02F5-90B7-33D003071595}"/>
              </a:ext>
            </a:extLst>
          </p:cNvPr>
          <p:cNvSpPr/>
          <p:nvPr/>
        </p:nvSpPr>
        <p:spPr>
          <a:xfrm>
            <a:off x="7580146" y="5427782"/>
            <a:ext cx="780757" cy="26025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14673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5EE5DE0-CA87-C8C2-BB15-443865039BD2}"/>
              </a:ext>
            </a:extLst>
          </p:cNvPr>
          <p:cNvSpPr txBox="1"/>
          <p:nvPr/>
        </p:nvSpPr>
        <p:spPr>
          <a:xfrm>
            <a:off x="2243727" y="2603036"/>
            <a:ext cx="40458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>
                <a:latin typeface="+mj-lt"/>
                <a:cs typeface="Arial" panose="020B0604020202020204" pitchFamily="34" charset="0"/>
              </a:rPr>
              <a:t>FUENTES PARA LA MODIFICACIÓN PRESUPUESTAL</a:t>
            </a:r>
            <a:endParaRPr lang="es-CO" sz="3000">
              <a:latin typeface="+mj-l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32207B5-D94F-D57E-3665-3CBA1E078BD5}"/>
              </a:ext>
            </a:extLst>
          </p:cNvPr>
          <p:cNvSpPr txBox="1"/>
          <p:nvPr/>
        </p:nvSpPr>
        <p:spPr>
          <a:xfrm>
            <a:off x="1010755" y="2228672"/>
            <a:ext cx="1138453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0">
                <a:latin typeface="+mj-lt"/>
              </a:rPr>
              <a:t>2</a:t>
            </a:r>
            <a:endParaRPr lang="es-CO" sz="15000">
              <a:latin typeface="+mj-lt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5851628-B8B5-D3CB-0915-19608ABAC185}"/>
              </a:ext>
            </a:extLst>
          </p:cNvPr>
          <p:cNvSpPr txBox="1"/>
          <p:nvPr/>
        </p:nvSpPr>
        <p:spPr>
          <a:xfrm>
            <a:off x="6734522" y="2228672"/>
            <a:ext cx="37376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es-ES" sz="3200">
                <a:latin typeface="+mj-lt"/>
                <a:cs typeface="Arial" panose="020B0604020202020204" pitchFamily="34" charset="0"/>
              </a:rPr>
              <a:t>REVISIÓN DE INGRESOS</a:t>
            </a:r>
            <a:br>
              <a:rPr lang="es-ES" sz="3200">
                <a:latin typeface="+mj-lt"/>
                <a:cs typeface="Arial" panose="020B0604020202020204" pitchFamily="34" charset="0"/>
              </a:rPr>
            </a:br>
            <a:endParaRPr lang="es-ES" sz="3200">
              <a:latin typeface="+mj-lt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LcPeriod"/>
            </a:pPr>
            <a:r>
              <a:rPr lang="es-ES" sz="3200">
                <a:latin typeface="+mj-lt"/>
                <a:cs typeface="Arial" panose="020B0604020202020204" pitchFamily="34" charset="0"/>
              </a:rPr>
              <a:t>MODIFICACIONES PRESUPUESTALES</a:t>
            </a:r>
            <a:endParaRPr lang="es-CO" sz="320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926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3E2789F6-FAC2-B7B2-05E7-39CAD25E458F}"/>
              </a:ext>
            </a:extLst>
          </p:cNvPr>
          <p:cNvSpPr txBox="1"/>
          <p:nvPr/>
        </p:nvSpPr>
        <p:spPr>
          <a:xfrm>
            <a:off x="2192481" y="5465643"/>
            <a:ext cx="78070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>
                <a:latin typeface="Arial" panose="020B0604020202020204" pitchFamily="34" charset="0"/>
                <a:cs typeface="Arial" panose="020B0604020202020204" pitchFamily="34" charset="0"/>
              </a:rPr>
              <a:t>Fuente: Dirección Distrital de Presupuesto – DDP</a:t>
            </a:r>
          </a:p>
        </p:txBody>
      </p:sp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5AB378D8-0C6F-43FD-7A0F-31CF14C504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652716"/>
              </p:ext>
            </p:extLst>
          </p:nvPr>
        </p:nvGraphicFramePr>
        <p:xfrm>
          <a:off x="1938762" y="1155265"/>
          <a:ext cx="8381036" cy="413568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416718">
                  <a:extLst>
                    <a:ext uri="{9D8B030D-6E8A-4147-A177-3AD203B41FA5}">
                      <a16:colId xmlns:a16="http://schemas.microsoft.com/office/drawing/2014/main" val="2798638719"/>
                    </a:ext>
                  </a:extLst>
                </a:gridCol>
                <a:gridCol w="1696040">
                  <a:extLst>
                    <a:ext uri="{9D8B030D-6E8A-4147-A177-3AD203B41FA5}">
                      <a16:colId xmlns:a16="http://schemas.microsoft.com/office/drawing/2014/main" val="1959409555"/>
                    </a:ext>
                  </a:extLst>
                </a:gridCol>
                <a:gridCol w="1478337">
                  <a:extLst>
                    <a:ext uri="{9D8B030D-6E8A-4147-A177-3AD203B41FA5}">
                      <a16:colId xmlns:a16="http://schemas.microsoft.com/office/drawing/2014/main" val="75095140"/>
                    </a:ext>
                  </a:extLst>
                </a:gridCol>
                <a:gridCol w="1789941">
                  <a:extLst>
                    <a:ext uri="{9D8B030D-6E8A-4147-A177-3AD203B41FA5}">
                      <a16:colId xmlns:a16="http://schemas.microsoft.com/office/drawing/2014/main" val="8813943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Concepto</a:t>
                      </a:r>
                    </a:p>
                  </a:txBody>
                  <a:tcPr marL="36000" marR="36000" marT="144000" marB="18000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4856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Presupuesto Disponible 2024</a:t>
                      </a:r>
                    </a:p>
                  </a:txBody>
                  <a:tcPr marL="36000" marR="36000" marT="144000" marB="18000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4856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Aumento Ingresos</a:t>
                      </a:r>
                    </a:p>
                  </a:txBody>
                  <a:tcPr marL="36000" marR="36000" marT="144000" marB="18000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4856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Presupuesto Final</a:t>
                      </a:r>
                    </a:p>
                  </a:txBody>
                  <a:tcPr marL="36000" marR="36000" marT="144000" marB="18000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4856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339301"/>
                  </a:ext>
                </a:extLst>
              </a:tr>
              <a:tr h="220071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I. INGRESOS </a:t>
                      </a:r>
                    </a:p>
                  </a:txBody>
                  <a:tcPr marL="36000" marR="36000" marT="108000" marB="7200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108000" marB="7200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108000" marB="7200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1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108000" marB="7200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5039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A. INGRESOS CORRIENTES</a:t>
                      </a:r>
                    </a:p>
                  </a:txBody>
                  <a:tcPr marL="36000" marR="36000" marT="108000" marB="7200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24.220.749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70.412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24.291.161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931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 1. Ingresos Tributarios Admon Central </a:t>
                      </a:r>
                    </a:p>
                  </a:txBody>
                  <a:tcPr marL="36000" marR="36000" marT="108000" marB="7200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13.842.351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53.694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13.896.045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2569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 2. Ingresos No Tributarios Admon Central </a:t>
                      </a:r>
                    </a:p>
                  </a:txBody>
                  <a:tcPr marL="36000" marR="36000" marT="108000" marB="7200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7.804.102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7.230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7.811.332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2560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 3. Ingresos Corrientes EE.PP. (IDU y JBJCM)</a:t>
                      </a:r>
                    </a:p>
                  </a:txBody>
                  <a:tcPr marL="36000" marR="36000" marT="108000" marB="7200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2.574.297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9.488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2.583.784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6108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B. RECURSOS DE CAPITAL</a:t>
                      </a:r>
                    </a:p>
                  </a:txBody>
                  <a:tcPr marL="36000" marR="36000" marT="108000" marB="7200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9.019.422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402.809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9.422.231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885557"/>
                  </a:ext>
                </a:extLst>
              </a:tr>
              <a:tr h="210301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.        1. Ingresos de Capital Admon Central </a:t>
                      </a:r>
                    </a:p>
                  </a:txBody>
                  <a:tcPr marL="36000" marR="36000" marT="108000" marB="7200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5.696.612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267.186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5.963.798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118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 2. Recursos de Crédito </a:t>
                      </a: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Admon Central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36000" marR="36000" marT="108000" marB="7200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1.904.889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85.456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1.990.345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1720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    3. Ingresos de Capital EE.PP. (IDU y JBJCM)</a:t>
                      </a:r>
                    </a:p>
                  </a:txBody>
                  <a:tcPr marL="36000" marR="36000" marT="108000" marB="7200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1.417.921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50.167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1.468.088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3193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TOTAL INGRESOS (Adm.Central y EE.PP.)</a:t>
                      </a:r>
                    </a:p>
                  </a:txBody>
                  <a:tcPr marL="36000" marR="36000" marT="108000" marB="7200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33.240.171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100" b="1">
                          <a:latin typeface="Arial"/>
                          <a:cs typeface="Arial"/>
                        </a:rPr>
                        <a:t>473.221</a:t>
                      </a:r>
                      <a:endParaRPr lang="es-CO" sz="1100" b="1">
                        <a:latin typeface="Arial"/>
                        <a:cs typeface="Arial"/>
                      </a:endParaRPr>
                    </a:p>
                  </a:txBody>
                  <a:tcPr marL="36000" marR="36000" marT="108000" marB="7200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33.713.392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00596"/>
                  </a:ext>
                </a:extLst>
              </a:tr>
            </a:tbl>
          </a:graphicData>
        </a:graphic>
      </p:graphicFrame>
      <p:sp>
        <p:nvSpPr>
          <p:cNvPr id="3" name="Título 12">
            <a:extLst>
              <a:ext uri="{FF2B5EF4-FFF2-40B4-BE49-F238E27FC236}">
                <a16:creationId xmlns:a16="http://schemas.microsoft.com/office/drawing/2014/main" id="{5F671033-328E-C1EB-0359-1822B1F459C3}"/>
              </a:ext>
            </a:extLst>
          </p:cNvPr>
          <p:cNvSpPr txBox="1">
            <a:spLocks/>
          </p:cNvSpPr>
          <p:nvPr/>
        </p:nvSpPr>
        <p:spPr>
          <a:xfrm>
            <a:off x="294253" y="1"/>
            <a:ext cx="11345992" cy="790203"/>
          </a:xfrm>
        </p:spPr>
        <p:txBody>
          <a:bodyPr lIns="91440" tIns="45720" rIns="91440" bIns="4572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00" b="1"/>
              <a:t>Presupuesto 2024 – </a:t>
            </a:r>
            <a:r>
              <a:rPr lang="es-ES" sz="2800"/>
              <a:t>Ingresos</a:t>
            </a: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977BA168-BC9E-0617-960F-EDC8155DE709}"/>
              </a:ext>
            </a:extLst>
          </p:cNvPr>
          <p:cNvCxnSpPr>
            <a:cxnSpLocks/>
          </p:cNvCxnSpPr>
          <p:nvPr/>
        </p:nvCxnSpPr>
        <p:spPr>
          <a:xfrm>
            <a:off x="294253" y="792121"/>
            <a:ext cx="5801747" cy="0"/>
          </a:xfrm>
          <a:prstGeom prst="straightConnector1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C15511F6-EFCD-739D-CDF1-58D7086A5BD1}"/>
              </a:ext>
            </a:extLst>
          </p:cNvPr>
          <p:cNvSpPr txBox="1"/>
          <p:nvPr/>
        </p:nvSpPr>
        <p:spPr>
          <a:xfrm>
            <a:off x="9756798" y="262039"/>
            <a:ext cx="243520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CO" sz="1200" b="1">
                <a:latin typeface="Aptos"/>
              </a:rPr>
              <a:t>Cifras en  millones</a:t>
            </a:r>
          </a:p>
        </p:txBody>
      </p:sp>
    </p:spTree>
    <p:extLst>
      <p:ext uri="{BB962C8B-B14F-4D97-AF65-F5344CB8AC3E}">
        <p14:creationId xmlns:p14="http://schemas.microsoft.com/office/powerpoint/2010/main" val="25557545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resentación-2">
      <a:dk1>
        <a:srgbClr val="232A34"/>
      </a:dk1>
      <a:lt1>
        <a:srgbClr val="FFFFFF"/>
      </a:lt1>
      <a:dk2>
        <a:srgbClr val="737373"/>
      </a:dk2>
      <a:lt2>
        <a:srgbClr val="FFFFFF"/>
      </a:lt2>
      <a:accent1>
        <a:srgbClr val="F5C157"/>
      </a:accent1>
      <a:accent2>
        <a:srgbClr val="8091A9"/>
      </a:accent2>
      <a:accent3>
        <a:srgbClr val="E25E1A"/>
      </a:accent3>
      <a:accent4>
        <a:srgbClr val="92D050"/>
      </a:accent4>
      <a:accent5>
        <a:srgbClr val="00B0F0"/>
      </a:accent5>
      <a:accent6>
        <a:srgbClr val="A98FEF"/>
      </a:accent6>
      <a:hlink>
        <a:srgbClr val="42B7FE"/>
      </a:hlink>
      <a:folHlink>
        <a:srgbClr val="A5A5A5"/>
      </a:folHlink>
    </a:clrScheme>
    <a:fontScheme name="Nuevo-alcaldia">
      <a:majorFont>
        <a:latin typeface="Oswald Medium"/>
        <a:ea typeface=""/>
        <a:cs typeface=""/>
      </a:majorFont>
      <a:minorFont>
        <a:latin typeface="Lexend De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ítulo de la presentación" id="{F126A0A5-3E5C-4371-94CF-A4A2B1D112AC}" vid="{E36E42FB-7A5F-4D89-ABFB-5B9EBE3C950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DB86BD8758C3F44A8735E98054B7573" ma:contentTypeVersion="6" ma:contentTypeDescription="Crear nuevo documento." ma:contentTypeScope="" ma:versionID="182e3f9630828c268a48958a8e95923c">
  <xsd:schema xmlns:xsd="http://www.w3.org/2001/XMLSchema" xmlns:xs="http://www.w3.org/2001/XMLSchema" xmlns:p="http://schemas.microsoft.com/office/2006/metadata/properties" xmlns:ns2="9d6ee480-ad96-4253-ba24-38e5c80fd696" xmlns:ns3="017f87c3-b7b9-4f69-b1bd-5071463533cd" targetNamespace="http://schemas.microsoft.com/office/2006/metadata/properties" ma:root="true" ma:fieldsID="57c15e1ca21673e027d80fbb4233d7bf" ns2:_="" ns3:_="">
    <xsd:import namespace="9d6ee480-ad96-4253-ba24-38e5c80fd696"/>
    <xsd:import namespace="017f87c3-b7b9-4f69-b1bd-5071463533c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6ee480-ad96-4253-ba24-38e5c80fd69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7f87c3-b7b9-4f69-b1bd-5071463533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d6ee480-ad96-4253-ba24-38e5c80fd696">
      <UserInfo>
        <DisplayName>Mireya Daza Díaz</DisplayName>
        <AccountId>531</AccountId>
        <AccountType/>
      </UserInfo>
      <UserInfo>
        <DisplayName>Jimmy Alexis Rodriguez Rojas</DisplayName>
        <AccountId>1553</AccountId>
        <AccountType/>
      </UserInfo>
      <UserInfo>
        <DisplayName>Jaime Enrique Zambrano Salazar</DisplayName>
        <AccountId>14609</AccountId>
        <AccountType/>
      </UserInfo>
      <UserInfo>
        <DisplayName>Claudia Patricia Lopez Garzon</DisplayName>
        <AccountId>21135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6C1C778-6569-4BB5-882F-FF32ABFCDE09}">
  <ds:schemaRefs>
    <ds:schemaRef ds:uri="017f87c3-b7b9-4f69-b1bd-5071463533cd"/>
    <ds:schemaRef ds:uri="9d6ee480-ad96-4253-ba24-38e5c80fd69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880A449-3D01-4A61-B50A-A7D91B3250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0E79BA-1F7F-47CA-A9BC-9F49CB79DEA8}">
  <ds:schemaRefs>
    <ds:schemaRef ds:uri="http://schemas.microsoft.com/office/2006/metadata/properties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9d6ee480-ad96-4253-ba24-38e5c80fd696"/>
    <ds:schemaRef ds:uri="http://schemas.openxmlformats.org/package/2006/metadata/core-properties"/>
    <ds:schemaRef ds:uri="http://schemas.microsoft.com/office/infopath/2007/PartnerControls"/>
    <ds:schemaRef ds:uri="017f87c3-b7b9-4f69-b1bd-5071463533c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01-0305-plantilla-2</Template>
  <TotalTime>0</TotalTime>
  <Words>2986</Words>
  <Application>Microsoft Office PowerPoint</Application>
  <PresentationFormat>Panorámica</PresentationFormat>
  <Paragraphs>984</Paragraphs>
  <Slides>22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9" baseType="lpstr">
      <vt:lpstr>Aptos</vt:lpstr>
      <vt:lpstr>Aptos Narrow</vt:lpstr>
      <vt:lpstr>Arial</vt:lpstr>
      <vt:lpstr>Arial Black</vt:lpstr>
      <vt:lpstr>Calibri</vt:lpstr>
      <vt:lpstr>Lexend Deca</vt:lpstr>
      <vt:lpstr>Tema de Office</vt:lpstr>
      <vt:lpstr>Adición  y modificación al Presupuesto Anual 2024 e informe de la Armonización Presupuestal del Plan de Desarrollo </vt:lpstr>
      <vt:lpstr>Presentación de PowerPoint</vt:lpstr>
      <vt:lpstr>Presentación de PowerPoint</vt:lpstr>
      <vt:lpstr>Presupuesto disponible a agosto de 2024 por Sectores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Presupuesto disponible a agosto de 2024 por Sectores</vt:lpstr>
      <vt:lpstr>Presentación de PowerPoint</vt:lpstr>
      <vt:lpstr>¡Gracias!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</dc:title>
  <dc:creator>Yuly Paola Beltran Torres</dc:creator>
  <cp:lastModifiedBy>Jimmy Alexis Rodriguez Rojas</cp:lastModifiedBy>
  <cp:revision>2</cp:revision>
  <dcterms:created xsi:type="dcterms:W3CDTF">2024-05-14T21:56:15Z</dcterms:created>
  <dcterms:modified xsi:type="dcterms:W3CDTF">2024-09-03T20:36:46Z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0x0101003DB86BD8758C3F44A8735E98054B7573</vt:lpwstr>
  </property>
</Properties>
</file>