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686" r:id="rId5"/>
    <p:sldMasterId id="2147483693" r:id="rId6"/>
    <p:sldMasterId id="2147483752" r:id="rId7"/>
  </p:sldMasterIdLst>
  <p:notesMasterIdLst>
    <p:notesMasterId r:id="rId50"/>
  </p:notesMasterIdLst>
  <p:handoutMasterIdLst>
    <p:handoutMasterId r:id="rId51"/>
  </p:handoutMasterIdLst>
  <p:sldIdLst>
    <p:sldId id="258" r:id="rId8"/>
    <p:sldId id="259" r:id="rId9"/>
    <p:sldId id="4291" r:id="rId10"/>
    <p:sldId id="1415" r:id="rId11"/>
    <p:sldId id="1416" r:id="rId12"/>
    <p:sldId id="4261" r:id="rId13"/>
    <p:sldId id="4292" r:id="rId14"/>
    <p:sldId id="283" r:id="rId15"/>
    <p:sldId id="4286" r:id="rId16"/>
    <p:sldId id="1418" r:id="rId17"/>
    <p:sldId id="1414" r:id="rId18"/>
    <p:sldId id="285" r:id="rId19"/>
    <p:sldId id="1320" r:id="rId20"/>
    <p:sldId id="4293" r:id="rId21"/>
    <p:sldId id="3983" r:id="rId22"/>
    <p:sldId id="1526" r:id="rId23"/>
    <p:sldId id="3980" r:id="rId24"/>
    <p:sldId id="3981" r:id="rId25"/>
    <p:sldId id="3982" r:id="rId26"/>
    <p:sldId id="4294" r:id="rId27"/>
    <p:sldId id="4295" r:id="rId28"/>
    <p:sldId id="4258" r:id="rId29"/>
    <p:sldId id="4273" r:id="rId30"/>
    <p:sldId id="4272" r:id="rId31"/>
    <p:sldId id="4271" r:id="rId32"/>
    <p:sldId id="4270" r:id="rId33"/>
    <p:sldId id="1343" r:id="rId34"/>
    <p:sldId id="1403" r:id="rId35"/>
    <p:sldId id="1404" r:id="rId36"/>
    <p:sldId id="1417" r:id="rId37"/>
    <p:sldId id="4297" r:id="rId38"/>
    <p:sldId id="4263" r:id="rId39"/>
    <p:sldId id="4287" r:id="rId40"/>
    <p:sldId id="289" r:id="rId41"/>
    <p:sldId id="338" r:id="rId42"/>
    <p:sldId id="4265" r:id="rId43"/>
    <p:sldId id="336" r:id="rId44"/>
    <p:sldId id="288" r:id="rId45"/>
    <p:sldId id="4289" r:id="rId46"/>
    <p:sldId id="4288" r:id="rId47"/>
    <p:sldId id="4298" r:id="rId48"/>
    <p:sldId id="260" r:id="rId49"/>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773C3-C87C-D667-946D-602D6BE2E078}" v="8" dt="2023-05-08T12:01:42.413"/>
    <p1510:client id="{1B869068-A862-A03E-0277-C24583CA2601}" v="865" dt="2023-05-08T16:33:16.590"/>
    <p1510:client id="{78385FE9-7CD6-4A2A-859D-784EE84DD1DF}" v="2204" dt="2023-05-07T14:32:32.830"/>
    <p1510:client id="{7A856F11-9FBB-7731-B7A1-9443772F3BBB}" v="2" dt="2023-05-08T15:06:51.107"/>
    <p1510:client id="{C1F4E809-4849-4EEC-8D9C-3A95AF614917}" v="1163" dt="2023-05-08T16:36:04.506"/>
    <p1510:client id="{F086D455-99FA-3F4D-14BF-FDDA1FB6D64F}" v="56" dt="2023-05-07T23:22:07.0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AGUSTIN%202013\Despacho%20DDP\Grafico%20Programaci&#243;n%20Presupuestal2.ppt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effectLst>
              <a:outerShdw blurRad="57150" dist="19050" dir="7200000" algn="ctr" rotWithShape="0">
                <a:srgbClr val="000000">
                  <a:alpha val="63000"/>
                </a:srgbClr>
              </a:outerShdw>
            </a:effectLst>
            <a:scene3d>
              <a:camera prst="orthographicFront"/>
              <a:lightRig rig="threePt" dir="t"/>
            </a:scene3d>
            <a:sp3d>
              <a:bevelT/>
              <a:bevelB/>
            </a:sp3d>
          </c:spPr>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1-D9CD-4609-AAC3-FEE1147B379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3-D9CD-4609-AAC3-FEE1147B379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5-D9CD-4609-AAC3-FEE1147B379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7-D9CD-4609-AAC3-FEE1147B379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9-D9CD-4609-AAC3-FEE1147B379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B-D9CD-4609-AAC3-FEE1147B3796}"/>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D-D9CD-4609-AAC3-FEE1147B3796}"/>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0F-D9CD-4609-AAC3-FEE1147B3796}"/>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1-D9CD-4609-AAC3-FEE1147B3796}"/>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3-D9CD-4609-AAC3-FEE1147B3796}"/>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5-D9CD-4609-AAC3-FEE1147B3796}"/>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7-D9CD-4609-AAC3-FEE1147B3796}"/>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9-D9CD-4609-AAC3-FEE1147B3796}"/>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7200000" algn="ctr" rotWithShape="0">
                  <a:srgbClr val="000000">
                    <a:alpha val="63000"/>
                  </a:srgbClr>
                </a:outerShdw>
              </a:effectLst>
              <a:scene3d>
                <a:camera prst="orthographicFront"/>
                <a:lightRig rig="threePt" dir="t"/>
              </a:scene3d>
              <a:sp3d>
                <a:bevelT/>
                <a:bevelB/>
              </a:sp3d>
            </c:spPr>
            <c:extLst>
              <c:ext xmlns:c16="http://schemas.microsoft.com/office/drawing/2014/chart" uri="{C3380CC4-5D6E-409C-BE32-E72D297353CC}">
                <c16:uniqueId val="{0000001B-D9CD-4609-AAC3-FEE1147B3796}"/>
              </c:ext>
            </c:extLst>
          </c:dPt>
          <c:dLbls>
            <c:dLbl>
              <c:idx val="0"/>
              <c:layout>
                <c:manualLayout>
                  <c:x val="0.16391082149214095"/>
                  <c:y val="-6.7102743260209485E-2"/>
                </c:manualLayout>
              </c:layout>
              <c:tx>
                <c:rich>
                  <a:bodyPr/>
                  <a:lstStyle/>
                  <a:p>
                    <a:r>
                      <a:rPr lang="en-US" err="1"/>
                      <a:t>Lineamientos</a:t>
                    </a:r>
                    <a:r>
                      <a:rPr lang="en-US" baseline="0"/>
                      <a:t> de </a:t>
                    </a:r>
                    <a:r>
                      <a:rPr lang="en-US" baseline="0" err="1"/>
                      <a:t>política</a:t>
                    </a:r>
                    <a:endParaRPr lang="en-US" baseline="0"/>
                  </a:p>
                  <a:p>
                    <a:r>
                      <a:rPr lang="en-US" baseline="0"/>
                      <a:t>(1 de </a:t>
                    </a:r>
                    <a:r>
                      <a:rPr lang="en-US" baseline="0" err="1"/>
                      <a:t>abril</a:t>
                    </a:r>
                    <a:r>
                      <a:rPr lang="en-US" baseline="0"/>
                      <a:t>)</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CD-4609-AAC3-FEE1147B3796}"/>
                </c:ext>
              </c:extLst>
            </c:dLbl>
            <c:dLbl>
              <c:idx val="1"/>
              <c:layout>
                <c:manualLayout>
                  <c:x val="0.21144444444444435"/>
                  <c:y val="-4.1182554508230607E-2"/>
                </c:manualLayout>
              </c:layout>
              <c:tx>
                <c:rich>
                  <a:bodyPr rot="0" spcFirstLastPara="1" vertOverflow="ellipsis" vert="horz" wrap="square" anchor="ctr" anchorCtr="1"/>
                  <a:lstStyle/>
                  <a:p>
                    <a:pPr algn="l">
                      <a:defRPr sz="900" b="0" i="0" u="none" strike="noStrike" kern="1200" baseline="0">
                        <a:solidFill>
                          <a:schemeClr val="tx1"/>
                        </a:solidFill>
                        <a:latin typeface="+mn-lt"/>
                        <a:ea typeface="+mn-ea"/>
                        <a:cs typeface="+mn-cs"/>
                      </a:defRPr>
                    </a:pPr>
                    <a:r>
                      <a:rPr lang="es-MX"/>
                      <a:t>Circular de programación</a:t>
                    </a:r>
                  </a:p>
                  <a:p>
                    <a:pPr algn="l">
                      <a:defRPr/>
                    </a:pPr>
                    <a:r>
                      <a:rPr lang="es-MX"/>
                      <a:t>(ABRIL – MAYO)</a:t>
                    </a:r>
                  </a:p>
                </c:rich>
              </c:tx>
              <c:spPr>
                <a:noFill/>
                <a:ln>
                  <a:noFill/>
                </a:ln>
                <a:effectLst/>
              </c:spPr>
              <c:txPr>
                <a:bodyPr rot="0" spcFirstLastPara="1" vertOverflow="ellipsis" vert="horz" wrap="square" anchor="ctr" anchorCtr="1"/>
                <a:lstStyle/>
                <a:p>
                  <a:pPr algn="l">
                    <a:defRPr sz="900" b="0" i="0" u="none" strike="noStrike" kern="1200" baseline="0">
                      <a:solidFill>
                        <a:schemeClr val="tx1"/>
                      </a:solidFill>
                      <a:latin typeface="+mn-lt"/>
                      <a:ea typeface="+mn-ea"/>
                      <a:cs typeface="+mn-cs"/>
                    </a:defRPr>
                  </a:pPr>
                  <a:endParaRPr lang="es-CO"/>
                </a:p>
              </c:txP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9CD-4609-AAC3-FEE1147B3796}"/>
                </c:ext>
              </c:extLst>
            </c:dLbl>
            <c:dLbl>
              <c:idx val="2"/>
              <c:layout>
                <c:manualLayout>
                  <c:x val="0.13318026863625756"/>
                  <c:y val="-5.4421768707482991E-2"/>
                </c:manualLayout>
              </c:layout>
              <c:tx>
                <c:rich>
                  <a:bodyPr/>
                  <a:lstStyle/>
                  <a:p>
                    <a:r>
                      <a:rPr lang="en-US"/>
                      <a:t>Flan</a:t>
                    </a:r>
                    <a:r>
                      <a:rPr lang="en-US" baseline="0"/>
                      <a:t> Financiero</a:t>
                    </a:r>
                  </a:p>
                  <a:p>
                    <a:r>
                      <a:rPr lang="en-US" baseline="0"/>
                      <a:t>(JULIO)</a:t>
                    </a:r>
                    <a:endParaRPr lang="en-US"/>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9CD-4609-AAC3-FEE1147B3796}"/>
                </c:ext>
              </c:extLst>
            </c:dLbl>
            <c:dLbl>
              <c:idx val="3"/>
              <c:layout>
                <c:manualLayout>
                  <c:x val="0.13471107632173179"/>
                  <c:y val="-5.9369202226345175E-2"/>
                </c:manualLayout>
              </c:layout>
              <c:tx>
                <c:rich>
                  <a:bodyPr/>
                  <a:lstStyle/>
                  <a:p>
                    <a:r>
                      <a:rPr lang="es-MX"/>
                      <a:t>Presentación con proyecciones</a:t>
                    </a:r>
                    <a:r>
                      <a:rPr lang="es-MX" baseline="0"/>
                      <a:t> de inversión entidades (AGOSTO –SEPTIEMBRE)</a:t>
                    </a:r>
                    <a:endParaRPr lang="es-MX"/>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9CD-4609-AAC3-FEE1147B3796}"/>
                </c:ext>
              </c:extLst>
            </c:dLbl>
            <c:dLbl>
              <c:idx val="4"/>
              <c:layout>
                <c:manualLayout>
                  <c:x val="0.14236511474910304"/>
                  <c:y val="5.442176870748281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CD-4609-AAC3-FEE1147B3796}"/>
                </c:ext>
              </c:extLst>
            </c:dLbl>
            <c:dLbl>
              <c:idx val="5"/>
              <c:layout>
                <c:manualLayout>
                  <c:x val="0.17566742088273449"/>
                  <c:y val="0.11178186606579496"/>
                </c:manualLayout>
              </c:layout>
              <c:tx>
                <c:rich>
                  <a:bodyPr/>
                  <a:lstStyle/>
                  <a:p>
                    <a:r>
                      <a:rPr lang="es-MX"/>
                      <a:t>Mesas</a:t>
                    </a:r>
                    <a:r>
                      <a:rPr lang="es-MX" baseline="0"/>
                      <a:t> de </a:t>
                    </a:r>
                    <a:r>
                      <a:rPr lang="es-MX" baseline="0" err="1"/>
                      <a:t>trabajo</a:t>
                    </a:r>
                    <a:r>
                      <a:rPr lang="es-MX" baseline="0"/>
                      <a:t> -  </a:t>
                    </a:r>
                    <a:r>
                      <a:rPr lang="es-MX" baseline="0" err="1"/>
                      <a:t>Reuniones</a:t>
                    </a:r>
                    <a:r>
                      <a:rPr lang="es-MX" baseline="0"/>
                      <a:t> con Alcalde</a:t>
                    </a:r>
                  </a:p>
                  <a:p>
                    <a:r>
                      <a:rPr lang="es-MX" baseline="0"/>
                      <a:t>(SEPTIEMBRE)</a:t>
                    </a:r>
                    <a:endParaRPr lang="es-MX"/>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9CD-4609-AAC3-FEE1147B3796}"/>
                </c:ext>
              </c:extLst>
            </c:dLbl>
            <c:dLbl>
              <c:idx val="6"/>
              <c:layout>
                <c:manualLayout>
                  <c:x val="6.4293922789917496E-2"/>
                  <c:y val="0.1137909709338280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CD-4609-AAC3-FEE1147B3796}"/>
                </c:ext>
              </c:extLst>
            </c:dLbl>
            <c:dLbl>
              <c:idx val="7"/>
              <c:layout>
                <c:manualLayout>
                  <c:x val="-0.12947247111352464"/>
                  <c:y val="7.9513784381932379E-2"/>
                </c:manualLayout>
              </c:layout>
              <c:tx>
                <c:rich>
                  <a:bodyPr/>
                  <a:lstStyle/>
                  <a:p>
                    <a:r>
                      <a:rPr lang="es-MX"/>
                      <a:t>Anteproyecto de Presupuesto (Documento y Cargue en sistema de información – OCTUBRE)</a:t>
                    </a:r>
                  </a:p>
                </c:rich>
              </c:tx>
              <c:showLegendKey val="0"/>
              <c:showVal val="0"/>
              <c:showCatName val="1"/>
              <c:showSerName val="0"/>
              <c:showPercent val="0"/>
              <c:showBubbleSize val="0"/>
              <c:extLst>
                <c:ext xmlns:c15="http://schemas.microsoft.com/office/drawing/2012/chart" uri="{CE6537A1-D6FC-4f65-9D91-7224C49458BB}">
                  <c15:layout>
                    <c:manualLayout>
                      <c:w val="0.25886059070202433"/>
                      <c:h val="0.1243518204776534"/>
                    </c:manualLayout>
                  </c15:layout>
                  <c15:showDataLabelsRange val="0"/>
                </c:ext>
                <c:ext xmlns:c16="http://schemas.microsoft.com/office/drawing/2014/chart" uri="{C3380CC4-5D6E-409C-BE32-E72D297353CC}">
                  <c16:uniqueId val="{0000000F-D9CD-4609-AAC3-FEE1147B3796}"/>
                </c:ext>
              </c:extLst>
            </c:dLbl>
            <c:dLbl>
              <c:idx val="8"/>
              <c:layout>
                <c:manualLayout>
                  <c:x val="-0.20236630765981839"/>
                  <c:y val="3.7285920786153601E-2"/>
                </c:manualLayout>
              </c:layout>
              <c:tx>
                <c:rich>
                  <a:bodyPr/>
                  <a:lstStyle/>
                  <a:p>
                    <a:r>
                      <a:rPr lang="es-MX"/>
                      <a:t>SHD Y SEDP verifican que estén incluidas</a:t>
                    </a:r>
                    <a:r>
                      <a:rPr lang="es-MX" baseline="0"/>
                      <a:t> las prioridades</a:t>
                    </a:r>
                    <a:endParaRPr lang="es-MX"/>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9CD-4609-AAC3-FEE1147B3796}"/>
                </c:ext>
              </c:extLst>
            </c:dLbl>
            <c:dLbl>
              <c:idx val="9"/>
              <c:layout>
                <c:manualLayout>
                  <c:x val="-0.163501968503937"/>
                  <c:y val="1.8006559054161701E-2"/>
                </c:manualLayout>
              </c:layout>
              <c:tx>
                <c:rich>
                  <a:bodyPr/>
                  <a:lstStyle/>
                  <a:p>
                    <a:r>
                      <a:rPr lang="es-MX"/>
                      <a:t>CONFIS y Consejo de Gobierno (mediados de OCTUBRE)</a:t>
                    </a:r>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9CD-4609-AAC3-FEE1147B3796}"/>
                </c:ext>
              </c:extLst>
            </c:dLbl>
            <c:dLbl>
              <c:idx val="10"/>
              <c:layout>
                <c:manualLayout>
                  <c:x val="-0.13147878390201226"/>
                  <c:y val="-2.4187806330154319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9CD-4609-AAC3-FEE1147B3796}"/>
                </c:ext>
              </c:extLst>
            </c:dLbl>
            <c:dLbl>
              <c:idx val="11"/>
              <c:layout>
                <c:manualLayout>
                  <c:x val="-0.15308076854742264"/>
                  <c:y val="-7.421150278293180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9CD-4609-AAC3-FEE1147B3796}"/>
                </c:ext>
              </c:extLst>
            </c:dLbl>
            <c:dLbl>
              <c:idx val="12"/>
              <c:layout>
                <c:manualLayout>
                  <c:x val="-0.20747609135065012"/>
                  <c:y val="-3.8112964597766169E-2"/>
                </c:manualLayout>
              </c:layout>
              <c:showLegendKey val="0"/>
              <c:showVal val="0"/>
              <c:showCatName val="1"/>
              <c:showSerName val="0"/>
              <c:showPercent val="0"/>
              <c:showBubbleSize val="0"/>
              <c:extLst>
                <c:ext xmlns:c15="http://schemas.microsoft.com/office/drawing/2012/chart" uri="{CE6537A1-D6FC-4f65-9D91-7224C49458BB}">
                  <c15:layout>
                    <c:manualLayout>
                      <c:w val="0.14709722222222221"/>
                      <c:h val="0.11144442819416328"/>
                    </c:manualLayout>
                  </c15:layout>
                </c:ext>
                <c:ext xmlns:c16="http://schemas.microsoft.com/office/drawing/2014/chart" uri="{C3380CC4-5D6E-409C-BE32-E72D297353CC}">
                  <c16:uniqueId val="{00000019-D9CD-4609-AAC3-FEE1147B3796}"/>
                </c:ext>
              </c:extLst>
            </c:dLbl>
            <c:dLbl>
              <c:idx val="13"/>
              <c:layout>
                <c:manualLayout>
                  <c:x val="-0.22829844706911637"/>
                  <c:y val="-7.5400178565153311E-2"/>
                </c:manualLayout>
              </c:layout>
              <c:showLegendKey val="0"/>
              <c:showVal val="0"/>
              <c:showCatName val="1"/>
              <c:showSerName val="0"/>
              <c:showPercent val="0"/>
              <c:showBubbleSize val="0"/>
              <c:extLst>
                <c:ext xmlns:c15="http://schemas.microsoft.com/office/drawing/2012/chart" uri="{CE6537A1-D6FC-4f65-9D91-7224C49458BB}">
                  <c15:layout>
                    <c:manualLayout>
                      <c:w val="0.28702777777777777"/>
                      <c:h val="0.10049998534558392"/>
                    </c:manualLayout>
                  </c15:layout>
                </c:ext>
                <c:ext xmlns:c16="http://schemas.microsoft.com/office/drawing/2014/chart" uri="{C3380CC4-5D6E-409C-BE32-E72D297353CC}">
                  <c16:uniqueId val="{0000001B-D9CD-4609-AAC3-FEE1147B379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0"/>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Hoja1!$B$4:$O$4</c:f>
              <c:strCache>
                <c:ptCount val="14"/>
                <c:pt idx="0">
                  <c:v>Lineamientos de Política
 (MARZO)</c:v>
                </c:pt>
                <c:pt idx="1">
                  <c:v>Circular de Programación
 (ABRIL)</c:v>
                </c:pt>
                <c:pt idx="2">
                  <c:v>Plan Financiero
 (16 JULIO)</c:v>
                </c:pt>
                <c:pt idx="3">
                  <c:v>Presentación con Proyecciones  Inversión 2016 -  Entidades
 (31 JULIO)
</c:v>
                </c:pt>
                <c:pt idx="4">
                  <c:v>MFMP 
(SEPTIEMBRE)</c:v>
                </c:pt>
                <c:pt idx="5">
                  <c:v>Mesas de Trabajo -  Reuniones Alcalde 
(AGOST-SEPT)</c:v>
                </c:pt>
                <c:pt idx="6">
                  <c:v>Cuota Global de Gasto 
(FINALES SEPTIEMBRE)</c:v>
                </c:pt>
                <c:pt idx="7">
                  <c:v>Anteproyecto Presupuesto Anual D.C. en PREDIS y SEGPLAN
(1-8 OCTUBRE)
</c:v>
                </c:pt>
                <c:pt idx="8">
                  <c:v>SDH Y SDP verifican que se encuentren las Prioridades definidas en reuniones con el Alcalde 
(13 - 14 OCTUBRE)
</c:v>
                </c:pt>
                <c:pt idx="9">
                  <c:v>CONFIS y Consejo de Gobierno
(14-16 OCTUBRE)</c:v>
                </c:pt>
                <c:pt idx="10">
                  <c:v>Proyecto Presupuesto
(1 NOVIEMBRE)
</c:v>
                </c:pt>
                <c:pt idx="11">
                  <c:v>Discusión y Aprobación -  
Concejo de Bogotá
</c:v>
                </c:pt>
                <c:pt idx="12">
                  <c:v>Expedición del Presupuesto (Acuerdo Decreto)</c:v>
                </c:pt>
                <c:pt idx="13">
                  <c:v>Liquidación del Presupuesto
</c:v>
                </c:pt>
              </c:strCache>
            </c:strRef>
          </c:cat>
          <c:val>
            <c:numRef>
              <c:f>Hoja1!$B$5:$O$5</c:f>
              <c:numCache>
                <c:formatCode>_(* #,##0_);_(* \(#,##0\);_(* "-"??_);_(@_)</c:formatCode>
                <c:ptCount val="14"/>
                <c:pt idx="0">
                  <c:v>7.6923076923076925</c:v>
                </c:pt>
                <c:pt idx="1">
                  <c:v>7.6923076923076925</c:v>
                </c:pt>
                <c:pt idx="2">
                  <c:v>7.6923076923076925</c:v>
                </c:pt>
                <c:pt idx="3">
                  <c:v>7.6923076923076925</c:v>
                </c:pt>
                <c:pt idx="4">
                  <c:v>7.6923076923076925</c:v>
                </c:pt>
                <c:pt idx="5">
                  <c:v>7.6923076923076925</c:v>
                </c:pt>
                <c:pt idx="6">
                  <c:v>7.6923076923076925</c:v>
                </c:pt>
                <c:pt idx="7">
                  <c:v>7.6923076923076925</c:v>
                </c:pt>
                <c:pt idx="8">
                  <c:v>7.6923076923076925</c:v>
                </c:pt>
                <c:pt idx="9">
                  <c:v>7.6923076923076925</c:v>
                </c:pt>
                <c:pt idx="10">
                  <c:v>7.6923076923076925</c:v>
                </c:pt>
                <c:pt idx="11">
                  <c:v>7.6923076923076925</c:v>
                </c:pt>
                <c:pt idx="12">
                  <c:v>7.6923076923076925</c:v>
                </c:pt>
                <c:pt idx="13">
                  <c:v>7.6923076923076925</c:v>
                </c:pt>
              </c:numCache>
            </c:numRef>
          </c:val>
          <c:extLst>
            <c:ext xmlns:c16="http://schemas.microsoft.com/office/drawing/2014/chart" uri="{C3380CC4-5D6E-409C-BE32-E72D297353CC}">
              <c16:uniqueId val="{0000001C-D9CD-4609-AAC3-FEE1147B379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gradFill flip="none" rotWithShape="1">
      <a:gsLst>
        <a:gs pos="0">
          <a:srgbClr val="E9422D">
            <a:tint val="66000"/>
            <a:satMod val="160000"/>
          </a:srgbClr>
        </a:gs>
        <a:gs pos="50000">
          <a:srgbClr val="E9422D">
            <a:tint val="44500"/>
            <a:satMod val="160000"/>
          </a:srgbClr>
        </a:gs>
        <a:gs pos="100000">
          <a:srgbClr val="E9422D">
            <a:tint val="23500"/>
            <a:satMod val="160000"/>
          </a:srgbClr>
        </a:gs>
      </a:gsLst>
      <a:lin ang="0" scaled="1"/>
      <a:tileRect/>
    </a:gradFill>
    <a:ln>
      <a:noFill/>
    </a:ln>
    <a:effectLst/>
  </c:spPr>
  <c:txPr>
    <a:bodyPr/>
    <a:lstStyle/>
    <a:p>
      <a:pPr>
        <a:defRPr>
          <a:solidFill>
            <a:schemeClr val="tx1"/>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8.xml"/></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EE1F1-E310-4395-9BFD-85DA9D00F794}"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es-CO"/>
        </a:p>
      </dgm:t>
    </dgm:pt>
    <dgm:pt modelId="{2A1DADFE-3B33-4508-9214-10FA6864C229}">
      <dgm:prSet phldrT="[Texto]" custT="1"/>
      <dgm:spPr/>
      <dgm:t>
        <a:bodyPr/>
        <a:lstStyle/>
        <a:p>
          <a:r>
            <a:rPr lang="es-MX" sz="1200">
              <a:latin typeface="+mn-lt"/>
            </a:rPr>
            <a:t>Ley 617 de 2000</a:t>
          </a:r>
          <a:endParaRPr lang="es-CO" sz="1200">
            <a:latin typeface="+mn-lt"/>
          </a:endParaRPr>
        </a:p>
      </dgm:t>
    </dgm:pt>
    <dgm:pt modelId="{2EEDD994-A90A-41DB-AE4A-33BF9204D40B}" type="parTrans" cxnId="{6CD8B1C0-A555-47B2-B51F-8ADCCF317541}">
      <dgm:prSet/>
      <dgm:spPr/>
      <dgm:t>
        <a:bodyPr/>
        <a:lstStyle/>
        <a:p>
          <a:endParaRPr lang="es-CO" sz="1200">
            <a:latin typeface="+mn-lt"/>
          </a:endParaRPr>
        </a:p>
      </dgm:t>
    </dgm:pt>
    <dgm:pt modelId="{DB1E6928-ED87-49E6-9AD8-9342F6BC07E4}" type="sibTrans" cxnId="{6CD8B1C0-A555-47B2-B51F-8ADCCF317541}">
      <dgm:prSet/>
      <dgm:spPr/>
      <dgm:t>
        <a:bodyPr/>
        <a:lstStyle/>
        <a:p>
          <a:endParaRPr lang="es-CO" sz="1200">
            <a:latin typeface="+mn-lt"/>
          </a:endParaRPr>
        </a:p>
      </dgm:t>
    </dgm:pt>
    <dgm:pt modelId="{38E038D2-DD4E-4F31-A80F-0FDB1288B9DD}">
      <dgm:prSet phldrT="[Texto]" custT="1"/>
      <dgm:spPr/>
      <dgm:t>
        <a:bodyPr/>
        <a:lstStyle/>
        <a:p>
          <a:r>
            <a:rPr lang="es-MX" sz="1200">
              <a:latin typeface="+mn-lt"/>
            </a:rPr>
            <a:t>Dicta normas para racionalización del Gasto Público – Saneamiento Fiscal</a:t>
          </a:r>
          <a:endParaRPr lang="es-CO" sz="1200">
            <a:latin typeface="+mn-lt"/>
          </a:endParaRPr>
        </a:p>
      </dgm:t>
    </dgm:pt>
    <dgm:pt modelId="{C6506D95-FF76-4A34-B1C6-294161D6FEE5}" type="parTrans" cxnId="{6EE4443A-9303-4BAB-8D9A-C46B8F8337F0}">
      <dgm:prSet/>
      <dgm:spPr/>
      <dgm:t>
        <a:bodyPr/>
        <a:lstStyle/>
        <a:p>
          <a:endParaRPr lang="es-CO" sz="1200">
            <a:latin typeface="+mn-lt"/>
          </a:endParaRPr>
        </a:p>
      </dgm:t>
    </dgm:pt>
    <dgm:pt modelId="{0A7CBDE4-6441-4D90-9045-19019ECC5DCD}" type="sibTrans" cxnId="{6EE4443A-9303-4BAB-8D9A-C46B8F8337F0}">
      <dgm:prSet/>
      <dgm:spPr/>
      <dgm:t>
        <a:bodyPr/>
        <a:lstStyle/>
        <a:p>
          <a:endParaRPr lang="es-CO" sz="1200">
            <a:latin typeface="+mn-lt"/>
          </a:endParaRPr>
        </a:p>
      </dgm:t>
    </dgm:pt>
    <dgm:pt modelId="{66C896C2-341E-4B05-955A-9E12B4DFFE4D}">
      <dgm:prSet phldrT="[Texto]" custT="1"/>
      <dgm:spPr/>
      <dgm:t>
        <a:bodyPr/>
        <a:lstStyle/>
        <a:p>
          <a:r>
            <a:rPr lang="es-MX" sz="1200">
              <a:latin typeface="+mn-lt"/>
            </a:rPr>
            <a:t>Ley 819 de 2003</a:t>
          </a:r>
          <a:endParaRPr lang="es-CO" sz="1200">
            <a:latin typeface="+mn-lt"/>
          </a:endParaRPr>
        </a:p>
      </dgm:t>
    </dgm:pt>
    <dgm:pt modelId="{49D967F3-A05A-4678-BDA3-B0AE94A30661}" type="parTrans" cxnId="{EC0C4EB0-A26E-404C-A274-9F5A9515FF69}">
      <dgm:prSet/>
      <dgm:spPr/>
      <dgm:t>
        <a:bodyPr/>
        <a:lstStyle/>
        <a:p>
          <a:endParaRPr lang="es-CO" sz="1200">
            <a:latin typeface="+mn-lt"/>
          </a:endParaRPr>
        </a:p>
      </dgm:t>
    </dgm:pt>
    <dgm:pt modelId="{EAF1222D-E7C3-4EDC-969B-D651D017740C}" type="sibTrans" cxnId="{EC0C4EB0-A26E-404C-A274-9F5A9515FF69}">
      <dgm:prSet/>
      <dgm:spPr/>
      <dgm:t>
        <a:bodyPr/>
        <a:lstStyle/>
        <a:p>
          <a:endParaRPr lang="es-CO" sz="1200">
            <a:latin typeface="+mn-lt"/>
          </a:endParaRPr>
        </a:p>
      </dgm:t>
    </dgm:pt>
    <dgm:pt modelId="{CAFCD8FF-A05E-4861-8E8E-B81F0ED024AD}">
      <dgm:prSet phldrT="[Texto]" custT="1"/>
      <dgm:spPr/>
      <dgm:t>
        <a:bodyPr/>
        <a:lstStyle/>
        <a:p>
          <a:r>
            <a:rPr lang="es-MX" sz="1200">
              <a:latin typeface="+mn-lt"/>
            </a:rPr>
            <a:t>Dicta normas orgánicas en Materia de Presupuesto, Responsabilidad y Transparencia Fiscal. </a:t>
          </a:r>
          <a:r>
            <a:rPr lang="es-MX" sz="1200" b="1">
              <a:latin typeface="+mn-lt"/>
            </a:rPr>
            <a:t>MFMP</a:t>
          </a:r>
          <a:endParaRPr lang="es-CO" sz="1200" b="1">
            <a:latin typeface="+mn-lt"/>
          </a:endParaRPr>
        </a:p>
      </dgm:t>
    </dgm:pt>
    <dgm:pt modelId="{AEB01686-2677-4AB1-B607-EECD2EAE1954}" type="parTrans" cxnId="{506E140A-0ADD-468E-A590-95F840FEFC1E}">
      <dgm:prSet/>
      <dgm:spPr/>
      <dgm:t>
        <a:bodyPr/>
        <a:lstStyle/>
        <a:p>
          <a:endParaRPr lang="es-CO" sz="1200">
            <a:latin typeface="+mn-lt"/>
          </a:endParaRPr>
        </a:p>
      </dgm:t>
    </dgm:pt>
    <dgm:pt modelId="{36DA10DF-FE61-47E4-B78D-21F1C16FCF87}" type="sibTrans" cxnId="{506E140A-0ADD-468E-A590-95F840FEFC1E}">
      <dgm:prSet/>
      <dgm:spPr/>
      <dgm:t>
        <a:bodyPr/>
        <a:lstStyle/>
        <a:p>
          <a:endParaRPr lang="es-CO" sz="1200">
            <a:latin typeface="+mn-lt"/>
          </a:endParaRPr>
        </a:p>
      </dgm:t>
    </dgm:pt>
    <dgm:pt modelId="{1F7129C7-336F-46CE-816E-9CFA088A7E93}">
      <dgm:prSet phldrT="[Texto]" custT="1"/>
      <dgm:spPr/>
      <dgm:t>
        <a:bodyPr/>
        <a:lstStyle/>
        <a:p>
          <a:r>
            <a:rPr lang="es-CO" sz="1200">
              <a:latin typeface="+mn-lt"/>
            </a:rPr>
            <a:t>Ley 1483 de 2011</a:t>
          </a:r>
        </a:p>
      </dgm:t>
    </dgm:pt>
    <dgm:pt modelId="{1D447CCF-0383-43CF-BA05-6136325DC4A8}" type="parTrans" cxnId="{C9F87F7C-374B-407D-BB4A-ADC4272186CF}">
      <dgm:prSet/>
      <dgm:spPr/>
      <dgm:t>
        <a:bodyPr/>
        <a:lstStyle/>
        <a:p>
          <a:endParaRPr lang="es-CO" sz="1200">
            <a:latin typeface="+mn-lt"/>
          </a:endParaRPr>
        </a:p>
      </dgm:t>
    </dgm:pt>
    <dgm:pt modelId="{82C968DE-083E-41BB-BCD2-4BC6A17BB021}" type="sibTrans" cxnId="{C9F87F7C-374B-407D-BB4A-ADC4272186CF}">
      <dgm:prSet/>
      <dgm:spPr/>
      <dgm:t>
        <a:bodyPr/>
        <a:lstStyle/>
        <a:p>
          <a:endParaRPr lang="es-CO" sz="1200">
            <a:latin typeface="+mn-lt"/>
          </a:endParaRPr>
        </a:p>
      </dgm:t>
    </dgm:pt>
    <dgm:pt modelId="{51C7C493-022C-4DB4-AEEB-2FBB47509C33}">
      <dgm:prSet phldrT="[Texto]" custT="1"/>
      <dgm:spPr/>
      <dgm:t>
        <a:bodyPr/>
        <a:lstStyle/>
        <a:p>
          <a:r>
            <a:rPr lang="es-MX" sz="1200" b="0" i="0"/>
            <a:t>Dicta normas orgánicas en materia de presupuesto para las entidades territoriales.</a:t>
          </a:r>
        </a:p>
        <a:p>
          <a:r>
            <a:rPr lang="es-CO" sz="1200" b="1">
              <a:latin typeface="+mn-lt"/>
            </a:rPr>
            <a:t>Vigencias Futuras Excepcionales</a:t>
          </a:r>
          <a:endParaRPr lang="es-CO" sz="1200" b="0">
            <a:latin typeface="+mn-lt"/>
          </a:endParaRPr>
        </a:p>
      </dgm:t>
    </dgm:pt>
    <dgm:pt modelId="{1125D402-0F25-436D-8A86-F4494E8108DA}" type="parTrans" cxnId="{C00CA841-F789-483D-B78B-15897598D019}">
      <dgm:prSet/>
      <dgm:spPr/>
      <dgm:t>
        <a:bodyPr/>
        <a:lstStyle/>
        <a:p>
          <a:endParaRPr lang="es-CO" sz="1200">
            <a:latin typeface="+mn-lt"/>
          </a:endParaRPr>
        </a:p>
      </dgm:t>
    </dgm:pt>
    <dgm:pt modelId="{A197B08D-00DE-4182-8315-A7275158706A}" type="sibTrans" cxnId="{C00CA841-F789-483D-B78B-15897598D019}">
      <dgm:prSet/>
      <dgm:spPr/>
      <dgm:t>
        <a:bodyPr/>
        <a:lstStyle/>
        <a:p>
          <a:endParaRPr lang="es-CO" sz="1200">
            <a:latin typeface="+mn-lt"/>
          </a:endParaRPr>
        </a:p>
      </dgm:t>
    </dgm:pt>
    <dgm:pt modelId="{D247A3CF-8F31-4659-B228-1DDD2F10ECD5}">
      <dgm:prSet phldrT="[Texto]" custT="1"/>
      <dgm:spPr>
        <a:ln>
          <a:prstDash val="sysDot"/>
        </a:ln>
      </dgm:spPr>
      <dgm:t>
        <a:bodyPr/>
        <a:lstStyle/>
        <a:p>
          <a:r>
            <a:rPr lang="es-CO" sz="1200" b="0">
              <a:latin typeface="+mn-lt"/>
            </a:rPr>
            <a:t>Decreto 2767 de 2012</a:t>
          </a:r>
        </a:p>
        <a:p>
          <a:r>
            <a:rPr lang="es-MX" sz="1200" b="0" i="0"/>
            <a:t>Reglamenta parcialmente la Ley 1483 de 2011</a:t>
          </a:r>
        </a:p>
      </dgm:t>
    </dgm:pt>
    <dgm:pt modelId="{55494CB9-0143-45AD-BC3F-E58EDC40A5B4}" type="parTrans" cxnId="{1CE8893A-F496-4E32-BF5D-87582C62DA9C}">
      <dgm:prSet/>
      <dgm:spPr/>
      <dgm:t>
        <a:bodyPr/>
        <a:lstStyle/>
        <a:p>
          <a:endParaRPr lang="es-CO" sz="1200">
            <a:latin typeface="+mn-lt"/>
          </a:endParaRPr>
        </a:p>
      </dgm:t>
    </dgm:pt>
    <dgm:pt modelId="{CFEBC3A5-53B3-40BD-9154-5D46479E7496}" type="sibTrans" cxnId="{1CE8893A-F496-4E32-BF5D-87582C62DA9C}">
      <dgm:prSet/>
      <dgm:spPr/>
      <dgm:t>
        <a:bodyPr/>
        <a:lstStyle/>
        <a:p>
          <a:endParaRPr lang="es-CO" sz="1200">
            <a:latin typeface="+mn-lt"/>
          </a:endParaRPr>
        </a:p>
      </dgm:t>
    </dgm:pt>
    <dgm:pt modelId="{95A9EC8D-ED85-4348-A5AB-92EB0FA0C03A}">
      <dgm:prSet phldrT="[Texto]" custT="1"/>
      <dgm:spPr/>
      <dgm:t>
        <a:bodyPr/>
        <a:lstStyle/>
        <a:p>
          <a:pPr rtl="0"/>
          <a:r>
            <a:rPr lang="es-MX" sz="1200">
              <a:latin typeface="+mn-lt"/>
            </a:rPr>
            <a:t>Código General Disciplinario   </a:t>
          </a:r>
        </a:p>
        <a:p>
          <a:r>
            <a:rPr lang="es-MX" sz="1200">
              <a:latin typeface="+mn-lt"/>
            </a:rPr>
            <a:t>(Art. 57 - Faltas relacionadas con la Hacienda Pública)</a:t>
          </a:r>
          <a:endParaRPr lang="es-CO" sz="1200">
            <a:latin typeface="+mn-lt"/>
          </a:endParaRPr>
        </a:p>
      </dgm:t>
    </dgm:pt>
    <dgm:pt modelId="{6F68AE3F-25EF-4970-84B9-2247D3D507EC}" type="parTrans" cxnId="{8AA7C9B9-0BCB-471A-B7A5-73EDB55EEE8D}">
      <dgm:prSet/>
      <dgm:spPr/>
      <dgm:t>
        <a:bodyPr/>
        <a:lstStyle/>
        <a:p>
          <a:endParaRPr lang="es-CO" sz="1200">
            <a:latin typeface="+mn-lt"/>
          </a:endParaRPr>
        </a:p>
      </dgm:t>
    </dgm:pt>
    <dgm:pt modelId="{BF31929E-1DC5-4147-A602-65E3F34AD4DA}" type="sibTrans" cxnId="{8AA7C9B9-0BCB-471A-B7A5-73EDB55EEE8D}">
      <dgm:prSet/>
      <dgm:spPr/>
      <dgm:t>
        <a:bodyPr/>
        <a:lstStyle/>
        <a:p>
          <a:endParaRPr lang="es-CO" sz="1200">
            <a:latin typeface="+mn-lt"/>
          </a:endParaRPr>
        </a:p>
      </dgm:t>
    </dgm:pt>
    <dgm:pt modelId="{E579F292-EFD6-4E4A-89FC-26E94F912229}">
      <dgm:prSet phldrT="[Texto]" custT="1"/>
      <dgm:spPr/>
      <dgm:t>
        <a:bodyPr/>
        <a:lstStyle/>
        <a:p>
          <a:r>
            <a:rPr lang="es-MX" sz="1200" b="1">
              <a:solidFill>
                <a:schemeClr val="accent6">
                  <a:lumMod val="60000"/>
                  <a:lumOff val="40000"/>
                </a:schemeClr>
              </a:solidFill>
              <a:latin typeface="+mn-lt"/>
            </a:rPr>
            <a:t>Decreto 111 de 1996</a:t>
          </a:r>
        </a:p>
        <a:p>
          <a:r>
            <a:rPr lang="es-MX" sz="1200">
              <a:latin typeface="+mn-lt"/>
            </a:rPr>
            <a:t>Ley 38 de 1989</a:t>
          </a:r>
        </a:p>
        <a:p>
          <a:r>
            <a:rPr lang="es-MX" sz="1200">
              <a:latin typeface="+mn-lt"/>
            </a:rPr>
            <a:t>Ley 179 de 1994</a:t>
          </a:r>
        </a:p>
        <a:p>
          <a:r>
            <a:rPr lang="es-MX" sz="1200">
              <a:latin typeface="+mn-lt"/>
            </a:rPr>
            <a:t>Ley 225 de 1995</a:t>
          </a:r>
        </a:p>
        <a:p>
          <a:pPr rtl="0"/>
          <a:r>
            <a:rPr kumimoji="0" lang="es-ES" sz="1200" b="1" i="0" u="none" strike="noStrike" cap="none" spc="0" normalizeH="0" baseline="0" noProof="0">
              <a:ln/>
              <a:solidFill>
                <a:schemeClr val="accent6">
                  <a:lumMod val="60000"/>
                  <a:lumOff val="40000"/>
                </a:schemeClr>
              </a:solidFill>
              <a:effectLst/>
              <a:uLnTx/>
              <a:uFillTx/>
              <a:latin typeface="+mn-lt"/>
              <a:ea typeface="Arial" charset="0"/>
              <a:cs typeface="Arial"/>
              <a:sym typeface="Arial"/>
            </a:rPr>
            <a:t>Estatuto Orgánico de Presupuesto Nacional</a:t>
          </a:r>
          <a:r>
            <a:rPr kumimoji="0" lang="es-ES" sz="1200" b="1" i="0" u="none" strike="noStrike" cap="none" spc="0" normalizeH="0" baseline="0" noProof="0">
              <a:ln/>
              <a:solidFill>
                <a:schemeClr val="accent6">
                  <a:lumMod val="60000"/>
                  <a:lumOff val="40000"/>
                </a:schemeClr>
              </a:solidFill>
              <a:effectLst/>
              <a:uLnTx/>
              <a:uFillTx/>
              <a:latin typeface="+mn-lt"/>
              <a:cs typeface="Arial"/>
              <a:sym typeface="Arial"/>
            </a:rPr>
            <a:t> </a:t>
          </a:r>
          <a:endParaRPr lang="es-MX" sz="1200" b="1">
            <a:solidFill>
              <a:schemeClr val="accent6">
                <a:lumMod val="60000"/>
                <a:lumOff val="40000"/>
              </a:schemeClr>
            </a:solidFill>
            <a:latin typeface="+mn-lt"/>
          </a:endParaRPr>
        </a:p>
      </dgm:t>
    </dgm:pt>
    <dgm:pt modelId="{C116A0B9-DA9A-4EC9-943E-A55097C47CD7}" type="parTrans" cxnId="{E85AB65E-8785-4DC9-8BFA-834FEC562DB2}">
      <dgm:prSet/>
      <dgm:spPr/>
      <dgm:t>
        <a:bodyPr/>
        <a:lstStyle/>
        <a:p>
          <a:endParaRPr lang="es-CO" sz="1200">
            <a:latin typeface="+mn-lt"/>
          </a:endParaRPr>
        </a:p>
      </dgm:t>
    </dgm:pt>
    <dgm:pt modelId="{D46545AF-AD3B-48CB-938B-9E19395666C9}" type="sibTrans" cxnId="{E85AB65E-8785-4DC9-8BFA-834FEC562DB2}">
      <dgm:prSet/>
      <dgm:spPr/>
      <dgm:t>
        <a:bodyPr/>
        <a:lstStyle/>
        <a:p>
          <a:endParaRPr lang="es-CO" sz="1200">
            <a:latin typeface="+mn-lt"/>
          </a:endParaRPr>
        </a:p>
      </dgm:t>
    </dgm:pt>
    <dgm:pt modelId="{AAE49041-4F53-4E84-981A-E397DD2A5A92}">
      <dgm:prSet phldrT="[Texto]" custT="1"/>
      <dgm:spPr>
        <a:ln>
          <a:prstDash val="sysDot"/>
        </a:ln>
      </dgm:spPr>
      <dgm:t>
        <a:bodyPr/>
        <a:lstStyle/>
        <a:p>
          <a:pPr>
            <a:buClr>
              <a:srgbClr val="000000"/>
            </a:buClr>
            <a:buSzTx/>
            <a:buFont typeface="Arial"/>
            <a:buNone/>
          </a:pPr>
          <a:r>
            <a:rPr lang="es-MX" sz="1200" b="0">
              <a:latin typeface="+mn-lt"/>
            </a:rPr>
            <a:t>Decreto 1068 de 2015</a:t>
          </a:r>
        </a:p>
        <a:p>
          <a:pPr>
            <a:buClr>
              <a:srgbClr val="000000"/>
            </a:buClr>
            <a:buSzTx/>
            <a:buFont typeface="Arial"/>
            <a:buNone/>
          </a:pPr>
          <a:r>
            <a:rPr lang="es-MX" sz="1200" b="0" i="0"/>
            <a:t>Decreto único reglamentario del sector Hacienda y Crédito Público</a:t>
          </a:r>
          <a:endParaRPr lang="es-CO" sz="1200" b="0" i="0">
            <a:latin typeface="+mn-lt"/>
          </a:endParaRPr>
        </a:p>
      </dgm:t>
    </dgm:pt>
    <dgm:pt modelId="{41C136C1-0F69-426B-83F4-C4D946D5D7BF}" type="parTrans" cxnId="{BE684D72-A188-4B1D-B110-C925E06803CF}">
      <dgm:prSet/>
      <dgm:spPr/>
      <dgm:t>
        <a:bodyPr/>
        <a:lstStyle/>
        <a:p>
          <a:endParaRPr lang="es-CO" sz="1200"/>
        </a:p>
      </dgm:t>
    </dgm:pt>
    <dgm:pt modelId="{A39DB052-7F3A-480B-95AA-595C47B499DF}" type="sibTrans" cxnId="{BE684D72-A188-4B1D-B110-C925E06803CF}">
      <dgm:prSet/>
      <dgm:spPr/>
      <dgm:t>
        <a:bodyPr/>
        <a:lstStyle/>
        <a:p>
          <a:endParaRPr lang="es-CO" sz="1200"/>
        </a:p>
      </dgm:t>
    </dgm:pt>
    <dgm:pt modelId="{92C10B0F-D03E-4453-BF64-07585A2C9ACC}">
      <dgm:prSet phldrT="[Texto]" custT="1"/>
      <dgm:spPr>
        <a:ln>
          <a:prstDash val="sysDot"/>
        </a:ln>
      </dgm:spPr>
      <dgm:t>
        <a:bodyPr/>
        <a:lstStyle/>
        <a:p>
          <a:r>
            <a:rPr lang="es-MX" sz="1200" b="0" i="0"/>
            <a:t>Decreto 1421 de 1993</a:t>
          </a:r>
        </a:p>
      </dgm:t>
    </dgm:pt>
    <dgm:pt modelId="{BF03A561-E299-4EAF-9747-7287AC4DF96D}" type="parTrans" cxnId="{C0D8331B-A907-4BF2-9BDC-4CFCB31DC667}">
      <dgm:prSet/>
      <dgm:spPr/>
      <dgm:t>
        <a:bodyPr/>
        <a:lstStyle/>
        <a:p>
          <a:endParaRPr lang="es-CO" sz="1200"/>
        </a:p>
      </dgm:t>
    </dgm:pt>
    <dgm:pt modelId="{F819A6FE-5C57-4B8D-8E9F-1CA7F87A10A7}" type="sibTrans" cxnId="{C0D8331B-A907-4BF2-9BDC-4CFCB31DC667}">
      <dgm:prSet/>
      <dgm:spPr/>
      <dgm:t>
        <a:bodyPr/>
        <a:lstStyle/>
        <a:p>
          <a:endParaRPr lang="es-CO" sz="1200"/>
        </a:p>
      </dgm:t>
    </dgm:pt>
    <dgm:pt modelId="{9F512471-9730-4EA0-B4DE-67BFC0207DCF}">
      <dgm:prSet phldrT="[Texto]" custT="1"/>
      <dgm:spPr>
        <a:ln>
          <a:prstDash val="sysDot"/>
        </a:ln>
      </dgm:spPr>
      <dgm:t>
        <a:bodyPr/>
        <a:lstStyle/>
        <a:p>
          <a:r>
            <a:rPr lang="es-MX" sz="1200" b="0" i="0"/>
            <a:t>Estatuto Orgánico de Bogotá</a:t>
          </a:r>
        </a:p>
      </dgm:t>
    </dgm:pt>
    <dgm:pt modelId="{C3654A64-6680-424B-9314-4D4C7D4430ED}" type="parTrans" cxnId="{4A399D48-F8B3-421A-9179-4F882A7FA07E}">
      <dgm:prSet/>
      <dgm:spPr/>
      <dgm:t>
        <a:bodyPr/>
        <a:lstStyle/>
        <a:p>
          <a:endParaRPr lang="es-CO" sz="1200"/>
        </a:p>
      </dgm:t>
    </dgm:pt>
    <dgm:pt modelId="{9EADBED2-2F92-4DC8-BF58-B38A3D577EA3}" type="sibTrans" cxnId="{4A399D48-F8B3-421A-9179-4F882A7FA07E}">
      <dgm:prSet/>
      <dgm:spPr/>
      <dgm:t>
        <a:bodyPr/>
        <a:lstStyle/>
        <a:p>
          <a:endParaRPr lang="es-CO" sz="1200"/>
        </a:p>
      </dgm:t>
    </dgm:pt>
    <dgm:pt modelId="{32CB213F-D443-4732-B722-BF3A53B98DCD}">
      <dgm:prSet phldrT="[Texto]" custT="1"/>
      <dgm:spPr>
        <a:ln>
          <a:prstDash val="sysDot"/>
        </a:ln>
      </dgm:spPr>
      <dgm:t>
        <a:bodyPr/>
        <a:lstStyle/>
        <a:p>
          <a:r>
            <a:rPr lang="es-MX" sz="1200" b="0" i="0"/>
            <a:t>Ley 2116 de 2021</a:t>
          </a:r>
          <a:r>
            <a:rPr lang="es-MX" sz="1200"/>
            <a:t> Modifica el Decreto Ley 1421 de 1993</a:t>
          </a:r>
          <a:endParaRPr lang="es-MX" sz="1200" b="0" i="0"/>
        </a:p>
      </dgm:t>
    </dgm:pt>
    <dgm:pt modelId="{87F7BB86-B4C9-41CC-919E-A3C60905FF64}" type="parTrans" cxnId="{FD071738-4462-4C8A-8C04-C9632130515A}">
      <dgm:prSet/>
      <dgm:spPr/>
      <dgm:t>
        <a:bodyPr/>
        <a:lstStyle/>
        <a:p>
          <a:endParaRPr lang="es-CO" sz="1200"/>
        </a:p>
      </dgm:t>
    </dgm:pt>
    <dgm:pt modelId="{04E36805-CDE5-401F-B7B0-9FB50350C888}" type="sibTrans" cxnId="{FD071738-4462-4C8A-8C04-C9632130515A}">
      <dgm:prSet/>
      <dgm:spPr/>
      <dgm:t>
        <a:bodyPr/>
        <a:lstStyle/>
        <a:p>
          <a:endParaRPr lang="es-CO" sz="1200"/>
        </a:p>
      </dgm:t>
    </dgm:pt>
    <dgm:pt modelId="{5B283C8A-96D5-4CAE-9163-4BFDEC7AC486}">
      <dgm:prSet phldrT="[Texto]" custT="1"/>
      <dgm:spPr/>
      <dgm:t>
        <a:bodyPr/>
        <a:lstStyle/>
        <a:p>
          <a:r>
            <a:rPr lang="es-MX" sz="1200">
              <a:latin typeface="+mn-lt"/>
            </a:rPr>
            <a:t>Ley 1952 de 2019</a:t>
          </a:r>
          <a:endParaRPr lang="es-CO" sz="1200">
            <a:latin typeface="+mn-lt"/>
          </a:endParaRPr>
        </a:p>
      </dgm:t>
    </dgm:pt>
    <dgm:pt modelId="{497FA720-7429-45FC-8737-B8DB6D559D37}" type="sibTrans" cxnId="{9B8F9F9E-8DB4-4D18-A0AB-C98A9F1B2B8A}">
      <dgm:prSet/>
      <dgm:spPr/>
      <dgm:t>
        <a:bodyPr/>
        <a:lstStyle/>
        <a:p>
          <a:endParaRPr lang="es-CO" sz="1200">
            <a:latin typeface="+mn-lt"/>
          </a:endParaRPr>
        </a:p>
      </dgm:t>
    </dgm:pt>
    <dgm:pt modelId="{AE16C398-C5A2-4856-879F-D827F5A3060B}" type="parTrans" cxnId="{9B8F9F9E-8DB4-4D18-A0AB-C98A9F1B2B8A}">
      <dgm:prSet/>
      <dgm:spPr/>
      <dgm:t>
        <a:bodyPr/>
        <a:lstStyle/>
        <a:p>
          <a:endParaRPr lang="es-CO" sz="1200">
            <a:latin typeface="+mn-lt"/>
          </a:endParaRPr>
        </a:p>
      </dgm:t>
    </dgm:pt>
    <dgm:pt modelId="{BB14296C-17C2-4E2C-A5F8-A5449C86A755}" type="pres">
      <dgm:prSet presAssocID="{CF2EE1F1-E310-4395-9BFD-85DA9D00F794}" presName="diagram" presStyleCnt="0">
        <dgm:presLayoutVars>
          <dgm:chPref val="1"/>
          <dgm:dir/>
          <dgm:animOne val="branch"/>
          <dgm:animLvl val="lvl"/>
          <dgm:resizeHandles/>
        </dgm:presLayoutVars>
      </dgm:prSet>
      <dgm:spPr/>
    </dgm:pt>
    <dgm:pt modelId="{CAEC6EE6-7D61-485F-BB80-B45327C37774}" type="pres">
      <dgm:prSet presAssocID="{E579F292-EFD6-4E4A-89FC-26E94F912229}" presName="root" presStyleCnt="0"/>
      <dgm:spPr/>
    </dgm:pt>
    <dgm:pt modelId="{8361A6D7-1863-48E4-A54F-F70E4F621E02}" type="pres">
      <dgm:prSet presAssocID="{E579F292-EFD6-4E4A-89FC-26E94F912229}" presName="rootComposite" presStyleCnt="0"/>
      <dgm:spPr/>
    </dgm:pt>
    <dgm:pt modelId="{4B8827AE-3957-4A44-A949-4F1D353D9917}" type="pres">
      <dgm:prSet presAssocID="{E579F292-EFD6-4E4A-89FC-26E94F912229}" presName="rootText" presStyleLbl="node1" presStyleIdx="0" presStyleCnt="6" custScaleX="140771" custScaleY="184747"/>
      <dgm:spPr/>
    </dgm:pt>
    <dgm:pt modelId="{66FAFB98-A0D1-4B3D-A1AA-3C5CE1963013}" type="pres">
      <dgm:prSet presAssocID="{E579F292-EFD6-4E4A-89FC-26E94F912229}" presName="rootConnector" presStyleLbl="node1" presStyleIdx="0" presStyleCnt="6"/>
      <dgm:spPr/>
    </dgm:pt>
    <dgm:pt modelId="{9D5F0D0E-7CF3-484B-BA11-C97A54A7536D}" type="pres">
      <dgm:prSet presAssocID="{E579F292-EFD6-4E4A-89FC-26E94F912229}" presName="childShape" presStyleCnt="0"/>
      <dgm:spPr/>
    </dgm:pt>
    <dgm:pt modelId="{EDF41838-8732-4B91-8998-DF85705DAD39}" type="pres">
      <dgm:prSet presAssocID="{41C136C1-0F69-426B-83F4-C4D946D5D7BF}" presName="Name13" presStyleLbl="parChTrans1D2" presStyleIdx="0" presStyleCnt="8"/>
      <dgm:spPr/>
    </dgm:pt>
    <dgm:pt modelId="{03408C2D-3C3E-44EC-B79F-27006F578BDE}" type="pres">
      <dgm:prSet presAssocID="{AAE49041-4F53-4E84-981A-E397DD2A5A92}" presName="childText" presStyleLbl="bgAcc1" presStyleIdx="0" presStyleCnt="8" custScaleX="142871" custScaleY="134257" custLinFactNeighborY="-12862">
        <dgm:presLayoutVars>
          <dgm:bulletEnabled val="1"/>
        </dgm:presLayoutVars>
      </dgm:prSet>
      <dgm:spPr/>
    </dgm:pt>
    <dgm:pt modelId="{1F7ADA19-406C-418A-BE74-3B6B0686D5D1}" type="pres">
      <dgm:prSet presAssocID="{2A1DADFE-3B33-4508-9214-10FA6864C229}" presName="root" presStyleCnt="0"/>
      <dgm:spPr/>
    </dgm:pt>
    <dgm:pt modelId="{A773ACED-DC8E-412D-9D0C-D263E9FACF63}" type="pres">
      <dgm:prSet presAssocID="{2A1DADFE-3B33-4508-9214-10FA6864C229}" presName="rootComposite" presStyleCnt="0"/>
      <dgm:spPr/>
    </dgm:pt>
    <dgm:pt modelId="{606FBACA-D25D-434E-91D6-AB6746948EAB}" type="pres">
      <dgm:prSet presAssocID="{2A1DADFE-3B33-4508-9214-10FA6864C229}" presName="rootText" presStyleLbl="node1" presStyleIdx="1" presStyleCnt="6" custScaleY="110557"/>
      <dgm:spPr/>
    </dgm:pt>
    <dgm:pt modelId="{FBEE3695-13E1-4C30-A732-B90228EFE9F4}" type="pres">
      <dgm:prSet presAssocID="{2A1DADFE-3B33-4508-9214-10FA6864C229}" presName="rootConnector" presStyleLbl="node1" presStyleIdx="1" presStyleCnt="6"/>
      <dgm:spPr/>
    </dgm:pt>
    <dgm:pt modelId="{A3946367-7381-43F2-9EC4-E3E31DEC5203}" type="pres">
      <dgm:prSet presAssocID="{2A1DADFE-3B33-4508-9214-10FA6864C229}" presName="childShape" presStyleCnt="0"/>
      <dgm:spPr/>
    </dgm:pt>
    <dgm:pt modelId="{AAF0D2F8-F423-4BE2-A7C3-84022659FC6E}" type="pres">
      <dgm:prSet presAssocID="{C6506D95-FF76-4A34-B1C6-294161D6FEE5}" presName="Name13" presStyleLbl="parChTrans1D2" presStyleIdx="1" presStyleCnt="8"/>
      <dgm:spPr/>
    </dgm:pt>
    <dgm:pt modelId="{40D82641-68A6-4E36-882B-861ADBB9AB8D}" type="pres">
      <dgm:prSet presAssocID="{38E038D2-DD4E-4F31-A80F-0FDB1288B9DD}" presName="childText" presStyleLbl="bgAcc1" presStyleIdx="1" presStyleCnt="8" custScaleX="108289" custScaleY="151080">
        <dgm:presLayoutVars>
          <dgm:bulletEnabled val="1"/>
        </dgm:presLayoutVars>
      </dgm:prSet>
      <dgm:spPr/>
    </dgm:pt>
    <dgm:pt modelId="{6B3FA2D0-DEC6-418B-9392-3B34227756C4}" type="pres">
      <dgm:prSet presAssocID="{66C896C2-341E-4B05-955A-9E12B4DFFE4D}" presName="root" presStyleCnt="0"/>
      <dgm:spPr/>
    </dgm:pt>
    <dgm:pt modelId="{CC357C0C-6049-46CB-8DFF-8914027B63E0}" type="pres">
      <dgm:prSet presAssocID="{66C896C2-341E-4B05-955A-9E12B4DFFE4D}" presName="rootComposite" presStyleCnt="0"/>
      <dgm:spPr/>
    </dgm:pt>
    <dgm:pt modelId="{CA4028CA-5F16-4FBC-81DE-BF4A3D6EBAFE}" type="pres">
      <dgm:prSet presAssocID="{66C896C2-341E-4B05-955A-9E12B4DFFE4D}" presName="rootText" presStyleLbl="node1" presStyleIdx="2" presStyleCnt="6" custScaleY="110665"/>
      <dgm:spPr/>
    </dgm:pt>
    <dgm:pt modelId="{16794FCC-DD52-4B60-9566-4602DC1A2E35}" type="pres">
      <dgm:prSet presAssocID="{66C896C2-341E-4B05-955A-9E12B4DFFE4D}" presName="rootConnector" presStyleLbl="node1" presStyleIdx="2" presStyleCnt="6"/>
      <dgm:spPr/>
    </dgm:pt>
    <dgm:pt modelId="{5C35EE6F-964C-4088-B36D-F1DEA3F2EE5C}" type="pres">
      <dgm:prSet presAssocID="{66C896C2-341E-4B05-955A-9E12B4DFFE4D}" presName="childShape" presStyleCnt="0"/>
      <dgm:spPr/>
    </dgm:pt>
    <dgm:pt modelId="{D5348165-5E5B-4ADC-A9D0-5D86C96F882D}" type="pres">
      <dgm:prSet presAssocID="{AEB01686-2677-4AB1-B607-EECD2EAE1954}" presName="Name13" presStyleLbl="parChTrans1D2" presStyleIdx="2" presStyleCnt="8"/>
      <dgm:spPr/>
    </dgm:pt>
    <dgm:pt modelId="{7A9F18B3-E733-47F8-81EB-7D850BD0F630}" type="pres">
      <dgm:prSet presAssocID="{CAFCD8FF-A05E-4861-8E8E-B81F0ED024AD}" presName="childText" presStyleLbl="bgAcc1" presStyleIdx="2" presStyleCnt="8" custScaleX="130468" custScaleY="131388" custLinFactNeighborX="-488" custLinFactNeighborY="17107">
        <dgm:presLayoutVars>
          <dgm:bulletEnabled val="1"/>
        </dgm:presLayoutVars>
      </dgm:prSet>
      <dgm:spPr/>
    </dgm:pt>
    <dgm:pt modelId="{C7D324BD-6864-4E96-837A-BCD73F33A667}" type="pres">
      <dgm:prSet presAssocID="{1F7129C7-336F-46CE-816E-9CFA088A7E93}" presName="root" presStyleCnt="0"/>
      <dgm:spPr/>
    </dgm:pt>
    <dgm:pt modelId="{2650A2B6-CAB4-4626-A891-3B775E9C8E3E}" type="pres">
      <dgm:prSet presAssocID="{1F7129C7-336F-46CE-816E-9CFA088A7E93}" presName="rootComposite" presStyleCnt="0"/>
      <dgm:spPr/>
    </dgm:pt>
    <dgm:pt modelId="{228A38D5-9418-4697-AD1C-6D519BE39E70}" type="pres">
      <dgm:prSet presAssocID="{1F7129C7-336F-46CE-816E-9CFA088A7E93}" presName="rootText" presStyleLbl="node1" presStyleIdx="3" presStyleCnt="6" custScaleY="116381"/>
      <dgm:spPr/>
    </dgm:pt>
    <dgm:pt modelId="{C4CDB8CA-F958-4132-BC89-3E0EB251B327}" type="pres">
      <dgm:prSet presAssocID="{1F7129C7-336F-46CE-816E-9CFA088A7E93}" presName="rootConnector" presStyleLbl="node1" presStyleIdx="3" presStyleCnt="6"/>
      <dgm:spPr/>
    </dgm:pt>
    <dgm:pt modelId="{64BFFE9D-EF9C-475E-8B66-CAA7DABCDF89}" type="pres">
      <dgm:prSet presAssocID="{1F7129C7-336F-46CE-816E-9CFA088A7E93}" presName="childShape" presStyleCnt="0"/>
      <dgm:spPr/>
    </dgm:pt>
    <dgm:pt modelId="{970199A5-C350-42C2-9D44-508969002D70}" type="pres">
      <dgm:prSet presAssocID="{1125D402-0F25-436D-8A86-F4494E8108DA}" presName="Name13" presStyleLbl="parChTrans1D2" presStyleIdx="3" presStyleCnt="8"/>
      <dgm:spPr/>
    </dgm:pt>
    <dgm:pt modelId="{172B78B2-1856-4CB8-AA6D-D65C1DB54763}" type="pres">
      <dgm:prSet presAssocID="{51C7C493-022C-4DB4-AEEB-2FBB47509C33}" presName="childText" presStyleLbl="bgAcc1" presStyleIdx="3" presStyleCnt="8" custScaleX="131032" custScaleY="170578" custLinFactNeighborX="-3377" custLinFactNeighborY="9934">
        <dgm:presLayoutVars>
          <dgm:bulletEnabled val="1"/>
        </dgm:presLayoutVars>
      </dgm:prSet>
      <dgm:spPr/>
    </dgm:pt>
    <dgm:pt modelId="{47DE37F1-C657-4983-9873-8F4B27019DB8}" type="pres">
      <dgm:prSet presAssocID="{55494CB9-0143-45AD-BC3F-E58EDC40A5B4}" presName="Name13" presStyleLbl="parChTrans1D2" presStyleIdx="4" presStyleCnt="8"/>
      <dgm:spPr/>
    </dgm:pt>
    <dgm:pt modelId="{6B7AE430-4D4F-4FA8-BACC-D9A4F0B284EF}" type="pres">
      <dgm:prSet presAssocID="{D247A3CF-8F31-4659-B228-1DDD2F10ECD5}" presName="childText" presStyleLbl="bgAcc1" presStyleIdx="4" presStyleCnt="8" custScaleX="133940" custScaleY="131918" custLinFactNeighborX="844" custLinFactNeighborY="7957">
        <dgm:presLayoutVars>
          <dgm:bulletEnabled val="1"/>
        </dgm:presLayoutVars>
      </dgm:prSet>
      <dgm:spPr/>
    </dgm:pt>
    <dgm:pt modelId="{4FC26A81-45FE-4477-85D5-C52CDB728EFB}" type="pres">
      <dgm:prSet presAssocID="{92C10B0F-D03E-4453-BF64-07585A2C9ACC}" presName="root" presStyleCnt="0"/>
      <dgm:spPr/>
    </dgm:pt>
    <dgm:pt modelId="{BCC34F05-941C-45DD-BFF8-EBB53C9BCE9C}" type="pres">
      <dgm:prSet presAssocID="{92C10B0F-D03E-4453-BF64-07585A2C9ACC}" presName="rootComposite" presStyleCnt="0"/>
      <dgm:spPr/>
    </dgm:pt>
    <dgm:pt modelId="{5F45781A-230D-42E4-B416-CF4029E17D09}" type="pres">
      <dgm:prSet presAssocID="{92C10B0F-D03E-4453-BF64-07585A2C9ACC}" presName="rootText" presStyleLbl="node1" presStyleIdx="4" presStyleCnt="6"/>
      <dgm:spPr/>
    </dgm:pt>
    <dgm:pt modelId="{29D1040B-1DDB-45F0-8162-93FB414F630B}" type="pres">
      <dgm:prSet presAssocID="{92C10B0F-D03E-4453-BF64-07585A2C9ACC}" presName="rootConnector" presStyleLbl="node1" presStyleIdx="4" presStyleCnt="6"/>
      <dgm:spPr/>
    </dgm:pt>
    <dgm:pt modelId="{03536219-F812-4E01-B2A7-14448458F282}" type="pres">
      <dgm:prSet presAssocID="{92C10B0F-D03E-4453-BF64-07585A2C9ACC}" presName="childShape" presStyleCnt="0"/>
      <dgm:spPr/>
    </dgm:pt>
    <dgm:pt modelId="{31B2F401-16B8-46F5-BAC4-6B7AF37A285A}" type="pres">
      <dgm:prSet presAssocID="{C3654A64-6680-424B-9314-4D4C7D4430ED}" presName="Name13" presStyleLbl="parChTrans1D2" presStyleIdx="5" presStyleCnt="8"/>
      <dgm:spPr/>
    </dgm:pt>
    <dgm:pt modelId="{F0385626-5B6F-417F-8C0D-D86EF01D8634}" type="pres">
      <dgm:prSet presAssocID="{9F512471-9730-4EA0-B4DE-67BFC0207DCF}" presName="childText" presStyleLbl="bgAcc1" presStyleIdx="5" presStyleCnt="8">
        <dgm:presLayoutVars>
          <dgm:bulletEnabled val="1"/>
        </dgm:presLayoutVars>
      </dgm:prSet>
      <dgm:spPr/>
    </dgm:pt>
    <dgm:pt modelId="{DDB719AD-1E1E-4A95-B9E2-5CFCF2A390CD}" type="pres">
      <dgm:prSet presAssocID="{87F7BB86-B4C9-41CC-919E-A3C60905FF64}" presName="Name13" presStyleLbl="parChTrans1D2" presStyleIdx="6" presStyleCnt="8"/>
      <dgm:spPr/>
    </dgm:pt>
    <dgm:pt modelId="{69DC1699-F84E-467A-9FA5-2296D44A41E5}" type="pres">
      <dgm:prSet presAssocID="{32CB213F-D443-4732-B722-BF3A53B98DCD}" presName="childText" presStyleLbl="bgAcc1" presStyleIdx="6" presStyleCnt="8" custScaleY="125508">
        <dgm:presLayoutVars>
          <dgm:bulletEnabled val="1"/>
        </dgm:presLayoutVars>
      </dgm:prSet>
      <dgm:spPr/>
    </dgm:pt>
    <dgm:pt modelId="{E8D29A13-D02E-4ADB-95E3-C800EEEC411A}" type="pres">
      <dgm:prSet presAssocID="{5B283C8A-96D5-4CAE-9163-4BFDEC7AC486}" presName="root" presStyleCnt="0"/>
      <dgm:spPr/>
    </dgm:pt>
    <dgm:pt modelId="{B2639749-B3CE-4604-806B-19738EC1B409}" type="pres">
      <dgm:prSet presAssocID="{5B283C8A-96D5-4CAE-9163-4BFDEC7AC486}" presName="rootComposite" presStyleCnt="0"/>
      <dgm:spPr/>
    </dgm:pt>
    <dgm:pt modelId="{7E034E1C-0B17-4509-92BC-01FB47CD153D}" type="pres">
      <dgm:prSet presAssocID="{5B283C8A-96D5-4CAE-9163-4BFDEC7AC486}" presName="rootText" presStyleLbl="node1" presStyleIdx="5" presStyleCnt="6" custScaleY="115794"/>
      <dgm:spPr/>
    </dgm:pt>
    <dgm:pt modelId="{E5A6A6B0-B306-4A13-B957-7E6BC67411A9}" type="pres">
      <dgm:prSet presAssocID="{5B283C8A-96D5-4CAE-9163-4BFDEC7AC486}" presName="rootConnector" presStyleLbl="node1" presStyleIdx="5" presStyleCnt="6"/>
      <dgm:spPr/>
    </dgm:pt>
    <dgm:pt modelId="{9C3C9A6F-759D-4A09-AE13-8B3F028B788E}" type="pres">
      <dgm:prSet presAssocID="{5B283C8A-96D5-4CAE-9163-4BFDEC7AC486}" presName="childShape" presStyleCnt="0"/>
      <dgm:spPr/>
    </dgm:pt>
    <dgm:pt modelId="{5811A3D2-4F21-4616-B17E-CBF50A644885}" type="pres">
      <dgm:prSet presAssocID="{6F68AE3F-25EF-4970-84B9-2247D3D507EC}" presName="Name13" presStyleLbl="parChTrans1D2" presStyleIdx="7" presStyleCnt="8"/>
      <dgm:spPr/>
    </dgm:pt>
    <dgm:pt modelId="{7597E4DC-02C8-47C8-8BD2-16CDC1C22AE2}" type="pres">
      <dgm:prSet presAssocID="{95A9EC8D-ED85-4348-A5AB-92EB0FA0C03A}" presName="childText" presStyleLbl="bgAcc1" presStyleIdx="7" presStyleCnt="8" custScaleY="174487" custLinFactNeighborY="7405">
        <dgm:presLayoutVars>
          <dgm:bulletEnabled val="1"/>
        </dgm:presLayoutVars>
      </dgm:prSet>
      <dgm:spPr/>
    </dgm:pt>
  </dgm:ptLst>
  <dgm:cxnLst>
    <dgm:cxn modelId="{FEC1FA02-3769-409D-BBE9-9902DB4384E7}" type="presOf" srcId="{C6506D95-FF76-4A34-B1C6-294161D6FEE5}" destId="{AAF0D2F8-F423-4BE2-A7C3-84022659FC6E}" srcOrd="0" destOrd="0" presId="urn:microsoft.com/office/officeart/2005/8/layout/hierarchy3"/>
    <dgm:cxn modelId="{F0F24107-4A00-401E-9952-39A5BBB9ED30}" type="presOf" srcId="{6F68AE3F-25EF-4970-84B9-2247D3D507EC}" destId="{5811A3D2-4F21-4616-B17E-CBF50A644885}" srcOrd="0" destOrd="0" presId="urn:microsoft.com/office/officeart/2005/8/layout/hierarchy3"/>
    <dgm:cxn modelId="{506E140A-0ADD-468E-A590-95F840FEFC1E}" srcId="{66C896C2-341E-4B05-955A-9E12B4DFFE4D}" destId="{CAFCD8FF-A05E-4861-8E8E-B81F0ED024AD}" srcOrd="0" destOrd="0" parTransId="{AEB01686-2677-4AB1-B607-EECD2EAE1954}" sibTransId="{36DA10DF-FE61-47E4-B78D-21F1C16FCF87}"/>
    <dgm:cxn modelId="{FF8EF019-A1EE-4934-B994-703E52E89D88}" type="presOf" srcId="{D247A3CF-8F31-4659-B228-1DDD2F10ECD5}" destId="{6B7AE430-4D4F-4FA8-BACC-D9A4F0B284EF}" srcOrd="0" destOrd="0" presId="urn:microsoft.com/office/officeart/2005/8/layout/hierarchy3"/>
    <dgm:cxn modelId="{C0D8331B-A907-4BF2-9BDC-4CFCB31DC667}" srcId="{CF2EE1F1-E310-4395-9BFD-85DA9D00F794}" destId="{92C10B0F-D03E-4453-BF64-07585A2C9ACC}" srcOrd="4" destOrd="0" parTransId="{BF03A561-E299-4EAF-9747-7287AC4DF96D}" sibTransId="{F819A6FE-5C57-4B8D-8E9F-1CA7F87A10A7}"/>
    <dgm:cxn modelId="{FA8C901C-72C6-42BE-92E8-AC031755C44F}" type="presOf" srcId="{95A9EC8D-ED85-4348-A5AB-92EB0FA0C03A}" destId="{7597E4DC-02C8-47C8-8BD2-16CDC1C22AE2}" srcOrd="0" destOrd="0" presId="urn:microsoft.com/office/officeart/2005/8/layout/hierarchy3"/>
    <dgm:cxn modelId="{008F8022-EFB9-4F27-BC0C-45E52E322755}" type="presOf" srcId="{51C7C493-022C-4DB4-AEEB-2FBB47509C33}" destId="{172B78B2-1856-4CB8-AA6D-D65C1DB54763}" srcOrd="0" destOrd="0" presId="urn:microsoft.com/office/officeart/2005/8/layout/hierarchy3"/>
    <dgm:cxn modelId="{27B4C42A-0DCE-4CD8-87CB-A59BBFDF19A7}" type="presOf" srcId="{5B283C8A-96D5-4CAE-9163-4BFDEC7AC486}" destId="{7E034E1C-0B17-4509-92BC-01FB47CD153D}" srcOrd="0" destOrd="0" presId="urn:microsoft.com/office/officeart/2005/8/layout/hierarchy3"/>
    <dgm:cxn modelId="{CA04432F-E62A-4895-93EA-B8C599BA70E2}" type="presOf" srcId="{92C10B0F-D03E-4453-BF64-07585A2C9ACC}" destId="{29D1040B-1DDB-45F0-8162-93FB414F630B}" srcOrd="1" destOrd="0" presId="urn:microsoft.com/office/officeart/2005/8/layout/hierarchy3"/>
    <dgm:cxn modelId="{FD071738-4462-4C8A-8C04-C9632130515A}" srcId="{92C10B0F-D03E-4453-BF64-07585A2C9ACC}" destId="{32CB213F-D443-4732-B722-BF3A53B98DCD}" srcOrd="1" destOrd="0" parTransId="{87F7BB86-B4C9-41CC-919E-A3C60905FF64}" sibTransId="{04E36805-CDE5-401F-B7B0-9FB50350C888}"/>
    <dgm:cxn modelId="{E92E4C38-AF5B-479F-B9B5-FFBCB4B75B23}" type="presOf" srcId="{32CB213F-D443-4732-B722-BF3A53B98DCD}" destId="{69DC1699-F84E-467A-9FA5-2296D44A41E5}" srcOrd="0" destOrd="0" presId="urn:microsoft.com/office/officeart/2005/8/layout/hierarchy3"/>
    <dgm:cxn modelId="{59368338-0343-4044-88D3-AE9C2C6395C8}" type="presOf" srcId="{C3654A64-6680-424B-9314-4D4C7D4430ED}" destId="{31B2F401-16B8-46F5-BAC4-6B7AF37A285A}" srcOrd="0" destOrd="0" presId="urn:microsoft.com/office/officeart/2005/8/layout/hierarchy3"/>
    <dgm:cxn modelId="{6EE4443A-9303-4BAB-8D9A-C46B8F8337F0}" srcId="{2A1DADFE-3B33-4508-9214-10FA6864C229}" destId="{38E038D2-DD4E-4F31-A80F-0FDB1288B9DD}" srcOrd="0" destOrd="0" parTransId="{C6506D95-FF76-4A34-B1C6-294161D6FEE5}" sibTransId="{0A7CBDE4-6441-4D90-9045-19019ECC5DCD}"/>
    <dgm:cxn modelId="{1CE8893A-F496-4E32-BF5D-87582C62DA9C}" srcId="{1F7129C7-336F-46CE-816E-9CFA088A7E93}" destId="{D247A3CF-8F31-4659-B228-1DDD2F10ECD5}" srcOrd="1" destOrd="0" parTransId="{55494CB9-0143-45AD-BC3F-E58EDC40A5B4}" sibTransId="{CFEBC3A5-53B3-40BD-9154-5D46479E7496}"/>
    <dgm:cxn modelId="{E85AB65E-8785-4DC9-8BFA-834FEC562DB2}" srcId="{CF2EE1F1-E310-4395-9BFD-85DA9D00F794}" destId="{E579F292-EFD6-4E4A-89FC-26E94F912229}" srcOrd="0" destOrd="0" parTransId="{C116A0B9-DA9A-4EC9-943E-A55097C47CD7}" sibTransId="{D46545AF-AD3B-48CB-938B-9E19395666C9}"/>
    <dgm:cxn modelId="{C00CA841-F789-483D-B78B-15897598D019}" srcId="{1F7129C7-336F-46CE-816E-9CFA088A7E93}" destId="{51C7C493-022C-4DB4-AEEB-2FBB47509C33}" srcOrd="0" destOrd="0" parTransId="{1125D402-0F25-436D-8A86-F4494E8108DA}" sibTransId="{A197B08D-00DE-4182-8315-A7275158706A}"/>
    <dgm:cxn modelId="{7E09B141-EA72-439B-9AF7-039EDE4D2CF5}" type="presOf" srcId="{5B283C8A-96D5-4CAE-9163-4BFDEC7AC486}" destId="{E5A6A6B0-B306-4A13-B957-7E6BC67411A9}" srcOrd="1" destOrd="0" presId="urn:microsoft.com/office/officeart/2005/8/layout/hierarchy3"/>
    <dgm:cxn modelId="{39E49162-F042-4271-81A5-DD21637D19E3}" type="presOf" srcId="{55494CB9-0143-45AD-BC3F-E58EDC40A5B4}" destId="{47DE37F1-C657-4983-9873-8F4B27019DB8}" srcOrd="0" destOrd="0" presId="urn:microsoft.com/office/officeart/2005/8/layout/hierarchy3"/>
    <dgm:cxn modelId="{6F6B1A43-C841-4AD8-9674-44E015F333DE}" type="presOf" srcId="{AAE49041-4F53-4E84-981A-E397DD2A5A92}" destId="{03408C2D-3C3E-44EC-B79F-27006F578BDE}" srcOrd="0" destOrd="0" presId="urn:microsoft.com/office/officeart/2005/8/layout/hierarchy3"/>
    <dgm:cxn modelId="{4A399D48-F8B3-421A-9179-4F882A7FA07E}" srcId="{92C10B0F-D03E-4453-BF64-07585A2C9ACC}" destId="{9F512471-9730-4EA0-B4DE-67BFC0207DCF}" srcOrd="0" destOrd="0" parTransId="{C3654A64-6680-424B-9314-4D4C7D4430ED}" sibTransId="{9EADBED2-2F92-4DC8-BF58-B38A3D577EA3}"/>
    <dgm:cxn modelId="{395C586E-EC41-45B7-A767-269BE603A01A}" type="presOf" srcId="{2A1DADFE-3B33-4508-9214-10FA6864C229}" destId="{606FBACA-D25D-434E-91D6-AB6746948EAB}" srcOrd="0" destOrd="0" presId="urn:microsoft.com/office/officeart/2005/8/layout/hierarchy3"/>
    <dgm:cxn modelId="{95638D6F-E008-4045-8421-EF0A3941B05C}" type="presOf" srcId="{E579F292-EFD6-4E4A-89FC-26E94F912229}" destId="{66FAFB98-A0D1-4B3D-A1AA-3C5CE1963013}" srcOrd="1" destOrd="0" presId="urn:microsoft.com/office/officeart/2005/8/layout/hierarchy3"/>
    <dgm:cxn modelId="{BE684D72-A188-4B1D-B110-C925E06803CF}" srcId="{E579F292-EFD6-4E4A-89FC-26E94F912229}" destId="{AAE49041-4F53-4E84-981A-E397DD2A5A92}" srcOrd="0" destOrd="0" parTransId="{41C136C1-0F69-426B-83F4-C4D946D5D7BF}" sibTransId="{A39DB052-7F3A-480B-95AA-595C47B499DF}"/>
    <dgm:cxn modelId="{C0FF1053-1811-4A94-ACBB-324D7B7F5073}" type="presOf" srcId="{38E038D2-DD4E-4F31-A80F-0FDB1288B9DD}" destId="{40D82641-68A6-4E36-882B-861ADBB9AB8D}" srcOrd="0" destOrd="0" presId="urn:microsoft.com/office/officeart/2005/8/layout/hierarchy3"/>
    <dgm:cxn modelId="{B0B12F56-21AC-4D4D-8D2A-36C096B85988}" type="presOf" srcId="{E579F292-EFD6-4E4A-89FC-26E94F912229}" destId="{4B8827AE-3957-4A44-A949-4F1D353D9917}" srcOrd="0" destOrd="0" presId="urn:microsoft.com/office/officeart/2005/8/layout/hierarchy3"/>
    <dgm:cxn modelId="{618CF477-82AF-4AE0-96A8-A316DEADB7F8}" type="presOf" srcId="{AEB01686-2677-4AB1-B607-EECD2EAE1954}" destId="{D5348165-5E5B-4ADC-A9D0-5D86C96F882D}" srcOrd="0" destOrd="0" presId="urn:microsoft.com/office/officeart/2005/8/layout/hierarchy3"/>
    <dgm:cxn modelId="{8E246C78-2A58-474A-8E0E-4C8011FAF853}" type="presOf" srcId="{CF2EE1F1-E310-4395-9BFD-85DA9D00F794}" destId="{BB14296C-17C2-4E2C-A5F8-A5449C86A755}" srcOrd="0" destOrd="0" presId="urn:microsoft.com/office/officeart/2005/8/layout/hierarchy3"/>
    <dgm:cxn modelId="{C9F87F7C-374B-407D-BB4A-ADC4272186CF}" srcId="{CF2EE1F1-E310-4395-9BFD-85DA9D00F794}" destId="{1F7129C7-336F-46CE-816E-9CFA088A7E93}" srcOrd="3" destOrd="0" parTransId="{1D447CCF-0383-43CF-BA05-6136325DC4A8}" sibTransId="{82C968DE-083E-41BB-BCD2-4BC6A17BB021}"/>
    <dgm:cxn modelId="{07193B85-7EC6-4F90-B6C6-4530F67B454B}" type="presOf" srcId="{1F7129C7-336F-46CE-816E-9CFA088A7E93}" destId="{228A38D5-9418-4697-AD1C-6D519BE39E70}" srcOrd="0" destOrd="0" presId="urn:microsoft.com/office/officeart/2005/8/layout/hierarchy3"/>
    <dgm:cxn modelId="{BB908587-5A34-4F5D-A977-5596240E84C9}" type="presOf" srcId="{66C896C2-341E-4B05-955A-9E12B4DFFE4D}" destId="{16794FCC-DD52-4B60-9566-4602DC1A2E35}" srcOrd="1" destOrd="0" presId="urn:microsoft.com/office/officeart/2005/8/layout/hierarchy3"/>
    <dgm:cxn modelId="{B6609991-6C1A-4ED3-9D58-0A867BEA8BC1}" type="presOf" srcId="{92C10B0F-D03E-4453-BF64-07585A2C9ACC}" destId="{5F45781A-230D-42E4-B416-CF4029E17D09}" srcOrd="0" destOrd="0" presId="urn:microsoft.com/office/officeart/2005/8/layout/hierarchy3"/>
    <dgm:cxn modelId="{9B8F9F9E-8DB4-4D18-A0AB-C98A9F1B2B8A}" srcId="{CF2EE1F1-E310-4395-9BFD-85DA9D00F794}" destId="{5B283C8A-96D5-4CAE-9163-4BFDEC7AC486}" srcOrd="5" destOrd="0" parTransId="{AE16C398-C5A2-4856-879F-D827F5A3060B}" sibTransId="{497FA720-7429-45FC-8737-B8DB6D559D37}"/>
    <dgm:cxn modelId="{E13058A4-05A1-4A4C-A295-8C2F2A33592F}" type="presOf" srcId="{87F7BB86-B4C9-41CC-919E-A3C60905FF64}" destId="{DDB719AD-1E1E-4A95-B9E2-5CFCF2A390CD}" srcOrd="0" destOrd="0" presId="urn:microsoft.com/office/officeart/2005/8/layout/hierarchy3"/>
    <dgm:cxn modelId="{EC0C4EB0-A26E-404C-A274-9F5A9515FF69}" srcId="{CF2EE1F1-E310-4395-9BFD-85DA9D00F794}" destId="{66C896C2-341E-4B05-955A-9E12B4DFFE4D}" srcOrd="2" destOrd="0" parTransId="{49D967F3-A05A-4678-BDA3-B0AE94A30661}" sibTransId="{EAF1222D-E7C3-4EDC-969B-D651D017740C}"/>
    <dgm:cxn modelId="{8AA7C9B9-0BCB-471A-B7A5-73EDB55EEE8D}" srcId="{5B283C8A-96D5-4CAE-9163-4BFDEC7AC486}" destId="{95A9EC8D-ED85-4348-A5AB-92EB0FA0C03A}" srcOrd="0" destOrd="0" parTransId="{6F68AE3F-25EF-4970-84B9-2247D3D507EC}" sibTransId="{BF31929E-1DC5-4147-A602-65E3F34AD4DA}"/>
    <dgm:cxn modelId="{ED9648BC-BF4B-47CB-9B26-F3803717FB7F}" type="presOf" srcId="{41C136C1-0F69-426B-83F4-C4D946D5D7BF}" destId="{EDF41838-8732-4B91-8998-DF85705DAD39}" srcOrd="0" destOrd="0" presId="urn:microsoft.com/office/officeart/2005/8/layout/hierarchy3"/>
    <dgm:cxn modelId="{BFD803BE-F9AF-4036-AEE4-D185458E10EE}" type="presOf" srcId="{2A1DADFE-3B33-4508-9214-10FA6864C229}" destId="{FBEE3695-13E1-4C30-A732-B90228EFE9F4}" srcOrd="1" destOrd="0" presId="urn:microsoft.com/office/officeart/2005/8/layout/hierarchy3"/>
    <dgm:cxn modelId="{4F7C3CBE-1437-4B8D-BF83-CE6F5E2F754F}" type="presOf" srcId="{1125D402-0F25-436D-8A86-F4494E8108DA}" destId="{970199A5-C350-42C2-9D44-508969002D70}" srcOrd="0" destOrd="0" presId="urn:microsoft.com/office/officeart/2005/8/layout/hierarchy3"/>
    <dgm:cxn modelId="{6CD8B1C0-A555-47B2-B51F-8ADCCF317541}" srcId="{CF2EE1F1-E310-4395-9BFD-85DA9D00F794}" destId="{2A1DADFE-3B33-4508-9214-10FA6864C229}" srcOrd="1" destOrd="0" parTransId="{2EEDD994-A90A-41DB-AE4A-33BF9204D40B}" sibTransId="{DB1E6928-ED87-49E6-9AD8-9342F6BC07E4}"/>
    <dgm:cxn modelId="{B89F03EC-C114-4FF2-B7E0-613529F2BCE5}" type="presOf" srcId="{1F7129C7-336F-46CE-816E-9CFA088A7E93}" destId="{C4CDB8CA-F958-4132-BC89-3E0EB251B327}" srcOrd="1" destOrd="0" presId="urn:microsoft.com/office/officeart/2005/8/layout/hierarchy3"/>
    <dgm:cxn modelId="{65E844F0-513A-468C-BE2A-70F672C42657}" type="presOf" srcId="{66C896C2-341E-4B05-955A-9E12B4DFFE4D}" destId="{CA4028CA-5F16-4FBC-81DE-BF4A3D6EBAFE}" srcOrd="0" destOrd="0" presId="urn:microsoft.com/office/officeart/2005/8/layout/hierarchy3"/>
    <dgm:cxn modelId="{D30CACF0-D37C-44C8-B3DE-6ED8D4930D0A}" type="presOf" srcId="{9F512471-9730-4EA0-B4DE-67BFC0207DCF}" destId="{F0385626-5B6F-417F-8C0D-D86EF01D8634}" srcOrd="0" destOrd="0" presId="urn:microsoft.com/office/officeart/2005/8/layout/hierarchy3"/>
    <dgm:cxn modelId="{6B89F6FF-4062-4624-8E6D-A7048BB996E9}" type="presOf" srcId="{CAFCD8FF-A05E-4861-8E8E-B81F0ED024AD}" destId="{7A9F18B3-E733-47F8-81EB-7D850BD0F630}" srcOrd="0" destOrd="0" presId="urn:microsoft.com/office/officeart/2005/8/layout/hierarchy3"/>
    <dgm:cxn modelId="{29B78F40-290E-4E88-BB08-D3D5EE81AD06}" type="presParOf" srcId="{BB14296C-17C2-4E2C-A5F8-A5449C86A755}" destId="{CAEC6EE6-7D61-485F-BB80-B45327C37774}" srcOrd="0" destOrd="0" presId="urn:microsoft.com/office/officeart/2005/8/layout/hierarchy3"/>
    <dgm:cxn modelId="{ACAACC60-F9BA-4700-858D-4540F7B2BCDE}" type="presParOf" srcId="{CAEC6EE6-7D61-485F-BB80-B45327C37774}" destId="{8361A6D7-1863-48E4-A54F-F70E4F621E02}" srcOrd="0" destOrd="0" presId="urn:microsoft.com/office/officeart/2005/8/layout/hierarchy3"/>
    <dgm:cxn modelId="{FB5655FA-A770-4528-A2F7-FB97A5398AF6}" type="presParOf" srcId="{8361A6D7-1863-48E4-A54F-F70E4F621E02}" destId="{4B8827AE-3957-4A44-A949-4F1D353D9917}" srcOrd="0" destOrd="0" presId="urn:microsoft.com/office/officeart/2005/8/layout/hierarchy3"/>
    <dgm:cxn modelId="{F4F042D4-59DC-4248-9117-BC07F79A0637}" type="presParOf" srcId="{8361A6D7-1863-48E4-A54F-F70E4F621E02}" destId="{66FAFB98-A0D1-4B3D-A1AA-3C5CE1963013}" srcOrd="1" destOrd="0" presId="urn:microsoft.com/office/officeart/2005/8/layout/hierarchy3"/>
    <dgm:cxn modelId="{D9CEFB91-22E1-4C10-B058-DF1FCD1AAD76}" type="presParOf" srcId="{CAEC6EE6-7D61-485F-BB80-B45327C37774}" destId="{9D5F0D0E-7CF3-484B-BA11-C97A54A7536D}" srcOrd="1" destOrd="0" presId="urn:microsoft.com/office/officeart/2005/8/layout/hierarchy3"/>
    <dgm:cxn modelId="{35D02C1B-BD35-40B4-9778-430B74C2DBB8}" type="presParOf" srcId="{9D5F0D0E-7CF3-484B-BA11-C97A54A7536D}" destId="{EDF41838-8732-4B91-8998-DF85705DAD39}" srcOrd="0" destOrd="0" presId="urn:microsoft.com/office/officeart/2005/8/layout/hierarchy3"/>
    <dgm:cxn modelId="{913A4D4B-8D4E-4468-99E5-B308827D0085}" type="presParOf" srcId="{9D5F0D0E-7CF3-484B-BA11-C97A54A7536D}" destId="{03408C2D-3C3E-44EC-B79F-27006F578BDE}" srcOrd="1" destOrd="0" presId="urn:microsoft.com/office/officeart/2005/8/layout/hierarchy3"/>
    <dgm:cxn modelId="{A6FCEB8A-1683-452D-8FDF-FA5E06BE86AD}" type="presParOf" srcId="{BB14296C-17C2-4E2C-A5F8-A5449C86A755}" destId="{1F7ADA19-406C-418A-BE74-3B6B0686D5D1}" srcOrd="1" destOrd="0" presId="urn:microsoft.com/office/officeart/2005/8/layout/hierarchy3"/>
    <dgm:cxn modelId="{0BB4883A-3AC6-49A1-90F3-4DFB346F948A}" type="presParOf" srcId="{1F7ADA19-406C-418A-BE74-3B6B0686D5D1}" destId="{A773ACED-DC8E-412D-9D0C-D263E9FACF63}" srcOrd="0" destOrd="0" presId="urn:microsoft.com/office/officeart/2005/8/layout/hierarchy3"/>
    <dgm:cxn modelId="{F3AF0393-E4E7-4B2C-BF92-4E9581B81EB1}" type="presParOf" srcId="{A773ACED-DC8E-412D-9D0C-D263E9FACF63}" destId="{606FBACA-D25D-434E-91D6-AB6746948EAB}" srcOrd="0" destOrd="0" presId="urn:microsoft.com/office/officeart/2005/8/layout/hierarchy3"/>
    <dgm:cxn modelId="{B93DE659-9321-4717-9B75-DB524C164190}" type="presParOf" srcId="{A773ACED-DC8E-412D-9D0C-D263E9FACF63}" destId="{FBEE3695-13E1-4C30-A732-B90228EFE9F4}" srcOrd="1" destOrd="0" presId="urn:microsoft.com/office/officeart/2005/8/layout/hierarchy3"/>
    <dgm:cxn modelId="{D01EB1FD-0B3A-41B0-8F13-E1BA1B83BFBC}" type="presParOf" srcId="{1F7ADA19-406C-418A-BE74-3B6B0686D5D1}" destId="{A3946367-7381-43F2-9EC4-E3E31DEC5203}" srcOrd="1" destOrd="0" presId="urn:microsoft.com/office/officeart/2005/8/layout/hierarchy3"/>
    <dgm:cxn modelId="{3AEF20B8-8CEF-42B7-8032-ECD93EF158BF}" type="presParOf" srcId="{A3946367-7381-43F2-9EC4-E3E31DEC5203}" destId="{AAF0D2F8-F423-4BE2-A7C3-84022659FC6E}" srcOrd="0" destOrd="0" presId="urn:microsoft.com/office/officeart/2005/8/layout/hierarchy3"/>
    <dgm:cxn modelId="{9CAF49E8-3D6E-4780-BD46-9D3869C7CF6A}" type="presParOf" srcId="{A3946367-7381-43F2-9EC4-E3E31DEC5203}" destId="{40D82641-68A6-4E36-882B-861ADBB9AB8D}" srcOrd="1" destOrd="0" presId="urn:microsoft.com/office/officeart/2005/8/layout/hierarchy3"/>
    <dgm:cxn modelId="{56DA75B1-EBEF-4EF0-B0A1-E06D84E53462}" type="presParOf" srcId="{BB14296C-17C2-4E2C-A5F8-A5449C86A755}" destId="{6B3FA2D0-DEC6-418B-9392-3B34227756C4}" srcOrd="2" destOrd="0" presId="urn:microsoft.com/office/officeart/2005/8/layout/hierarchy3"/>
    <dgm:cxn modelId="{2A15AFAC-2397-4FA7-B058-4AE5173A127C}" type="presParOf" srcId="{6B3FA2D0-DEC6-418B-9392-3B34227756C4}" destId="{CC357C0C-6049-46CB-8DFF-8914027B63E0}" srcOrd="0" destOrd="0" presId="urn:microsoft.com/office/officeart/2005/8/layout/hierarchy3"/>
    <dgm:cxn modelId="{36E26CFF-CCFA-44AC-9570-85B498BA0540}" type="presParOf" srcId="{CC357C0C-6049-46CB-8DFF-8914027B63E0}" destId="{CA4028CA-5F16-4FBC-81DE-BF4A3D6EBAFE}" srcOrd="0" destOrd="0" presId="urn:microsoft.com/office/officeart/2005/8/layout/hierarchy3"/>
    <dgm:cxn modelId="{D675740E-C2BA-459F-8C2C-3589F84CC058}" type="presParOf" srcId="{CC357C0C-6049-46CB-8DFF-8914027B63E0}" destId="{16794FCC-DD52-4B60-9566-4602DC1A2E35}" srcOrd="1" destOrd="0" presId="urn:microsoft.com/office/officeart/2005/8/layout/hierarchy3"/>
    <dgm:cxn modelId="{546DFF08-1F33-4AF6-AC70-8E01D011102A}" type="presParOf" srcId="{6B3FA2D0-DEC6-418B-9392-3B34227756C4}" destId="{5C35EE6F-964C-4088-B36D-F1DEA3F2EE5C}" srcOrd="1" destOrd="0" presId="urn:microsoft.com/office/officeart/2005/8/layout/hierarchy3"/>
    <dgm:cxn modelId="{64A15A11-2DD6-47B7-8DB4-D8D2405D3E52}" type="presParOf" srcId="{5C35EE6F-964C-4088-B36D-F1DEA3F2EE5C}" destId="{D5348165-5E5B-4ADC-A9D0-5D86C96F882D}" srcOrd="0" destOrd="0" presId="urn:microsoft.com/office/officeart/2005/8/layout/hierarchy3"/>
    <dgm:cxn modelId="{31BE6228-CE52-4A0F-88A5-1B36D0E52B83}" type="presParOf" srcId="{5C35EE6F-964C-4088-B36D-F1DEA3F2EE5C}" destId="{7A9F18B3-E733-47F8-81EB-7D850BD0F630}" srcOrd="1" destOrd="0" presId="urn:microsoft.com/office/officeart/2005/8/layout/hierarchy3"/>
    <dgm:cxn modelId="{49152546-E2D8-4067-AA4E-10F3428F6B81}" type="presParOf" srcId="{BB14296C-17C2-4E2C-A5F8-A5449C86A755}" destId="{C7D324BD-6864-4E96-837A-BCD73F33A667}" srcOrd="3" destOrd="0" presId="urn:microsoft.com/office/officeart/2005/8/layout/hierarchy3"/>
    <dgm:cxn modelId="{B3768BDE-1B3F-4306-97B9-FD9456C7BDB0}" type="presParOf" srcId="{C7D324BD-6864-4E96-837A-BCD73F33A667}" destId="{2650A2B6-CAB4-4626-A891-3B775E9C8E3E}" srcOrd="0" destOrd="0" presId="urn:microsoft.com/office/officeart/2005/8/layout/hierarchy3"/>
    <dgm:cxn modelId="{920F354D-DD1E-4D66-BC3A-C1B8DF40AAD9}" type="presParOf" srcId="{2650A2B6-CAB4-4626-A891-3B775E9C8E3E}" destId="{228A38D5-9418-4697-AD1C-6D519BE39E70}" srcOrd="0" destOrd="0" presId="urn:microsoft.com/office/officeart/2005/8/layout/hierarchy3"/>
    <dgm:cxn modelId="{FD3340D9-0E2F-43FF-88B8-F0A8F3673ADB}" type="presParOf" srcId="{2650A2B6-CAB4-4626-A891-3B775E9C8E3E}" destId="{C4CDB8CA-F958-4132-BC89-3E0EB251B327}" srcOrd="1" destOrd="0" presId="urn:microsoft.com/office/officeart/2005/8/layout/hierarchy3"/>
    <dgm:cxn modelId="{8772D8AE-B15C-4B6C-B45A-2239EA88588C}" type="presParOf" srcId="{C7D324BD-6864-4E96-837A-BCD73F33A667}" destId="{64BFFE9D-EF9C-475E-8B66-CAA7DABCDF89}" srcOrd="1" destOrd="0" presId="urn:microsoft.com/office/officeart/2005/8/layout/hierarchy3"/>
    <dgm:cxn modelId="{8D90C4F6-ED8B-4E50-BD8C-E2948D2C0C7A}" type="presParOf" srcId="{64BFFE9D-EF9C-475E-8B66-CAA7DABCDF89}" destId="{970199A5-C350-42C2-9D44-508969002D70}" srcOrd="0" destOrd="0" presId="urn:microsoft.com/office/officeart/2005/8/layout/hierarchy3"/>
    <dgm:cxn modelId="{D71C4E00-6F7E-4993-BF2E-3F387B43826A}" type="presParOf" srcId="{64BFFE9D-EF9C-475E-8B66-CAA7DABCDF89}" destId="{172B78B2-1856-4CB8-AA6D-D65C1DB54763}" srcOrd="1" destOrd="0" presId="urn:microsoft.com/office/officeart/2005/8/layout/hierarchy3"/>
    <dgm:cxn modelId="{22F60092-19AC-409D-8678-3900CF3A6B11}" type="presParOf" srcId="{64BFFE9D-EF9C-475E-8B66-CAA7DABCDF89}" destId="{47DE37F1-C657-4983-9873-8F4B27019DB8}" srcOrd="2" destOrd="0" presId="urn:microsoft.com/office/officeart/2005/8/layout/hierarchy3"/>
    <dgm:cxn modelId="{3F137398-A5ED-4715-A5E3-F3FB53AB23C1}" type="presParOf" srcId="{64BFFE9D-EF9C-475E-8B66-CAA7DABCDF89}" destId="{6B7AE430-4D4F-4FA8-BACC-D9A4F0B284EF}" srcOrd="3" destOrd="0" presId="urn:microsoft.com/office/officeart/2005/8/layout/hierarchy3"/>
    <dgm:cxn modelId="{1C7ADFEE-AA4E-4228-A0D7-C067FFA687B4}" type="presParOf" srcId="{BB14296C-17C2-4E2C-A5F8-A5449C86A755}" destId="{4FC26A81-45FE-4477-85D5-C52CDB728EFB}" srcOrd="4" destOrd="0" presId="urn:microsoft.com/office/officeart/2005/8/layout/hierarchy3"/>
    <dgm:cxn modelId="{0771A03F-A298-464D-B464-EEF464DBC9DE}" type="presParOf" srcId="{4FC26A81-45FE-4477-85D5-C52CDB728EFB}" destId="{BCC34F05-941C-45DD-BFF8-EBB53C9BCE9C}" srcOrd="0" destOrd="0" presId="urn:microsoft.com/office/officeart/2005/8/layout/hierarchy3"/>
    <dgm:cxn modelId="{E7E902FD-2808-4553-A2C0-11E5B1118509}" type="presParOf" srcId="{BCC34F05-941C-45DD-BFF8-EBB53C9BCE9C}" destId="{5F45781A-230D-42E4-B416-CF4029E17D09}" srcOrd="0" destOrd="0" presId="urn:microsoft.com/office/officeart/2005/8/layout/hierarchy3"/>
    <dgm:cxn modelId="{9064D1C8-004E-463C-B809-F7DB7B70427F}" type="presParOf" srcId="{BCC34F05-941C-45DD-BFF8-EBB53C9BCE9C}" destId="{29D1040B-1DDB-45F0-8162-93FB414F630B}" srcOrd="1" destOrd="0" presId="urn:microsoft.com/office/officeart/2005/8/layout/hierarchy3"/>
    <dgm:cxn modelId="{BD6C7912-DBAE-447B-B2C6-29F67DBF76F4}" type="presParOf" srcId="{4FC26A81-45FE-4477-85D5-C52CDB728EFB}" destId="{03536219-F812-4E01-B2A7-14448458F282}" srcOrd="1" destOrd="0" presId="urn:microsoft.com/office/officeart/2005/8/layout/hierarchy3"/>
    <dgm:cxn modelId="{1AEDB728-7C16-40CE-A6F0-9038A80F5B04}" type="presParOf" srcId="{03536219-F812-4E01-B2A7-14448458F282}" destId="{31B2F401-16B8-46F5-BAC4-6B7AF37A285A}" srcOrd="0" destOrd="0" presId="urn:microsoft.com/office/officeart/2005/8/layout/hierarchy3"/>
    <dgm:cxn modelId="{4B42F66F-12DD-40A4-906B-12AA3310B426}" type="presParOf" srcId="{03536219-F812-4E01-B2A7-14448458F282}" destId="{F0385626-5B6F-417F-8C0D-D86EF01D8634}" srcOrd="1" destOrd="0" presId="urn:microsoft.com/office/officeart/2005/8/layout/hierarchy3"/>
    <dgm:cxn modelId="{A15227AF-84CC-414D-B39B-A12489366F5E}" type="presParOf" srcId="{03536219-F812-4E01-B2A7-14448458F282}" destId="{DDB719AD-1E1E-4A95-B9E2-5CFCF2A390CD}" srcOrd="2" destOrd="0" presId="urn:microsoft.com/office/officeart/2005/8/layout/hierarchy3"/>
    <dgm:cxn modelId="{B09E7ED1-2520-4C01-BBD2-80F2239F741D}" type="presParOf" srcId="{03536219-F812-4E01-B2A7-14448458F282}" destId="{69DC1699-F84E-467A-9FA5-2296D44A41E5}" srcOrd="3" destOrd="0" presId="urn:microsoft.com/office/officeart/2005/8/layout/hierarchy3"/>
    <dgm:cxn modelId="{7C4DCF85-E85C-4A30-A1EC-7CBCE3CAA422}" type="presParOf" srcId="{BB14296C-17C2-4E2C-A5F8-A5449C86A755}" destId="{E8D29A13-D02E-4ADB-95E3-C800EEEC411A}" srcOrd="5" destOrd="0" presId="urn:microsoft.com/office/officeart/2005/8/layout/hierarchy3"/>
    <dgm:cxn modelId="{1333397B-F5F9-4386-8E7C-A99FDAE0EBEC}" type="presParOf" srcId="{E8D29A13-D02E-4ADB-95E3-C800EEEC411A}" destId="{B2639749-B3CE-4604-806B-19738EC1B409}" srcOrd="0" destOrd="0" presId="urn:microsoft.com/office/officeart/2005/8/layout/hierarchy3"/>
    <dgm:cxn modelId="{56269ABD-00C0-42C7-9BB1-694342F4693A}" type="presParOf" srcId="{B2639749-B3CE-4604-806B-19738EC1B409}" destId="{7E034E1C-0B17-4509-92BC-01FB47CD153D}" srcOrd="0" destOrd="0" presId="urn:microsoft.com/office/officeart/2005/8/layout/hierarchy3"/>
    <dgm:cxn modelId="{5B11864C-BD31-49E9-93A5-02A94C55CF37}" type="presParOf" srcId="{B2639749-B3CE-4604-806B-19738EC1B409}" destId="{E5A6A6B0-B306-4A13-B957-7E6BC67411A9}" srcOrd="1" destOrd="0" presId="urn:microsoft.com/office/officeart/2005/8/layout/hierarchy3"/>
    <dgm:cxn modelId="{EE1A7DB8-7191-4815-BB9C-B441DD32BEFB}" type="presParOf" srcId="{E8D29A13-D02E-4ADB-95E3-C800EEEC411A}" destId="{9C3C9A6F-759D-4A09-AE13-8B3F028B788E}" srcOrd="1" destOrd="0" presId="urn:microsoft.com/office/officeart/2005/8/layout/hierarchy3"/>
    <dgm:cxn modelId="{F72B5EE6-97D0-4349-9960-BD90B4580FB1}" type="presParOf" srcId="{9C3C9A6F-759D-4A09-AE13-8B3F028B788E}" destId="{5811A3D2-4F21-4616-B17E-CBF50A644885}" srcOrd="0" destOrd="0" presId="urn:microsoft.com/office/officeart/2005/8/layout/hierarchy3"/>
    <dgm:cxn modelId="{3F3B204A-6581-43D5-9790-2E7B6F9299E5}" type="presParOf" srcId="{9C3C9A6F-759D-4A09-AE13-8B3F028B788E}" destId="{7597E4DC-02C8-47C8-8BD2-16CDC1C22AE2}"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1C1071-4F83-41AC-A66C-794B02372BE1}" type="doc">
      <dgm:prSet loTypeId="urn:microsoft.com/office/officeart/2005/8/layout/hierarchy2" loCatId="hierarchy" qsTypeId="urn:microsoft.com/office/officeart/2005/8/quickstyle/3d4" qsCatId="3D" csTypeId="urn:microsoft.com/office/officeart/2005/8/colors/colorful2" csCatId="colorful" phldr="1"/>
      <dgm:spPr/>
      <dgm:t>
        <a:bodyPr/>
        <a:lstStyle/>
        <a:p>
          <a:endParaRPr lang="es-CO"/>
        </a:p>
      </dgm:t>
    </dgm:pt>
    <dgm:pt modelId="{40306824-C4A3-4218-9AA8-9CC90D68D5B8}">
      <dgm:prSet phldrT="[Texto]" custT="1"/>
      <dgm:spPr>
        <a:solidFill>
          <a:srgbClr val="C00000"/>
        </a:solidFill>
      </dgm:spPr>
      <dgm:t>
        <a:bodyPr/>
        <a:lstStyle/>
        <a:p>
          <a:r>
            <a:rPr lang="es-ES_tradnl" sz="1400">
              <a:solidFill>
                <a:schemeClr val="bg1"/>
              </a:solidFill>
              <a:latin typeface="+mn-lt"/>
            </a:rPr>
            <a:t>Instrumento para asumir compromisos con cargo a presupuestos de vigencias fiscales posteriores.</a:t>
          </a:r>
          <a:endParaRPr lang="es-CO" sz="1400">
            <a:solidFill>
              <a:schemeClr val="bg1"/>
            </a:solidFill>
            <a:latin typeface="+mn-lt"/>
          </a:endParaRPr>
        </a:p>
      </dgm:t>
    </dgm:pt>
    <dgm:pt modelId="{85D9644A-1FEE-4DF5-922B-15B33186BC62}" type="parTrans" cxnId="{FD0E4ABC-2CFF-4657-B614-6D66F115A3CA}">
      <dgm:prSet/>
      <dgm:spPr/>
      <dgm:t>
        <a:bodyPr/>
        <a:lstStyle/>
        <a:p>
          <a:endParaRPr lang="es-CO" sz="1400">
            <a:solidFill>
              <a:schemeClr val="bg1"/>
            </a:solidFill>
          </a:endParaRPr>
        </a:p>
      </dgm:t>
    </dgm:pt>
    <dgm:pt modelId="{42053A3C-839C-49F3-853D-DA07D0EF6820}" type="sibTrans" cxnId="{FD0E4ABC-2CFF-4657-B614-6D66F115A3CA}">
      <dgm:prSet/>
      <dgm:spPr/>
      <dgm:t>
        <a:bodyPr/>
        <a:lstStyle/>
        <a:p>
          <a:endParaRPr lang="es-CO" sz="1400">
            <a:solidFill>
              <a:schemeClr val="bg1"/>
            </a:solidFill>
          </a:endParaRPr>
        </a:p>
      </dgm:t>
    </dgm:pt>
    <dgm:pt modelId="{9AD365FA-4CD6-4947-B31F-30204130A2B2}">
      <dgm:prSet phldrT="[Texto]"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b="100000"/>
          </a:path>
          <a:tileRect t="-100000" r="-100000"/>
        </a:gradFill>
      </dgm:spPr>
      <dgm:t>
        <a:bodyPr/>
        <a:lstStyle/>
        <a:p>
          <a:r>
            <a:rPr lang="es-MX" sz="1400" b="1">
              <a:solidFill>
                <a:schemeClr val="accent4"/>
              </a:solidFill>
              <a:latin typeface="+mn-lt"/>
            </a:rPr>
            <a:t>ORDINARIAS</a:t>
          </a:r>
        </a:p>
        <a:p>
          <a:r>
            <a:rPr lang="es-ES_tradnl" sz="1400">
              <a:solidFill>
                <a:schemeClr val="tx1"/>
              </a:solidFill>
              <a:latin typeface="+mn-lt"/>
            </a:rPr>
            <a:t>Si en el año en que se solicita la autorización, se cuenta con una apropiación mínima del 15% del valor solicitado y se afectan presupuestos futuros.</a:t>
          </a:r>
          <a:endParaRPr lang="es-CO" sz="1400">
            <a:solidFill>
              <a:schemeClr val="tx1"/>
            </a:solidFill>
            <a:latin typeface="+mn-lt"/>
          </a:endParaRPr>
        </a:p>
      </dgm:t>
    </dgm:pt>
    <dgm:pt modelId="{6907E2EE-033E-4D83-AF8C-2F6045026973}" type="parTrans" cxnId="{56D51464-C932-4077-84FE-2F682B4EB069}">
      <dgm:prSet custT="1"/>
      <dgm:spPr/>
      <dgm:t>
        <a:bodyPr/>
        <a:lstStyle/>
        <a:p>
          <a:endParaRPr lang="es-CO" sz="1400">
            <a:solidFill>
              <a:schemeClr val="bg1"/>
            </a:solidFill>
          </a:endParaRPr>
        </a:p>
      </dgm:t>
    </dgm:pt>
    <dgm:pt modelId="{384A6EC1-DCB4-4D24-A9D0-C0DD7C7B4DDF}" type="sibTrans" cxnId="{56D51464-C932-4077-84FE-2F682B4EB069}">
      <dgm:prSet/>
      <dgm:spPr/>
      <dgm:t>
        <a:bodyPr/>
        <a:lstStyle/>
        <a:p>
          <a:endParaRPr lang="es-CO" sz="1400">
            <a:solidFill>
              <a:schemeClr val="bg1"/>
            </a:solidFill>
          </a:endParaRPr>
        </a:p>
      </dgm:t>
    </dgm:pt>
    <dgm:pt modelId="{62A3CECF-5950-4D65-BE3E-33CDCE6A8897}">
      <dgm:prSet phldrT="[Texto]"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b="100000"/>
          </a:path>
          <a:tileRect t="-100000" r="-100000"/>
        </a:gradFill>
      </dgm:spPr>
      <dgm:t>
        <a:bodyPr/>
        <a:lstStyle/>
        <a:p>
          <a:r>
            <a:rPr lang="es-MX" sz="1400" b="1" kern="1200">
              <a:solidFill>
                <a:schemeClr val="accent4"/>
              </a:solidFill>
              <a:latin typeface="+mn-lt"/>
            </a:rPr>
            <a:t>EXCEPCIONALES</a:t>
          </a:r>
        </a:p>
        <a:p>
          <a:pPr rtl="0"/>
          <a:r>
            <a:rPr lang="es-MX" sz="1400" kern="1200">
              <a:solidFill>
                <a:schemeClr val="tx1"/>
              </a:solidFill>
              <a:latin typeface="+mn-lt"/>
              <a:ea typeface="+mn-ea"/>
              <a:cs typeface="+mn-cs"/>
            </a:rPr>
            <a:t>Si en el año en que se solicita, no se cuenta con apropiación para amparar el compromiso por celebrarse. </a:t>
          </a:r>
          <a:endParaRPr lang="es-CO" sz="1400" kern="1200">
            <a:solidFill>
              <a:schemeClr val="tx1"/>
            </a:solidFill>
            <a:latin typeface="+mn-lt"/>
            <a:ea typeface="+mn-ea"/>
            <a:cs typeface="+mn-cs"/>
          </a:endParaRPr>
        </a:p>
      </dgm:t>
    </dgm:pt>
    <dgm:pt modelId="{0C46A6CE-F49C-4E83-9D9C-51126276CD27}" type="parTrans" cxnId="{E27EE674-7B9C-4E28-BCD0-DD8BA8942361}">
      <dgm:prSet custT="1"/>
      <dgm:spPr/>
      <dgm:t>
        <a:bodyPr/>
        <a:lstStyle/>
        <a:p>
          <a:endParaRPr lang="es-CO" sz="1400">
            <a:solidFill>
              <a:schemeClr val="bg1"/>
            </a:solidFill>
          </a:endParaRPr>
        </a:p>
      </dgm:t>
    </dgm:pt>
    <dgm:pt modelId="{2205CCDF-A567-45E5-BC48-5E1BC1815214}" type="sibTrans" cxnId="{E27EE674-7B9C-4E28-BCD0-DD8BA8942361}">
      <dgm:prSet/>
      <dgm:spPr/>
      <dgm:t>
        <a:bodyPr/>
        <a:lstStyle/>
        <a:p>
          <a:endParaRPr lang="es-CO" sz="1400">
            <a:solidFill>
              <a:schemeClr val="bg1"/>
            </a:solidFill>
          </a:endParaRPr>
        </a:p>
      </dgm:t>
    </dgm:pt>
    <dgm:pt modelId="{A673B946-610D-4D1B-AECC-24D46866449E}">
      <dgm:prSet phldrT="[Texto]" custT="1"/>
      <dgm:spPr>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vert="vert270"/>
        <a:lstStyle/>
        <a:p>
          <a:endParaRPr lang="es-CO" sz="1400">
            <a:solidFill>
              <a:schemeClr val="accent4">
                <a:lumMod val="75000"/>
              </a:schemeClr>
            </a:solidFill>
          </a:endParaRPr>
        </a:p>
      </dgm:t>
    </dgm:pt>
    <dgm:pt modelId="{96C29C13-9C8D-42CD-9D02-1BB178B08540}" type="sibTrans" cxnId="{89C16FCC-0C57-4CC0-9883-7928E8329551}">
      <dgm:prSet/>
      <dgm:spPr/>
      <dgm:t>
        <a:bodyPr/>
        <a:lstStyle/>
        <a:p>
          <a:endParaRPr lang="es-CO" sz="1400"/>
        </a:p>
      </dgm:t>
    </dgm:pt>
    <dgm:pt modelId="{F6196845-9133-4D92-A017-7C41FC61DC3A}" type="parTrans" cxnId="{89C16FCC-0C57-4CC0-9883-7928E8329551}">
      <dgm:prSet custT="1"/>
      <dgm:spPr>
        <a:ln>
          <a:noFill/>
        </a:ln>
      </dgm:spPr>
      <dgm:t>
        <a:bodyPr/>
        <a:lstStyle/>
        <a:p>
          <a:endParaRPr lang="es-CO" sz="1400"/>
        </a:p>
      </dgm:t>
    </dgm:pt>
    <dgm:pt modelId="{D6E1F2CC-F284-41BF-9835-29C81142A768}" type="pres">
      <dgm:prSet presAssocID="{1C1C1071-4F83-41AC-A66C-794B02372BE1}" presName="diagram" presStyleCnt="0">
        <dgm:presLayoutVars>
          <dgm:chPref val="1"/>
          <dgm:dir/>
          <dgm:animOne val="branch"/>
          <dgm:animLvl val="lvl"/>
          <dgm:resizeHandles val="exact"/>
        </dgm:presLayoutVars>
      </dgm:prSet>
      <dgm:spPr/>
    </dgm:pt>
    <dgm:pt modelId="{22F624D0-A747-4DE7-A6FA-109925FF0CB8}" type="pres">
      <dgm:prSet presAssocID="{40306824-C4A3-4218-9AA8-9CC90D68D5B8}" presName="root1" presStyleCnt="0"/>
      <dgm:spPr/>
    </dgm:pt>
    <dgm:pt modelId="{622DBD9A-8E84-4D74-A4CE-B8BE6282911A}" type="pres">
      <dgm:prSet presAssocID="{40306824-C4A3-4218-9AA8-9CC90D68D5B8}" presName="LevelOneTextNode" presStyleLbl="node0" presStyleIdx="0" presStyleCnt="1" custScaleX="809120" custScaleY="1437246" custLinFactX="-91716" custLinFactNeighborX="-100000" custLinFactNeighborY="5240">
        <dgm:presLayoutVars>
          <dgm:chPref val="3"/>
        </dgm:presLayoutVars>
      </dgm:prSet>
      <dgm:spPr/>
    </dgm:pt>
    <dgm:pt modelId="{B0AD8F34-5F5F-4134-9ECE-6F6206D67CA3}" type="pres">
      <dgm:prSet presAssocID="{40306824-C4A3-4218-9AA8-9CC90D68D5B8}" presName="level2hierChild" presStyleCnt="0"/>
      <dgm:spPr/>
    </dgm:pt>
    <dgm:pt modelId="{A4E29CFA-B1DC-413F-B7E0-89AFD6AA6427}" type="pres">
      <dgm:prSet presAssocID="{6907E2EE-033E-4D83-AF8C-2F6045026973}" presName="conn2-1" presStyleLbl="parChTrans1D2" presStyleIdx="0" presStyleCnt="3"/>
      <dgm:spPr/>
    </dgm:pt>
    <dgm:pt modelId="{A0B8B00A-A324-42B5-91CA-4AE90FC23872}" type="pres">
      <dgm:prSet presAssocID="{6907E2EE-033E-4D83-AF8C-2F6045026973}" presName="connTx" presStyleLbl="parChTrans1D2" presStyleIdx="0" presStyleCnt="3"/>
      <dgm:spPr/>
    </dgm:pt>
    <dgm:pt modelId="{287F07C6-CCDB-4A03-99B2-2649EE2789AC}" type="pres">
      <dgm:prSet presAssocID="{9AD365FA-4CD6-4947-B31F-30204130A2B2}" presName="root2" presStyleCnt="0"/>
      <dgm:spPr/>
    </dgm:pt>
    <dgm:pt modelId="{914354CB-14CF-4516-939A-83361C429A4E}" type="pres">
      <dgm:prSet presAssocID="{9AD365FA-4CD6-4947-B31F-30204130A2B2}" presName="LevelTwoTextNode" presStyleLbl="node2" presStyleIdx="0" presStyleCnt="3" custScaleX="1907739" custScaleY="1060389" custLinFactY="15830" custLinFactNeighborX="-51726" custLinFactNeighborY="100000">
        <dgm:presLayoutVars>
          <dgm:chPref val="3"/>
        </dgm:presLayoutVars>
      </dgm:prSet>
      <dgm:spPr/>
    </dgm:pt>
    <dgm:pt modelId="{57A01934-5CE2-4A98-8E95-2536FE7C5104}" type="pres">
      <dgm:prSet presAssocID="{9AD365FA-4CD6-4947-B31F-30204130A2B2}" presName="level3hierChild" presStyleCnt="0"/>
      <dgm:spPr/>
    </dgm:pt>
    <dgm:pt modelId="{13BAFCB2-AB24-4567-89B4-FA562889745F}" type="pres">
      <dgm:prSet presAssocID="{F6196845-9133-4D92-A017-7C41FC61DC3A}" presName="conn2-1" presStyleLbl="parChTrans1D2" presStyleIdx="1" presStyleCnt="3"/>
      <dgm:spPr/>
    </dgm:pt>
    <dgm:pt modelId="{4DA34BCD-230C-49BA-B0D8-0E9678D064A8}" type="pres">
      <dgm:prSet presAssocID="{F6196845-9133-4D92-A017-7C41FC61DC3A}" presName="connTx" presStyleLbl="parChTrans1D2" presStyleIdx="1" presStyleCnt="3"/>
      <dgm:spPr/>
    </dgm:pt>
    <dgm:pt modelId="{72961D28-E12E-41B7-9DF6-41FA079B8F18}" type="pres">
      <dgm:prSet presAssocID="{A673B946-610D-4D1B-AECC-24D46866449E}" presName="root2" presStyleCnt="0"/>
      <dgm:spPr/>
    </dgm:pt>
    <dgm:pt modelId="{E65719D0-3716-4005-83F9-85567ECAAB99}" type="pres">
      <dgm:prSet presAssocID="{A673B946-610D-4D1B-AECC-24D46866449E}" presName="LevelTwoTextNode" presStyleLbl="node2" presStyleIdx="1" presStyleCnt="3" custAng="5400000" custScaleX="767522" custScaleY="1249283" custLinFactX="506774" custLinFactNeighborX="600000" custLinFactNeighborY="-35903">
        <dgm:presLayoutVars>
          <dgm:chPref val="3"/>
        </dgm:presLayoutVars>
      </dgm:prSet>
      <dgm:spPr>
        <a:prstGeom prst="leftRightArrowCallout">
          <a:avLst/>
        </a:prstGeom>
      </dgm:spPr>
    </dgm:pt>
    <dgm:pt modelId="{4F713C2F-1386-4BDB-975A-AE7AF2BB5D0B}" type="pres">
      <dgm:prSet presAssocID="{A673B946-610D-4D1B-AECC-24D46866449E}" presName="level3hierChild" presStyleCnt="0"/>
      <dgm:spPr/>
    </dgm:pt>
    <dgm:pt modelId="{79447A40-BB02-4F71-99A5-DD8D16E1F160}" type="pres">
      <dgm:prSet presAssocID="{0C46A6CE-F49C-4E83-9D9C-51126276CD27}" presName="conn2-1" presStyleLbl="parChTrans1D2" presStyleIdx="2" presStyleCnt="3"/>
      <dgm:spPr/>
    </dgm:pt>
    <dgm:pt modelId="{272EE76A-9F6D-4B5A-981E-318BCE7E912C}" type="pres">
      <dgm:prSet presAssocID="{0C46A6CE-F49C-4E83-9D9C-51126276CD27}" presName="connTx" presStyleLbl="parChTrans1D2" presStyleIdx="2" presStyleCnt="3"/>
      <dgm:spPr/>
    </dgm:pt>
    <dgm:pt modelId="{2977B086-306A-4320-ABFE-C47CF9D8CBCD}" type="pres">
      <dgm:prSet presAssocID="{62A3CECF-5950-4D65-BE3E-33CDCE6A8897}" presName="root2" presStyleCnt="0"/>
      <dgm:spPr/>
    </dgm:pt>
    <dgm:pt modelId="{5C839237-4A28-46EE-9556-F6EFABAB2BAC}" type="pres">
      <dgm:prSet presAssocID="{62A3CECF-5950-4D65-BE3E-33CDCE6A8897}" presName="LevelTwoTextNode" presStyleLbl="node2" presStyleIdx="2" presStyleCnt="3" custScaleX="2000000" custScaleY="890565" custLinFactY="-28069" custLinFactNeighborX="-27229" custLinFactNeighborY="-100000">
        <dgm:presLayoutVars>
          <dgm:chPref val="3"/>
        </dgm:presLayoutVars>
      </dgm:prSet>
      <dgm:spPr/>
    </dgm:pt>
    <dgm:pt modelId="{AAFDF1D7-308C-4BF7-83AA-F35554BB3184}" type="pres">
      <dgm:prSet presAssocID="{62A3CECF-5950-4D65-BE3E-33CDCE6A8897}" presName="level3hierChild" presStyleCnt="0"/>
      <dgm:spPr/>
    </dgm:pt>
  </dgm:ptLst>
  <dgm:cxnLst>
    <dgm:cxn modelId="{514FC05B-BB7D-4FA5-99D4-D25769F557E6}" type="presOf" srcId="{6907E2EE-033E-4D83-AF8C-2F6045026973}" destId="{A4E29CFA-B1DC-413F-B7E0-89AFD6AA6427}" srcOrd="0" destOrd="0" presId="urn:microsoft.com/office/officeart/2005/8/layout/hierarchy2"/>
    <dgm:cxn modelId="{033D9A42-AAE6-4E3D-9E41-75818BEF2C8F}" type="presOf" srcId="{40306824-C4A3-4218-9AA8-9CC90D68D5B8}" destId="{622DBD9A-8E84-4D74-A4CE-B8BE6282911A}" srcOrd="0" destOrd="0" presId="urn:microsoft.com/office/officeart/2005/8/layout/hierarchy2"/>
    <dgm:cxn modelId="{56D51464-C932-4077-84FE-2F682B4EB069}" srcId="{40306824-C4A3-4218-9AA8-9CC90D68D5B8}" destId="{9AD365FA-4CD6-4947-B31F-30204130A2B2}" srcOrd="0" destOrd="0" parTransId="{6907E2EE-033E-4D83-AF8C-2F6045026973}" sibTransId="{384A6EC1-DCB4-4D24-A9D0-C0DD7C7B4DDF}"/>
    <dgm:cxn modelId="{55B3534C-F9F8-4C97-AA25-A5EFF78EF6C9}" type="presOf" srcId="{F6196845-9133-4D92-A017-7C41FC61DC3A}" destId="{13BAFCB2-AB24-4567-89B4-FA562889745F}" srcOrd="0" destOrd="0" presId="urn:microsoft.com/office/officeart/2005/8/layout/hierarchy2"/>
    <dgm:cxn modelId="{E27EE674-7B9C-4E28-BCD0-DD8BA8942361}" srcId="{40306824-C4A3-4218-9AA8-9CC90D68D5B8}" destId="{62A3CECF-5950-4D65-BE3E-33CDCE6A8897}" srcOrd="2" destOrd="0" parTransId="{0C46A6CE-F49C-4E83-9D9C-51126276CD27}" sibTransId="{2205CCDF-A567-45E5-BC48-5E1BC1815214}"/>
    <dgm:cxn modelId="{0332E591-40A4-4CC9-824F-4A2F74B047BE}" type="presOf" srcId="{6907E2EE-033E-4D83-AF8C-2F6045026973}" destId="{A0B8B00A-A324-42B5-91CA-4AE90FC23872}" srcOrd="1" destOrd="0" presId="urn:microsoft.com/office/officeart/2005/8/layout/hierarchy2"/>
    <dgm:cxn modelId="{5735AD94-53FA-4433-AE08-607B1E460A12}" type="presOf" srcId="{9AD365FA-4CD6-4947-B31F-30204130A2B2}" destId="{914354CB-14CF-4516-939A-83361C429A4E}" srcOrd="0" destOrd="0" presId="urn:microsoft.com/office/officeart/2005/8/layout/hierarchy2"/>
    <dgm:cxn modelId="{5897009C-C626-45BB-A104-E1A3408FEBCE}" type="presOf" srcId="{0C46A6CE-F49C-4E83-9D9C-51126276CD27}" destId="{272EE76A-9F6D-4B5A-981E-318BCE7E912C}" srcOrd="1" destOrd="0" presId="urn:microsoft.com/office/officeart/2005/8/layout/hierarchy2"/>
    <dgm:cxn modelId="{FD0E4ABC-2CFF-4657-B614-6D66F115A3CA}" srcId="{1C1C1071-4F83-41AC-A66C-794B02372BE1}" destId="{40306824-C4A3-4218-9AA8-9CC90D68D5B8}" srcOrd="0" destOrd="0" parTransId="{85D9644A-1FEE-4DF5-922B-15B33186BC62}" sibTransId="{42053A3C-839C-49F3-853D-DA07D0EF6820}"/>
    <dgm:cxn modelId="{BF358BC9-D23B-4BA5-9622-F5F4797CAD0C}" type="presOf" srcId="{62A3CECF-5950-4D65-BE3E-33CDCE6A8897}" destId="{5C839237-4A28-46EE-9556-F6EFABAB2BAC}" srcOrd="0" destOrd="0" presId="urn:microsoft.com/office/officeart/2005/8/layout/hierarchy2"/>
    <dgm:cxn modelId="{8438B0C9-1B67-46C1-A7E7-F5C36413C814}" type="presOf" srcId="{0C46A6CE-F49C-4E83-9D9C-51126276CD27}" destId="{79447A40-BB02-4F71-99A5-DD8D16E1F160}" srcOrd="0" destOrd="0" presId="urn:microsoft.com/office/officeart/2005/8/layout/hierarchy2"/>
    <dgm:cxn modelId="{A66013CB-55B0-4017-A6FD-AE528FBF6254}" type="presOf" srcId="{1C1C1071-4F83-41AC-A66C-794B02372BE1}" destId="{D6E1F2CC-F284-41BF-9835-29C81142A768}" srcOrd="0" destOrd="0" presId="urn:microsoft.com/office/officeart/2005/8/layout/hierarchy2"/>
    <dgm:cxn modelId="{89C16FCC-0C57-4CC0-9883-7928E8329551}" srcId="{40306824-C4A3-4218-9AA8-9CC90D68D5B8}" destId="{A673B946-610D-4D1B-AECC-24D46866449E}" srcOrd="1" destOrd="0" parTransId="{F6196845-9133-4D92-A017-7C41FC61DC3A}" sibTransId="{96C29C13-9C8D-42CD-9D02-1BB178B08540}"/>
    <dgm:cxn modelId="{4461BDE6-5F72-4ADE-83C3-90458732667F}" type="presOf" srcId="{F6196845-9133-4D92-A017-7C41FC61DC3A}" destId="{4DA34BCD-230C-49BA-B0D8-0E9678D064A8}" srcOrd="1" destOrd="0" presId="urn:microsoft.com/office/officeart/2005/8/layout/hierarchy2"/>
    <dgm:cxn modelId="{FBE518FB-F6C8-4794-9846-FD66AE63D5CF}" type="presOf" srcId="{A673B946-610D-4D1B-AECC-24D46866449E}" destId="{E65719D0-3716-4005-83F9-85567ECAAB99}" srcOrd="0" destOrd="0" presId="urn:microsoft.com/office/officeart/2005/8/layout/hierarchy2"/>
    <dgm:cxn modelId="{5FE0E439-B05E-4902-BB62-A8A22ED2BD99}" type="presParOf" srcId="{D6E1F2CC-F284-41BF-9835-29C81142A768}" destId="{22F624D0-A747-4DE7-A6FA-109925FF0CB8}" srcOrd="0" destOrd="0" presId="urn:microsoft.com/office/officeart/2005/8/layout/hierarchy2"/>
    <dgm:cxn modelId="{182BC660-4477-4A42-9BE4-81837C533CAB}" type="presParOf" srcId="{22F624D0-A747-4DE7-A6FA-109925FF0CB8}" destId="{622DBD9A-8E84-4D74-A4CE-B8BE6282911A}" srcOrd="0" destOrd="0" presId="urn:microsoft.com/office/officeart/2005/8/layout/hierarchy2"/>
    <dgm:cxn modelId="{466210B4-55C1-4925-95A2-AB9DB22EA67C}" type="presParOf" srcId="{22F624D0-A747-4DE7-A6FA-109925FF0CB8}" destId="{B0AD8F34-5F5F-4134-9ECE-6F6206D67CA3}" srcOrd="1" destOrd="0" presId="urn:microsoft.com/office/officeart/2005/8/layout/hierarchy2"/>
    <dgm:cxn modelId="{06D77433-369D-41B3-82A2-CEF7DA9B218C}" type="presParOf" srcId="{B0AD8F34-5F5F-4134-9ECE-6F6206D67CA3}" destId="{A4E29CFA-B1DC-413F-B7E0-89AFD6AA6427}" srcOrd="0" destOrd="0" presId="urn:microsoft.com/office/officeart/2005/8/layout/hierarchy2"/>
    <dgm:cxn modelId="{722076A6-571C-4EEF-941B-9E72DFBA52F3}" type="presParOf" srcId="{A4E29CFA-B1DC-413F-B7E0-89AFD6AA6427}" destId="{A0B8B00A-A324-42B5-91CA-4AE90FC23872}" srcOrd="0" destOrd="0" presId="urn:microsoft.com/office/officeart/2005/8/layout/hierarchy2"/>
    <dgm:cxn modelId="{C9043759-F781-4D47-B5FE-D201606227F0}" type="presParOf" srcId="{B0AD8F34-5F5F-4134-9ECE-6F6206D67CA3}" destId="{287F07C6-CCDB-4A03-99B2-2649EE2789AC}" srcOrd="1" destOrd="0" presId="urn:microsoft.com/office/officeart/2005/8/layout/hierarchy2"/>
    <dgm:cxn modelId="{AC5EF0D7-CAFC-4720-BC9F-DAD9F93A1FC8}" type="presParOf" srcId="{287F07C6-CCDB-4A03-99B2-2649EE2789AC}" destId="{914354CB-14CF-4516-939A-83361C429A4E}" srcOrd="0" destOrd="0" presId="urn:microsoft.com/office/officeart/2005/8/layout/hierarchy2"/>
    <dgm:cxn modelId="{6C097A36-46B3-4F7B-8B3D-AA0EB6749FB5}" type="presParOf" srcId="{287F07C6-CCDB-4A03-99B2-2649EE2789AC}" destId="{57A01934-5CE2-4A98-8E95-2536FE7C5104}" srcOrd="1" destOrd="0" presId="urn:microsoft.com/office/officeart/2005/8/layout/hierarchy2"/>
    <dgm:cxn modelId="{DB896060-EC37-43D7-84CA-B6CB28060221}" type="presParOf" srcId="{B0AD8F34-5F5F-4134-9ECE-6F6206D67CA3}" destId="{13BAFCB2-AB24-4567-89B4-FA562889745F}" srcOrd="2" destOrd="0" presId="urn:microsoft.com/office/officeart/2005/8/layout/hierarchy2"/>
    <dgm:cxn modelId="{34047170-CE80-41C7-8B45-F819511FF0C7}" type="presParOf" srcId="{13BAFCB2-AB24-4567-89B4-FA562889745F}" destId="{4DA34BCD-230C-49BA-B0D8-0E9678D064A8}" srcOrd="0" destOrd="0" presId="urn:microsoft.com/office/officeart/2005/8/layout/hierarchy2"/>
    <dgm:cxn modelId="{37DD460C-1FDF-4AF9-9925-22E92AEDC90E}" type="presParOf" srcId="{B0AD8F34-5F5F-4134-9ECE-6F6206D67CA3}" destId="{72961D28-E12E-41B7-9DF6-41FA079B8F18}" srcOrd="3" destOrd="0" presId="urn:microsoft.com/office/officeart/2005/8/layout/hierarchy2"/>
    <dgm:cxn modelId="{F080D952-091F-49B3-8E13-3E063BA5E56B}" type="presParOf" srcId="{72961D28-E12E-41B7-9DF6-41FA079B8F18}" destId="{E65719D0-3716-4005-83F9-85567ECAAB99}" srcOrd="0" destOrd="0" presId="urn:microsoft.com/office/officeart/2005/8/layout/hierarchy2"/>
    <dgm:cxn modelId="{FED33B97-66D9-4E67-9998-910ADACE1F6D}" type="presParOf" srcId="{72961D28-E12E-41B7-9DF6-41FA079B8F18}" destId="{4F713C2F-1386-4BDB-975A-AE7AF2BB5D0B}" srcOrd="1" destOrd="0" presId="urn:microsoft.com/office/officeart/2005/8/layout/hierarchy2"/>
    <dgm:cxn modelId="{207A1154-BE6B-4EC4-BFD8-CFA97AAB5F15}" type="presParOf" srcId="{B0AD8F34-5F5F-4134-9ECE-6F6206D67CA3}" destId="{79447A40-BB02-4F71-99A5-DD8D16E1F160}" srcOrd="4" destOrd="0" presId="urn:microsoft.com/office/officeart/2005/8/layout/hierarchy2"/>
    <dgm:cxn modelId="{B7D8531E-CEDA-4AB8-8752-41889C0BA547}" type="presParOf" srcId="{79447A40-BB02-4F71-99A5-DD8D16E1F160}" destId="{272EE76A-9F6D-4B5A-981E-318BCE7E912C}" srcOrd="0" destOrd="0" presId="urn:microsoft.com/office/officeart/2005/8/layout/hierarchy2"/>
    <dgm:cxn modelId="{AEF4E20C-61A5-40C2-A8A6-A41C0B244629}" type="presParOf" srcId="{B0AD8F34-5F5F-4134-9ECE-6F6206D67CA3}" destId="{2977B086-306A-4320-ABFE-C47CF9D8CBCD}" srcOrd="5" destOrd="0" presId="urn:microsoft.com/office/officeart/2005/8/layout/hierarchy2"/>
    <dgm:cxn modelId="{4BAA4683-CB04-4CD6-9A9E-632BD7C7EBCD}" type="presParOf" srcId="{2977B086-306A-4320-ABFE-C47CF9D8CBCD}" destId="{5C839237-4A28-46EE-9556-F6EFABAB2BAC}" srcOrd="0" destOrd="0" presId="urn:microsoft.com/office/officeart/2005/8/layout/hierarchy2"/>
    <dgm:cxn modelId="{53DAE44A-E804-4FD9-BDEF-186C2D9FC978}" type="presParOf" srcId="{2977B086-306A-4320-ABFE-C47CF9D8CBCD}" destId="{AAFDF1D7-308C-4BF7-83AA-F35554BB31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9DF1C0-AEF2-458D-8FDF-1F06BD4F18FD}"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6E873F74-A475-4A29-AB75-2A93DB41E625}">
      <dgm:prSet phldrT="[Texto]" custT="1"/>
      <dgm:spPr/>
      <dgm:t>
        <a:bodyPr/>
        <a:lstStyle/>
        <a:p>
          <a:r>
            <a:rPr lang="es-MX" sz="1200">
              <a:solidFill>
                <a:schemeClr val="bg1"/>
              </a:solidFill>
              <a:latin typeface="+mn-lt"/>
            </a:rPr>
            <a:t>Ley 819 de 2003</a:t>
          </a:r>
        </a:p>
        <a:p>
          <a:r>
            <a:rPr lang="es-MX" sz="1200" b="1">
              <a:solidFill>
                <a:schemeClr val="bg1"/>
              </a:solidFill>
              <a:latin typeface="+mn-lt"/>
            </a:rPr>
            <a:t>VF Ordinarias (Art.12)</a:t>
          </a:r>
          <a:endParaRPr lang="es-CO" sz="1200" b="1">
            <a:solidFill>
              <a:schemeClr val="bg1"/>
            </a:solidFill>
            <a:latin typeface="+mn-lt"/>
          </a:endParaRPr>
        </a:p>
      </dgm:t>
    </dgm:pt>
    <dgm:pt modelId="{1B37D32D-BAF1-4237-9007-773F232ACCC6}" type="parTrans" cxnId="{615CA3A2-F9B6-4660-9073-E2E3FAC446EF}">
      <dgm:prSet/>
      <dgm:spPr/>
      <dgm:t>
        <a:bodyPr/>
        <a:lstStyle/>
        <a:p>
          <a:endParaRPr lang="es-CO" sz="1200">
            <a:solidFill>
              <a:schemeClr val="tx1"/>
            </a:solidFill>
            <a:latin typeface="+mn-lt"/>
          </a:endParaRPr>
        </a:p>
      </dgm:t>
    </dgm:pt>
    <dgm:pt modelId="{8DE54118-B25B-4D2A-86DA-E2750408C4DF}" type="sibTrans" cxnId="{615CA3A2-F9B6-4660-9073-E2E3FAC446EF}">
      <dgm:prSet/>
      <dgm:spPr/>
      <dgm:t>
        <a:bodyPr/>
        <a:lstStyle/>
        <a:p>
          <a:endParaRPr lang="es-CO" sz="1200">
            <a:solidFill>
              <a:schemeClr val="tx1"/>
            </a:solidFill>
            <a:latin typeface="+mn-lt"/>
          </a:endParaRPr>
        </a:p>
      </dgm:t>
    </dgm:pt>
    <dgm:pt modelId="{D5FD53B9-7CAB-4852-BCCB-DD82B24CDD04}">
      <dgm:prSet phldrT="[Texto]" custT="1"/>
      <dgm:spPr/>
      <dgm:t>
        <a:bodyPr/>
        <a:lstStyle/>
        <a:p>
          <a:r>
            <a:rPr lang="es-CO" sz="1200">
              <a:solidFill>
                <a:schemeClr val="tx1"/>
              </a:solidFill>
              <a:latin typeface="+mn-lt"/>
            </a:rPr>
            <a:t>Dicta normas orgánicas en materia de presupuesto, responsabilidad y transparencia fiscal y se dictan otras disposiciones</a:t>
          </a:r>
        </a:p>
      </dgm:t>
    </dgm:pt>
    <dgm:pt modelId="{CD771343-55A1-45EE-B59C-F865B2C41F94}" type="parTrans" cxnId="{71644A2D-3DC7-47F7-B5A5-72C29DBB8CFE}">
      <dgm:prSet/>
      <dgm:spPr/>
      <dgm:t>
        <a:bodyPr/>
        <a:lstStyle/>
        <a:p>
          <a:endParaRPr lang="es-CO" sz="1200">
            <a:solidFill>
              <a:schemeClr val="tx1"/>
            </a:solidFill>
            <a:latin typeface="+mn-lt"/>
          </a:endParaRPr>
        </a:p>
      </dgm:t>
    </dgm:pt>
    <dgm:pt modelId="{2367173D-1F14-4448-84C8-C812BA91F68B}" type="sibTrans" cxnId="{71644A2D-3DC7-47F7-B5A5-72C29DBB8CFE}">
      <dgm:prSet/>
      <dgm:spPr/>
      <dgm:t>
        <a:bodyPr/>
        <a:lstStyle/>
        <a:p>
          <a:endParaRPr lang="es-CO" sz="1200">
            <a:solidFill>
              <a:schemeClr val="tx1"/>
            </a:solidFill>
            <a:latin typeface="+mn-lt"/>
          </a:endParaRPr>
        </a:p>
      </dgm:t>
    </dgm:pt>
    <dgm:pt modelId="{29319529-CD2F-42E7-974C-D2B32F5C5C6B}">
      <dgm:prSet phldrT="[Texto]" custT="1"/>
      <dgm:spPr/>
      <dgm:t>
        <a:bodyPr tIns="108000" bIns="108000"/>
        <a:lstStyle/>
        <a:p>
          <a:r>
            <a:rPr lang="es-MX" sz="1200">
              <a:solidFill>
                <a:schemeClr val="bg1"/>
              </a:solidFill>
              <a:latin typeface="+mn-lt"/>
            </a:rPr>
            <a:t>Ley 1483 de 2011</a:t>
          </a:r>
        </a:p>
        <a:p>
          <a:r>
            <a:rPr lang="en" sz="1200" b="1">
              <a:solidFill>
                <a:schemeClr val="bg1"/>
              </a:solidFill>
              <a:ea typeface="Roboto"/>
              <a:cs typeface="Roboto"/>
              <a:sym typeface="Roboto"/>
            </a:rPr>
            <a:t>V.F Excepcionales</a:t>
          </a:r>
        </a:p>
        <a:p>
          <a:r>
            <a:rPr lang="es-CO" sz="1200">
              <a:solidFill>
                <a:schemeClr val="bg1"/>
              </a:solidFill>
              <a:ea typeface="Roboto"/>
              <a:cs typeface="Roboto"/>
              <a:sym typeface="Roboto"/>
            </a:rPr>
            <a:t>Entidades Territoriales</a:t>
          </a:r>
          <a:endParaRPr lang="es-CO" sz="1200">
            <a:solidFill>
              <a:schemeClr val="bg1"/>
            </a:solidFill>
            <a:latin typeface="+mn-lt"/>
          </a:endParaRPr>
        </a:p>
      </dgm:t>
    </dgm:pt>
    <dgm:pt modelId="{BAE7B7FD-4EB6-42B5-A8F1-A8208A790B22}" type="parTrans" cxnId="{90652415-CED3-48CE-B47A-1EF39F863BB4}">
      <dgm:prSet/>
      <dgm:spPr/>
      <dgm:t>
        <a:bodyPr/>
        <a:lstStyle/>
        <a:p>
          <a:endParaRPr lang="es-CO" sz="1200">
            <a:solidFill>
              <a:schemeClr val="tx1"/>
            </a:solidFill>
            <a:latin typeface="+mn-lt"/>
          </a:endParaRPr>
        </a:p>
      </dgm:t>
    </dgm:pt>
    <dgm:pt modelId="{88A99D16-6365-458B-962C-3271B28D7026}" type="sibTrans" cxnId="{90652415-CED3-48CE-B47A-1EF39F863BB4}">
      <dgm:prSet/>
      <dgm:spPr/>
      <dgm:t>
        <a:bodyPr/>
        <a:lstStyle/>
        <a:p>
          <a:endParaRPr lang="es-CO" sz="1200">
            <a:solidFill>
              <a:schemeClr val="tx1"/>
            </a:solidFill>
            <a:latin typeface="+mn-lt"/>
          </a:endParaRPr>
        </a:p>
      </dgm:t>
    </dgm:pt>
    <dgm:pt modelId="{D794F786-BEDB-4626-82C2-9EE5FB01AB64}">
      <dgm:prSet phldrT="[Texto]" custT="1"/>
      <dgm:spPr/>
      <dgm:t>
        <a:bodyPr/>
        <a:lstStyle/>
        <a:p>
          <a:r>
            <a:rPr lang="es-CO" sz="1200">
              <a:solidFill>
                <a:schemeClr val="tx1"/>
              </a:solidFill>
              <a:latin typeface="+mn-lt"/>
            </a:rPr>
            <a:t>Dicta normas orgánicas en materia de presupuesto, responsabilidad y transparencia fiscal para las entidades territoriales.</a:t>
          </a:r>
        </a:p>
      </dgm:t>
    </dgm:pt>
    <dgm:pt modelId="{0595D54D-415B-4FA6-A84D-A654F1C98C91}" type="parTrans" cxnId="{DCAA3BAB-A377-46F1-9DC1-25DE661D5FE0}">
      <dgm:prSet/>
      <dgm:spPr/>
      <dgm:t>
        <a:bodyPr/>
        <a:lstStyle/>
        <a:p>
          <a:endParaRPr lang="es-CO" sz="1200">
            <a:solidFill>
              <a:schemeClr val="tx1"/>
            </a:solidFill>
            <a:latin typeface="+mn-lt"/>
          </a:endParaRPr>
        </a:p>
      </dgm:t>
    </dgm:pt>
    <dgm:pt modelId="{AD0D22C8-BF3D-4CC8-B3DA-217FB3FFB8C4}" type="sibTrans" cxnId="{DCAA3BAB-A377-46F1-9DC1-25DE661D5FE0}">
      <dgm:prSet/>
      <dgm:spPr/>
      <dgm:t>
        <a:bodyPr/>
        <a:lstStyle/>
        <a:p>
          <a:endParaRPr lang="es-CO" sz="1200">
            <a:solidFill>
              <a:schemeClr val="tx1"/>
            </a:solidFill>
            <a:latin typeface="+mn-lt"/>
          </a:endParaRPr>
        </a:p>
      </dgm:t>
    </dgm:pt>
    <dgm:pt modelId="{72DE47E2-0441-4B3B-91BB-DBDB420BF764}">
      <dgm:prSet phldrT="[Texto]" custT="1"/>
      <dgm:spPr/>
      <dgm:t>
        <a:bodyPr tIns="108000" bIns="108000"/>
        <a:lstStyle/>
        <a:p>
          <a:r>
            <a:rPr lang="es-MX" sz="1200">
              <a:solidFill>
                <a:schemeClr val="bg1"/>
              </a:solidFill>
              <a:latin typeface="+mn-lt"/>
            </a:rPr>
            <a:t>Ley 2116 de 2021</a:t>
          </a:r>
        </a:p>
        <a:p>
          <a:r>
            <a:rPr lang="es-CO" sz="1200">
              <a:solidFill>
                <a:schemeClr val="bg1"/>
              </a:solidFill>
              <a:ea typeface="Roboto"/>
              <a:cs typeface="Roboto"/>
              <a:sym typeface="Roboto"/>
            </a:rPr>
            <a:t>V.F Ordinarias aprobadas por Confis Distrital (Art.14)</a:t>
          </a:r>
          <a:endParaRPr lang="es-CO" sz="1200">
            <a:solidFill>
              <a:schemeClr val="bg1"/>
            </a:solidFill>
            <a:latin typeface="+mn-lt"/>
          </a:endParaRPr>
        </a:p>
      </dgm:t>
    </dgm:pt>
    <dgm:pt modelId="{8299E957-7054-4221-BD8B-A8310B197F52}" type="parTrans" cxnId="{64BEC6E8-E448-4556-9768-0E56EE36090D}">
      <dgm:prSet/>
      <dgm:spPr/>
      <dgm:t>
        <a:bodyPr/>
        <a:lstStyle/>
        <a:p>
          <a:endParaRPr lang="es-CO" sz="1200">
            <a:solidFill>
              <a:schemeClr val="tx1"/>
            </a:solidFill>
            <a:latin typeface="+mn-lt"/>
          </a:endParaRPr>
        </a:p>
      </dgm:t>
    </dgm:pt>
    <dgm:pt modelId="{972716E2-E805-47FA-B0AC-3F6CBAEE2A03}" type="sibTrans" cxnId="{64BEC6E8-E448-4556-9768-0E56EE36090D}">
      <dgm:prSet/>
      <dgm:spPr/>
      <dgm:t>
        <a:bodyPr/>
        <a:lstStyle/>
        <a:p>
          <a:endParaRPr lang="es-CO" sz="1200">
            <a:solidFill>
              <a:schemeClr val="tx1"/>
            </a:solidFill>
            <a:latin typeface="+mn-lt"/>
          </a:endParaRPr>
        </a:p>
      </dgm:t>
    </dgm:pt>
    <dgm:pt modelId="{19917E09-A0FE-496A-8B78-75A1CAEF130A}">
      <dgm:prSet phldrT="[Texto]" custT="1"/>
      <dgm:spPr/>
      <dgm:t>
        <a:bodyPr/>
        <a:lstStyle/>
        <a:p>
          <a:r>
            <a:rPr lang="es-CO" sz="1200">
              <a:solidFill>
                <a:schemeClr val="tx1"/>
              </a:solidFill>
              <a:latin typeface="+mn-lt"/>
            </a:rPr>
            <a:t>Modifica el Decreto Ley 1421 de 1993, referente al Estatuto Orgánico de Bogotá</a:t>
          </a:r>
        </a:p>
      </dgm:t>
    </dgm:pt>
    <dgm:pt modelId="{E529AA09-7CE9-413A-A048-42BA466F6EBC}" type="parTrans" cxnId="{BAAC1056-0C48-4E31-81C0-C047C23096A0}">
      <dgm:prSet/>
      <dgm:spPr/>
      <dgm:t>
        <a:bodyPr/>
        <a:lstStyle/>
        <a:p>
          <a:endParaRPr lang="es-CO" sz="1200">
            <a:solidFill>
              <a:schemeClr val="tx1"/>
            </a:solidFill>
            <a:latin typeface="+mn-lt"/>
          </a:endParaRPr>
        </a:p>
      </dgm:t>
    </dgm:pt>
    <dgm:pt modelId="{F7CBE736-6E8F-42C3-9F80-A3C413BE5D2C}" type="sibTrans" cxnId="{BAAC1056-0C48-4E31-81C0-C047C23096A0}">
      <dgm:prSet/>
      <dgm:spPr/>
      <dgm:t>
        <a:bodyPr/>
        <a:lstStyle/>
        <a:p>
          <a:endParaRPr lang="es-CO" sz="1200">
            <a:solidFill>
              <a:schemeClr val="tx1"/>
            </a:solidFill>
            <a:latin typeface="+mn-lt"/>
          </a:endParaRPr>
        </a:p>
      </dgm:t>
    </dgm:pt>
    <dgm:pt modelId="{031F75C0-87D5-457F-817D-E090016A632B}">
      <dgm:prSet phldrT="[Texto]" custT="1"/>
      <dgm:spPr/>
      <dgm:t>
        <a:bodyPr/>
        <a:lstStyle/>
        <a:p>
          <a:r>
            <a:rPr lang="es-CO" sz="1200">
              <a:solidFill>
                <a:schemeClr val="tx1"/>
              </a:solidFill>
              <a:latin typeface="+mn-lt"/>
            </a:rPr>
            <a:t>Decreto Nacional 1068 de 2015</a:t>
          </a:r>
        </a:p>
      </dgm:t>
    </dgm:pt>
    <dgm:pt modelId="{6C557569-DC92-4610-9D48-5CE76E1ACA2C}" type="parTrans" cxnId="{8B53B448-2F21-42E9-8831-D1FC192537B9}">
      <dgm:prSet/>
      <dgm:spPr/>
      <dgm:t>
        <a:bodyPr/>
        <a:lstStyle/>
        <a:p>
          <a:endParaRPr lang="es-CO" sz="1200">
            <a:solidFill>
              <a:schemeClr val="tx1"/>
            </a:solidFill>
            <a:latin typeface="+mn-lt"/>
          </a:endParaRPr>
        </a:p>
      </dgm:t>
    </dgm:pt>
    <dgm:pt modelId="{86A1C2BC-26B9-40C8-BEC6-2241F8D9313E}" type="sibTrans" cxnId="{8B53B448-2F21-42E9-8831-D1FC192537B9}">
      <dgm:prSet/>
      <dgm:spPr/>
      <dgm:t>
        <a:bodyPr/>
        <a:lstStyle/>
        <a:p>
          <a:endParaRPr lang="es-CO" sz="1200">
            <a:solidFill>
              <a:schemeClr val="tx1"/>
            </a:solidFill>
            <a:latin typeface="+mn-lt"/>
          </a:endParaRPr>
        </a:p>
      </dgm:t>
    </dgm:pt>
    <dgm:pt modelId="{80BC0830-726B-45CD-B9B0-50C63E86A10F}">
      <dgm:prSet phldrT="[Texto]" custT="1"/>
      <dgm:spPr/>
      <dgm:t>
        <a:bodyPr/>
        <a:lstStyle/>
        <a:p>
          <a:r>
            <a:rPr lang="es-CO" sz="1200">
              <a:solidFill>
                <a:schemeClr val="tx1"/>
              </a:solidFill>
              <a:latin typeface="+mn-lt"/>
            </a:rPr>
            <a:t>Expide el Decreto Único Reglamentario del Sector Hacienda y Crédito Público</a:t>
          </a:r>
        </a:p>
      </dgm:t>
    </dgm:pt>
    <dgm:pt modelId="{22D73792-800A-41AF-8752-B42C443E0CFE}" type="parTrans" cxnId="{2E41C2C1-C3E6-4A2C-A871-C36C7FA29E69}">
      <dgm:prSet/>
      <dgm:spPr/>
      <dgm:t>
        <a:bodyPr/>
        <a:lstStyle/>
        <a:p>
          <a:endParaRPr lang="es-CO" sz="1200">
            <a:solidFill>
              <a:schemeClr val="tx1"/>
            </a:solidFill>
            <a:latin typeface="+mn-lt"/>
          </a:endParaRPr>
        </a:p>
      </dgm:t>
    </dgm:pt>
    <dgm:pt modelId="{BF70FEBD-3104-465C-9651-540ED6475FEE}" type="sibTrans" cxnId="{2E41C2C1-C3E6-4A2C-A871-C36C7FA29E69}">
      <dgm:prSet/>
      <dgm:spPr/>
      <dgm:t>
        <a:bodyPr/>
        <a:lstStyle/>
        <a:p>
          <a:endParaRPr lang="es-CO" sz="1200">
            <a:solidFill>
              <a:schemeClr val="tx1"/>
            </a:solidFill>
            <a:latin typeface="+mn-lt"/>
          </a:endParaRPr>
        </a:p>
      </dgm:t>
    </dgm:pt>
    <dgm:pt modelId="{A673E22C-75A2-4AB7-8A9E-5C2838561A54}">
      <dgm:prSet phldrT="[Texto]" custT="1"/>
      <dgm:spPr/>
      <dgm:t>
        <a:bodyPr/>
        <a:lstStyle/>
        <a:p>
          <a:r>
            <a:rPr lang="es-CO" sz="1200">
              <a:solidFill>
                <a:schemeClr val="tx1"/>
              </a:solidFill>
              <a:latin typeface="+mn-lt"/>
            </a:rPr>
            <a:t>Decreto Distrital 192 de 2021</a:t>
          </a:r>
        </a:p>
        <a:p>
          <a:r>
            <a:rPr lang="es-CO" sz="1200" b="0" i="0">
              <a:solidFill>
                <a:schemeClr val="tx1"/>
              </a:solidFill>
            </a:rPr>
            <a:t>Declaratoria de importancia estratégica (Art.20)</a:t>
          </a:r>
          <a:endParaRPr lang="es-CO" sz="1200">
            <a:solidFill>
              <a:schemeClr val="tx1"/>
            </a:solidFill>
            <a:latin typeface="+mn-lt"/>
          </a:endParaRPr>
        </a:p>
      </dgm:t>
    </dgm:pt>
    <dgm:pt modelId="{FDB0A771-C540-455F-B2A7-6CAC5D7EE8A7}" type="parTrans" cxnId="{A2791DB5-E2A8-42FB-B192-76CBFCB6564E}">
      <dgm:prSet/>
      <dgm:spPr/>
      <dgm:t>
        <a:bodyPr/>
        <a:lstStyle/>
        <a:p>
          <a:endParaRPr lang="es-CO" sz="1200">
            <a:solidFill>
              <a:schemeClr val="tx1"/>
            </a:solidFill>
            <a:latin typeface="+mn-lt"/>
          </a:endParaRPr>
        </a:p>
      </dgm:t>
    </dgm:pt>
    <dgm:pt modelId="{DB82807E-F271-484A-A518-21941A82461D}" type="sibTrans" cxnId="{A2791DB5-E2A8-42FB-B192-76CBFCB6564E}">
      <dgm:prSet/>
      <dgm:spPr/>
      <dgm:t>
        <a:bodyPr/>
        <a:lstStyle/>
        <a:p>
          <a:endParaRPr lang="es-CO" sz="1200">
            <a:solidFill>
              <a:schemeClr val="tx1"/>
            </a:solidFill>
            <a:latin typeface="+mn-lt"/>
          </a:endParaRPr>
        </a:p>
      </dgm:t>
    </dgm:pt>
    <dgm:pt modelId="{9B466B7B-BB1F-477F-9A88-9FC41545C9A3}">
      <dgm:prSet phldrT="[Texto]" custT="1"/>
      <dgm:spPr/>
      <dgm:t>
        <a:bodyPr/>
        <a:lstStyle/>
        <a:p>
          <a:r>
            <a:rPr lang="es-CO" sz="1200">
              <a:solidFill>
                <a:schemeClr val="tx1"/>
              </a:solidFill>
              <a:latin typeface="+mn-lt"/>
            </a:rPr>
            <a:t>Reglamenta el Estatuto Orgánico del Presupuesto Distrital y se dictan otras disposiciones</a:t>
          </a:r>
        </a:p>
      </dgm:t>
    </dgm:pt>
    <dgm:pt modelId="{EE6362D6-D0C7-4263-B887-59E1CB31D3DC}" type="parTrans" cxnId="{9E52808A-F0E9-4D80-A49D-C5E0DB3EF047}">
      <dgm:prSet/>
      <dgm:spPr/>
      <dgm:t>
        <a:bodyPr/>
        <a:lstStyle/>
        <a:p>
          <a:endParaRPr lang="es-CO" sz="1200">
            <a:solidFill>
              <a:schemeClr val="tx1"/>
            </a:solidFill>
            <a:latin typeface="+mn-lt"/>
          </a:endParaRPr>
        </a:p>
      </dgm:t>
    </dgm:pt>
    <dgm:pt modelId="{22F7C360-B063-43F5-B35D-308D79F51CBC}" type="sibTrans" cxnId="{9E52808A-F0E9-4D80-A49D-C5E0DB3EF047}">
      <dgm:prSet/>
      <dgm:spPr/>
      <dgm:t>
        <a:bodyPr/>
        <a:lstStyle/>
        <a:p>
          <a:endParaRPr lang="es-CO" sz="1200">
            <a:solidFill>
              <a:schemeClr val="tx1"/>
            </a:solidFill>
            <a:latin typeface="+mn-lt"/>
          </a:endParaRPr>
        </a:p>
      </dgm:t>
    </dgm:pt>
    <dgm:pt modelId="{AABBC908-5A34-4A72-9DDB-E1262039BA0C}">
      <dgm:prSet phldrT="[Texto]" custT="1"/>
      <dgm:spPr/>
      <dgm:t>
        <a:bodyPr/>
        <a:lstStyle/>
        <a:p>
          <a:r>
            <a:rPr lang="es-CO" sz="1200">
              <a:solidFill>
                <a:schemeClr val="tx1"/>
              </a:solidFill>
              <a:latin typeface="+mn-lt"/>
            </a:rPr>
            <a:t>Decreto Distrital 191 de 2021</a:t>
          </a:r>
        </a:p>
        <a:p>
          <a:r>
            <a:rPr lang="es-CO" sz="1200" b="0" i="0">
              <a:solidFill>
                <a:schemeClr val="tx1"/>
              </a:solidFill>
            </a:rPr>
            <a:t>VF Ordinarias y Excepcionales viabilidad fiscal, VF en contratos en ejecución, aprobación de VF (Art.4, 5, 6, 7, 8 y 9)</a:t>
          </a:r>
          <a:endParaRPr lang="es-CO" sz="1200" b="0">
            <a:solidFill>
              <a:schemeClr val="tx1"/>
            </a:solidFill>
            <a:latin typeface="+mn-lt"/>
          </a:endParaRPr>
        </a:p>
      </dgm:t>
    </dgm:pt>
    <dgm:pt modelId="{9CA6DAAD-7764-48F2-8BF4-818A9368556B}" type="parTrans" cxnId="{12FB2138-EE56-45C3-ABD3-F1794F7C7878}">
      <dgm:prSet/>
      <dgm:spPr/>
      <dgm:t>
        <a:bodyPr/>
        <a:lstStyle/>
        <a:p>
          <a:endParaRPr lang="es-CO" sz="1200">
            <a:solidFill>
              <a:schemeClr val="tx1"/>
            </a:solidFill>
            <a:latin typeface="+mn-lt"/>
          </a:endParaRPr>
        </a:p>
      </dgm:t>
    </dgm:pt>
    <dgm:pt modelId="{EC3CC52B-8952-4AEA-8080-A1AB7D5BC848}" type="sibTrans" cxnId="{12FB2138-EE56-45C3-ABD3-F1794F7C7878}">
      <dgm:prSet/>
      <dgm:spPr/>
      <dgm:t>
        <a:bodyPr/>
        <a:lstStyle/>
        <a:p>
          <a:endParaRPr lang="es-CO" sz="1200">
            <a:solidFill>
              <a:schemeClr val="tx1"/>
            </a:solidFill>
            <a:latin typeface="+mn-lt"/>
          </a:endParaRPr>
        </a:p>
      </dgm:t>
    </dgm:pt>
    <dgm:pt modelId="{53FD4CE3-8CFD-4E87-BB1A-C49D37AF511B}">
      <dgm:prSet phldrT="[Texto]" custT="1"/>
      <dgm:spPr/>
      <dgm:t>
        <a:bodyPr/>
        <a:lstStyle/>
        <a:p>
          <a:r>
            <a:rPr lang="es-CO" sz="1200">
              <a:solidFill>
                <a:schemeClr val="tx1"/>
              </a:solidFill>
              <a:latin typeface="+mn-lt"/>
            </a:rPr>
            <a:t>Modifica parcialmente el Decreto Distrital 662 de 2018, que reglamenta y establece directrices y controles en el proceso presupuestal de las Empresas Distritales y dicta otras disposiciones</a:t>
          </a:r>
        </a:p>
      </dgm:t>
    </dgm:pt>
    <dgm:pt modelId="{C3E643A7-4725-4410-9E99-8C86980C0291}" type="parTrans" cxnId="{12106577-E76B-4DD6-B4B4-DB64856E9ACE}">
      <dgm:prSet/>
      <dgm:spPr/>
      <dgm:t>
        <a:bodyPr/>
        <a:lstStyle/>
        <a:p>
          <a:endParaRPr lang="es-CO" sz="1200">
            <a:solidFill>
              <a:schemeClr val="tx1"/>
            </a:solidFill>
            <a:latin typeface="+mn-lt"/>
          </a:endParaRPr>
        </a:p>
      </dgm:t>
    </dgm:pt>
    <dgm:pt modelId="{79D6D028-363C-4608-B87D-6BF956987A2C}" type="sibTrans" cxnId="{12106577-E76B-4DD6-B4B4-DB64856E9ACE}">
      <dgm:prSet/>
      <dgm:spPr/>
      <dgm:t>
        <a:bodyPr/>
        <a:lstStyle/>
        <a:p>
          <a:endParaRPr lang="es-CO" sz="1200">
            <a:solidFill>
              <a:schemeClr val="tx1"/>
            </a:solidFill>
            <a:latin typeface="+mn-lt"/>
          </a:endParaRPr>
        </a:p>
      </dgm:t>
    </dgm:pt>
    <dgm:pt modelId="{80AD63EA-BEB9-45D1-8ABC-1D42A261DD92}">
      <dgm:prSet phldrT="[Texto]" custT="1"/>
      <dgm:spPr/>
      <dgm:t>
        <a:bodyPr/>
        <a:lstStyle/>
        <a:p>
          <a:r>
            <a:rPr lang="es-CO" sz="1200">
              <a:solidFill>
                <a:schemeClr val="tx1"/>
              </a:solidFill>
              <a:latin typeface="+mn-lt"/>
            </a:rPr>
            <a:t>Decreto Distrital 356 de 2022</a:t>
          </a:r>
        </a:p>
        <a:p>
          <a:r>
            <a:rPr lang="es-MX" sz="1200" b="0" i="0">
              <a:solidFill>
                <a:schemeClr val="tx1"/>
              </a:solidFill>
            </a:rPr>
            <a:t>Vigencias futuras ordinarias y excepcionales (Art.1)</a:t>
          </a:r>
          <a:endParaRPr lang="es-CO" sz="1200" b="0" i="0">
            <a:solidFill>
              <a:schemeClr val="tx1"/>
            </a:solidFill>
            <a:latin typeface="+mn-lt"/>
          </a:endParaRPr>
        </a:p>
      </dgm:t>
    </dgm:pt>
    <dgm:pt modelId="{69923D56-B80D-4147-9979-CD253A99EF96}" type="parTrans" cxnId="{9FB708F1-CD96-4A53-A6D0-7489B6F1FB53}">
      <dgm:prSet/>
      <dgm:spPr/>
      <dgm:t>
        <a:bodyPr/>
        <a:lstStyle/>
        <a:p>
          <a:endParaRPr lang="es-CO" sz="1200">
            <a:solidFill>
              <a:schemeClr val="tx1"/>
            </a:solidFill>
            <a:latin typeface="+mn-lt"/>
          </a:endParaRPr>
        </a:p>
      </dgm:t>
    </dgm:pt>
    <dgm:pt modelId="{C3778A92-9F75-4421-B691-25C606B46505}" type="sibTrans" cxnId="{9FB708F1-CD96-4A53-A6D0-7489B6F1FB53}">
      <dgm:prSet/>
      <dgm:spPr/>
      <dgm:t>
        <a:bodyPr/>
        <a:lstStyle/>
        <a:p>
          <a:endParaRPr lang="es-CO" sz="1200">
            <a:solidFill>
              <a:schemeClr val="tx1"/>
            </a:solidFill>
            <a:latin typeface="+mn-lt"/>
          </a:endParaRPr>
        </a:p>
      </dgm:t>
    </dgm:pt>
    <dgm:pt modelId="{E7099064-7011-45BA-81B3-3C8AB777F55C}">
      <dgm:prSet phldrT="[Texto]" custT="1"/>
      <dgm:spPr/>
      <dgm:t>
        <a:bodyPr/>
        <a:lstStyle/>
        <a:p>
          <a:r>
            <a:rPr lang="es-CO" sz="1200">
              <a:solidFill>
                <a:schemeClr val="tx1"/>
              </a:solidFill>
              <a:latin typeface="+mn-lt"/>
            </a:rPr>
            <a:t>Modifica y adiciona el Decreto 192 de 2021, ‘Por medio del cual se reglamenta el Estatuto Orgánico del Presupuesto Distrital y se dictan otras disposiciones</a:t>
          </a:r>
        </a:p>
      </dgm:t>
    </dgm:pt>
    <dgm:pt modelId="{711D954D-77CD-4A72-B9AC-7FA343087B6E}" type="parTrans" cxnId="{BF3741C2-D908-4350-8D3E-7F8BA0A67C19}">
      <dgm:prSet/>
      <dgm:spPr/>
      <dgm:t>
        <a:bodyPr/>
        <a:lstStyle/>
        <a:p>
          <a:endParaRPr lang="es-CO" sz="1200">
            <a:solidFill>
              <a:schemeClr val="tx1"/>
            </a:solidFill>
            <a:latin typeface="+mn-lt"/>
          </a:endParaRPr>
        </a:p>
      </dgm:t>
    </dgm:pt>
    <dgm:pt modelId="{39E1832D-C4B6-4E6E-B338-CA03B0A5AABC}" type="sibTrans" cxnId="{BF3741C2-D908-4350-8D3E-7F8BA0A67C19}">
      <dgm:prSet/>
      <dgm:spPr/>
      <dgm:t>
        <a:bodyPr/>
        <a:lstStyle/>
        <a:p>
          <a:endParaRPr lang="es-CO" sz="1200">
            <a:solidFill>
              <a:schemeClr val="tx1"/>
            </a:solidFill>
            <a:latin typeface="+mn-lt"/>
          </a:endParaRPr>
        </a:p>
      </dgm:t>
    </dgm:pt>
    <dgm:pt modelId="{83C0A721-63AF-4166-B1A1-AA62F63289F1}" type="pres">
      <dgm:prSet presAssocID="{679DF1C0-AEF2-458D-8FDF-1F06BD4F18FD}" presName="Name0" presStyleCnt="0">
        <dgm:presLayoutVars>
          <dgm:dir/>
          <dgm:animLvl val="lvl"/>
          <dgm:resizeHandles val="exact"/>
        </dgm:presLayoutVars>
      </dgm:prSet>
      <dgm:spPr/>
    </dgm:pt>
    <dgm:pt modelId="{B12CB834-6E8C-4F11-A2C3-914300EE2E75}" type="pres">
      <dgm:prSet presAssocID="{6E873F74-A475-4A29-AB75-2A93DB41E625}" presName="linNode" presStyleCnt="0"/>
      <dgm:spPr/>
    </dgm:pt>
    <dgm:pt modelId="{FF9DCEA9-D0D5-4F8B-A57F-F0B4F36670AA}" type="pres">
      <dgm:prSet presAssocID="{6E873F74-A475-4A29-AB75-2A93DB41E625}" presName="parentText" presStyleLbl="node1" presStyleIdx="0" presStyleCnt="7" custScaleX="114169" custScaleY="51890">
        <dgm:presLayoutVars>
          <dgm:chMax val="1"/>
          <dgm:bulletEnabled val="1"/>
        </dgm:presLayoutVars>
      </dgm:prSet>
      <dgm:spPr/>
    </dgm:pt>
    <dgm:pt modelId="{C84F5E4E-430F-456E-AA3C-25663C251C1B}" type="pres">
      <dgm:prSet presAssocID="{6E873F74-A475-4A29-AB75-2A93DB41E625}" presName="descendantText" presStyleLbl="alignAccFollowNode1" presStyleIdx="0" presStyleCnt="7" custScaleX="128428" custScaleY="62040">
        <dgm:presLayoutVars>
          <dgm:bulletEnabled val="1"/>
        </dgm:presLayoutVars>
      </dgm:prSet>
      <dgm:spPr/>
    </dgm:pt>
    <dgm:pt modelId="{8AF69487-605B-4DE9-88FE-3C95CD7A89B4}" type="pres">
      <dgm:prSet presAssocID="{8DE54118-B25B-4D2A-86DA-E2750408C4DF}" presName="sp" presStyleCnt="0"/>
      <dgm:spPr/>
    </dgm:pt>
    <dgm:pt modelId="{49FDADAC-B5E6-405B-963A-64A1E937073E}" type="pres">
      <dgm:prSet presAssocID="{29319529-CD2F-42E7-974C-D2B32F5C5C6B}" presName="linNode" presStyleCnt="0"/>
      <dgm:spPr/>
    </dgm:pt>
    <dgm:pt modelId="{4F99E52A-CD01-4043-8EE4-7F23EC0CEE9E}" type="pres">
      <dgm:prSet presAssocID="{29319529-CD2F-42E7-974C-D2B32F5C5C6B}" presName="parentText" presStyleLbl="node1" presStyleIdx="1" presStyleCnt="7" custScaleX="114169" custScaleY="51890">
        <dgm:presLayoutVars>
          <dgm:chMax val="1"/>
          <dgm:bulletEnabled val="1"/>
        </dgm:presLayoutVars>
      </dgm:prSet>
      <dgm:spPr/>
    </dgm:pt>
    <dgm:pt modelId="{D6529C3C-643D-468E-B050-45C887630424}" type="pres">
      <dgm:prSet presAssocID="{29319529-CD2F-42E7-974C-D2B32F5C5C6B}" presName="descendantText" presStyleLbl="alignAccFollowNode1" presStyleIdx="1" presStyleCnt="7" custScaleX="128428" custScaleY="62040">
        <dgm:presLayoutVars>
          <dgm:bulletEnabled val="1"/>
        </dgm:presLayoutVars>
      </dgm:prSet>
      <dgm:spPr/>
    </dgm:pt>
    <dgm:pt modelId="{9794DBB4-83BC-4D1C-95F8-F66225CB2F79}" type="pres">
      <dgm:prSet presAssocID="{88A99D16-6365-458B-962C-3271B28D7026}" presName="sp" presStyleCnt="0"/>
      <dgm:spPr/>
    </dgm:pt>
    <dgm:pt modelId="{2933322E-DDF0-4733-A10F-2BE0B4B7CE14}" type="pres">
      <dgm:prSet presAssocID="{72DE47E2-0441-4B3B-91BB-DBDB420BF764}" presName="linNode" presStyleCnt="0"/>
      <dgm:spPr/>
    </dgm:pt>
    <dgm:pt modelId="{AFBCE05F-9FCC-4BBF-9A41-1FA18273EC6E}" type="pres">
      <dgm:prSet presAssocID="{72DE47E2-0441-4B3B-91BB-DBDB420BF764}" presName="parentText" presStyleLbl="node1" presStyleIdx="2" presStyleCnt="7" custScaleX="114169" custScaleY="51890">
        <dgm:presLayoutVars>
          <dgm:chMax val="1"/>
          <dgm:bulletEnabled val="1"/>
        </dgm:presLayoutVars>
      </dgm:prSet>
      <dgm:spPr/>
    </dgm:pt>
    <dgm:pt modelId="{DE5B6B5C-DB50-4383-959F-6955976A6E34}" type="pres">
      <dgm:prSet presAssocID="{72DE47E2-0441-4B3B-91BB-DBDB420BF764}" presName="descendantText" presStyleLbl="alignAccFollowNode1" presStyleIdx="2" presStyleCnt="7" custScaleX="128428" custScaleY="62040">
        <dgm:presLayoutVars>
          <dgm:bulletEnabled val="1"/>
        </dgm:presLayoutVars>
      </dgm:prSet>
      <dgm:spPr/>
    </dgm:pt>
    <dgm:pt modelId="{235741F6-DF32-47C4-95D0-DCC0F2460CC2}" type="pres">
      <dgm:prSet presAssocID="{972716E2-E805-47FA-B0AC-3F6CBAEE2A03}" presName="sp" presStyleCnt="0"/>
      <dgm:spPr/>
    </dgm:pt>
    <dgm:pt modelId="{3321BF79-9F6C-4557-8F57-374A87474519}" type="pres">
      <dgm:prSet presAssocID="{031F75C0-87D5-457F-817D-E090016A632B}" presName="linNode" presStyleCnt="0"/>
      <dgm:spPr/>
    </dgm:pt>
    <dgm:pt modelId="{0365C1C9-994F-4060-AAFA-3EC707F38FAE}" type="pres">
      <dgm:prSet presAssocID="{031F75C0-87D5-457F-817D-E090016A632B}" presName="parentText" presStyleLbl="node1" presStyleIdx="3" presStyleCnt="7" custScaleX="114169" custScaleY="51890">
        <dgm:presLayoutVars>
          <dgm:chMax val="1"/>
          <dgm:bulletEnabled val="1"/>
        </dgm:presLayoutVars>
      </dgm:prSet>
      <dgm:spPr/>
    </dgm:pt>
    <dgm:pt modelId="{97AFC0BE-9590-4B39-851D-6EE76CDE01B1}" type="pres">
      <dgm:prSet presAssocID="{031F75C0-87D5-457F-817D-E090016A632B}" presName="descendantText" presStyleLbl="alignAccFollowNode1" presStyleIdx="3" presStyleCnt="7" custScaleX="128428" custScaleY="62040">
        <dgm:presLayoutVars>
          <dgm:bulletEnabled val="1"/>
        </dgm:presLayoutVars>
      </dgm:prSet>
      <dgm:spPr/>
    </dgm:pt>
    <dgm:pt modelId="{DCEE93FB-9E7C-49AC-B16C-74862D9EBD8F}" type="pres">
      <dgm:prSet presAssocID="{86A1C2BC-26B9-40C8-BEC6-2241F8D9313E}" presName="sp" presStyleCnt="0"/>
      <dgm:spPr/>
    </dgm:pt>
    <dgm:pt modelId="{6272C779-961B-43A6-8A1D-7602ABF7AA38}" type="pres">
      <dgm:prSet presAssocID="{A673E22C-75A2-4AB7-8A9E-5C2838561A54}" presName="linNode" presStyleCnt="0"/>
      <dgm:spPr/>
    </dgm:pt>
    <dgm:pt modelId="{A0E32F85-5B1B-461C-89C3-60D6A89E76B6}" type="pres">
      <dgm:prSet presAssocID="{A673E22C-75A2-4AB7-8A9E-5C2838561A54}" presName="parentText" presStyleLbl="node1" presStyleIdx="4" presStyleCnt="7" custScaleX="114169" custScaleY="51890">
        <dgm:presLayoutVars>
          <dgm:chMax val="1"/>
          <dgm:bulletEnabled val="1"/>
        </dgm:presLayoutVars>
      </dgm:prSet>
      <dgm:spPr/>
    </dgm:pt>
    <dgm:pt modelId="{2444F16D-26CF-428E-AC32-AE8FA0DCFF6D}" type="pres">
      <dgm:prSet presAssocID="{A673E22C-75A2-4AB7-8A9E-5C2838561A54}" presName="descendantText" presStyleLbl="alignAccFollowNode1" presStyleIdx="4" presStyleCnt="7" custScaleX="128428" custScaleY="62040">
        <dgm:presLayoutVars>
          <dgm:bulletEnabled val="1"/>
        </dgm:presLayoutVars>
      </dgm:prSet>
      <dgm:spPr/>
    </dgm:pt>
    <dgm:pt modelId="{F467B912-FB3F-4F14-8AFA-75D9B9F42E13}" type="pres">
      <dgm:prSet presAssocID="{DB82807E-F271-484A-A518-21941A82461D}" presName="sp" presStyleCnt="0"/>
      <dgm:spPr/>
    </dgm:pt>
    <dgm:pt modelId="{D0F812CC-FEFC-44E3-B843-EB1DFDE2D352}" type="pres">
      <dgm:prSet presAssocID="{AABBC908-5A34-4A72-9DDB-E1262039BA0C}" presName="linNode" presStyleCnt="0"/>
      <dgm:spPr/>
    </dgm:pt>
    <dgm:pt modelId="{C376FB9B-84DE-42BB-98BF-239C05C513BD}" type="pres">
      <dgm:prSet presAssocID="{AABBC908-5A34-4A72-9DDB-E1262039BA0C}" presName="parentText" presStyleLbl="node1" presStyleIdx="5" presStyleCnt="7" custScaleX="114169" custScaleY="86079">
        <dgm:presLayoutVars>
          <dgm:chMax val="1"/>
          <dgm:bulletEnabled val="1"/>
        </dgm:presLayoutVars>
      </dgm:prSet>
      <dgm:spPr/>
    </dgm:pt>
    <dgm:pt modelId="{E488FD44-5D2B-4A21-82EC-320F0872B045}" type="pres">
      <dgm:prSet presAssocID="{AABBC908-5A34-4A72-9DDB-E1262039BA0C}" presName="descendantText" presStyleLbl="alignAccFollowNode1" presStyleIdx="5" presStyleCnt="7" custScaleX="128428" custScaleY="82148">
        <dgm:presLayoutVars>
          <dgm:bulletEnabled val="1"/>
        </dgm:presLayoutVars>
      </dgm:prSet>
      <dgm:spPr/>
    </dgm:pt>
    <dgm:pt modelId="{27748A42-1F66-4A8F-AE20-D42096829106}" type="pres">
      <dgm:prSet presAssocID="{EC3CC52B-8952-4AEA-8080-A1AB7D5BC848}" presName="sp" presStyleCnt="0"/>
      <dgm:spPr/>
    </dgm:pt>
    <dgm:pt modelId="{A8DD88D8-C37F-4474-8EF1-A11872FBCF4D}" type="pres">
      <dgm:prSet presAssocID="{80AD63EA-BEB9-45D1-8ABC-1D42A261DD92}" presName="linNode" presStyleCnt="0"/>
      <dgm:spPr/>
    </dgm:pt>
    <dgm:pt modelId="{61F471D7-2AC1-4D80-93E5-FC0441B7C269}" type="pres">
      <dgm:prSet presAssocID="{80AD63EA-BEB9-45D1-8ABC-1D42A261DD92}" presName="parentText" presStyleLbl="node1" presStyleIdx="6" presStyleCnt="7" custScaleX="114169" custScaleY="51890">
        <dgm:presLayoutVars>
          <dgm:chMax val="1"/>
          <dgm:bulletEnabled val="1"/>
        </dgm:presLayoutVars>
      </dgm:prSet>
      <dgm:spPr/>
    </dgm:pt>
    <dgm:pt modelId="{CE684483-510A-4794-95DE-6D3A3AD42816}" type="pres">
      <dgm:prSet presAssocID="{80AD63EA-BEB9-45D1-8ABC-1D42A261DD92}" presName="descendantText" presStyleLbl="alignAccFollowNode1" presStyleIdx="6" presStyleCnt="7" custScaleX="128428" custScaleY="57046">
        <dgm:presLayoutVars>
          <dgm:bulletEnabled val="1"/>
        </dgm:presLayoutVars>
      </dgm:prSet>
      <dgm:spPr/>
    </dgm:pt>
  </dgm:ptLst>
  <dgm:cxnLst>
    <dgm:cxn modelId="{E3F1CB0F-02E6-43EF-8279-A302E4BC2F8F}" type="presOf" srcId="{72DE47E2-0441-4B3B-91BB-DBDB420BF764}" destId="{AFBCE05F-9FCC-4BBF-9A41-1FA18273EC6E}" srcOrd="0" destOrd="0" presId="urn:microsoft.com/office/officeart/2005/8/layout/vList5"/>
    <dgm:cxn modelId="{B2E01C13-8246-4A09-A6FE-E7945624C451}" type="presOf" srcId="{29319529-CD2F-42E7-974C-D2B32F5C5C6B}" destId="{4F99E52A-CD01-4043-8EE4-7F23EC0CEE9E}" srcOrd="0" destOrd="0" presId="urn:microsoft.com/office/officeart/2005/8/layout/vList5"/>
    <dgm:cxn modelId="{90652415-CED3-48CE-B47A-1EF39F863BB4}" srcId="{679DF1C0-AEF2-458D-8FDF-1F06BD4F18FD}" destId="{29319529-CD2F-42E7-974C-D2B32F5C5C6B}" srcOrd="1" destOrd="0" parTransId="{BAE7B7FD-4EB6-42B5-A8F1-A8208A790B22}" sibTransId="{88A99D16-6365-458B-962C-3271B28D7026}"/>
    <dgm:cxn modelId="{71644A2D-3DC7-47F7-B5A5-72C29DBB8CFE}" srcId="{6E873F74-A475-4A29-AB75-2A93DB41E625}" destId="{D5FD53B9-7CAB-4852-BCCB-DD82B24CDD04}" srcOrd="0" destOrd="0" parTransId="{CD771343-55A1-45EE-B59C-F865B2C41F94}" sibTransId="{2367173D-1F14-4448-84C8-C812BA91F68B}"/>
    <dgm:cxn modelId="{0650E32D-721B-443A-AB6F-BE870449F20D}" type="presOf" srcId="{19917E09-A0FE-496A-8B78-75A1CAEF130A}" destId="{DE5B6B5C-DB50-4383-959F-6955976A6E34}" srcOrd="0" destOrd="0" presId="urn:microsoft.com/office/officeart/2005/8/layout/vList5"/>
    <dgm:cxn modelId="{12FB2138-EE56-45C3-ABD3-F1794F7C7878}" srcId="{679DF1C0-AEF2-458D-8FDF-1F06BD4F18FD}" destId="{AABBC908-5A34-4A72-9DDB-E1262039BA0C}" srcOrd="5" destOrd="0" parTransId="{9CA6DAAD-7764-48F2-8BF4-818A9368556B}" sibTransId="{EC3CC52B-8952-4AEA-8080-A1AB7D5BC848}"/>
    <dgm:cxn modelId="{4850C961-0580-4A6F-A25A-5B3CD9B65B97}" type="presOf" srcId="{E7099064-7011-45BA-81B3-3C8AB777F55C}" destId="{CE684483-510A-4794-95DE-6D3A3AD42816}" srcOrd="0" destOrd="0" presId="urn:microsoft.com/office/officeart/2005/8/layout/vList5"/>
    <dgm:cxn modelId="{8B53B448-2F21-42E9-8831-D1FC192537B9}" srcId="{679DF1C0-AEF2-458D-8FDF-1F06BD4F18FD}" destId="{031F75C0-87D5-457F-817D-E090016A632B}" srcOrd="3" destOrd="0" parTransId="{6C557569-DC92-4610-9D48-5CE76E1ACA2C}" sibTransId="{86A1C2BC-26B9-40C8-BEC6-2241F8D9313E}"/>
    <dgm:cxn modelId="{FE3C164A-211E-43C3-A4A5-A7649FC33BE3}" type="presOf" srcId="{80BC0830-726B-45CD-B9B0-50C63E86A10F}" destId="{97AFC0BE-9590-4B39-851D-6EE76CDE01B1}" srcOrd="0" destOrd="0" presId="urn:microsoft.com/office/officeart/2005/8/layout/vList5"/>
    <dgm:cxn modelId="{BAAC1056-0C48-4E31-81C0-C047C23096A0}" srcId="{72DE47E2-0441-4B3B-91BB-DBDB420BF764}" destId="{19917E09-A0FE-496A-8B78-75A1CAEF130A}" srcOrd="0" destOrd="0" parTransId="{E529AA09-7CE9-413A-A048-42BA466F6EBC}" sibTransId="{F7CBE736-6E8F-42C3-9F80-A3C413BE5D2C}"/>
    <dgm:cxn modelId="{12106577-E76B-4DD6-B4B4-DB64856E9ACE}" srcId="{AABBC908-5A34-4A72-9DDB-E1262039BA0C}" destId="{53FD4CE3-8CFD-4E87-BB1A-C49D37AF511B}" srcOrd="0" destOrd="0" parTransId="{C3E643A7-4725-4410-9E99-8C86980C0291}" sibTransId="{79D6D028-363C-4608-B87D-6BF956987A2C}"/>
    <dgm:cxn modelId="{BFB27557-C029-4620-8D4B-C4EE4F79A288}" type="presOf" srcId="{9B466B7B-BB1F-477F-9A88-9FC41545C9A3}" destId="{2444F16D-26CF-428E-AC32-AE8FA0DCFF6D}" srcOrd="0" destOrd="0" presId="urn:microsoft.com/office/officeart/2005/8/layout/vList5"/>
    <dgm:cxn modelId="{9E52808A-F0E9-4D80-A49D-C5E0DB3EF047}" srcId="{A673E22C-75A2-4AB7-8A9E-5C2838561A54}" destId="{9B466B7B-BB1F-477F-9A88-9FC41545C9A3}" srcOrd="0" destOrd="0" parTransId="{EE6362D6-D0C7-4263-B887-59E1CB31D3DC}" sibTransId="{22F7C360-B063-43F5-B35D-308D79F51CBC}"/>
    <dgm:cxn modelId="{B112A79A-5C52-4538-88B3-CB4F5E854F17}" type="presOf" srcId="{6E873F74-A475-4A29-AB75-2A93DB41E625}" destId="{FF9DCEA9-D0D5-4F8B-A57F-F0B4F36670AA}" srcOrd="0" destOrd="0" presId="urn:microsoft.com/office/officeart/2005/8/layout/vList5"/>
    <dgm:cxn modelId="{615CA3A2-F9B6-4660-9073-E2E3FAC446EF}" srcId="{679DF1C0-AEF2-458D-8FDF-1F06BD4F18FD}" destId="{6E873F74-A475-4A29-AB75-2A93DB41E625}" srcOrd="0" destOrd="0" parTransId="{1B37D32D-BAF1-4237-9007-773F232ACCC6}" sibTransId="{8DE54118-B25B-4D2A-86DA-E2750408C4DF}"/>
    <dgm:cxn modelId="{B724B1A3-914E-4DB1-819E-9CF6F4555646}" type="presOf" srcId="{80AD63EA-BEB9-45D1-8ABC-1D42A261DD92}" destId="{61F471D7-2AC1-4D80-93E5-FC0441B7C269}" srcOrd="0" destOrd="0" presId="urn:microsoft.com/office/officeart/2005/8/layout/vList5"/>
    <dgm:cxn modelId="{70F6A4AA-48FC-458D-B935-C59B9D8548A6}" type="presOf" srcId="{D794F786-BEDB-4626-82C2-9EE5FB01AB64}" destId="{D6529C3C-643D-468E-B050-45C887630424}" srcOrd="0" destOrd="0" presId="urn:microsoft.com/office/officeart/2005/8/layout/vList5"/>
    <dgm:cxn modelId="{DCAA3BAB-A377-46F1-9DC1-25DE661D5FE0}" srcId="{29319529-CD2F-42E7-974C-D2B32F5C5C6B}" destId="{D794F786-BEDB-4626-82C2-9EE5FB01AB64}" srcOrd="0" destOrd="0" parTransId="{0595D54D-415B-4FA6-A84D-A654F1C98C91}" sibTransId="{AD0D22C8-BF3D-4CC8-B3DA-217FB3FFB8C4}"/>
    <dgm:cxn modelId="{C3104FAB-E9C9-4280-8198-07C012C9B57B}" type="presOf" srcId="{031F75C0-87D5-457F-817D-E090016A632B}" destId="{0365C1C9-994F-4060-AAFA-3EC707F38FAE}" srcOrd="0" destOrd="0" presId="urn:microsoft.com/office/officeart/2005/8/layout/vList5"/>
    <dgm:cxn modelId="{A2791DB5-E2A8-42FB-B192-76CBFCB6564E}" srcId="{679DF1C0-AEF2-458D-8FDF-1F06BD4F18FD}" destId="{A673E22C-75A2-4AB7-8A9E-5C2838561A54}" srcOrd="4" destOrd="0" parTransId="{FDB0A771-C540-455F-B2A7-6CAC5D7EE8A7}" sibTransId="{DB82807E-F271-484A-A518-21941A82461D}"/>
    <dgm:cxn modelId="{FD3878C0-D182-44C2-9C1D-07EDA6D4D594}" type="presOf" srcId="{A673E22C-75A2-4AB7-8A9E-5C2838561A54}" destId="{A0E32F85-5B1B-461C-89C3-60D6A89E76B6}" srcOrd="0" destOrd="0" presId="urn:microsoft.com/office/officeart/2005/8/layout/vList5"/>
    <dgm:cxn modelId="{6C0678C1-5D1C-4FA9-83B5-5C6B9C255829}" type="presOf" srcId="{679DF1C0-AEF2-458D-8FDF-1F06BD4F18FD}" destId="{83C0A721-63AF-4166-B1A1-AA62F63289F1}" srcOrd="0" destOrd="0" presId="urn:microsoft.com/office/officeart/2005/8/layout/vList5"/>
    <dgm:cxn modelId="{2E41C2C1-C3E6-4A2C-A871-C36C7FA29E69}" srcId="{031F75C0-87D5-457F-817D-E090016A632B}" destId="{80BC0830-726B-45CD-B9B0-50C63E86A10F}" srcOrd="0" destOrd="0" parTransId="{22D73792-800A-41AF-8752-B42C443E0CFE}" sibTransId="{BF70FEBD-3104-465C-9651-540ED6475FEE}"/>
    <dgm:cxn modelId="{BF3741C2-D908-4350-8D3E-7F8BA0A67C19}" srcId="{80AD63EA-BEB9-45D1-8ABC-1D42A261DD92}" destId="{E7099064-7011-45BA-81B3-3C8AB777F55C}" srcOrd="0" destOrd="0" parTransId="{711D954D-77CD-4A72-B9AC-7FA343087B6E}" sibTransId="{39E1832D-C4B6-4E6E-B338-CA03B0A5AABC}"/>
    <dgm:cxn modelId="{695ED7D2-469E-4F93-AC1E-9D35DCCF3789}" type="presOf" srcId="{53FD4CE3-8CFD-4E87-BB1A-C49D37AF511B}" destId="{E488FD44-5D2B-4A21-82EC-320F0872B045}" srcOrd="0" destOrd="0" presId="urn:microsoft.com/office/officeart/2005/8/layout/vList5"/>
    <dgm:cxn modelId="{507CF6D4-F86E-44B3-9B85-08BA0C6A394A}" type="presOf" srcId="{D5FD53B9-7CAB-4852-BCCB-DD82B24CDD04}" destId="{C84F5E4E-430F-456E-AA3C-25663C251C1B}" srcOrd="0" destOrd="0" presId="urn:microsoft.com/office/officeart/2005/8/layout/vList5"/>
    <dgm:cxn modelId="{64BEC6E8-E448-4556-9768-0E56EE36090D}" srcId="{679DF1C0-AEF2-458D-8FDF-1F06BD4F18FD}" destId="{72DE47E2-0441-4B3B-91BB-DBDB420BF764}" srcOrd="2" destOrd="0" parTransId="{8299E957-7054-4221-BD8B-A8310B197F52}" sibTransId="{972716E2-E805-47FA-B0AC-3F6CBAEE2A03}"/>
    <dgm:cxn modelId="{9FB708F1-CD96-4A53-A6D0-7489B6F1FB53}" srcId="{679DF1C0-AEF2-458D-8FDF-1F06BD4F18FD}" destId="{80AD63EA-BEB9-45D1-8ABC-1D42A261DD92}" srcOrd="6" destOrd="0" parTransId="{69923D56-B80D-4147-9979-CD253A99EF96}" sibTransId="{C3778A92-9F75-4421-B691-25C606B46505}"/>
    <dgm:cxn modelId="{3905BBF1-10E5-4435-A6C0-F7A96013DA41}" type="presOf" srcId="{AABBC908-5A34-4A72-9DDB-E1262039BA0C}" destId="{C376FB9B-84DE-42BB-98BF-239C05C513BD}" srcOrd="0" destOrd="0" presId="urn:microsoft.com/office/officeart/2005/8/layout/vList5"/>
    <dgm:cxn modelId="{74704E82-5A3C-45BC-B459-BE3081216012}" type="presParOf" srcId="{83C0A721-63AF-4166-B1A1-AA62F63289F1}" destId="{B12CB834-6E8C-4F11-A2C3-914300EE2E75}" srcOrd="0" destOrd="0" presId="urn:microsoft.com/office/officeart/2005/8/layout/vList5"/>
    <dgm:cxn modelId="{1ECFCEF0-6B97-4FF3-B558-508E3AC0514C}" type="presParOf" srcId="{B12CB834-6E8C-4F11-A2C3-914300EE2E75}" destId="{FF9DCEA9-D0D5-4F8B-A57F-F0B4F36670AA}" srcOrd="0" destOrd="0" presId="urn:microsoft.com/office/officeart/2005/8/layout/vList5"/>
    <dgm:cxn modelId="{E3C6BA05-9D47-421C-9675-D9E32CC3EBDA}" type="presParOf" srcId="{B12CB834-6E8C-4F11-A2C3-914300EE2E75}" destId="{C84F5E4E-430F-456E-AA3C-25663C251C1B}" srcOrd="1" destOrd="0" presId="urn:microsoft.com/office/officeart/2005/8/layout/vList5"/>
    <dgm:cxn modelId="{3AB892BF-A5D6-4BCC-8AF3-3B85942FD3B7}" type="presParOf" srcId="{83C0A721-63AF-4166-B1A1-AA62F63289F1}" destId="{8AF69487-605B-4DE9-88FE-3C95CD7A89B4}" srcOrd="1" destOrd="0" presId="urn:microsoft.com/office/officeart/2005/8/layout/vList5"/>
    <dgm:cxn modelId="{64961C30-B99A-421B-9DF8-9DF678E61ECC}" type="presParOf" srcId="{83C0A721-63AF-4166-B1A1-AA62F63289F1}" destId="{49FDADAC-B5E6-405B-963A-64A1E937073E}" srcOrd="2" destOrd="0" presId="urn:microsoft.com/office/officeart/2005/8/layout/vList5"/>
    <dgm:cxn modelId="{C9846D7B-E8E9-49DF-BBF9-DE69F7BD6393}" type="presParOf" srcId="{49FDADAC-B5E6-405B-963A-64A1E937073E}" destId="{4F99E52A-CD01-4043-8EE4-7F23EC0CEE9E}" srcOrd="0" destOrd="0" presId="urn:microsoft.com/office/officeart/2005/8/layout/vList5"/>
    <dgm:cxn modelId="{40C78EA2-C227-4729-B834-D5C826AB731B}" type="presParOf" srcId="{49FDADAC-B5E6-405B-963A-64A1E937073E}" destId="{D6529C3C-643D-468E-B050-45C887630424}" srcOrd="1" destOrd="0" presId="urn:microsoft.com/office/officeart/2005/8/layout/vList5"/>
    <dgm:cxn modelId="{FAF2B509-8D64-4E65-80B6-5450BDA3E13B}" type="presParOf" srcId="{83C0A721-63AF-4166-B1A1-AA62F63289F1}" destId="{9794DBB4-83BC-4D1C-95F8-F66225CB2F79}" srcOrd="3" destOrd="0" presId="urn:microsoft.com/office/officeart/2005/8/layout/vList5"/>
    <dgm:cxn modelId="{48772296-BD9B-4A93-ABA9-CA68DCCC4905}" type="presParOf" srcId="{83C0A721-63AF-4166-B1A1-AA62F63289F1}" destId="{2933322E-DDF0-4733-A10F-2BE0B4B7CE14}" srcOrd="4" destOrd="0" presId="urn:microsoft.com/office/officeart/2005/8/layout/vList5"/>
    <dgm:cxn modelId="{5A016359-5B49-41E5-8230-469087F5B9FE}" type="presParOf" srcId="{2933322E-DDF0-4733-A10F-2BE0B4B7CE14}" destId="{AFBCE05F-9FCC-4BBF-9A41-1FA18273EC6E}" srcOrd="0" destOrd="0" presId="urn:microsoft.com/office/officeart/2005/8/layout/vList5"/>
    <dgm:cxn modelId="{F9B199AC-C252-4AD8-B40E-B3E4BCF4B14D}" type="presParOf" srcId="{2933322E-DDF0-4733-A10F-2BE0B4B7CE14}" destId="{DE5B6B5C-DB50-4383-959F-6955976A6E34}" srcOrd="1" destOrd="0" presId="urn:microsoft.com/office/officeart/2005/8/layout/vList5"/>
    <dgm:cxn modelId="{55F8746C-1D56-47A5-8C0D-7244E71FC6AB}" type="presParOf" srcId="{83C0A721-63AF-4166-B1A1-AA62F63289F1}" destId="{235741F6-DF32-47C4-95D0-DCC0F2460CC2}" srcOrd="5" destOrd="0" presId="urn:microsoft.com/office/officeart/2005/8/layout/vList5"/>
    <dgm:cxn modelId="{923BD25A-A061-48C6-9247-341B9D0F615E}" type="presParOf" srcId="{83C0A721-63AF-4166-B1A1-AA62F63289F1}" destId="{3321BF79-9F6C-4557-8F57-374A87474519}" srcOrd="6" destOrd="0" presId="urn:microsoft.com/office/officeart/2005/8/layout/vList5"/>
    <dgm:cxn modelId="{65868B38-EEBD-4AEF-BF6A-1E65779B0BA9}" type="presParOf" srcId="{3321BF79-9F6C-4557-8F57-374A87474519}" destId="{0365C1C9-994F-4060-AAFA-3EC707F38FAE}" srcOrd="0" destOrd="0" presId="urn:microsoft.com/office/officeart/2005/8/layout/vList5"/>
    <dgm:cxn modelId="{D671E376-B180-4CB5-9B53-AD559B83E960}" type="presParOf" srcId="{3321BF79-9F6C-4557-8F57-374A87474519}" destId="{97AFC0BE-9590-4B39-851D-6EE76CDE01B1}" srcOrd="1" destOrd="0" presId="urn:microsoft.com/office/officeart/2005/8/layout/vList5"/>
    <dgm:cxn modelId="{5F5782EE-FC10-430A-93E3-9917AD9072BA}" type="presParOf" srcId="{83C0A721-63AF-4166-B1A1-AA62F63289F1}" destId="{DCEE93FB-9E7C-49AC-B16C-74862D9EBD8F}" srcOrd="7" destOrd="0" presId="urn:microsoft.com/office/officeart/2005/8/layout/vList5"/>
    <dgm:cxn modelId="{62651721-39E0-497C-9821-B595DDCE3A60}" type="presParOf" srcId="{83C0A721-63AF-4166-B1A1-AA62F63289F1}" destId="{6272C779-961B-43A6-8A1D-7602ABF7AA38}" srcOrd="8" destOrd="0" presId="urn:microsoft.com/office/officeart/2005/8/layout/vList5"/>
    <dgm:cxn modelId="{6F6948AB-BA2A-4DCC-8D06-D3EF47FCA9C7}" type="presParOf" srcId="{6272C779-961B-43A6-8A1D-7602ABF7AA38}" destId="{A0E32F85-5B1B-461C-89C3-60D6A89E76B6}" srcOrd="0" destOrd="0" presId="urn:microsoft.com/office/officeart/2005/8/layout/vList5"/>
    <dgm:cxn modelId="{6EAB11D3-5ECD-493B-B7A2-8162BF56F162}" type="presParOf" srcId="{6272C779-961B-43A6-8A1D-7602ABF7AA38}" destId="{2444F16D-26CF-428E-AC32-AE8FA0DCFF6D}" srcOrd="1" destOrd="0" presId="urn:microsoft.com/office/officeart/2005/8/layout/vList5"/>
    <dgm:cxn modelId="{5D635585-655A-4A20-9187-D1B53D60D587}" type="presParOf" srcId="{83C0A721-63AF-4166-B1A1-AA62F63289F1}" destId="{F467B912-FB3F-4F14-8AFA-75D9B9F42E13}" srcOrd="9" destOrd="0" presId="urn:microsoft.com/office/officeart/2005/8/layout/vList5"/>
    <dgm:cxn modelId="{1ACBBCE5-6BB7-4635-BCF0-4A3A4E5081B1}" type="presParOf" srcId="{83C0A721-63AF-4166-B1A1-AA62F63289F1}" destId="{D0F812CC-FEFC-44E3-B843-EB1DFDE2D352}" srcOrd="10" destOrd="0" presId="urn:microsoft.com/office/officeart/2005/8/layout/vList5"/>
    <dgm:cxn modelId="{BA830F00-85B9-4A3C-BEED-2202626CC1F5}" type="presParOf" srcId="{D0F812CC-FEFC-44E3-B843-EB1DFDE2D352}" destId="{C376FB9B-84DE-42BB-98BF-239C05C513BD}" srcOrd="0" destOrd="0" presId="urn:microsoft.com/office/officeart/2005/8/layout/vList5"/>
    <dgm:cxn modelId="{A6E5AD15-FBB7-43F9-B3FA-819FCAC89B81}" type="presParOf" srcId="{D0F812CC-FEFC-44E3-B843-EB1DFDE2D352}" destId="{E488FD44-5D2B-4A21-82EC-320F0872B045}" srcOrd="1" destOrd="0" presId="urn:microsoft.com/office/officeart/2005/8/layout/vList5"/>
    <dgm:cxn modelId="{9FF6ECD8-D465-4D45-91BF-4F4BD7B099E9}" type="presParOf" srcId="{83C0A721-63AF-4166-B1A1-AA62F63289F1}" destId="{27748A42-1F66-4A8F-AE20-D42096829106}" srcOrd="11" destOrd="0" presId="urn:microsoft.com/office/officeart/2005/8/layout/vList5"/>
    <dgm:cxn modelId="{C9DE1FD8-F3DD-4AB3-8DEC-8F6BC8465EEB}" type="presParOf" srcId="{83C0A721-63AF-4166-B1A1-AA62F63289F1}" destId="{A8DD88D8-C37F-4474-8EF1-A11872FBCF4D}" srcOrd="12" destOrd="0" presId="urn:microsoft.com/office/officeart/2005/8/layout/vList5"/>
    <dgm:cxn modelId="{87F55958-333D-4B0B-B6E1-F239AED0DB77}" type="presParOf" srcId="{A8DD88D8-C37F-4474-8EF1-A11872FBCF4D}" destId="{61F471D7-2AC1-4D80-93E5-FC0441B7C269}" srcOrd="0" destOrd="0" presId="urn:microsoft.com/office/officeart/2005/8/layout/vList5"/>
    <dgm:cxn modelId="{7E7F8007-4E12-4C51-B7BA-3B5615F8C226}" type="presParOf" srcId="{A8DD88D8-C37F-4474-8EF1-A11872FBCF4D}" destId="{CE684483-510A-4794-95DE-6D3A3AD428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C8C006-7CAF-4C8F-8875-087B365E3B2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CO"/>
        </a:p>
      </dgm:t>
    </dgm:pt>
    <dgm:pt modelId="{71E07888-D538-475C-BF8D-2F14060D6AB2}">
      <dgm:prSet phldrT="[Texto]"/>
      <dgm:spPr/>
      <dgm:t>
        <a:bodyPr/>
        <a:lstStyle/>
        <a:p>
          <a:r>
            <a:rPr lang="es-CO"/>
            <a:t>FUNCIONAMIENTO SERVICIO DEUDA INVERSIÓN</a:t>
          </a:r>
        </a:p>
      </dgm:t>
    </dgm:pt>
    <dgm:pt modelId="{80715DB8-34CE-4349-8FB4-4B9D31FE44CA}" type="parTrans" cxnId="{80B22236-004B-4382-839E-D40E5EFEE340}">
      <dgm:prSet/>
      <dgm:spPr/>
      <dgm:t>
        <a:bodyPr/>
        <a:lstStyle/>
        <a:p>
          <a:endParaRPr lang="es-CO"/>
        </a:p>
      </dgm:t>
    </dgm:pt>
    <dgm:pt modelId="{459D1B3B-326A-4243-9010-636F05C6984C}" type="sibTrans" cxnId="{80B22236-004B-4382-839E-D40E5EFEE340}">
      <dgm:prSet/>
      <dgm:spPr/>
      <dgm:t>
        <a:bodyPr/>
        <a:lstStyle/>
        <a:p>
          <a:endParaRPr lang="es-CO"/>
        </a:p>
      </dgm:t>
    </dgm:pt>
    <dgm:pt modelId="{035EB0F0-9B7E-4C47-A5DD-9FFEABDB3E86}">
      <dgm:prSet phldrT="[Texto]"/>
      <dgm:spPr/>
      <dgm:t>
        <a:bodyPr/>
        <a:lstStyle/>
        <a:p>
          <a:r>
            <a:rPr lang="es-CO"/>
            <a:t>CERTIFICADO DE DISPONIBILIDAD</a:t>
          </a:r>
        </a:p>
      </dgm:t>
    </dgm:pt>
    <dgm:pt modelId="{67233DA2-9145-469E-8A7F-E9B7A0F95FA9}" type="parTrans" cxnId="{D583FD3A-617E-4CE0-8A3A-1A1BB67A1977}">
      <dgm:prSet/>
      <dgm:spPr/>
      <dgm:t>
        <a:bodyPr/>
        <a:lstStyle/>
        <a:p>
          <a:endParaRPr lang="es-CO"/>
        </a:p>
      </dgm:t>
    </dgm:pt>
    <dgm:pt modelId="{6943850A-B97E-474E-AE03-79186BCE7773}" type="sibTrans" cxnId="{D583FD3A-617E-4CE0-8A3A-1A1BB67A1977}">
      <dgm:prSet/>
      <dgm:spPr/>
      <dgm:t>
        <a:bodyPr/>
        <a:lstStyle/>
        <a:p>
          <a:endParaRPr lang="es-CO"/>
        </a:p>
      </dgm:t>
    </dgm:pt>
    <dgm:pt modelId="{3F0112ED-0621-4B7F-B0F0-2CB7EE9ADC22}">
      <dgm:prSet phldrT="[Texto]"/>
      <dgm:spPr/>
      <dgm:t>
        <a:bodyPr/>
        <a:lstStyle/>
        <a:p>
          <a:r>
            <a:rPr lang="es-CO"/>
            <a:t>CERTIFICADO DE REGISTRO PRESUPUESTAL</a:t>
          </a:r>
        </a:p>
      </dgm:t>
    </dgm:pt>
    <dgm:pt modelId="{35C4B1E0-FE18-40C6-BD76-BCBBBCCD517F}" type="parTrans" cxnId="{DAC8F95B-0617-4B7A-9CD7-28B995B3246B}">
      <dgm:prSet/>
      <dgm:spPr/>
      <dgm:t>
        <a:bodyPr/>
        <a:lstStyle/>
        <a:p>
          <a:endParaRPr lang="es-CO"/>
        </a:p>
      </dgm:t>
    </dgm:pt>
    <dgm:pt modelId="{70F3BD47-0073-4DF3-93EA-BB955EC5C8F8}" type="sibTrans" cxnId="{DAC8F95B-0617-4B7A-9CD7-28B995B3246B}">
      <dgm:prSet/>
      <dgm:spPr/>
      <dgm:t>
        <a:bodyPr/>
        <a:lstStyle/>
        <a:p>
          <a:endParaRPr lang="es-CO"/>
        </a:p>
      </dgm:t>
    </dgm:pt>
    <dgm:pt modelId="{A4B97372-E3F5-4BCB-ADE1-9030234D0AAF}">
      <dgm:prSet phldrT="[Texto]"/>
      <dgm:spPr/>
      <dgm:t>
        <a:bodyPr/>
        <a:lstStyle/>
        <a:p>
          <a:r>
            <a:rPr lang="es-CO"/>
            <a:t>GIRO PRESUPUESTAL</a:t>
          </a:r>
        </a:p>
      </dgm:t>
    </dgm:pt>
    <dgm:pt modelId="{AB3DC235-3752-4CFF-868F-8332DFFF7FFA}" type="parTrans" cxnId="{537E0B5F-880B-47BA-9525-21050E58AFDD}">
      <dgm:prSet/>
      <dgm:spPr/>
      <dgm:t>
        <a:bodyPr/>
        <a:lstStyle/>
        <a:p>
          <a:endParaRPr lang="es-CO"/>
        </a:p>
      </dgm:t>
    </dgm:pt>
    <dgm:pt modelId="{0EC6C371-9FAB-4594-B573-C19B1CAA2EAD}" type="sibTrans" cxnId="{537E0B5F-880B-47BA-9525-21050E58AFDD}">
      <dgm:prSet/>
      <dgm:spPr/>
      <dgm:t>
        <a:bodyPr/>
        <a:lstStyle/>
        <a:p>
          <a:endParaRPr lang="es-CO"/>
        </a:p>
      </dgm:t>
    </dgm:pt>
    <dgm:pt modelId="{D52FA305-F8B5-4D92-B783-4E4852D0A2F2}">
      <dgm:prSet phldrT="[Texto]"/>
      <dgm:spPr/>
      <dgm:t>
        <a:bodyPr/>
        <a:lstStyle/>
        <a:p>
          <a:r>
            <a:rPr lang="es-CO"/>
            <a:t>PAGO</a:t>
          </a:r>
        </a:p>
      </dgm:t>
    </dgm:pt>
    <dgm:pt modelId="{7B873A72-BED2-42B4-9170-26D3D6870E7D}" type="parTrans" cxnId="{6F455E25-9803-4602-BB39-36AE9BF252C5}">
      <dgm:prSet/>
      <dgm:spPr/>
      <dgm:t>
        <a:bodyPr/>
        <a:lstStyle/>
        <a:p>
          <a:endParaRPr lang="es-CO"/>
        </a:p>
      </dgm:t>
    </dgm:pt>
    <dgm:pt modelId="{9ACD2D63-12BE-47E4-B383-D811A65BB846}" type="sibTrans" cxnId="{6F455E25-9803-4602-BB39-36AE9BF252C5}">
      <dgm:prSet/>
      <dgm:spPr/>
      <dgm:t>
        <a:bodyPr/>
        <a:lstStyle/>
        <a:p>
          <a:endParaRPr lang="es-CO"/>
        </a:p>
      </dgm:t>
    </dgm:pt>
    <dgm:pt modelId="{038DF233-D606-472C-9FF2-AD63FADDD5E3}" type="pres">
      <dgm:prSet presAssocID="{62C8C006-7CAF-4C8F-8875-087B365E3B26}" presName="rootnode" presStyleCnt="0">
        <dgm:presLayoutVars>
          <dgm:chMax/>
          <dgm:chPref/>
          <dgm:dir/>
          <dgm:animLvl val="lvl"/>
        </dgm:presLayoutVars>
      </dgm:prSet>
      <dgm:spPr/>
    </dgm:pt>
    <dgm:pt modelId="{3BE22A97-134F-4AF4-BA9E-47387194E944}" type="pres">
      <dgm:prSet presAssocID="{71E07888-D538-475C-BF8D-2F14060D6AB2}" presName="composite" presStyleCnt="0"/>
      <dgm:spPr/>
    </dgm:pt>
    <dgm:pt modelId="{2318A0CD-7EE5-474F-BEC0-A087281553A7}" type="pres">
      <dgm:prSet presAssocID="{71E07888-D538-475C-BF8D-2F14060D6AB2}" presName="LShape" presStyleLbl="alignNode1" presStyleIdx="0" presStyleCnt="9"/>
      <dgm:spPr/>
    </dgm:pt>
    <dgm:pt modelId="{C0214E22-45A6-44F2-AEB1-E8EE23AADA38}" type="pres">
      <dgm:prSet presAssocID="{71E07888-D538-475C-BF8D-2F14060D6AB2}" presName="ParentText" presStyleLbl="revTx" presStyleIdx="0" presStyleCnt="5">
        <dgm:presLayoutVars>
          <dgm:chMax val="0"/>
          <dgm:chPref val="0"/>
          <dgm:bulletEnabled val="1"/>
        </dgm:presLayoutVars>
      </dgm:prSet>
      <dgm:spPr/>
    </dgm:pt>
    <dgm:pt modelId="{94C6084D-454F-4C18-B79C-E47692BA1B96}" type="pres">
      <dgm:prSet presAssocID="{71E07888-D538-475C-BF8D-2F14060D6AB2}" presName="Triangle" presStyleLbl="alignNode1" presStyleIdx="1" presStyleCnt="9"/>
      <dgm:spPr/>
    </dgm:pt>
    <dgm:pt modelId="{B9178057-F901-430E-9C7A-846D722AAD6E}" type="pres">
      <dgm:prSet presAssocID="{459D1B3B-326A-4243-9010-636F05C6984C}" presName="sibTrans" presStyleCnt="0"/>
      <dgm:spPr/>
    </dgm:pt>
    <dgm:pt modelId="{D0B9B845-6D89-4EC1-A572-A563728C52A2}" type="pres">
      <dgm:prSet presAssocID="{459D1B3B-326A-4243-9010-636F05C6984C}" presName="space" presStyleCnt="0"/>
      <dgm:spPr/>
    </dgm:pt>
    <dgm:pt modelId="{8A82BDBB-07E3-4D52-AE24-06049262AF44}" type="pres">
      <dgm:prSet presAssocID="{035EB0F0-9B7E-4C47-A5DD-9FFEABDB3E86}" presName="composite" presStyleCnt="0"/>
      <dgm:spPr/>
    </dgm:pt>
    <dgm:pt modelId="{C1F04DB3-AAC7-4671-BEAA-BF81180A202F}" type="pres">
      <dgm:prSet presAssocID="{035EB0F0-9B7E-4C47-A5DD-9FFEABDB3E86}" presName="LShape" presStyleLbl="alignNode1" presStyleIdx="2" presStyleCnt="9"/>
      <dgm:spPr/>
    </dgm:pt>
    <dgm:pt modelId="{75B73C17-8D06-44A3-AFEC-CE3ACCF9E489}" type="pres">
      <dgm:prSet presAssocID="{035EB0F0-9B7E-4C47-A5DD-9FFEABDB3E86}" presName="ParentText" presStyleLbl="revTx" presStyleIdx="1" presStyleCnt="5">
        <dgm:presLayoutVars>
          <dgm:chMax val="0"/>
          <dgm:chPref val="0"/>
          <dgm:bulletEnabled val="1"/>
        </dgm:presLayoutVars>
      </dgm:prSet>
      <dgm:spPr/>
    </dgm:pt>
    <dgm:pt modelId="{99C4EA97-5FBC-4F3C-A000-484FA2F8F5F8}" type="pres">
      <dgm:prSet presAssocID="{035EB0F0-9B7E-4C47-A5DD-9FFEABDB3E86}" presName="Triangle" presStyleLbl="alignNode1" presStyleIdx="3" presStyleCnt="9"/>
      <dgm:spPr/>
    </dgm:pt>
    <dgm:pt modelId="{C4E2EA6D-747A-4BB2-9A3E-9B657A92EBDE}" type="pres">
      <dgm:prSet presAssocID="{6943850A-B97E-474E-AE03-79186BCE7773}" presName="sibTrans" presStyleCnt="0"/>
      <dgm:spPr/>
    </dgm:pt>
    <dgm:pt modelId="{6946D2FA-3F10-4732-B215-8D94A38A6465}" type="pres">
      <dgm:prSet presAssocID="{6943850A-B97E-474E-AE03-79186BCE7773}" presName="space" presStyleCnt="0"/>
      <dgm:spPr/>
    </dgm:pt>
    <dgm:pt modelId="{95184001-7BBA-433D-875D-A2002E8350DB}" type="pres">
      <dgm:prSet presAssocID="{3F0112ED-0621-4B7F-B0F0-2CB7EE9ADC22}" presName="composite" presStyleCnt="0"/>
      <dgm:spPr/>
    </dgm:pt>
    <dgm:pt modelId="{8F5D48CA-A569-4FFC-8000-A34E411A992F}" type="pres">
      <dgm:prSet presAssocID="{3F0112ED-0621-4B7F-B0F0-2CB7EE9ADC22}" presName="LShape" presStyleLbl="alignNode1" presStyleIdx="4" presStyleCnt="9"/>
      <dgm:spPr/>
    </dgm:pt>
    <dgm:pt modelId="{1354D4DE-6891-47E9-89AD-67440BFD6649}" type="pres">
      <dgm:prSet presAssocID="{3F0112ED-0621-4B7F-B0F0-2CB7EE9ADC22}" presName="ParentText" presStyleLbl="revTx" presStyleIdx="2" presStyleCnt="5">
        <dgm:presLayoutVars>
          <dgm:chMax val="0"/>
          <dgm:chPref val="0"/>
          <dgm:bulletEnabled val="1"/>
        </dgm:presLayoutVars>
      </dgm:prSet>
      <dgm:spPr/>
    </dgm:pt>
    <dgm:pt modelId="{7D7CE1C8-58C9-4B7B-B02C-D933F9DAD32F}" type="pres">
      <dgm:prSet presAssocID="{3F0112ED-0621-4B7F-B0F0-2CB7EE9ADC22}" presName="Triangle" presStyleLbl="alignNode1" presStyleIdx="5" presStyleCnt="9"/>
      <dgm:spPr/>
    </dgm:pt>
    <dgm:pt modelId="{47C3C7B1-353A-4DD8-886F-93AD188C8612}" type="pres">
      <dgm:prSet presAssocID="{70F3BD47-0073-4DF3-93EA-BB955EC5C8F8}" presName="sibTrans" presStyleCnt="0"/>
      <dgm:spPr/>
    </dgm:pt>
    <dgm:pt modelId="{A5A640D4-B798-4A44-8478-6E9C5BBDF0B3}" type="pres">
      <dgm:prSet presAssocID="{70F3BD47-0073-4DF3-93EA-BB955EC5C8F8}" presName="space" presStyleCnt="0"/>
      <dgm:spPr/>
    </dgm:pt>
    <dgm:pt modelId="{7A97A629-5B46-489E-B9E1-917F00155B7E}" type="pres">
      <dgm:prSet presAssocID="{A4B97372-E3F5-4BCB-ADE1-9030234D0AAF}" presName="composite" presStyleCnt="0"/>
      <dgm:spPr/>
    </dgm:pt>
    <dgm:pt modelId="{15B7D5D2-C947-4C42-A182-DCE6A703A5AE}" type="pres">
      <dgm:prSet presAssocID="{A4B97372-E3F5-4BCB-ADE1-9030234D0AAF}" presName="LShape" presStyleLbl="alignNode1" presStyleIdx="6" presStyleCnt="9"/>
      <dgm:spPr/>
    </dgm:pt>
    <dgm:pt modelId="{95C91613-9C6B-46F0-8FA6-C34E5A052F2D}" type="pres">
      <dgm:prSet presAssocID="{A4B97372-E3F5-4BCB-ADE1-9030234D0AAF}" presName="ParentText" presStyleLbl="revTx" presStyleIdx="3" presStyleCnt="5">
        <dgm:presLayoutVars>
          <dgm:chMax val="0"/>
          <dgm:chPref val="0"/>
          <dgm:bulletEnabled val="1"/>
        </dgm:presLayoutVars>
      </dgm:prSet>
      <dgm:spPr/>
    </dgm:pt>
    <dgm:pt modelId="{FE72558B-38E6-41BE-990D-047AB4D95DD0}" type="pres">
      <dgm:prSet presAssocID="{A4B97372-E3F5-4BCB-ADE1-9030234D0AAF}" presName="Triangle" presStyleLbl="alignNode1" presStyleIdx="7" presStyleCnt="9"/>
      <dgm:spPr/>
    </dgm:pt>
    <dgm:pt modelId="{5F942F48-9B45-4594-8401-F46B6117F0BE}" type="pres">
      <dgm:prSet presAssocID="{0EC6C371-9FAB-4594-B573-C19B1CAA2EAD}" presName="sibTrans" presStyleCnt="0"/>
      <dgm:spPr/>
    </dgm:pt>
    <dgm:pt modelId="{3446704E-0E2C-4D78-8198-9EFB40FAB907}" type="pres">
      <dgm:prSet presAssocID="{0EC6C371-9FAB-4594-B573-C19B1CAA2EAD}" presName="space" presStyleCnt="0"/>
      <dgm:spPr/>
    </dgm:pt>
    <dgm:pt modelId="{20F117AA-E0B3-4385-87AA-978AD3D1F503}" type="pres">
      <dgm:prSet presAssocID="{D52FA305-F8B5-4D92-B783-4E4852D0A2F2}" presName="composite" presStyleCnt="0"/>
      <dgm:spPr/>
    </dgm:pt>
    <dgm:pt modelId="{DA271A11-3E32-4B1D-87D6-345820EAE25B}" type="pres">
      <dgm:prSet presAssocID="{D52FA305-F8B5-4D92-B783-4E4852D0A2F2}" presName="LShape" presStyleLbl="alignNode1" presStyleIdx="8" presStyleCnt="9"/>
      <dgm:spPr/>
    </dgm:pt>
    <dgm:pt modelId="{958A8AEE-37BE-4DE8-B9BA-4C2190CA9E2B}" type="pres">
      <dgm:prSet presAssocID="{D52FA305-F8B5-4D92-B783-4E4852D0A2F2}" presName="ParentText" presStyleLbl="revTx" presStyleIdx="4" presStyleCnt="5">
        <dgm:presLayoutVars>
          <dgm:chMax val="0"/>
          <dgm:chPref val="0"/>
          <dgm:bulletEnabled val="1"/>
        </dgm:presLayoutVars>
      </dgm:prSet>
      <dgm:spPr/>
    </dgm:pt>
  </dgm:ptLst>
  <dgm:cxnLst>
    <dgm:cxn modelId="{6F455E25-9803-4602-BB39-36AE9BF252C5}" srcId="{62C8C006-7CAF-4C8F-8875-087B365E3B26}" destId="{D52FA305-F8B5-4D92-B783-4E4852D0A2F2}" srcOrd="4" destOrd="0" parTransId="{7B873A72-BED2-42B4-9170-26D3D6870E7D}" sibTransId="{9ACD2D63-12BE-47E4-B383-D811A65BB846}"/>
    <dgm:cxn modelId="{E8F5BA27-5287-48DA-9E84-161E81F0D5DD}" type="presOf" srcId="{3F0112ED-0621-4B7F-B0F0-2CB7EE9ADC22}" destId="{1354D4DE-6891-47E9-89AD-67440BFD6649}" srcOrd="0" destOrd="0" presId="urn:microsoft.com/office/officeart/2009/3/layout/StepUpProcess"/>
    <dgm:cxn modelId="{31614C2B-2C6E-4EBB-9C3F-9D747B1B0A3B}" type="presOf" srcId="{035EB0F0-9B7E-4C47-A5DD-9FFEABDB3E86}" destId="{75B73C17-8D06-44A3-AFEC-CE3ACCF9E489}" srcOrd="0" destOrd="0" presId="urn:microsoft.com/office/officeart/2009/3/layout/StepUpProcess"/>
    <dgm:cxn modelId="{80B22236-004B-4382-839E-D40E5EFEE340}" srcId="{62C8C006-7CAF-4C8F-8875-087B365E3B26}" destId="{71E07888-D538-475C-BF8D-2F14060D6AB2}" srcOrd="0" destOrd="0" parTransId="{80715DB8-34CE-4349-8FB4-4B9D31FE44CA}" sibTransId="{459D1B3B-326A-4243-9010-636F05C6984C}"/>
    <dgm:cxn modelId="{D583FD3A-617E-4CE0-8A3A-1A1BB67A1977}" srcId="{62C8C006-7CAF-4C8F-8875-087B365E3B26}" destId="{035EB0F0-9B7E-4C47-A5DD-9FFEABDB3E86}" srcOrd="1" destOrd="0" parTransId="{67233DA2-9145-469E-8A7F-E9B7A0F95FA9}" sibTransId="{6943850A-B97E-474E-AE03-79186BCE7773}"/>
    <dgm:cxn modelId="{DAC8F95B-0617-4B7A-9CD7-28B995B3246B}" srcId="{62C8C006-7CAF-4C8F-8875-087B365E3B26}" destId="{3F0112ED-0621-4B7F-B0F0-2CB7EE9ADC22}" srcOrd="2" destOrd="0" parTransId="{35C4B1E0-FE18-40C6-BD76-BCBBBCCD517F}" sibTransId="{70F3BD47-0073-4DF3-93EA-BB955EC5C8F8}"/>
    <dgm:cxn modelId="{537E0B5F-880B-47BA-9525-21050E58AFDD}" srcId="{62C8C006-7CAF-4C8F-8875-087B365E3B26}" destId="{A4B97372-E3F5-4BCB-ADE1-9030234D0AAF}" srcOrd="3" destOrd="0" parTransId="{AB3DC235-3752-4CFF-868F-8332DFFF7FFA}" sibTransId="{0EC6C371-9FAB-4594-B573-C19B1CAA2EAD}"/>
    <dgm:cxn modelId="{76FC6AAA-88B1-43B4-825B-D6A005452B6E}" type="presOf" srcId="{D52FA305-F8B5-4D92-B783-4E4852D0A2F2}" destId="{958A8AEE-37BE-4DE8-B9BA-4C2190CA9E2B}" srcOrd="0" destOrd="0" presId="urn:microsoft.com/office/officeart/2009/3/layout/StepUpProcess"/>
    <dgm:cxn modelId="{8D8780C9-FDE9-4213-9950-2CF2DC44A07F}" type="presOf" srcId="{62C8C006-7CAF-4C8F-8875-087B365E3B26}" destId="{038DF233-D606-472C-9FF2-AD63FADDD5E3}" srcOrd="0" destOrd="0" presId="urn:microsoft.com/office/officeart/2009/3/layout/StepUpProcess"/>
    <dgm:cxn modelId="{C7E209E6-8C80-41C6-AED7-5B40CCFAC1F4}" type="presOf" srcId="{71E07888-D538-475C-BF8D-2F14060D6AB2}" destId="{C0214E22-45A6-44F2-AEB1-E8EE23AADA38}" srcOrd="0" destOrd="0" presId="urn:microsoft.com/office/officeart/2009/3/layout/StepUpProcess"/>
    <dgm:cxn modelId="{019853EC-CA12-4C95-9029-FED2B9E10D2F}" type="presOf" srcId="{A4B97372-E3F5-4BCB-ADE1-9030234D0AAF}" destId="{95C91613-9C6B-46F0-8FA6-C34E5A052F2D}" srcOrd="0" destOrd="0" presId="urn:microsoft.com/office/officeart/2009/3/layout/StepUpProcess"/>
    <dgm:cxn modelId="{8A5DF00B-A5ED-4F31-A554-2087D3A9BF2A}" type="presParOf" srcId="{038DF233-D606-472C-9FF2-AD63FADDD5E3}" destId="{3BE22A97-134F-4AF4-BA9E-47387194E944}" srcOrd="0" destOrd="0" presId="urn:microsoft.com/office/officeart/2009/3/layout/StepUpProcess"/>
    <dgm:cxn modelId="{684CE239-5351-44E7-A497-74E2882568F1}" type="presParOf" srcId="{3BE22A97-134F-4AF4-BA9E-47387194E944}" destId="{2318A0CD-7EE5-474F-BEC0-A087281553A7}" srcOrd="0" destOrd="0" presId="urn:microsoft.com/office/officeart/2009/3/layout/StepUpProcess"/>
    <dgm:cxn modelId="{430154A7-1720-4035-B7AC-4D865D260691}" type="presParOf" srcId="{3BE22A97-134F-4AF4-BA9E-47387194E944}" destId="{C0214E22-45A6-44F2-AEB1-E8EE23AADA38}" srcOrd="1" destOrd="0" presId="urn:microsoft.com/office/officeart/2009/3/layout/StepUpProcess"/>
    <dgm:cxn modelId="{CF43CF78-4A3F-49A6-B76E-AEE725921A5D}" type="presParOf" srcId="{3BE22A97-134F-4AF4-BA9E-47387194E944}" destId="{94C6084D-454F-4C18-B79C-E47692BA1B96}" srcOrd="2" destOrd="0" presId="urn:microsoft.com/office/officeart/2009/3/layout/StepUpProcess"/>
    <dgm:cxn modelId="{8F722E2E-CFD6-45A8-BD79-1B12FC7DA50E}" type="presParOf" srcId="{038DF233-D606-472C-9FF2-AD63FADDD5E3}" destId="{B9178057-F901-430E-9C7A-846D722AAD6E}" srcOrd="1" destOrd="0" presId="urn:microsoft.com/office/officeart/2009/3/layout/StepUpProcess"/>
    <dgm:cxn modelId="{666E40FB-8380-4284-99D2-ED36FF2C75D8}" type="presParOf" srcId="{B9178057-F901-430E-9C7A-846D722AAD6E}" destId="{D0B9B845-6D89-4EC1-A572-A563728C52A2}" srcOrd="0" destOrd="0" presId="urn:microsoft.com/office/officeart/2009/3/layout/StepUpProcess"/>
    <dgm:cxn modelId="{3EC75086-E91B-4138-9471-28F869FE6563}" type="presParOf" srcId="{038DF233-D606-472C-9FF2-AD63FADDD5E3}" destId="{8A82BDBB-07E3-4D52-AE24-06049262AF44}" srcOrd="2" destOrd="0" presId="urn:microsoft.com/office/officeart/2009/3/layout/StepUpProcess"/>
    <dgm:cxn modelId="{87DE82D7-4F57-4523-8AEF-79A0516E19DD}" type="presParOf" srcId="{8A82BDBB-07E3-4D52-AE24-06049262AF44}" destId="{C1F04DB3-AAC7-4671-BEAA-BF81180A202F}" srcOrd="0" destOrd="0" presId="urn:microsoft.com/office/officeart/2009/3/layout/StepUpProcess"/>
    <dgm:cxn modelId="{EFB0189D-7FFB-4AED-BD74-4A11B1968F5B}" type="presParOf" srcId="{8A82BDBB-07E3-4D52-AE24-06049262AF44}" destId="{75B73C17-8D06-44A3-AFEC-CE3ACCF9E489}" srcOrd="1" destOrd="0" presId="urn:microsoft.com/office/officeart/2009/3/layout/StepUpProcess"/>
    <dgm:cxn modelId="{3DF4FAAB-9695-4E15-9C23-855CA104CC68}" type="presParOf" srcId="{8A82BDBB-07E3-4D52-AE24-06049262AF44}" destId="{99C4EA97-5FBC-4F3C-A000-484FA2F8F5F8}" srcOrd="2" destOrd="0" presId="urn:microsoft.com/office/officeart/2009/3/layout/StepUpProcess"/>
    <dgm:cxn modelId="{7B1E6821-6A4B-4DC0-BB13-230336FC0F6C}" type="presParOf" srcId="{038DF233-D606-472C-9FF2-AD63FADDD5E3}" destId="{C4E2EA6D-747A-4BB2-9A3E-9B657A92EBDE}" srcOrd="3" destOrd="0" presId="urn:microsoft.com/office/officeart/2009/3/layout/StepUpProcess"/>
    <dgm:cxn modelId="{12FEA377-A5F4-4052-B5B1-DD51333B0A53}" type="presParOf" srcId="{C4E2EA6D-747A-4BB2-9A3E-9B657A92EBDE}" destId="{6946D2FA-3F10-4732-B215-8D94A38A6465}" srcOrd="0" destOrd="0" presId="urn:microsoft.com/office/officeart/2009/3/layout/StepUpProcess"/>
    <dgm:cxn modelId="{9D7BEEB9-F233-47AF-890F-F8BCDB1C4437}" type="presParOf" srcId="{038DF233-D606-472C-9FF2-AD63FADDD5E3}" destId="{95184001-7BBA-433D-875D-A2002E8350DB}" srcOrd="4" destOrd="0" presId="urn:microsoft.com/office/officeart/2009/3/layout/StepUpProcess"/>
    <dgm:cxn modelId="{F4464A65-E573-441C-8CB5-0674D49BB5B7}" type="presParOf" srcId="{95184001-7BBA-433D-875D-A2002E8350DB}" destId="{8F5D48CA-A569-4FFC-8000-A34E411A992F}" srcOrd="0" destOrd="0" presId="urn:microsoft.com/office/officeart/2009/3/layout/StepUpProcess"/>
    <dgm:cxn modelId="{0194FFC6-B240-4548-9142-53392B32CE9D}" type="presParOf" srcId="{95184001-7BBA-433D-875D-A2002E8350DB}" destId="{1354D4DE-6891-47E9-89AD-67440BFD6649}" srcOrd="1" destOrd="0" presId="urn:microsoft.com/office/officeart/2009/3/layout/StepUpProcess"/>
    <dgm:cxn modelId="{07B88485-F201-405A-A75B-727EB1C6E544}" type="presParOf" srcId="{95184001-7BBA-433D-875D-A2002E8350DB}" destId="{7D7CE1C8-58C9-4B7B-B02C-D933F9DAD32F}" srcOrd="2" destOrd="0" presId="urn:microsoft.com/office/officeart/2009/3/layout/StepUpProcess"/>
    <dgm:cxn modelId="{34E922B3-6E01-49D6-AAEB-5D7F933E2940}" type="presParOf" srcId="{038DF233-D606-472C-9FF2-AD63FADDD5E3}" destId="{47C3C7B1-353A-4DD8-886F-93AD188C8612}" srcOrd="5" destOrd="0" presId="urn:microsoft.com/office/officeart/2009/3/layout/StepUpProcess"/>
    <dgm:cxn modelId="{8610AE1F-D00D-4C14-9281-33B2894693E9}" type="presParOf" srcId="{47C3C7B1-353A-4DD8-886F-93AD188C8612}" destId="{A5A640D4-B798-4A44-8478-6E9C5BBDF0B3}" srcOrd="0" destOrd="0" presId="urn:microsoft.com/office/officeart/2009/3/layout/StepUpProcess"/>
    <dgm:cxn modelId="{5302C302-A684-4052-B95D-6DD153FE2E06}" type="presParOf" srcId="{038DF233-D606-472C-9FF2-AD63FADDD5E3}" destId="{7A97A629-5B46-489E-B9E1-917F00155B7E}" srcOrd="6" destOrd="0" presId="urn:microsoft.com/office/officeart/2009/3/layout/StepUpProcess"/>
    <dgm:cxn modelId="{8D6674BE-BE1F-4CC0-BC88-59F8A539C34F}" type="presParOf" srcId="{7A97A629-5B46-489E-B9E1-917F00155B7E}" destId="{15B7D5D2-C947-4C42-A182-DCE6A703A5AE}" srcOrd="0" destOrd="0" presId="urn:microsoft.com/office/officeart/2009/3/layout/StepUpProcess"/>
    <dgm:cxn modelId="{D8282B0E-8799-4895-8260-A2B373BA2F55}" type="presParOf" srcId="{7A97A629-5B46-489E-B9E1-917F00155B7E}" destId="{95C91613-9C6B-46F0-8FA6-C34E5A052F2D}" srcOrd="1" destOrd="0" presId="urn:microsoft.com/office/officeart/2009/3/layout/StepUpProcess"/>
    <dgm:cxn modelId="{84F15D0D-A3B2-4117-AC4E-84FB8CD62D47}" type="presParOf" srcId="{7A97A629-5B46-489E-B9E1-917F00155B7E}" destId="{FE72558B-38E6-41BE-990D-047AB4D95DD0}" srcOrd="2" destOrd="0" presId="urn:microsoft.com/office/officeart/2009/3/layout/StepUpProcess"/>
    <dgm:cxn modelId="{5B665D91-D3B6-455A-ADB2-E273ED5A07F9}" type="presParOf" srcId="{038DF233-D606-472C-9FF2-AD63FADDD5E3}" destId="{5F942F48-9B45-4594-8401-F46B6117F0BE}" srcOrd="7" destOrd="0" presId="urn:microsoft.com/office/officeart/2009/3/layout/StepUpProcess"/>
    <dgm:cxn modelId="{46201E8F-8A66-415D-826B-DC9AF946F8CD}" type="presParOf" srcId="{5F942F48-9B45-4594-8401-F46B6117F0BE}" destId="{3446704E-0E2C-4D78-8198-9EFB40FAB907}" srcOrd="0" destOrd="0" presId="urn:microsoft.com/office/officeart/2009/3/layout/StepUpProcess"/>
    <dgm:cxn modelId="{63775252-70A0-4323-B57B-144BC9915703}" type="presParOf" srcId="{038DF233-D606-472C-9FF2-AD63FADDD5E3}" destId="{20F117AA-E0B3-4385-87AA-978AD3D1F503}" srcOrd="8" destOrd="0" presId="urn:microsoft.com/office/officeart/2009/3/layout/StepUpProcess"/>
    <dgm:cxn modelId="{8A8E5A55-2059-437D-9412-CEB00A6532BD}" type="presParOf" srcId="{20F117AA-E0B3-4385-87AA-978AD3D1F503}" destId="{DA271A11-3E32-4B1D-87D6-345820EAE25B}" srcOrd="0" destOrd="0" presId="urn:microsoft.com/office/officeart/2009/3/layout/StepUpProcess"/>
    <dgm:cxn modelId="{054C0A34-51FC-4249-ABE8-655812802B8A}" type="presParOf" srcId="{20F117AA-E0B3-4385-87AA-978AD3D1F503}" destId="{958A8AEE-37BE-4DE8-B9BA-4C2190CA9E2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BE152E-3CC1-4114-8996-46381A0D1928}"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s-CO"/>
        </a:p>
      </dgm:t>
    </dgm:pt>
    <dgm:pt modelId="{FA626AAC-2987-46E8-9AFA-829BB19D732C}">
      <dgm:prSet custT="1"/>
      <dgm:spPr>
        <a:solidFill>
          <a:schemeClr val="accent3">
            <a:lumMod val="75000"/>
          </a:schemeClr>
        </a:solidFill>
      </dgm:spPr>
      <dgm:t>
        <a:bodyPr/>
        <a:lstStyle/>
        <a:p>
          <a:r>
            <a:rPr lang="es-CO" sz="1600" b="1"/>
            <a:t>TRASLADO CON TRÁMITE ANTE LA DDP</a:t>
          </a:r>
        </a:p>
        <a:p>
          <a:r>
            <a:rPr lang="es-CO" sz="1600" b="1" err="1"/>
            <a:t>Bogdata</a:t>
          </a:r>
          <a:r>
            <a:rPr lang="es-CO" sz="1600" b="1"/>
            <a:t>: Traslado INTW</a:t>
          </a:r>
        </a:p>
      </dgm:t>
    </dgm:pt>
    <dgm:pt modelId="{C1119122-5A1A-46A6-B072-93E67B434DEE}" type="parTrans" cxnId="{A3228B70-18DB-4542-9C06-403FB4432793}">
      <dgm:prSet/>
      <dgm:spPr/>
      <dgm:t>
        <a:bodyPr/>
        <a:lstStyle/>
        <a:p>
          <a:endParaRPr lang="es-CO" sz="1600">
            <a:solidFill>
              <a:schemeClr val="tx1"/>
            </a:solidFill>
          </a:endParaRPr>
        </a:p>
      </dgm:t>
    </dgm:pt>
    <dgm:pt modelId="{F203654D-46A4-45A0-8338-175ADBB776D6}" type="sibTrans" cxnId="{A3228B70-18DB-4542-9C06-403FB4432793}">
      <dgm:prSet custT="1"/>
      <dgm:spPr/>
      <dgm:t>
        <a:bodyPr/>
        <a:lstStyle/>
        <a:p>
          <a:endParaRPr lang="es-CO" sz="1600">
            <a:solidFill>
              <a:schemeClr val="tx1"/>
            </a:solidFill>
          </a:endParaRPr>
        </a:p>
      </dgm:t>
    </dgm:pt>
    <dgm:pt modelId="{1D329918-F100-49AC-BB80-D0DF037BCD34}">
      <dgm:prSet custT="1"/>
      <dgm:spPr>
        <a:solidFill>
          <a:schemeClr val="accent3">
            <a:lumMod val="75000"/>
          </a:schemeClr>
        </a:solidFill>
      </dgm:spPr>
      <dgm:t>
        <a:bodyPr/>
        <a:lstStyle/>
        <a:p>
          <a:r>
            <a:rPr lang="es-CO" sz="1600" b="1"/>
            <a:t>TRASLADO INTERNO ENTIDAD </a:t>
          </a:r>
        </a:p>
        <a:p>
          <a:r>
            <a:rPr lang="es-CO" sz="1600" b="1" err="1"/>
            <a:t>Bogdata</a:t>
          </a:r>
          <a:r>
            <a:rPr lang="es-CO" sz="1600" b="1"/>
            <a:t>: Traslado INTE </a:t>
          </a:r>
        </a:p>
      </dgm:t>
    </dgm:pt>
    <dgm:pt modelId="{477995EF-F561-4000-890D-F60F5994AAE8}" type="parTrans" cxnId="{100C646B-EE4F-4EA2-9A74-3D29B8969F2B}">
      <dgm:prSet/>
      <dgm:spPr/>
      <dgm:t>
        <a:bodyPr/>
        <a:lstStyle/>
        <a:p>
          <a:endParaRPr lang="es-CO" sz="1600">
            <a:solidFill>
              <a:schemeClr val="tx1"/>
            </a:solidFill>
          </a:endParaRPr>
        </a:p>
      </dgm:t>
    </dgm:pt>
    <dgm:pt modelId="{AA87691C-2932-4332-966C-4E4DB2D2AC2B}" type="sibTrans" cxnId="{100C646B-EE4F-4EA2-9A74-3D29B8969F2B}">
      <dgm:prSet custT="1"/>
      <dgm:spPr/>
      <dgm:t>
        <a:bodyPr/>
        <a:lstStyle/>
        <a:p>
          <a:endParaRPr lang="es-CO" sz="1600">
            <a:solidFill>
              <a:schemeClr val="tx1"/>
            </a:solidFill>
          </a:endParaRPr>
        </a:p>
      </dgm:t>
    </dgm:pt>
    <dgm:pt modelId="{3BFDBC93-CF8E-474E-B3BA-8596ACA79958}">
      <dgm:prSet custT="1">
        <dgm:style>
          <a:lnRef idx="2">
            <a:schemeClr val="accent2"/>
          </a:lnRef>
          <a:fillRef idx="1">
            <a:schemeClr val="lt1"/>
          </a:fillRef>
          <a:effectRef idx="0">
            <a:schemeClr val="accent2"/>
          </a:effectRef>
          <a:fontRef idx="minor">
            <a:schemeClr val="dk1"/>
          </a:fontRef>
        </dgm:style>
      </dgm:prSet>
      <dgm:spPr/>
      <dgm:t>
        <a:bodyPr/>
        <a:lstStyle/>
        <a:p>
          <a:pPr marL="0" indent="0" algn="just">
            <a:buFont typeface="Wingdings" panose="05000000000000000000" pitchFamily="2" charset="2"/>
            <a:buChar char="Ø"/>
          </a:pPr>
          <a:r>
            <a:rPr lang="es-CO" sz="1600"/>
            <a:t>Aplica para gastos de funcionamiento e inversión.</a:t>
          </a:r>
        </a:p>
        <a:p>
          <a:pPr marL="0" indent="0" algn="just">
            <a:buFont typeface="Wingdings" panose="05000000000000000000" pitchFamily="2" charset="2"/>
            <a:buChar char="Ø"/>
          </a:pPr>
          <a:r>
            <a:rPr lang="es-CO" sz="1600" b="1" u="none"/>
            <a:t>Requiere concepto previo de la DDP.</a:t>
          </a:r>
        </a:p>
        <a:p>
          <a:pPr marL="0" indent="0" algn="just">
            <a:buFont typeface="Wingdings" panose="05000000000000000000" pitchFamily="2" charset="2"/>
            <a:buChar char="Ø"/>
          </a:pPr>
          <a:r>
            <a:rPr lang="es-CO" sz="1600" u="none"/>
            <a:t>Requisitos Manual Operativo Presupuestal: Justificación firmada Representante Legal, Proyecto Acto Administrativo, Concepto SDP – Inversión, Anexos (fallos Sentencias, vacaciones en dinero resoluciones de retiro, relación cuadro formato firmado) y </a:t>
          </a:r>
          <a:r>
            <a:rPr lang="es-CO" sz="1600" b="1" u="none"/>
            <a:t>solicitud generada en </a:t>
          </a:r>
          <a:r>
            <a:rPr lang="es-CO" sz="1600" b="1" u="none" err="1"/>
            <a:t>Bogdata</a:t>
          </a:r>
          <a:r>
            <a:rPr lang="es-CO" sz="1600" b="1" u="none"/>
            <a:t> (INTW)</a:t>
          </a:r>
          <a:endParaRPr lang="es-CO" sz="1600" b="1"/>
        </a:p>
      </dgm:t>
    </dgm:pt>
    <dgm:pt modelId="{10E801B1-3B64-4C83-8810-87F442B2C017}" type="parTrans" cxnId="{3557EC4D-3B9C-4198-9C79-F30A2DF0351F}">
      <dgm:prSet/>
      <dgm:spPr/>
      <dgm:t>
        <a:bodyPr/>
        <a:lstStyle/>
        <a:p>
          <a:endParaRPr lang="es-CO" sz="1600">
            <a:solidFill>
              <a:schemeClr val="tx1"/>
            </a:solidFill>
          </a:endParaRPr>
        </a:p>
      </dgm:t>
    </dgm:pt>
    <dgm:pt modelId="{4B1E7D8C-C97F-4C56-97B4-EED460197DFE}" type="sibTrans" cxnId="{3557EC4D-3B9C-4198-9C79-F30A2DF0351F}">
      <dgm:prSet/>
      <dgm:spPr/>
      <dgm:t>
        <a:bodyPr/>
        <a:lstStyle/>
        <a:p>
          <a:endParaRPr lang="es-CO" sz="1600">
            <a:solidFill>
              <a:schemeClr val="tx1"/>
            </a:solidFill>
          </a:endParaRPr>
        </a:p>
      </dgm:t>
    </dgm:pt>
    <dgm:pt modelId="{F1F73EBF-AD36-4ED1-924A-3862DB98A268}">
      <dgm:prSet custT="1">
        <dgm:style>
          <a:lnRef idx="2">
            <a:schemeClr val="dk1"/>
          </a:lnRef>
          <a:fillRef idx="1">
            <a:schemeClr val="lt1"/>
          </a:fillRef>
          <a:effectRef idx="0">
            <a:schemeClr val="dk1"/>
          </a:effectRef>
          <a:fontRef idx="minor">
            <a:schemeClr val="dk1"/>
          </a:fontRef>
        </dgm:style>
      </dgm:prSet>
      <dgm:spPr/>
      <dgm:t>
        <a:bodyPr/>
        <a:lstStyle/>
        <a:p>
          <a:pPr marL="0" indent="0" algn="just">
            <a:buFont typeface="Wingdings" panose="05000000000000000000" pitchFamily="2" charset="2"/>
            <a:buChar char="Ø"/>
          </a:pPr>
          <a:r>
            <a:rPr lang="es-CO" sz="1600"/>
            <a:t>Aplica para </a:t>
          </a:r>
          <a:r>
            <a:rPr lang="es-CO" sz="1600" b="1" u="none"/>
            <a:t>gastos de funcionamiento </a:t>
          </a:r>
          <a:r>
            <a:rPr lang="es-CO" sz="1600" u="none"/>
            <a:t>al interior de los rubros: Factores constitutivos de salario, Contribuciones inherentes a la nómina, Remuneraciones no constitutivas de factor salarial (tipo de vinculación), Activos fijos, Materiales y suministros y Adquisición de servicios.</a:t>
          </a:r>
        </a:p>
        <a:p>
          <a:pPr marL="0" indent="0" algn="just">
            <a:buFont typeface="Wingdings" panose="05000000000000000000" pitchFamily="2" charset="2"/>
            <a:buChar char="Ø"/>
          </a:pPr>
          <a:r>
            <a:rPr lang="es-CO" sz="1600" b="1" u="none"/>
            <a:t>No Requiere concepto previo de la DDP.</a:t>
          </a:r>
        </a:p>
        <a:p>
          <a:pPr marL="0" indent="0" algn="just">
            <a:buFont typeface="Wingdings" panose="05000000000000000000" pitchFamily="2" charset="2"/>
            <a:buChar char="Ø"/>
          </a:pPr>
          <a:r>
            <a:rPr lang="es-CO" sz="1600" u="none"/>
            <a:t>Requisitos: definidos por entidad</a:t>
          </a:r>
        </a:p>
        <a:p>
          <a:pPr marL="0" indent="0" algn="just">
            <a:buFont typeface="Wingdings" panose="05000000000000000000" pitchFamily="2" charset="2"/>
            <a:buChar char="Ø"/>
          </a:pPr>
          <a:r>
            <a:rPr lang="es-CO" sz="1600" b="1" u="none"/>
            <a:t>Incorporación en </a:t>
          </a:r>
          <a:r>
            <a:rPr lang="es-CO" sz="1600" b="1" u="none" err="1"/>
            <a:t>Bogdata</a:t>
          </a:r>
          <a:r>
            <a:rPr lang="es-CO" sz="1600" b="1" u="none"/>
            <a:t> (INTE los datos de </a:t>
          </a:r>
          <a:r>
            <a:rPr lang="es-CO" sz="1600" b="1" u="none" err="1"/>
            <a:t>contracrédito</a:t>
          </a:r>
          <a:r>
            <a:rPr lang="es-CO" sz="1600" b="1" u="none"/>
            <a:t> y crédito).</a:t>
          </a:r>
        </a:p>
      </dgm:t>
    </dgm:pt>
    <dgm:pt modelId="{A315DFE9-117F-4E59-9824-EF8461A52A92}" type="parTrans" cxnId="{51448DD1-1E91-4AF9-B9E8-4BAA7FCB4C23}">
      <dgm:prSet/>
      <dgm:spPr/>
      <dgm:t>
        <a:bodyPr/>
        <a:lstStyle/>
        <a:p>
          <a:endParaRPr lang="es-CO" sz="1600">
            <a:solidFill>
              <a:schemeClr val="tx1"/>
            </a:solidFill>
          </a:endParaRPr>
        </a:p>
      </dgm:t>
    </dgm:pt>
    <dgm:pt modelId="{54501D3F-5D79-474B-8B16-2E4F6555B819}" type="sibTrans" cxnId="{51448DD1-1E91-4AF9-B9E8-4BAA7FCB4C23}">
      <dgm:prSet/>
      <dgm:spPr/>
      <dgm:t>
        <a:bodyPr/>
        <a:lstStyle/>
        <a:p>
          <a:endParaRPr lang="es-CO" sz="1600">
            <a:solidFill>
              <a:schemeClr val="tx1"/>
            </a:solidFill>
          </a:endParaRPr>
        </a:p>
      </dgm:t>
    </dgm:pt>
    <dgm:pt modelId="{B43416E9-79C4-4FFE-B248-4B56E2FE2822}">
      <dgm:prSet custT="1">
        <dgm:style>
          <a:lnRef idx="2">
            <a:schemeClr val="accent2"/>
          </a:lnRef>
          <a:fillRef idx="1">
            <a:schemeClr val="lt1"/>
          </a:fillRef>
          <a:effectRef idx="0">
            <a:schemeClr val="accent2"/>
          </a:effectRef>
          <a:fontRef idx="minor">
            <a:schemeClr val="dk1"/>
          </a:fontRef>
        </dgm:style>
      </dgm:prSet>
      <dgm:spPr/>
      <dgm:t>
        <a:bodyPr/>
        <a:lstStyle/>
        <a:p>
          <a:pPr marL="0" indent="0" algn="just">
            <a:buFont typeface="Wingdings" panose="05000000000000000000" pitchFamily="2" charset="2"/>
            <a:buChar char="Ø"/>
          </a:pPr>
          <a:r>
            <a:rPr lang="es-CO" sz="1600"/>
            <a:t>Acto administrativo de la entidad</a:t>
          </a:r>
        </a:p>
        <a:p>
          <a:pPr marL="0" indent="0" algn="just">
            <a:buFont typeface="Wingdings" panose="05000000000000000000" pitchFamily="2" charset="2"/>
            <a:buChar char="Ø"/>
          </a:pPr>
          <a:r>
            <a:rPr lang="es-CO" sz="1600"/>
            <a:t>Incorporación del acto administrativo previa verificación de la DDP.</a:t>
          </a:r>
        </a:p>
      </dgm:t>
    </dgm:pt>
    <dgm:pt modelId="{3525A568-0EBF-48C9-AA0B-B9FC8E509A12}" type="parTrans" cxnId="{93977C54-0046-4CA0-AB62-4278BBF0E1C6}">
      <dgm:prSet/>
      <dgm:spPr/>
      <dgm:t>
        <a:bodyPr/>
        <a:lstStyle/>
        <a:p>
          <a:endParaRPr lang="es-CO" sz="1600"/>
        </a:p>
      </dgm:t>
    </dgm:pt>
    <dgm:pt modelId="{00324D1E-E4AD-4059-953A-CE0060FB8C44}" type="sibTrans" cxnId="{93977C54-0046-4CA0-AB62-4278BBF0E1C6}">
      <dgm:prSet/>
      <dgm:spPr/>
      <dgm:t>
        <a:bodyPr/>
        <a:lstStyle/>
        <a:p>
          <a:endParaRPr lang="es-CO" sz="1600"/>
        </a:p>
      </dgm:t>
    </dgm:pt>
    <dgm:pt modelId="{6B8A1E68-F703-4544-903A-0383C5BBCB40}">
      <dgm:prSet custT="1">
        <dgm:style>
          <a:lnRef idx="2">
            <a:schemeClr val="accent2"/>
          </a:lnRef>
          <a:fillRef idx="1">
            <a:schemeClr val="lt1"/>
          </a:fillRef>
          <a:effectRef idx="0">
            <a:schemeClr val="accent2"/>
          </a:effectRef>
          <a:fontRef idx="minor">
            <a:schemeClr val="dk1"/>
          </a:fontRef>
        </dgm:style>
      </dgm:prSet>
      <dgm:spPr/>
      <dgm:t>
        <a:bodyPr/>
        <a:lstStyle/>
        <a:p>
          <a:pPr marL="0" indent="0" algn="just">
            <a:buFont typeface="Wingdings" panose="05000000000000000000" pitchFamily="2" charset="2"/>
            <a:buChar char="Ø"/>
          </a:pPr>
          <a:r>
            <a:rPr lang="es-CO" sz="1600" u="none"/>
            <a:t>Radicar ante la DDP la solicitud y soportes</a:t>
          </a:r>
          <a:endParaRPr lang="es-CO" sz="1600"/>
        </a:p>
        <a:p>
          <a:pPr marL="0" indent="0" algn="just">
            <a:buFont typeface="Wingdings" panose="05000000000000000000" pitchFamily="2" charset="2"/>
            <a:buChar char="Ø"/>
          </a:pPr>
          <a:r>
            <a:rPr lang="es-CO" sz="1600" b="1"/>
            <a:t>Emite concepto previo favorable – DDP</a:t>
          </a:r>
        </a:p>
      </dgm:t>
    </dgm:pt>
    <dgm:pt modelId="{CEC4DC68-F96B-44B6-82CD-E1D4149ECD2F}" type="parTrans" cxnId="{3201F01A-DCD1-46A2-93C0-C51E41FF70D5}">
      <dgm:prSet/>
      <dgm:spPr/>
      <dgm:t>
        <a:bodyPr/>
        <a:lstStyle/>
        <a:p>
          <a:endParaRPr lang="es-CO"/>
        </a:p>
      </dgm:t>
    </dgm:pt>
    <dgm:pt modelId="{E805615D-785D-4C72-B749-0133F644E234}" type="sibTrans" cxnId="{3201F01A-DCD1-46A2-93C0-C51E41FF70D5}">
      <dgm:prSet/>
      <dgm:spPr/>
      <dgm:t>
        <a:bodyPr/>
        <a:lstStyle/>
        <a:p>
          <a:endParaRPr lang="es-CO"/>
        </a:p>
      </dgm:t>
    </dgm:pt>
    <dgm:pt modelId="{AC10FE0D-81B9-49C4-A297-91D48CD5C8F2}" type="pres">
      <dgm:prSet presAssocID="{9BBE152E-3CC1-4114-8996-46381A0D1928}" presName="Name0" presStyleCnt="0">
        <dgm:presLayoutVars>
          <dgm:dir/>
          <dgm:animLvl val="lvl"/>
          <dgm:resizeHandles val="exact"/>
        </dgm:presLayoutVars>
      </dgm:prSet>
      <dgm:spPr/>
    </dgm:pt>
    <dgm:pt modelId="{F325897B-E6A9-48AC-85CD-57F363506F1B}" type="pres">
      <dgm:prSet presAssocID="{FA626AAC-2987-46E8-9AFA-829BB19D732C}" presName="composite" presStyleCnt="0"/>
      <dgm:spPr/>
    </dgm:pt>
    <dgm:pt modelId="{142DCBEF-5108-447C-86B4-3AE5855112E7}" type="pres">
      <dgm:prSet presAssocID="{FA626AAC-2987-46E8-9AFA-829BB19D732C}" presName="parTx" presStyleLbl="alignNode1" presStyleIdx="0" presStyleCnt="2" custScaleY="76088">
        <dgm:presLayoutVars>
          <dgm:chMax val="0"/>
          <dgm:chPref val="0"/>
          <dgm:bulletEnabled val="1"/>
        </dgm:presLayoutVars>
      </dgm:prSet>
      <dgm:spPr/>
    </dgm:pt>
    <dgm:pt modelId="{14CC7661-CD85-455D-9E6F-BF4292782F13}" type="pres">
      <dgm:prSet presAssocID="{FA626AAC-2987-46E8-9AFA-829BB19D732C}" presName="desTx" presStyleLbl="alignAccFollowNode1" presStyleIdx="0" presStyleCnt="2" custLinFactNeighborX="-207">
        <dgm:presLayoutVars>
          <dgm:bulletEnabled val="1"/>
        </dgm:presLayoutVars>
      </dgm:prSet>
      <dgm:spPr/>
    </dgm:pt>
    <dgm:pt modelId="{CD5D7132-B47E-4CCC-8180-87D59720AF7C}" type="pres">
      <dgm:prSet presAssocID="{F203654D-46A4-45A0-8338-175ADBB776D6}" presName="space" presStyleCnt="0"/>
      <dgm:spPr/>
    </dgm:pt>
    <dgm:pt modelId="{E309ADDF-5461-41D5-9FB8-AD0EA4A9F51D}" type="pres">
      <dgm:prSet presAssocID="{1D329918-F100-49AC-BB80-D0DF037BCD34}" presName="composite" presStyleCnt="0"/>
      <dgm:spPr/>
    </dgm:pt>
    <dgm:pt modelId="{FCAF039B-9CFE-4367-946E-6331C0AFC719}" type="pres">
      <dgm:prSet presAssocID="{1D329918-F100-49AC-BB80-D0DF037BCD34}" presName="parTx" presStyleLbl="alignNode1" presStyleIdx="1" presStyleCnt="2" custScaleY="74653">
        <dgm:presLayoutVars>
          <dgm:chMax val="0"/>
          <dgm:chPref val="0"/>
          <dgm:bulletEnabled val="1"/>
        </dgm:presLayoutVars>
      </dgm:prSet>
      <dgm:spPr/>
    </dgm:pt>
    <dgm:pt modelId="{33A085C4-48CE-4756-85C6-E6DEF657B65B}" type="pres">
      <dgm:prSet presAssocID="{1D329918-F100-49AC-BB80-D0DF037BCD34}" presName="desTx" presStyleLbl="alignAccFollowNode1" presStyleIdx="1" presStyleCnt="2">
        <dgm:presLayoutVars>
          <dgm:bulletEnabled val="1"/>
        </dgm:presLayoutVars>
      </dgm:prSet>
      <dgm:spPr/>
    </dgm:pt>
  </dgm:ptLst>
  <dgm:cxnLst>
    <dgm:cxn modelId="{3201F01A-DCD1-46A2-93C0-C51E41FF70D5}" srcId="{FA626AAC-2987-46E8-9AFA-829BB19D732C}" destId="{6B8A1E68-F703-4544-903A-0383C5BBCB40}" srcOrd="1" destOrd="0" parTransId="{CEC4DC68-F96B-44B6-82CD-E1D4149ECD2F}" sibTransId="{E805615D-785D-4C72-B749-0133F644E234}"/>
    <dgm:cxn modelId="{F2586D37-67E5-4E87-80F0-68FC79B849E7}" type="presOf" srcId="{9BBE152E-3CC1-4114-8996-46381A0D1928}" destId="{AC10FE0D-81B9-49C4-A297-91D48CD5C8F2}" srcOrd="0" destOrd="0" presId="urn:microsoft.com/office/officeart/2005/8/layout/hList1"/>
    <dgm:cxn modelId="{46715F43-7898-48DC-A585-C0BDE388658D}" type="presOf" srcId="{FA626AAC-2987-46E8-9AFA-829BB19D732C}" destId="{142DCBEF-5108-447C-86B4-3AE5855112E7}" srcOrd="0" destOrd="0" presId="urn:microsoft.com/office/officeart/2005/8/layout/hList1"/>
    <dgm:cxn modelId="{100C646B-EE4F-4EA2-9A74-3D29B8969F2B}" srcId="{9BBE152E-3CC1-4114-8996-46381A0D1928}" destId="{1D329918-F100-49AC-BB80-D0DF037BCD34}" srcOrd="1" destOrd="0" parTransId="{477995EF-F561-4000-890D-F60F5994AAE8}" sibTransId="{AA87691C-2932-4332-966C-4E4DB2D2AC2B}"/>
    <dgm:cxn modelId="{3557EC4D-3B9C-4198-9C79-F30A2DF0351F}" srcId="{FA626AAC-2987-46E8-9AFA-829BB19D732C}" destId="{3BFDBC93-CF8E-474E-B3BA-8596ACA79958}" srcOrd="0" destOrd="0" parTransId="{10E801B1-3B64-4C83-8810-87F442B2C017}" sibTransId="{4B1E7D8C-C97F-4C56-97B4-EED460197DFE}"/>
    <dgm:cxn modelId="{A3228B70-18DB-4542-9C06-403FB4432793}" srcId="{9BBE152E-3CC1-4114-8996-46381A0D1928}" destId="{FA626AAC-2987-46E8-9AFA-829BB19D732C}" srcOrd="0" destOrd="0" parTransId="{C1119122-5A1A-46A6-B072-93E67B434DEE}" sibTransId="{F203654D-46A4-45A0-8338-175ADBB776D6}"/>
    <dgm:cxn modelId="{93977C54-0046-4CA0-AB62-4278BBF0E1C6}" srcId="{FA626AAC-2987-46E8-9AFA-829BB19D732C}" destId="{B43416E9-79C4-4FFE-B248-4B56E2FE2822}" srcOrd="2" destOrd="0" parTransId="{3525A568-0EBF-48C9-AA0B-B9FC8E509A12}" sibTransId="{00324D1E-E4AD-4059-953A-CE0060FB8C44}"/>
    <dgm:cxn modelId="{D5E3078F-509E-4FE1-824C-B706735A9EF4}" type="presOf" srcId="{6B8A1E68-F703-4544-903A-0383C5BBCB40}" destId="{14CC7661-CD85-455D-9E6F-BF4292782F13}" srcOrd="0" destOrd="1" presId="urn:microsoft.com/office/officeart/2005/8/layout/hList1"/>
    <dgm:cxn modelId="{B78B8995-399A-4E59-BAAD-837280F94247}" type="presOf" srcId="{B43416E9-79C4-4FFE-B248-4B56E2FE2822}" destId="{14CC7661-CD85-455D-9E6F-BF4292782F13}" srcOrd="0" destOrd="2" presId="urn:microsoft.com/office/officeart/2005/8/layout/hList1"/>
    <dgm:cxn modelId="{255F07AD-9295-464E-843B-03D76B1D767E}" type="presOf" srcId="{1D329918-F100-49AC-BB80-D0DF037BCD34}" destId="{FCAF039B-9CFE-4367-946E-6331C0AFC719}" srcOrd="0" destOrd="0" presId="urn:microsoft.com/office/officeart/2005/8/layout/hList1"/>
    <dgm:cxn modelId="{51448DD1-1E91-4AF9-B9E8-4BAA7FCB4C23}" srcId="{1D329918-F100-49AC-BB80-D0DF037BCD34}" destId="{F1F73EBF-AD36-4ED1-924A-3862DB98A268}" srcOrd="0" destOrd="0" parTransId="{A315DFE9-117F-4E59-9824-EF8461A52A92}" sibTransId="{54501D3F-5D79-474B-8B16-2E4F6555B819}"/>
    <dgm:cxn modelId="{1B71E7D3-099D-44EF-B470-51D14DB35CAD}" type="presOf" srcId="{F1F73EBF-AD36-4ED1-924A-3862DB98A268}" destId="{33A085C4-48CE-4756-85C6-E6DEF657B65B}" srcOrd="0" destOrd="0" presId="urn:microsoft.com/office/officeart/2005/8/layout/hList1"/>
    <dgm:cxn modelId="{F70A70D4-FA10-452C-AB99-0092E356A41E}" type="presOf" srcId="{3BFDBC93-CF8E-474E-B3BA-8596ACA79958}" destId="{14CC7661-CD85-455D-9E6F-BF4292782F13}" srcOrd="0" destOrd="0" presId="urn:microsoft.com/office/officeart/2005/8/layout/hList1"/>
    <dgm:cxn modelId="{647388D2-3099-4B32-8726-A38299830665}" type="presParOf" srcId="{AC10FE0D-81B9-49C4-A297-91D48CD5C8F2}" destId="{F325897B-E6A9-48AC-85CD-57F363506F1B}" srcOrd="0" destOrd="0" presId="urn:microsoft.com/office/officeart/2005/8/layout/hList1"/>
    <dgm:cxn modelId="{4C1A6462-84B9-4C75-AF27-AF0DE0916044}" type="presParOf" srcId="{F325897B-E6A9-48AC-85CD-57F363506F1B}" destId="{142DCBEF-5108-447C-86B4-3AE5855112E7}" srcOrd="0" destOrd="0" presId="urn:microsoft.com/office/officeart/2005/8/layout/hList1"/>
    <dgm:cxn modelId="{A9258648-AC97-477F-AF61-BEFC7B328288}" type="presParOf" srcId="{F325897B-E6A9-48AC-85CD-57F363506F1B}" destId="{14CC7661-CD85-455D-9E6F-BF4292782F13}" srcOrd="1" destOrd="0" presId="urn:microsoft.com/office/officeart/2005/8/layout/hList1"/>
    <dgm:cxn modelId="{518625A9-027A-42EA-B43A-B34E93B20660}" type="presParOf" srcId="{AC10FE0D-81B9-49C4-A297-91D48CD5C8F2}" destId="{CD5D7132-B47E-4CCC-8180-87D59720AF7C}" srcOrd="1" destOrd="0" presId="urn:microsoft.com/office/officeart/2005/8/layout/hList1"/>
    <dgm:cxn modelId="{FCEA1DB6-3209-4154-95FC-4A255C9B144C}" type="presParOf" srcId="{AC10FE0D-81B9-49C4-A297-91D48CD5C8F2}" destId="{E309ADDF-5461-41D5-9FB8-AD0EA4A9F51D}" srcOrd="2" destOrd="0" presId="urn:microsoft.com/office/officeart/2005/8/layout/hList1"/>
    <dgm:cxn modelId="{0C6F0781-B66E-4031-AE16-1E89FA307577}" type="presParOf" srcId="{E309ADDF-5461-41D5-9FB8-AD0EA4A9F51D}" destId="{FCAF039B-9CFE-4367-946E-6331C0AFC719}" srcOrd="0" destOrd="0" presId="urn:microsoft.com/office/officeart/2005/8/layout/hList1"/>
    <dgm:cxn modelId="{45AF1DE5-D4AA-4078-98BE-E3AB800AF5B3}" type="presParOf" srcId="{E309ADDF-5461-41D5-9FB8-AD0EA4A9F51D}" destId="{33A085C4-48CE-4756-85C6-E6DEF657B6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46EB3879-26EF-4BD3-9C24-CD87C6C27B9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s-CO"/>
        </a:p>
      </dgm:t>
    </dgm:pt>
    <dgm:pt modelId="{742DD9E6-4D0F-4CEB-AA2A-1A32E07244EC}">
      <dgm:prSet phldrT="[Texto]" custT="1"/>
      <dgm:spPr>
        <a:gradFill flip="none" rotWithShape="0">
          <a:gsLst>
            <a:gs pos="0">
              <a:schemeClr val="accent2"/>
            </a:gs>
            <a:gs pos="36000">
              <a:schemeClr val="accent1">
                <a:hueOff val="0"/>
                <a:satOff val="0"/>
                <a:lumOff val="0"/>
                <a:shade val="67500"/>
                <a:satMod val="115000"/>
              </a:schemeClr>
            </a:gs>
            <a:gs pos="100000">
              <a:schemeClr val="bg2"/>
            </a:gs>
          </a:gsLst>
          <a:path path="circle">
            <a:fillToRect t="100000" r="100000"/>
          </a:path>
          <a:tileRect l="-100000" b="-100000"/>
        </a:gradFill>
      </dgm:spPr>
      <dgm:t>
        <a:bodyPr/>
        <a:lstStyle/>
        <a:p>
          <a:r>
            <a:rPr lang="es-MX" sz="2400"/>
            <a:t>Cierre presupuestal </a:t>
          </a:r>
          <a:endParaRPr lang="es-CO" sz="2400"/>
        </a:p>
      </dgm:t>
    </dgm:pt>
    <dgm:pt modelId="{C71A4575-1697-4564-9545-AE4FFFC7257C}" type="parTrans" cxnId="{435C6C32-564F-43C9-A9F0-BD6BE0EFB476}">
      <dgm:prSet/>
      <dgm:spPr/>
      <dgm:t>
        <a:bodyPr/>
        <a:lstStyle/>
        <a:p>
          <a:endParaRPr lang="es-CO"/>
        </a:p>
      </dgm:t>
    </dgm:pt>
    <dgm:pt modelId="{0B8D666D-6404-42DA-88D9-21EEEDB19B2B}" type="sibTrans" cxnId="{435C6C32-564F-43C9-A9F0-BD6BE0EFB476}">
      <dgm:prSet/>
      <dgm:spPr/>
      <dgm:t>
        <a:bodyPr/>
        <a:lstStyle/>
        <a:p>
          <a:endParaRPr lang="es-CO"/>
        </a:p>
      </dgm:t>
    </dgm:pt>
    <dgm:pt modelId="{5B4B9977-F3F5-4980-B737-0F1F3411F45E}">
      <dgm:prSet phldrT="[Tex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dgm:spPr>
      <dgm:t>
        <a:bodyPr/>
        <a:lstStyle/>
        <a:p>
          <a:r>
            <a:rPr lang="es-MX" sz="2000">
              <a:solidFill>
                <a:schemeClr val="tx1"/>
              </a:solidFill>
            </a:rPr>
            <a:t>Ejecución presupuestal </a:t>
          </a:r>
          <a:endParaRPr lang="es-CO" sz="2000">
            <a:solidFill>
              <a:schemeClr val="tx1"/>
            </a:solidFill>
          </a:endParaRPr>
        </a:p>
      </dgm:t>
    </dgm:pt>
    <dgm:pt modelId="{02E97C21-ED48-4478-8981-C99126C98696}" type="parTrans" cxnId="{E966DCF4-31B0-4816-92B5-F0EEEBA67674}">
      <dgm:prSet/>
      <dgm:spPr/>
      <dgm:t>
        <a:bodyPr/>
        <a:lstStyle/>
        <a:p>
          <a:endParaRPr lang="es-CO"/>
        </a:p>
      </dgm:t>
    </dgm:pt>
    <dgm:pt modelId="{FC4E665D-68C2-43D3-803C-6B8674ACD212}" type="sibTrans" cxnId="{E966DCF4-31B0-4816-92B5-F0EEEBA67674}">
      <dgm:prSet/>
      <dgm:spPr/>
      <dgm:t>
        <a:bodyPr/>
        <a:lstStyle/>
        <a:p>
          <a:endParaRPr lang="es-CO"/>
        </a:p>
      </dgm:t>
    </dgm:pt>
    <dgm:pt modelId="{CC3F5B4E-836E-4484-A309-2F366F1C0591}">
      <dgm:prSet phldrT="[Texto]" custT="1"/>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dgm:spPr>
      <dgm:t>
        <a:bodyPr/>
        <a:lstStyle/>
        <a:p>
          <a:r>
            <a:rPr lang="es-MX" sz="2000">
              <a:solidFill>
                <a:schemeClr val="tx1"/>
              </a:solidFill>
            </a:rPr>
            <a:t>Situación fiscal / Excedentes financieros </a:t>
          </a:r>
          <a:endParaRPr lang="es-CO" sz="2000">
            <a:solidFill>
              <a:schemeClr val="tx1"/>
            </a:solidFill>
          </a:endParaRPr>
        </a:p>
      </dgm:t>
    </dgm:pt>
    <dgm:pt modelId="{3DE4A14F-9CD1-4EF7-8BD9-E3C3C30AE02B}" type="parTrans" cxnId="{8F5F8DE8-8671-41D4-B65F-217F82F999A1}">
      <dgm:prSet/>
      <dgm:spPr/>
      <dgm:t>
        <a:bodyPr/>
        <a:lstStyle/>
        <a:p>
          <a:endParaRPr lang="es-CO"/>
        </a:p>
      </dgm:t>
    </dgm:pt>
    <dgm:pt modelId="{6E32823E-DD09-4189-BE4D-BD69DF09C775}" type="sibTrans" cxnId="{8F5F8DE8-8671-41D4-B65F-217F82F999A1}">
      <dgm:prSet/>
      <dgm:spPr/>
      <dgm:t>
        <a:bodyPr/>
        <a:lstStyle/>
        <a:p>
          <a:endParaRPr lang="es-CO"/>
        </a:p>
      </dgm:t>
    </dgm:pt>
    <dgm:pt modelId="{97B5C113-5492-485A-95EC-F37821E8BF79}" type="pres">
      <dgm:prSet presAssocID="{46EB3879-26EF-4BD3-9C24-CD87C6C27B95}" presName="Name0" presStyleCnt="0">
        <dgm:presLayoutVars>
          <dgm:chPref val="1"/>
          <dgm:dir/>
          <dgm:animOne val="branch"/>
          <dgm:animLvl val="lvl"/>
          <dgm:resizeHandles/>
        </dgm:presLayoutVars>
      </dgm:prSet>
      <dgm:spPr/>
    </dgm:pt>
    <dgm:pt modelId="{17004BEF-D6D3-463A-8C1D-B306BBDCEF68}" type="pres">
      <dgm:prSet presAssocID="{742DD9E6-4D0F-4CEB-AA2A-1A32E07244EC}" presName="vertOne" presStyleCnt="0"/>
      <dgm:spPr/>
    </dgm:pt>
    <dgm:pt modelId="{9AC158B6-A16A-4F17-AE5B-206A392F48AA}" type="pres">
      <dgm:prSet presAssocID="{742DD9E6-4D0F-4CEB-AA2A-1A32E07244EC}" presName="txOne" presStyleLbl="node0" presStyleIdx="0" presStyleCnt="1" custScaleY="54856">
        <dgm:presLayoutVars>
          <dgm:chPref val="3"/>
        </dgm:presLayoutVars>
      </dgm:prSet>
      <dgm:spPr/>
    </dgm:pt>
    <dgm:pt modelId="{42477E84-EF69-41E1-BA62-F58C74FE92A5}" type="pres">
      <dgm:prSet presAssocID="{742DD9E6-4D0F-4CEB-AA2A-1A32E07244EC}" presName="parTransOne" presStyleCnt="0"/>
      <dgm:spPr/>
    </dgm:pt>
    <dgm:pt modelId="{2BB80373-8B78-4991-BAF5-B172C474633B}" type="pres">
      <dgm:prSet presAssocID="{742DD9E6-4D0F-4CEB-AA2A-1A32E07244EC}" presName="horzOne" presStyleCnt="0"/>
      <dgm:spPr/>
    </dgm:pt>
    <dgm:pt modelId="{BDD8F518-8DD6-415E-ABC9-C07D43F1A87C}" type="pres">
      <dgm:prSet presAssocID="{5B4B9977-F3F5-4980-B737-0F1F3411F45E}" presName="vertTwo" presStyleCnt="0"/>
      <dgm:spPr/>
    </dgm:pt>
    <dgm:pt modelId="{85E7E478-5881-4945-8576-C20BE7BD3F08}" type="pres">
      <dgm:prSet presAssocID="{5B4B9977-F3F5-4980-B737-0F1F3411F45E}" presName="txTwo" presStyleLbl="node2" presStyleIdx="0" presStyleCnt="2" custScaleX="98092" custScaleY="33017" custLinFactNeighborX="799" custLinFactNeighborY="-10378">
        <dgm:presLayoutVars>
          <dgm:chPref val="3"/>
        </dgm:presLayoutVars>
      </dgm:prSet>
      <dgm:spPr/>
    </dgm:pt>
    <dgm:pt modelId="{AC4935E3-81C4-4384-8899-3D588E6C26D9}" type="pres">
      <dgm:prSet presAssocID="{5B4B9977-F3F5-4980-B737-0F1F3411F45E}" presName="horzTwo" presStyleCnt="0"/>
      <dgm:spPr/>
    </dgm:pt>
    <dgm:pt modelId="{0ABD4A9D-BB19-4EE6-B197-9509C7A3593B}" type="pres">
      <dgm:prSet presAssocID="{FC4E665D-68C2-43D3-803C-6B8674ACD212}" presName="sibSpaceTwo" presStyleCnt="0"/>
      <dgm:spPr/>
    </dgm:pt>
    <dgm:pt modelId="{E720A39C-18B4-477C-BD3E-E4A6367E3164}" type="pres">
      <dgm:prSet presAssocID="{CC3F5B4E-836E-4484-A309-2F366F1C0591}" presName="vertTwo" presStyleCnt="0"/>
      <dgm:spPr/>
    </dgm:pt>
    <dgm:pt modelId="{3CD48CE9-C667-47C4-8F0C-57110943BF92}" type="pres">
      <dgm:prSet presAssocID="{CC3F5B4E-836E-4484-A309-2F366F1C0591}" presName="txTwo" presStyleLbl="node2" presStyleIdx="1" presStyleCnt="2" custScaleX="99935" custScaleY="35896" custLinFactNeighborX="-1366" custLinFactNeighborY="-13843">
        <dgm:presLayoutVars>
          <dgm:chPref val="3"/>
        </dgm:presLayoutVars>
      </dgm:prSet>
      <dgm:spPr/>
    </dgm:pt>
    <dgm:pt modelId="{0E15296B-C899-436C-816D-7CD5680E7F70}" type="pres">
      <dgm:prSet presAssocID="{CC3F5B4E-836E-4484-A309-2F366F1C0591}" presName="horzTwo" presStyleCnt="0"/>
      <dgm:spPr/>
    </dgm:pt>
  </dgm:ptLst>
  <dgm:cxnLst>
    <dgm:cxn modelId="{E6A3D31C-3F81-4C1E-AF15-8F1C953C025D}" type="presOf" srcId="{5B4B9977-F3F5-4980-B737-0F1F3411F45E}" destId="{85E7E478-5881-4945-8576-C20BE7BD3F08}" srcOrd="0" destOrd="0" presId="urn:microsoft.com/office/officeart/2005/8/layout/hierarchy4"/>
    <dgm:cxn modelId="{435C6C32-564F-43C9-A9F0-BD6BE0EFB476}" srcId="{46EB3879-26EF-4BD3-9C24-CD87C6C27B95}" destId="{742DD9E6-4D0F-4CEB-AA2A-1A32E07244EC}" srcOrd="0" destOrd="0" parTransId="{C71A4575-1697-4564-9545-AE4FFFC7257C}" sibTransId="{0B8D666D-6404-42DA-88D9-21EEEDB19B2B}"/>
    <dgm:cxn modelId="{57EA2E65-60EF-4E78-995A-512154B7C6FE}" type="presOf" srcId="{CC3F5B4E-836E-4484-A309-2F366F1C0591}" destId="{3CD48CE9-C667-47C4-8F0C-57110943BF92}" srcOrd="0" destOrd="0" presId="urn:microsoft.com/office/officeart/2005/8/layout/hierarchy4"/>
    <dgm:cxn modelId="{DD1E6949-9F69-4BFC-94EB-16F98EFA7F9C}" type="presOf" srcId="{742DD9E6-4D0F-4CEB-AA2A-1A32E07244EC}" destId="{9AC158B6-A16A-4F17-AE5B-206A392F48AA}" srcOrd="0" destOrd="0" presId="urn:microsoft.com/office/officeart/2005/8/layout/hierarchy4"/>
    <dgm:cxn modelId="{57D7F7D9-ED94-4CC7-881E-1870D82427C2}" type="presOf" srcId="{46EB3879-26EF-4BD3-9C24-CD87C6C27B95}" destId="{97B5C113-5492-485A-95EC-F37821E8BF79}" srcOrd="0" destOrd="0" presId="urn:microsoft.com/office/officeart/2005/8/layout/hierarchy4"/>
    <dgm:cxn modelId="{8F5F8DE8-8671-41D4-B65F-217F82F999A1}" srcId="{742DD9E6-4D0F-4CEB-AA2A-1A32E07244EC}" destId="{CC3F5B4E-836E-4484-A309-2F366F1C0591}" srcOrd="1" destOrd="0" parTransId="{3DE4A14F-9CD1-4EF7-8BD9-E3C3C30AE02B}" sibTransId="{6E32823E-DD09-4189-BE4D-BD69DF09C775}"/>
    <dgm:cxn modelId="{E966DCF4-31B0-4816-92B5-F0EEEBA67674}" srcId="{742DD9E6-4D0F-4CEB-AA2A-1A32E07244EC}" destId="{5B4B9977-F3F5-4980-B737-0F1F3411F45E}" srcOrd="0" destOrd="0" parTransId="{02E97C21-ED48-4478-8981-C99126C98696}" sibTransId="{FC4E665D-68C2-43D3-803C-6B8674ACD212}"/>
    <dgm:cxn modelId="{27F4C7DB-969A-456C-8EDB-6D4752DCEC32}" type="presParOf" srcId="{97B5C113-5492-485A-95EC-F37821E8BF79}" destId="{17004BEF-D6D3-463A-8C1D-B306BBDCEF68}" srcOrd="0" destOrd="0" presId="urn:microsoft.com/office/officeart/2005/8/layout/hierarchy4"/>
    <dgm:cxn modelId="{BC07EC5E-3B84-4FA2-A318-D02F8AD6B875}" type="presParOf" srcId="{17004BEF-D6D3-463A-8C1D-B306BBDCEF68}" destId="{9AC158B6-A16A-4F17-AE5B-206A392F48AA}" srcOrd="0" destOrd="0" presId="urn:microsoft.com/office/officeart/2005/8/layout/hierarchy4"/>
    <dgm:cxn modelId="{754DB1E1-1BCA-472C-83F0-25FD6E454F49}" type="presParOf" srcId="{17004BEF-D6D3-463A-8C1D-B306BBDCEF68}" destId="{42477E84-EF69-41E1-BA62-F58C74FE92A5}" srcOrd="1" destOrd="0" presId="urn:microsoft.com/office/officeart/2005/8/layout/hierarchy4"/>
    <dgm:cxn modelId="{22EE37CF-3AAA-4E36-BE84-1D68F2606442}" type="presParOf" srcId="{17004BEF-D6D3-463A-8C1D-B306BBDCEF68}" destId="{2BB80373-8B78-4991-BAF5-B172C474633B}" srcOrd="2" destOrd="0" presId="urn:microsoft.com/office/officeart/2005/8/layout/hierarchy4"/>
    <dgm:cxn modelId="{A301C944-4824-4320-AAFA-DD2D7888011D}" type="presParOf" srcId="{2BB80373-8B78-4991-BAF5-B172C474633B}" destId="{BDD8F518-8DD6-415E-ABC9-C07D43F1A87C}" srcOrd="0" destOrd="0" presId="urn:microsoft.com/office/officeart/2005/8/layout/hierarchy4"/>
    <dgm:cxn modelId="{CAD51570-F019-4B8B-AD86-A381FB2CA78B}" type="presParOf" srcId="{BDD8F518-8DD6-415E-ABC9-C07D43F1A87C}" destId="{85E7E478-5881-4945-8576-C20BE7BD3F08}" srcOrd="0" destOrd="0" presId="urn:microsoft.com/office/officeart/2005/8/layout/hierarchy4"/>
    <dgm:cxn modelId="{76F1B91B-276C-42A1-AFE2-C6EA6FFD4757}" type="presParOf" srcId="{BDD8F518-8DD6-415E-ABC9-C07D43F1A87C}" destId="{AC4935E3-81C4-4384-8899-3D588E6C26D9}" srcOrd="1" destOrd="0" presId="urn:microsoft.com/office/officeart/2005/8/layout/hierarchy4"/>
    <dgm:cxn modelId="{67D787E7-30CA-4E7F-91BC-1E7B9BC469EB}" type="presParOf" srcId="{2BB80373-8B78-4991-BAF5-B172C474633B}" destId="{0ABD4A9D-BB19-4EE6-B197-9509C7A3593B}" srcOrd="1" destOrd="0" presId="urn:microsoft.com/office/officeart/2005/8/layout/hierarchy4"/>
    <dgm:cxn modelId="{CE8C7E54-C861-4DFC-9D32-FF1E726F0D50}" type="presParOf" srcId="{2BB80373-8B78-4991-BAF5-B172C474633B}" destId="{E720A39C-18B4-477C-BD3E-E4A6367E3164}" srcOrd="2" destOrd="0" presId="urn:microsoft.com/office/officeart/2005/8/layout/hierarchy4"/>
    <dgm:cxn modelId="{5D76C041-E203-4247-80D6-7625DAF5630A}" type="presParOf" srcId="{E720A39C-18B4-477C-BD3E-E4A6367E3164}" destId="{3CD48CE9-C667-47C4-8F0C-57110943BF92}" srcOrd="0" destOrd="0" presId="urn:microsoft.com/office/officeart/2005/8/layout/hierarchy4"/>
    <dgm:cxn modelId="{022CDAB1-7A1A-464E-8901-6CF55426D7F8}" type="presParOf" srcId="{E720A39C-18B4-477C-BD3E-E4A6367E3164}" destId="{0E15296B-C899-436C-816D-7CD5680E7F7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EE1F1-E310-4395-9BFD-85DA9D00F794}"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es-CO"/>
        </a:p>
      </dgm:t>
    </dgm:pt>
    <dgm:pt modelId="{2A1DADFE-3B33-4508-9214-10FA6864C229}">
      <dgm:prSet phldrT="[Texto]" custT="1"/>
      <dgm:spPr/>
      <dgm:t>
        <a:bodyPr/>
        <a:lstStyle/>
        <a:p>
          <a:r>
            <a:rPr lang="es-MX" sz="1400" b="1"/>
            <a:t>Decreto 662 de 2018</a:t>
          </a:r>
        </a:p>
        <a:p>
          <a:r>
            <a:rPr lang="es-MX" sz="1400" b="1"/>
            <a:t>Decreto 191 de 2021</a:t>
          </a:r>
        </a:p>
      </dgm:t>
    </dgm:pt>
    <dgm:pt modelId="{2EEDD994-A90A-41DB-AE4A-33BF9204D40B}" type="parTrans" cxnId="{6CD8B1C0-A555-47B2-B51F-8ADCCF317541}">
      <dgm:prSet/>
      <dgm:spPr/>
      <dgm:t>
        <a:bodyPr/>
        <a:lstStyle/>
        <a:p>
          <a:endParaRPr lang="es-CO" sz="1400"/>
        </a:p>
      </dgm:t>
    </dgm:pt>
    <dgm:pt modelId="{DB1E6928-ED87-49E6-9AD8-9342F6BC07E4}" type="sibTrans" cxnId="{6CD8B1C0-A555-47B2-B51F-8ADCCF317541}">
      <dgm:prSet/>
      <dgm:spPr/>
      <dgm:t>
        <a:bodyPr/>
        <a:lstStyle/>
        <a:p>
          <a:endParaRPr lang="es-CO" sz="1400"/>
        </a:p>
      </dgm:t>
    </dgm:pt>
    <dgm:pt modelId="{38E038D2-DD4E-4F31-A80F-0FDB1288B9DD}">
      <dgm:prSet phldrT="[Texto]" custT="1"/>
      <dgm:spPr/>
      <dgm:t>
        <a:bodyPr/>
        <a:lstStyle/>
        <a:p>
          <a:r>
            <a:rPr lang="es-ES" sz="1400"/>
            <a:t>Reglamenta el proceso presupuestal de las Empresas EICE, Empresas Sociales del Estado</a:t>
          </a:r>
          <a:endParaRPr lang="es-CO" sz="1400"/>
        </a:p>
      </dgm:t>
    </dgm:pt>
    <dgm:pt modelId="{C6506D95-FF76-4A34-B1C6-294161D6FEE5}" type="parTrans" cxnId="{6EE4443A-9303-4BAB-8D9A-C46B8F8337F0}">
      <dgm:prSet/>
      <dgm:spPr/>
      <dgm:t>
        <a:bodyPr/>
        <a:lstStyle/>
        <a:p>
          <a:endParaRPr lang="es-CO" sz="1400"/>
        </a:p>
      </dgm:t>
    </dgm:pt>
    <dgm:pt modelId="{0A7CBDE4-6441-4D90-9045-19019ECC5DCD}" type="sibTrans" cxnId="{6EE4443A-9303-4BAB-8D9A-C46B8F8337F0}">
      <dgm:prSet/>
      <dgm:spPr/>
      <dgm:t>
        <a:bodyPr/>
        <a:lstStyle/>
        <a:p>
          <a:endParaRPr lang="es-CO" sz="1400"/>
        </a:p>
      </dgm:t>
    </dgm:pt>
    <dgm:pt modelId="{B6CD37FD-B320-4AEE-9112-00FC665C2170}">
      <dgm:prSet phldrT="[Texto]" custT="1"/>
      <dgm:spPr/>
      <dgm:t>
        <a:bodyPr/>
        <a:lstStyle/>
        <a:p>
          <a:r>
            <a:rPr lang="es-MX" sz="1400" b="1"/>
            <a:t>Decreto 372 de 2010</a:t>
          </a:r>
          <a:endParaRPr lang="es-CO" sz="1400" b="1"/>
        </a:p>
      </dgm:t>
    </dgm:pt>
    <dgm:pt modelId="{17562112-6850-4580-838B-454F8007A897}" type="parTrans" cxnId="{17A943AD-5BE2-45C2-B584-D78365EC28D4}">
      <dgm:prSet/>
      <dgm:spPr/>
      <dgm:t>
        <a:bodyPr/>
        <a:lstStyle/>
        <a:p>
          <a:endParaRPr lang="es-CO" sz="1400"/>
        </a:p>
      </dgm:t>
    </dgm:pt>
    <dgm:pt modelId="{999A55BB-933C-4CB7-A483-401B5E309655}" type="sibTrans" cxnId="{17A943AD-5BE2-45C2-B584-D78365EC28D4}">
      <dgm:prSet/>
      <dgm:spPr/>
      <dgm:t>
        <a:bodyPr/>
        <a:lstStyle/>
        <a:p>
          <a:endParaRPr lang="es-CO" sz="1400"/>
        </a:p>
      </dgm:t>
    </dgm:pt>
    <dgm:pt modelId="{92F04C27-2676-4E6F-9446-E031DC1DE9F2}">
      <dgm:prSet phldrT="[Texto]" custT="1"/>
      <dgm:spPr/>
      <dgm:t>
        <a:bodyPr/>
        <a:lstStyle/>
        <a:p>
          <a:r>
            <a:rPr lang="es-ES" sz="1400"/>
            <a:t>Reglamenta el proceso presupuestal  de los Fondos de Desarrollo Local</a:t>
          </a:r>
          <a:endParaRPr lang="es-CO" sz="1400"/>
        </a:p>
      </dgm:t>
    </dgm:pt>
    <dgm:pt modelId="{3A5F1D85-5A09-4179-85C9-F0F8E8D53570}" type="parTrans" cxnId="{24D5E5AF-4CC7-4A70-B3A4-149902802477}">
      <dgm:prSet/>
      <dgm:spPr/>
      <dgm:t>
        <a:bodyPr/>
        <a:lstStyle/>
        <a:p>
          <a:endParaRPr lang="es-CO" sz="1400"/>
        </a:p>
      </dgm:t>
    </dgm:pt>
    <dgm:pt modelId="{B6B2EAC3-DB97-4D60-A561-268FCBC28BF2}" type="sibTrans" cxnId="{24D5E5AF-4CC7-4A70-B3A4-149902802477}">
      <dgm:prSet/>
      <dgm:spPr/>
      <dgm:t>
        <a:bodyPr/>
        <a:lstStyle/>
        <a:p>
          <a:endParaRPr lang="es-CO" sz="1400"/>
        </a:p>
      </dgm:t>
    </dgm:pt>
    <dgm:pt modelId="{6B581E8B-8608-488A-8884-87E41E162EFC}">
      <dgm:prSet phldrT="[Texto]" custT="1"/>
      <dgm:spPr/>
      <dgm:t>
        <a:bodyPr/>
        <a:lstStyle/>
        <a:p>
          <a:r>
            <a:rPr lang="es-CO" sz="1400" b="1"/>
            <a:t>Decreto 492 del 2019</a:t>
          </a:r>
        </a:p>
      </dgm:t>
    </dgm:pt>
    <dgm:pt modelId="{618FA384-7C46-4604-8B73-22A08550ADFD}" type="parTrans" cxnId="{7A78BDE9-284E-46D4-B8AB-AA11BEECEDEA}">
      <dgm:prSet/>
      <dgm:spPr/>
      <dgm:t>
        <a:bodyPr/>
        <a:lstStyle/>
        <a:p>
          <a:endParaRPr lang="es-CO" sz="1400"/>
        </a:p>
      </dgm:t>
    </dgm:pt>
    <dgm:pt modelId="{345B175C-5281-485E-8CC2-52B48A5AAC13}" type="sibTrans" cxnId="{7A78BDE9-284E-46D4-B8AB-AA11BEECEDEA}">
      <dgm:prSet/>
      <dgm:spPr/>
      <dgm:t>
        <a:bodyPr/>
        <a:lstStyle/>
        <a:p>
          <a:endParaRPr lang="es-CO" sz="1400"/>
        </a:p>
      </dgm:t>
    </dgm:pt>
    <dgm:pt modelId="{C96A7E7B-1E0B-47F3-BA66-CF755F43A3DD}">
      <dgm:prSet phldrT="[Texto]" custT="1"/>
      <dgm:spPr/>
      <dgm:t>
        <a:bodyPr/>
        <a:lstStyle/>
        <a:p>
          <a:r>
            <a:rPr lang="es-CO" sz="1400"/>
            <a:t>Lineamientos sobre austeridad y transparencia del gasto público</a:t>
          </a:r>
        </a:p>
      </dgm:t>
    </dgm:pt>
    <dgm:pt modelId="{BE0B7C94-6960-4729-9FAD-2ED7B63F5BFD}" type="parTrans" cxnId="{8BEFA49E-8E8F-4A03-8154-7BB03E8C718C}">
      <dgm:prSet/>
      <dgm:spPr/>
      <dgm:t>
        <a:bodyPr/>
        <a:lstStyle/>
        <a:p>
          <a:endParaRPr lang="es-CO" sz="1400"/>
        </a:p>
      </dgm:t>
    </dgm:pt>
    <dgm:pt modelId="{80A7F147-4A52-4DB6-9B5F-2D738FBCE7D0}" type="sibTrans" cxnId="{8BEFA49E-8E8F-4A03-8154-7BB03E8C718C}">
      <dgm:prSet/>
      <dgm:spPr/>
      <dgm:t>
        <a:bodyPr/>
        <a:lstStyle/>
        <a:p>
          <a:endParaRPr lang="es-CO" sz="1400"/>
        </a:p>
      </dgm:t>
    </dgm:pt>
    <dgm:pt modelId="{2277F9AD-74D4-4C3B-B7E3-09C5B0DAC935}">
      <dgm:prSet phldrT="[Texto]" custT="1"/>
      <dgm:spPr/>
      <dgm:t>
        <a:bodyPr/>
        <a:lstStyle/>
        <a:p>
          <a:r>
            <a:rPr lang="es-MX" sz="1400" b="1">
              <a:solidFill>
                <a:schemeClr val="accent6">
                  <a:lumMod val="60000"/>
                  <a:lumOff val="40000"/>
                </a:schemeClr>
              </a:solidFill>
            </a:rPr>
            <a:t>Decreto 714 de 1996  </a:t>
          </a:r>
        </a:p>
        <a:p>
          <a:r>
            <a:rPr lang="es-MX" sz="1400" b="1"/>
            <a:t>Acuerdo 24 de 1995</a:t>
          </a:r>
        </a:p>
        <a:p>
          <a:r>
            <a:rPr lang="es-MX" sz="1400" b="1"/>
            <a:t>Acuerdo 20 de 1996</a:t>
          </a:r>
        </a:p>
        <a:p>
          <a:r>
            <a:rPr lang="es-MX" sz="1600" b="1">
              <a:solidFill>
                <a:schemeClr val="accent6">
                  <a:lumMod val="60000"/>
                  <a:lumOff val="40000"/>
                </a:schemeClr>
              </a:solidFill>
            </a:rPr>
            <a:t>Estatuto Orgánico de Presupuesto Distrital</a:t>
          </a:r>
        </a:p>
      </dgm:t>
    </dgm:pt>
    <dgm:pt modelId="{0F3A6375-C50C-4C52-9D1A-643E7248B288}" type="parTrans" cxnId="{4C0BCCA1-AE82-4925-B627-C786E8F76124}">
      <dgm:prSet/>
      <dgm:spPr/>
      <dgm:t>
        <a:bodyPr/>
        <a:lstStyle/>
        <a:p>
          <a:endParaRPr lang="es-CO" sz="1400"/>
        </a:p>
      </dgm:t>
    </dgm:pt>
    <dgm:pt modelId="{88B89E44-AD88-4ECB-8F96-AA988882F6D0}" type="sibTrans" cxnId="{4C0BCCA1-AE82-4925-B627-C786E8F76124}">
      <dgm:prSet/>
      <dgm:spPr/>
      <dgm:t>
        <a:bodyPr/>
        <a:lstStyle/>
        <a:p>
          <a:endParaRPr lang="es-CO" sz="1400"/>
        </a:p>
      </dgm:t>
    </dgm:pt>
    <dgm:pt modelId="{980850BF-E76D-469C-A3FE-0BBEC9CAF0B7}">
      <dgm:prSet phldrT="[Texto]" custT="1"/>
      <dgm:spPr>
        <a:ln>
          <a:prstDash val="sysDot"/>
        </a:ln>
      </dgm:spPr>
      <dgm:t>
        <a:bodyPr/>
        <a:lstStyle/>
        <a:p>
          <a:pPr>
            <a:buClr>
              <a:srgbClr val="000000"/>
            </a:buClr>
            <a:buSzTx/>
            <a:buFont typeface="Arial"/>
            <a:buNone/>
          </a:pPr>
          <a:r>
            <a:rPr lang="es-MX" sz="1400" b="0"/>
            <a:t>Decreto 192 de 2021</a:t>
          </a:r>
        </a:p>
        <a:p>
          <a:pPr>
            <a:buClr>
              <a:srgbClr val="000000"/>
            </a:buClr>
            <a:buSzTx/>
            <a:buFont typeface="Arial"/>
            <a:buNone/>
          </a:pPr>
          <a:r>
            <a:rPr lang="es-MX" sz="1400" b="0"/>
            <a:t>Decreto 356 de 2022 </a:t>
          </a:r>
        </a:p>
        <a:p>
          <a:pPr>
            <a:buClr>
              <a:srgbClr val="000000"/>
            </a:buClr>
            <a:buSzTx/>
            <a:buFont typeface="Arial"/>
            <a:buNone/>
          </a:pPr>
          <a:r>
            <a:rPr lang="es-MX" sz="1400" b="0" i="0"/>
            <a:t>Reglamenta el Estatuto Orgánico del Presupuesto Distrital </a:t>
          </a:r>
          <a:endParaRPr lang="es-CO" sz="1400" b="0" i="0"/>
        </a:p>
      </dgm:t>
    </dgm:pt>
    <dgm:pt modelId="{3EA0CCD6-6A49-490C-A106-1B6BE2195DB8}" type="parTrans" cxnId="{6F11E0FB-98F4-43E8-BE7D-0348DBD3E64F}">
      <dgm:prSet/>
      <dgm:spPr/>
      <dgm:t>
        <a:bodyPr/>
        <a:lstStyle/>
        <a:p>
          <a:endParaRPr lang="es-CO" sz="1400"/>
        </a:p>
      </dgm:t>
    </dgm:pt>
    <dgm:pt modelId="{1FABBBEB-BEAE-4AD1-AD69-98422F70905C}" type="sibTrans" cxnId="{6F11E0FB-98F4-43E8-BE7D-0348DBD3E64F}">
      <dgm:prSet/>
      <dgm:spPr/>
      <dgm:t>
        <a:bodyPr/>
        <a:lstStyle/>
        <a:p>
          <a:endParaRPr lang="es-CO" sz="1400"/>
        </a:p>
      </dgm:t>
    </dgm:pt>
    <dgm:pt modelId="{BB14296C-17C2-4E2C-A5F8-A5449C86A755}" type="pres">
      <dgm:prSet presAssocID="{CF2EE1F1-E310-4395-9BFD-85DA9D00F794}" presName="diagram" presStyleCnt="0">
        <dgm:presLayoutVars>
          <dgm:chPref val="1"/>
          <dgm:dir/>
          <dgm:animOne val="branch"/>
          <dgm:animLvl val="lvl"/>
          <dgm:resizeHandles/>
        </dgm:presLayoutVars>
      </dgm:prSet>
      <dgm:spPr/>
    </dgm:pt>
    <dgm:pt modelId="{C8C98FAA-A6FD-4CBE-B399-4C1CF9D411A2}" type="pres">
      <dgm:prSet presAssocID="{2277F9AD-74D4-4C3B-B7E3-09C5B0DAC935}" presName="root" presStyleCnt="0"/>
      <dgm:spPr/>
    </dgm:pt>
    <dgm:pt modelId="{FEDC6A44-812E-46D2-A8E4-583C4F45B588}" type="pres">
      <dgm:prSet presAssocID="{2277F9AD-74D4-4C3B-B7E3-09C5B0DAC935}" presName="rootComposite" presStyleCnt="0"/>
      <dgm:spPr/>
    </dgm:pt>
    <dgm:pt modelId="{A1CD8342-8EF9-42F3-BD4B-B2BEDBCDDC04}" type="pres">
      <dgm:prSet presAssocID="{2277F9AD-74D4-4C3B-B7E3-09C5B0DAC935}" presName="rootText" presStyleLbl="node1" presStyleIdx="0" presStyleCnt="4" custScaleX="118716" custScaleY="127774"/>
      <dgm:spPr/>
    </dgm:pt>
    <dgm:pt modelId="{E7D2A6C5-A7FC-4B88-894D-C0296BE04ED8}" type="pres">
      <dgm:prSet presAssocID="{2277F9AD-74D4-4C3B-B7E3-09C5B0DAC935}" presName="rootConnector" presStyleLbl="node1" presStyleIdx="0" presStyleCnt="4"/>
      <dgm:spPr/>
    </dgm:pt>
    <dgm:pt modelId="{750C8A21-0E61-4A1A-A16E-1BEBF9D9429F}" type="pres">
      <dgm:prSet presAssocID="{2277F9AD-74D4-4C3B-B7E3-09C5B0DAC935}" presName="childShape" presStyleCnt="0"/>
      <dgm:spPr/>
    </dgm:pt>
    <dgm:pt modelId="{4F8571FD-498C-4C67-911A-D255721A5E75}" type="pres">
      <dgm:prSet presAssocID="{3EA0CCD6-6A49-490C-A106-1B6BE2195DB8}" presName="Name13" presStyleLbl="parChTrans1D2" presStyleIdx="0" presStyleCnt="4"/>
      <dgm:spPr/>
    </dgm:pt>
    <dgm:pt modelId="{F498EDC9-15D1-4D82-BFA8-9E46F5DCD745}" type="pres">
      <dgm:prSet presAssocID="{980850BF-E76D-469C-A3FE-0BBEC9CAF0B7}" presName="childText" presStyleLbl="bgAcc1" presStyleIdx="0" presStyleCnt="4" custScaleX="163843" custScaleY="94709" custLinFactNeighborY="-9800">
        <dgm:presLayoutVars>
          <dgm:bulletEnabled val="1"/>
        </dgm:presLayoutVars>
      </dgm:prSet>
      <dgm:spPr/>
    </dgm:pt>
    <dgm:pt modelId="{1F7ADA19-406C-418A-BE74-3B6B0686D5D1}" type="pres">
      <dgm:prSet presAssocID="{2A1DADFE-3B33-4508-9214-10FA6864C229}" presName="root" presStyleCnt="0"/>
      <dgm:spPr/>
    </dgm:pt>
    <dgm:pt modelId="{A773ACED-DC8E-412D-9D0C-D263E9FACF63}" type="pres">
      <dgm:prSet presAssocID="{2A1DADFE-3B33-4508-9214-10FA6864C229}" presName="rootComposite" presStyleCnt="0"/>
      <dgm:spPr/>
    </dgm:pt>
    <dgm:pt modelId="{606FBACA-D25D-434E-91D6-AB6746948EAB}" type="pres">
      <dgm:prSet presAssocID="{2A1DADFE-3B33-4508-9214-10FA6864C229}" presName="rootText" presStyleLbl="node1" presStyleIdx="1" presStyleCnt="4" custScaleY="80607"/>
      <dgm:spPr/>
    </dgm:pt>
    <dgm:pt modelId="{FBEE3695-13E1-4C30-A732-B90228EFE9F4}" type="pres">
      <dgm:prSet presAssocID="{2A1DADFE-3B33-4508-9214-10FA6864C229}" presName="rootConnector" presStyleLbl="node1" presStyleIdx="1" presStyleCnt="4"/>
      <dgm:spPr/>
    </dgm:pt>
    <dgm:pt modelId="{A3946367-7381-43F2-9EC4-E3E31DEC5203}" type="pres">
      <dgm:prSet presAssocID="{2A1DADFE-3B33-4508-9214-10FA6864C229}" presName="childShape" presStyleCnt="0"/>
      <dgm:spPr/>
    </dgm:pt>
    <dgm:pt modelId="{AAF0D2F8-F423-4BE2-A7C3-84022659FC6E}" type="pres">
      <dgm:prSet presAssocID="{C6506D95-FF76-4A34-B1C6-294161D6FEE5}" presName="Name13" presStyleLbl="parChTrans1D2" presStyleIdx="1" presStyleCnt="4"/>
      <dgm:spPr/>
    </dgm:pt>
    <dgm:pt modelId="{40D82641-68A6-4E36-882B-861ADBB9AB8D}" type="pres">
      <dgm:prSet presAssocID="{38E038D2-DD4E-4F31-A80F-0FDB1288B9DD}" presName="childText" presStyleLbl="bgAcc1" presStyleIdx="1" presStyleCnt="4" custScaleX="121461" custScaleY="122280">
        <dgm:presLayoutVars>
          <dgm:bulletEnabled val="1"/>
        </dgm:presLayoutVars>
      </dgm:prSet>
      <dgm:spPr/>
    </dgm:pt>
    <dgm:pt modelId="{ABE9AA06-4CB8-4ECD-A89D-39D8E8CC3E7B}" type="pres">
      <dgm:prSet presAssocID="{B6CD37FD-B320-4AEE-9112-00FC665C2170}" presName="root" presStyleCnt="0"/>
      <dgm:spPr/>
    </dgm:pt>
    <dgm:pt modelId="{BB0B6A96-5B27-4B8B-B9C2-02A576ABF4BA}" type="pres">
      <dgm:prSet presAssocID="{B6CD37FD-B320-4AEE-9112-00FC665C2170}" presName="rootComposite" presStyleCnt="0"/>
      <dgm:spPr/>
    </dgm:pt>
    <dgm:pt modelId="{026D60EA-7CAE-4A17-88F8-E9693D64AB90}" type="pres">
      <dgm:prSet presAssocID="{B6CD37FD-B320-4AEE-9112-00FC665C2170}" presName="rootText" presStyleLbl="node1" presStyleIdx="2" presStyleCnt="4" custScaleY="79774"/>
      <dgm:spPr/>
    </dgm:pt>
    <dgm:pt modelId="{7C922C06-67E3-4F14-89C0-C33E4874A2B8}" type="pres">
      <dgm:prSet presAssocID="{B6CD37FD-B320-4AEE-9112-00FC665C2170}" presName="rootConnector" presStyleLbl="node1" presStyleIdx="2" presStyleCnt="4"/>
      <dgm:spPr/>
    </dgm:pt>
    <dgm:pt modelId="{4A14F3CA-1C7D-4CC9-84FC-47F5E389CC65}" type="pres">
      <dgm:prSet presAssocID="{B6CD37FD-B320-4AEE-9112-00FC665C2170}" presName="childShape" presStyleCnt="0"/>
      <dgm:spPr/>
    </dgm:pt>
    <dgm:pt modelId="{593472C5-377B-47DB-855A-3D15EFEE0AF4}" type="pres">
      <dgm:prSet presAssocID="{3A5F1D85-5A09-4179-85C9-F0F8E8D53570}" presName="Name13" presStyleLbl="parChTrans1D2" presStyleIdx="2" presStyleCnt="4"/>
      <dgm:spPr/>
    </dgm:pt>
    <dgm:pt modelId="{A9AD93C8-2F88-4932-B9EF-36EC72FCE78B}" type="pres">
      <dgm:prSet presAssocID="{92F04C27-2676-4E6F-9446-E031DC1DE9F2}" presName="childText" presStyleLbl="bgAcc1" presStyleIdx="2" presStyleCnt="4" custScaleX="124974" custScaleY="107128" custLinFactNeighborX="-1607" custLinFactNeighborY="16318">
        <dgm:presLayoutVars>
          <dgm:bulletEnabled val="1"/>
        </dgm:presLayoutVars>
      </dgm:prSet>
      <dgm:spPr/>
    </dgm:pt>
    <dgm:pt modelId="{E3FD0D81-BEE5-4D04-A6A3-5BA3753AC65D}" type="pres">
      <dgm:prSet presAssocID="{6B581E8B-8608-488A-8884-87E41E162EFC}" presName="root" presStyleCnt="0"/>
      <dgm:spPr/>
    </dgm:pt>
    <dgm:pt modelId="{E4662695-05B7-47DE-A44C-8D9B168B8C01}" type="pres">
      <dgm:prSet presAssocID="{6B581E8B-8608-488A-8884-87E41E162EFC}" presName="rootComposite" presStyleCnt="0"/>
      <dgm:spPr/>
    </dgm:pt>
    <dgm:pt modelId="{71BFE131-990C-4253-A071-961ADCE75F3A}" type="pres">
      <dgm:prSet presAssocID="{6B581E8B-8608-488A-8884-87E41E162EFC}" presName="rootText" presStyleLbl="node1" presStyleIdx="3" presStyleCnt="4" custScaleY="81407"/>
      <dgm:spPr/>
    </dgm:pt>
    <dgm:pt modelId="{997DA871-C33F-4318-BF8E-27ACE0B2D082}" type="pres">
      <dgm:prSet presAssocID="{6B581E8B-8608-488A-8884-87E41E162EFC}" presName="rootConnector" presStyleLbl="node1" presStyleIdx="3" presStyleCnt="4"/>
      <dgm:spPr/>
    </dgm:pt>
    <dgm:pt modelId="{66451801-C214-4D06-8D34-C729DB4DA2FC}" type="pres">
      <dgm:prSet presAssocID="{6B581E8B-8608-488A-8884-87E41E162EFC}" presName="childShape" presStyleCnt="0"/>
      <dgm:spPr/>
    </dgm:pt>
    <dgm:pt modelId="{5AC14448-84A3-4A18-B0A4-397A4F8B5AF8}" type="pres">
      <dgm:prSet presAssocID="{BE0B7C94-6960-4729-9FAD-2ED7B63F5BFD}" presName="Name13" presStyleLbl="parChTrans1D2" presStyleIdx="3" presStyleCnt="4"/>
      <dgm:spPr/>
    </dgm:pt>
    <dgm:pt modelId="{AF57962E-7E6C-4E5A-A945-69EA05AE343E}" type="pres">
      <dgm:prSet presAssocID="{C96A7E7B-1E0B-47F3-BA66-CF755F43A3DD}" presName="childText" presStyleLbl="bgAcc1" presStyleIdx="3" presStyleCnt="4" custScaleX="115806" custScaleY="113347" custLinFactNeighborX="297" custLinFactNeighborY="14744">
        <dgm:presLayoutVars>
          <dgm:bulletEnabled val="1"/>
        </dgm:presLayoutVars>
      </dgm:prSet>
      <dgm:spPr/>
    </dgm:pt>
  </dgm:ptLst>
  <dgm:cxnLst>
    <dgm:cxn modelId="{FEC1FA02-3769-409D-BBE9-9902DB4384E7}" type="presOf" srcId="{C6506D95-FF76-4A34-B1C6-294161D6FEE5}" destId="{AAF0D2F8-F423-4BE2-A7C3-84022659FC6E}" srcOrd="0" destOrd="0" presId="urn:microsoft.com/office/officeart/2005/8/layout/hierarchy3"/>
    <dgm:cxn modelId="{7E60DC0F-0484-4960-A671-7337292AED10}" type="presOf" srcId="{2277F9AD-74D4-4C3B-B7E3-09C5B0DAC935}" destId="{A1CD8342-8EF9-42F3-BD4B-B2BEDBCDDC04}" srcOrd="0" destOrd="0" presId="urn:microsoft.com/office/officeart/2005/8/layout/hierarchy3"/>
    <dgm:cxn modelId="{CAE5BE2D-730D-40B6-9D17-D41C65D996C3}" type="presOf" srcId="{980850BF-E76D-469C-A3FE-0BBEC9CAF0B7}" destId="{F498EDC9-15D1-4D82-BFA8-9E46F5DCD745}" srcOrd="0" destOrd="0" presId="urn:microsoft.com/office/officeart/2005/8/layout/hierarchy3"/>
    <dgm:cxn modelId="{6EE4443A-9303-4BAB-8D9A-C46B8F8337F0}" srcId="{2A1DADFE-3B33-4508-9214-10FA6864C229}" destId="{38E038D2-DD4E-4F31-A80F-0FDB1288B9DD}" srcOrd="0" destOrd="0" parTransId="{C6506D95-FF76-4A34-B1C6-294161D6FEE5}" sibTransId="{0A7CBDE4-6441-4D90-9045-19019ECC5DCD}"/>
    <dgm:cxn modelId="{2B54BF66-56A0-4EF0-9ADB-2677090E806E}" type="presOf" srcId="{B6CD37FD-B320-4AEE-9112-00FC665C2170}" destId="{7C922C06-67E3-4F14-89C0-C33E4874A2B8}" srcOrd="1" destOrd="0" presId="urn:microsoft.com/office/officeart/2005/8/layout/hierarchy3"/>
    <dgm:cxn modelId="{6649C768-A8D3-424A-883E-7353E17DAED2}" type="presOf" srcId="{3EA0CCD6-6A49-490C-A106-1B6BE2195DB8}" destId="{4F8571FD-498C-4C67-911A-D255721A5E75}" srcOrd="0" destOrd="0" presId="urn:microsoft.com/office/officeart/2005/8/layout/hierarchy3"/>
    <dgm:cxn modelId="{395C586E-EC41-45B7-A767-269BE603A01A}" type="presOf" srcId="{2A1DADFE-3B33-4508-9214-10FA6864C229}" destId="{606FBACA-D25D-434E-91D6-AB6746948EAB}" srcOrd="0" destOrd="0" presId="urn:microsoft.com/office/officeart/2005/8/layout/hierarchy3"/>
    <dgm:cxn modelId="{C0FF1053-1811-4A94-ACBB-324D7B7F5073}" type="presOf" srcId="{38E038D2-DD4E-4F31-A80F-0FDB1288B9DD}" destId="{40D82641-68A6-4E36-882B-861ADBB9AB8D}" srcOrd="0" destOrd="0" presId="urn:microsoft.com/office/officeart/2005/8/layout/hierarchy3"/>
    <dgm:cxn modelId="{48128D56-81F2-4D10-9D27-CB85133DB733}" type="presOf" srcId="{6B581E8B-8608-488A-8884-87E41E162EFC}" destId="{997DA871-C33F-4318-BF8E-27ACE0B2D082}" srcOrd="1" destOrd="0" presId="urn:microsoft.com/office/officeart/2005/8/layout/hierarchy3"/>
    <dgm:cxn modelId="{8E246C78-2A58-474A-8E0E-4C8011FAF853}" type="presOf" srcId="{CF2EE1F1-E310-4395-9BFD-85DA9D00F794}" destId="{BB14296C-17C2-4E2C-A5F8-A5449C86A755}" srcOrd="0" destOrd="0" presId="urn:microsoft.com/office/officeart/2005/8/layout/hierarchy3"/>
    <dgm:cxn modelId="{CD569583-2295-4128-BF61-C41E88CE0F0A}" type="presOf" srcId="{2277F9AD-74D4-4C3B-B7E3-09C5B0DAC935}" destId="{E7D2A6C5-A7FC-4B88-894D-C0296BE04ED8}" srcOrd="1" destOrd="0" presId="urn:microsoft.com/office/officeart/2005/8/layout/hierarchy3"/>
    <dgm:cxn modelId="{4480EF90-DCAA-44F3-B344-E82CAF82D9C8}" type="presOf" srcId="{6B581E8B-8608-488A-8884-87E41E162EFC}" destId="{71BFE131-990C-4253-A071-961ADCE75F3A}" srcOrd="0" destOrd="0" presId="urn:microsoft.com/office/officeart/2005/8/layout/hierarchy3"/>
    <dgm:cxn modelId="{8BEFA49E-8E8F-4A03-8154-7BB03E8C718C}" srcId="{6B581E8B-8608-488A-8884-87E41E162EFC}" destId="{C96A7E7B-1E0B-47F3-BA66-CF755F43A3DD}" srcOrd="0" destOrd="0" parTransId="{BE0B7C94-6960-4729-9FAD-2ED7B63F5BFD}" sibTransId="{80A7F147-4A52-4DB6-9B5F-2D738FBCE7D0}"/>
    <dgm:cxn modelId="{4C0BCCA1-AE82-4925-B627-C786E8F76124}" srcId="{CF2EE1F1-E310-4395-9BFD-85DA9D00F794}" destId="{2277F9AD-74D4-4C3B-B7E3-09C5B0DAC935}" srcOrd="0" destOrd="0" parTransId="{0F3A6375-C50C-4C52-9D1A-643E7248B288}" sibTransId="{88B89E44-AD88-4ECB-8F96-AA988882F6D0}"/>
    <dgm:cxn modelId="{17A943AD-5BE2-45C2-B584-D78365EC28D4}" srcId="{CF2EE1F1-E310-4395-9BFD-85DA9D00F794}" destId="{B6CD37FD-B320-4AEE-9112-00FC665C2170}" srcOrd="2" destOrd="0" parTransId="{17562112-6850-4580-838B-454F8007A897}" sibTransId="{999A55BB-933C-4CB7-A483-401B5E309655}"/>
    <dgm:cxn modelId="{24D5E5AF-4CC7-4A70-B3A4-149902802477}" srcId="{B6CD37FD-B320-4AEE-9112-00FC665C2170}" destId="{92F04C27-2676-4E6F-9446-E031DC1DE9F2}" srcOrd="0" destOrd="0" parTransId="{3A5F1D85-5A09-4179-85C9-F0F8E8D53570}" sibTransId="{B6B2EAC3-DB97-4D60-A561-268FCBC28BF2}"/>
    <dgm:cxn modelId="{BFD803BE-F9AF-4036-AEE4-D185458E10EE}" type="presOf" srcId="{2A1DADFE-3B33-4508-9214-10FA6864C229}" destId="{FBEE3695-13E1-4C30-A732-B90228EFE9F4}" srcOrd="1" destOrd="0" presId="urn:microsoft.com/office/officeart/2005/8/layout/hierarchy3"/>
    <dgm:cxn modelId="{6CD8B1C0-A555-47B2-B51F-8ADCCF317541}" srcId="{CF2EE1F1-E310-4395-9BFD-85DA9D00F794}" destId="{2A1DADFE-3B33-4508-9214-10FA6864C229}" srcOrd="1" destOrd="0" parTransId="{2EEDD994-A90A-41DB-AE4A-33BF9204D40B}" sibTransId="{DB1E6928-ED87-49E6-9AD8-9342F6BC07E4}"/>
    <dgm:cxn modelId="{0CD90FC6-F968-4AB9-A02C-766617B2313A}" type="presOf" srcId="{B6CD37FD-B320-4AEE-9112-00FC665C2170}" destId="{026D60EA-7CAE-4A17-88F8-E9693D64AB90}" srcOrd="0" destOrd="0" presId="urn:microsoft.com/office/officeart/2005/8/layout/hierarchy3"/>
    <dgm:cxn modelId="{BECB84D6-648D-4995-A3B5-1A8EBC625AE4}" type="presOf" srcId="{3A5F1D85-5A09-4179-85C9-F0F8E8D53570}" destId="{593472C5-377B-47DB-855A-3D15EFEE0AF4}" srcOrd="0" destOrd="0" presId="urn:microsoft.com/office/officeart/2005/8/layout/hierarchy3"/>
    <dgm:cxn modelId="{F97EF1DB-709F-452A-A3F2-525211EA9E7B}" type="presOf" srcId="{BE0B7C94-6960-4729-9FAD-2ED7B63F5BFD}" destId="{5AC14448-84A3-4A18-B0A4-397A4F8B5AF8}" srcOrd="0" destOrd="0" presId="urn:microsoft.com/office/officeart/2005/8/layout/hierarchy3"/>
    <dgm:cxn modelId="{1C39D3E6-40FB-4E2B-A868-EF2B2E10585D}" type="presOf" srcId="{92F04C27-2676-4E6F-9446-E031DC1DE9F2}" destId="{A9AD93C8-2F88-4932-B9EF-36EC72FCE78B}" srcOrd="0" destOrd="0" presId="urn:microsoft.com/office/officeart/2005/8/layout/hierarchy3"/>
    <dgm:cxn modelId="{7A78BDE9-284E-46D4-B8AB-AA11BEECEDEA}" srcId="{CF2EE1F1-E310-4395-9BFD-85DA9D00F794}" destId="{6B581E8B-8608-488A-8884-87E41E162EFC}" srcOrd="3" destOrd="0" parTransId="{618FA384-7C46-4604-8B73-22A08550ADFD}" sibTransId="{345B175C-5281-485E-8CC2-52B48A5AAC13}"/>
    <dgm:cxn modelId="{6F11E0FB-98F4-43E8-BE7D-0348DBD3E64F}" srcId="{2277F9AD-74D4-4C3B-B7E3-09C5B0DAC935}" destId="{980850BF-E76D-469C-A3FE-0BBEC9CAF0B7}" srcOrd="0" destOrd="0" parTransId="{3EA0CCD6-6A49-490C-A106-1B6BE2195DB8}" sibTransId="{1FABBBEB-BEAE-4AD1-AD69-98422F70905C}"/>
    <dgm:cxn modelId="{C4CFB1FD-F85B-4888-B0A2-7E54C8FAC948}" type="presOf" srcId="{C96A7E7B-1E0B-47F3-BA66-CF755F43A3DD}" destId="{AF57962E-7E6C-4E5A-A945-69EA05AE343E}" srcOrd="0" destOrd="0" presId="urn:microsoft.com/office/officeart/2005/8/layout/hierarchy3"/>
    <dgm:cxn modelId="{C7B79590-78E7-4A9E-9D36-8890C29B5E0D}" type="presParOf" srcId="{BB14296C-17C2-4E2C-A5F8-A5449C86A755}" destId="{C8C98FAA-A6FD-4CBE-B399-4C1CF9D411A2}" srcOrd="0" destOrd="0" presId="urn:microsoft.com/office/officeart/2005/8/layout/hierarchy3"/>
    <dgm:cxn modelId="{D442E272-C8EB-4E8C-ABB7-3D5D83FF19FB}" type="presParOf" srcId="{C8C98FAA-A6FD-4CBE-B399-4C1CF9D411A2}" destId="{FEDC6A44-812E-46D2-A8E4-583C4F45B588}" srcOrd="0" destOrd="0" presId="urn:microsoft.com/office/officeart/2005/8/layout/hierarchy3"/>
    <dgm:cxn modelId="{61384634-5CE5-4798-9758-62ED16DAE9A1}" type="presParOf" srcId="{FEDC6A44-812E-46D2-A8E4-583C4F45B588}" destId="{A1CD8342-8EF9-42F3-BD4B-B2BEDBCDDC04}" srcOrd="0" destOrd="0" presId="urn:microsoft.com/office/officeart/2005/8/layout/hierarchy3"/>
    <dgm:cxn modelId="{0B4E2D54-9713-4AE7-B808-DFA5CC02180C}" type="presParOf" srcId="{FEDC6A44-812E-46D2-A8E4-583C4F45B588}" destId="{E7D2A6C5-A7FC-4B88-894D-C0296BE04ED8}" srcOrd="1" destOrd="0" presId="urn:microsoft.com/office/officeart/2005/8/layout/hierarchy3"/>
    <dgm:cxn modelId="{CE859E74-646E-431D-B6A3-E8628EA6D1E6}" type="presParOf" srcId="{C8C98FAA-A6FD-4CBE-B399-4C1CF9D411A2}" destId="{750C8A21-0E61-4A1A-A16E-1BEBF9D9429F}" srcOrd="1" destOrd="0" presId="urn:microsoft.com/office/officeart/2005/8/layout/hierarchy3"/>
    <dgm:cxn modelId="{F74E367F-BAB0-49EC-AFA9-88A42AEDA664}" type="presParOf" srcId="{750C8A21-0E61-4A1A-A16E-1BEBF9D9429F}" destId="{4F8571FD-498C-4C67-911A-D255721A5E75}" srcOrd="0" destOrd="0" presId="urn:microsoft.com/office/officeart/2005/8/layout/hierarchy3"/>
    <dgm:cxn modelId="{C7B0D62A-49DE-4110-B327-23656991C1D5}" type="presParOf" srcId="{750C8A21-0E61-4A1A-A16E-1BEBF9D9429F}" destId="{F498EDC9-15D1-4D82-BFA8-9E46F5DCD745}" srcOrd="1" destOrd="0" presId="urn:microsoft.com/office/officeart/2005/8/layout/hierarchy3"/>
    <dgm:cxn modelId="{A6FCEB8A-1683-452D-8FDF-FA5E06BE86AD}" type="presParOf" srcId="{BB14296C-17C2-4E2C-A5F8-A5449C86A755}" destId="{1F7ADA19-406C-418A-BE74-3B6B0686D5D1}" srcOrd="1" destOrd="0" presId="urn:microsoft.com/office/officeart/2005/8/layout/hierarchy3"/>
    <dgm:cxn modelId="{0BB4883A-3AC6-49A1-90F3-4DFB346F948A}" type="presParOf" srcId="{1F7ADA19-406C-418A-BE74-3B6B0686D5D1}" destId="{A773ACED-DC8E-412D-9D0C-D263E9FACF63}" srcOrd="0" destOrd="0" presId="urn:microsoft.com/office/officeart/2005/8/layout/hierarchy3"/>
    <dgm:cxn modelId="{F3AF0393-E4E7-4B2C-BF92-4E9581B81EB1}" type="presParOf" srcId="{A773ACED-DC8E-412D-9D0C-D263E9FACF63}" destId="{606FBACA-D25D-434E-91D6-AB6746948EAB}" srcOrd="0" destOrd="0" presId="urn:microsoft.com/office/officeart/2005/8/layout/hierarchy3"/>
    <dgm:cxn modelId="{B93DE659-9321-4717-9B75-DB524C164190}" type="presParOf" srcId="{A773ACED-DC8E-412D-9D0C-D263E9FACF63}" destId="{FBEE3695-13E1-4C30-A732-B90228EFE9F4}" srcOrd="1" destOrd="0" presId="urn:microsoft.com/office/officeart/2005/8/layout/hierarchy3"/>
    <dgm:cxn modelId="{D01EB1FD-0B3A-41B0-8F13-E1BA1B83BFBC}" type="presParOf" srcId="{1F7ADA19-406C-418A-BE74-3B6B0686D5D1}" destId="{A3946367-7381-43F2-9EC4-E3E31DEC5203}" srcOrd="1" destOrd="0" presId="urn:microsoft.com/office/officeart/2005/8/layout/hierarchy3"/>
    <dgm:cxn modelId="{3AEF20B8-8CEF-42B7-8032-ECD93EF158BF}" type="presParOf" srcId="{A3946367-7381-43F2-9EC4-E3E31DEC5203}" destId="{AAF0D2F8-F423-4BE2-A7C3-84022659FC6E}" srcOrd="0" destOrd="0" presId="urn:microsoft.com/office/officeart/2005/8/layout/hierarchy3"/>
    <dgm:cxn modelId="{9CAF49E8-3D6E-4780-BD46-9D3869C7CF6A}" type="presParOf" srcId="{A3946367-7381-43F2-9EC4-E3E31DEC5203}" destId="{40D82641-68A6-4E36-882B-861ADBB9AB8D}" srcOrd="1" destOrd="0" presId="urn:microsoft.com/office/officeart/2005/8/layout/hierarchy3"/>
    <dgm:cxn modelId="{BF58E4F1-8C05-49C7-BB1D-FAB465755868}" type="presParOf" srcId="{BB14296C-17C2-4E2C-A5F8-A5449C86A755}" destId="{ABE9AA06-4CB8-4ECD-A89D-39D8E8CC3E7B}" srcOrd="2" destOrd="0" presId="urn:microsoft.com/office/officeart/2005/8/layout/hierarchy3"/>
    <dgm:cxn modelId="{C9DC28CC-02C6-4DFC-8D37-0953641522D5}" type="presParOf" srcId="{ABE9AA06-4CB8-4ECD-A89D-39D8E8CC3E7B}" destId="{BB0B6A96-5B27-4B8B-B9C2-02A576ABF4BA}" srcOrd="0" destOrd="0" presId="urn:microsoft.com/office/officeart/2005/8/layout/hierarchy3"/>
    <dgm:cxn modelId="{878ECA52-B794-47C5-B74B-4F347994C5FC}" type="presParOf" srcId="{BB0B6A96-5B27-4B8B-B9C2-02A576ABF4BA}" destId="{026D60EA-7CAE-4A17-88F8-E9693D64AB90}" srcOrd="0" destOrd="0" presId="urn:microsoft.com/office/officeart/2005/8/layout/hierarchy3"/>
    <dgm:cxn modelId="{ED3FB875-293C-4DD8-BBBF-344689562D46}" type="presParOf" srcId="{BB0B6A96-5B27-4B8B-B9C2-02A576ABF4BA}" destId="{7C922C06-67E3-4F14-89C0-C33E4874A2B8}" srcOrd="1" destOrd="0" presId="urn:microsoft.com/office/officeart/2005/8/layout/hierarchy3"/>
    <dgm:cxn modelId="{063C38D7-EFAE-4F27-99BB-213C5A6C70D4}" type="presParOf" srcId="{ABE9AA06-4CB8-4ECD-A89D-39D8E8CC3E7B}" destId="{4A14F3CA-1C7D-4CC9-84FC-47F5E389CC65}" srcOrd="1" destOrd="0" presId="urn:microsoft.com/office/officeart/2005/8/layout/hierarchy3"/>
    <dgm:cxn modelId="{145BF0DE-1E58-4370-8819-393FA96E9F8E}" type="presParOf" srcId="{4A14F3CA-1C7D-4CC9-84FC-47F5E389CC65}" destId="{593472C5-377B-47DB-855A-3D15EFEE0AF4}" srcOrd="0" destOrd="0" presId="urn:microsoft.com/office/officeart/2005/8/layout/hierarchy3"/>
    <dgm:cxn modelId="{14594952-3F20-4AD3-9F5B-50F5805789AB}" type="presParOf" srcId="{4A14F3CA-1C7D-4CC9-84FC-47F5E389CC65}" destId="{A9AD93C8-2F88-4932-B9EF-36EC72FCE78B}" srcOrd="1" destOrd="0" presId="urn:microsoft.com/office/officeart/2005/8/layout/hierarchy3"/>
    <dgm:cxn modelId="{26F89E22-659D-40DB-96B3-3F7F42525A60}" type="presParOf" srcId="{BB14296C-17C2-4E2C-A5F8-A5449C86A755}" destId="{E3FD0D81-BEE5-4D04-A6A3-5BA3753AC65D}" srcOrd="3" destOrd="0" presId="urn:microsoft.com/office/officeart/2005/8/layout/hierarchy3"/>
    <dgm:cxn modelId="{27A0BFF7-32FD-497E-A3AE-18960BB2D6CE}" type="presParOf" srcId="{E3FD0D81-BEE5-4D04-A6A3-5BA3753AC65D}" destId="{E4662695-05B7-47DE-A44C-8D9B168B8C01}" srcOrd="0" destOrd="0" presId="urn:microsoft.com/office/officeart/2005/8/layout/hierarchy3"/>
    <dgm:cxn modelId="{AE82AAF5-A1EA-4C2A-BC61-A3B6E96C15D6}" type="presParOf" srcId="{E4662695-05B7-47DE-A44C-8D9B168B8C01}" destId="{71BFE131-990C-4253-A071-961ADCE75F3A}" srcOrd="0" destOrd="0" presId="urn:microsoft.com/office/officeart/2005/8/layout/hierarchy3"/>
    <dgm:cxn modelId="{C3377E32-D023-483B-A7E6-8F31349CBAAF}" type="presParOf" srcId="{E4662695-05B7-47DE-A44C-8D9B168B8C01}" destId="{997DA871-C33F-4318-BF8E-27ACE0B2D082}" srcOrd="1" destOrd="0" presId="urn:microsoft.com/office/officeart/2005/8/layout/hierarchy3"/>
    <dgm:cxn modelId="{2A68F5A5-3C14-4680-A182-E7CFC32FF92D}" type="presParOf" srcId="{E3FD0D81-BEE5-4D04-A6A3-5BA3753AC65D}" destId="{66451801-C214-4D06-8D34-C729DB4DA2FC}" srcOrd="1" destOrd="0" presId="urn:microsoft.com/office/officeart/2005/8/layout/hierarchy3"/>
    <dgm:cxn modelId="{2E4E2B2C-1E3E-4D47-BCD4-6A39A092A4C5}" type="presParOf" srcId="{66451801-C214-4D06-8D34-C729DB4DA2FC}" destId="{5AC14448-84A3-4A18-B0A4-397A4F8B5AF8}" srcOrd="0" destOrd="0" presId="urn:microsoft.com/office/officeart/2005/8/layout/hierarchy3"/>
    <dgm:cxn modelId="{0F256062-82B8-4BBF-9C66-2C615639A7B7}" type="presParOf" srcId="{66451801-C214-4D06-8D34-C729DB4DA2FC}" destId="{AF57962E-7E6C-4E5A-A945-69EA05AE343E}"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348174-D97A-4444-AEA7-9794E5FBADE5}" type="doc">
      <dgm:prSet loTypeId="urn:microsoft.com/office/officeart/2008/layout/AscendingPictureAccentProcess" loCatId="process" qsTypeId="urn:microsoft.com/office/officeart/2005/8/quickstyle/simple1" qsCatId="simple" csTypeId="urn:microsoft.com/office/officeart/2005/8/colors/colorful3" csCatId="colorful" phldr="1"/>
      <dgm:spPr/>
      <dgm:t>
        <a:bodyPr/>
        <a:lstStyle/>
        <a:p>
          <a:endParaRPr lang="es-CO"/>
        </a:p>
      </dgm:t>
    </dgm:pt>
    <dgm:pt modelId="{A07D1DF5-6619-4D11-AF2F-F7913037CEA0}">
      <dgm:prSet phldrT="[Texto]" custT="1"/>
      <dgm:spPr/>
      <dgm:t>
        <a:bodyPr/>
        <a:lstStyle/>
        <a:p>
          <a:r>
            <a:rPr lang="es-CO" sz="2000"/>
            <a:t>Legalidad</a:t>
          </a:r>
        </a:p>
      </dgm:t>
    </dgm:pt>
    <dgm:pt modelId="{66A0A3D5-75B0-451D-BF99-292AB2FE0B99}" type="parTrans" cxnId="{D928D950-79D9-4872-B388-21DFA913BA84}">
      <dgm:prSet/>
      <dgm:spPr/>
      <dgm:t>
        <a:bodyPr/>
        <a:lstStyle/>
        <a:p>
          <a:endParaRPr lang="es-CO" sz="4800"/>
        </a:p>
      </dgm:t>
    </dgm:pt>
    <dgm:pt modelId="{354D7308-FC12-470F-B0B9-1EEBB1C48743}" type="sibTrans" cxnId="{D928D950-79D9-4872-B388-21DFA913BA84}">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s-CO" sz="4800"/>
        </a:p>
      </dgm:t>
      <dgm:extLst>
        <a:ext uri="{E40237B7-FDA0-4F09-8148-C483321AD2D9}">
          <dgm14:cNvPr xmlns:dgm14="http://schemas.microsoft.com/office/drawing/2010/diagram" id="0" name="" descr="Tribunal contorno"/>
        </a:ext>
      </dgm:extLst>
    </dgm:pt>
    <dgm:pt modelId="{AF6F8F59-5D9C-497B-95EC-DD965BF4E4FB}">
      <dgm:prSet phldrT="[Texto]" custT="1"/>
      <dgm:spPr/>
      <dgm:t>
        <a:bodyPr/>
        <a:lstStyle/>
        <a:p>
          <a:r>
            <a:rPr lang="es-CO" sz="2000"/>
            <a:t>Planificación</a:t>
          </a:r>
        </a:p>
      </dgm:t>
    </dgm:pt>
    <dgm:pt modelId="{6244D652-5C6D-4DE0-B1E8-2ACC19EE54E6}" type="parTrans" cxnId="{DFD1E793-C399-491A-A51C-D62B5455C5B4}">
      <dgm:prSet/>
      <dgm:spPr/>
      <dgm:t>
        <a:bodyPr/>
        <a:lstStyle/>
        <a:p>
          <a:endParaRPr lang="es-CO" sz="4800"/>
        </a:p>
      </dgm:t>
    </dgm:pt>
    <dgm:pt modelId="{922A7049-E904-42B3-9023-7588326A68A4}" type="sibTrans" cxnId="{DFD1E793-C399-491A-A51C-D62B5455C5B4}">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s-CO" sz="4800"/>
        </a:p>
      </dgm:t>
      <dgm:extLst>
        <a:ext uri="{E40237B7-FDA0-4F09-8148-C483321AD2D9}">
          <dgm14:cNvPr xmlns:dgm14="http://schemas.microsoft.com/office/drawing/2010/diagram" id="0" name="" descr="Aspiración contorno"/>
        </a:ext>
      </dgm:extLst>
    </dgm:pt>
    <dgm:pt modelId="{35FABDD0-541B-4FC9-BAF4-A2031CED0DFE}">
      <dgm:prSet phldrT="[Texto]" custT="1"/>
      <dgm:spPr/>
      <dgm:t>
        <a:bodyPr/>
        <a:lstStyle/>
        <a:p>
          <a:r>
            <a:rPr lang="es-CO" sz="2000"/>
            <a:t>Anualidad</a:t>
          </a:r>
        </a:p>
      </dgm:t>
    </dgm:pt>
    <dgm:pt modelId="{730FC1F2-BF16-425D-A12B-93FED734C414}" type="parTrans" cxnId="{A9253529-D89E-4891-AFD9-12AE4E4B64B1}">
      <dgm:prSet/>
      <dgm:spPr/>
      <dgm:t>
        <a:bodyPr/>
        <a:lstStyle/>
        <a:p>
          <a:endParaRPr lang="es-CO" sz="4800"/>
        </a:p>
      </dgm:t>
    </dgm:pt>
    <dgm:pt modelId="{5FDCA978-D627-429E-8A06-31E7B5A8DD26}" type="sibTrans" cxnId="{A9253529-D89E-4891-AFD9-12AE4E4B64B1}">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s-CO" sz="4800"/>
        </a:p>
      </dgm:t>
      <dgm:extLst>
        <a:ext uri="{E40237B7-FDA0-4F09-8148-C483321AD2D9}">
          <dgm14:cNvPr xmlns:dgm14="http://schemas.microsoft.com/office/drawing/2010/diagram" id="0" name="" descr="Calendario contorno"/>
        </a:ext>
      </dgm:extLst>
    </dgm:pt>
    <dgm:pt modelId="{630E6C99-E7A0-4FF9-A8C8-59C70956F083}">
      <dgm:prSet phldrT="[Texto]" custT="1"/>
      <dgm:spPr/>
      <dgm:t>
        <a:bodyPr/>
        <a:lstStyle/>
        <a:p>
          <a:r>
            <a:rPr lang="es-CO" sz="2000"/>
            <a:t>Universalidad</a:t>
          </a:r>
        </a:p>
      </dgm:t>
    </dgm:pt>
    <dgm:pt modelId="{CF69A41F-C14B-488B-BF07-A48A9E20A20E}" type="parTrans" cxnId="{7E5BF3FB-9199-4CAD-A42E-6C5E20C961FC}">
      <dgm:prSet/>
      <dgm:spPr/>
      <dgm:t>
        <a:bodyPr/>
        <a:lstStyle/>
        <a:p>
          <a:endParaRPr lang="es-CO" sz="4800"/>
        </a:p>
      </dgm:t>
    </dgm:pt>
    <dgm:pt modelId="{59C6A924-AA3F-4F5F-A03B-0A3EC6D09AC8}" type="sibTrans" cxnId="{7E5BF3FB-9199-4CAD-A42E-6C5E20C961FC}">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s-CO" sz="4800"/>
        </a:p>
      </dgm:t>
      <dgm:extLst>
        <a:ext uri="{E40237B7-FDA0-4F09-8148-C483321AD2D9}">
          <dgm14:cNvPr xmlns:dgm14="http://schemas.microsoft.com/office/drawing/2010/diagram" id="0" name="" descr="Sistema solar contorno"/>
        </a:ext>
      </dgm:extLst>
    </dgm:pt>
    <dgm:pt modelId="{C1B20290-9C69-4C92-A755-3C0ACAA765C2}">
      <dgm:prSet phldrT="[Texto]" custT="1"/>
      <dgm:spPr/>
      <dgm:t>
        <a:bodyPr/>
        <a:lstStyle/>
        <a:p>
          <a:r>
            <a:rPr lang="es-CO" sz="2000"/>
            <a:t>Unidad de Caja</a:t>
          </a:r>
        </a:p>
      </dgm:t>
    </dgm:pt>
    <dgm:pt modelId="{8089C6FD-F0EE-4B4D-9C06-C70EC4F85A3C}" type="parTrans" cxnId="{143F788A-4C3B-4127-9B1E-4BAC5C323874}">
      <dgm:prSet/>
      <dgm:spPr/>
      <dgm:t>
        <a:bodyPr/>
        <a:lstStyle/>
        <a:p>
          <a:endParaRPr lang="es-CO" sz="4800"/>
        </a:p>
      </dgm:t>
    </dgm:pt>
    <dgm:pt modelId="{F41A337E-6471-43B1-93C2-4A449695EA1C}" type="sibTrans" cxnId="{143F788A-4C3B-4127-9B1E-4BAC5C32387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s-CO" sz="4800"/>
        </a:p>
      </dgm:t>
      <dgm:extLst>
        <a:ext uri="{E40237B7-FDA0-4F09-8148-C483321AD2D9}">
          <dgm14:cNvPr xmlns:dgm14="http://schemas.microsoft.com/office/drawing/2010/diagram" id="0" name="" descr="Monedas contorno"/>
        </a:ext>
      </dgm:extLst>
    </dgm:pt>
    <dgm:pt modelId="{25FA038B-E1B9-4288-AB16-8BFF147F8AF2}">
      <dgm:prSet phldrT="[Texto]" custT="1"/>
      <dgm:spPr/>
      <dgm:t>
        <a:bodyPr/>
        <a:lstStyle/>
        <a:p>
          <a:pPr rtl="0"/>
          <a:r>
            <a:rPr lang="es-CO" sz="2000"/>
            <a:t>Programación Integral</a:t>
          </a:r>
        </a:p>
      </dgm:t>
    </dgm:pt>
    <dgm:pt modelId="{9EA0B160-772E-49F5-9F0F-443F39C60192}" type="parTrans" cxnId="{E8407A29-8149-4A4E-ABEF-08A35FA98E0D}">
      <dgm:prSet/>
      <dgm:spPr/>
      <dgm:t>
        <a:bodyPr/>
        <a:lstStyle/>
        <a:p>
          <a:endParaRPr lang="es-CO" sz="4800"/>
        </a:p>
      </dgm:t>
    </dgm:pt>
    <dgm:pt modelId="{98A27A1A-CD4D-4E28-8D4E-E075EC4FF680}" type="sibTrans" cxnId="{E8407A29-8149-4A4E-ABEF-08A35FA98E0D}">
      <dgm:prSet/>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t>
        <a:bodyPr/>
        <a:lstStyle/>
        <a:p>
          <a:endParaRPr lang="es-CO" sz="4800"/>
        </a:p>
      </dgm:t>
      <dgm:extLst>
        <a:ext uri="{E40237B7-FDA0-4F09-8148-C483321AD2D9}">
          <dgm14:cNvPr xmlns:dgm14="http://schemas.microsoft.com/office/drawing/2010/diagram" id="0" name="" descr="Tren contorno"/>
        </a:ext>
      </dgm:extLst>
    </dgm:pt>
    <dgm:pt modelId="{4813B65D-0CB3-46D0-B303-826BF08E21C8}">
      <dgm:prSet phldrT="[Texto]" custT="1"/>
      <dgm:spPr/>
      <dgm:t>
        <a:bodyPr/>
        <a:lstStyle/>
        <a:p>
          <a:r>
            <a:rPr lang="es-CO" sz="2000"/>
            <a:t>Especialización</a:t>
          </a:r>
        </a:p>
      </dgm:t>
    </dgm:pt>
    <dgm:pt modelId="{C1EDB9C7-A7B8-4AE1-89AB-C9B6499F7D60}" type="parTrans" cxnId="{2D1B7F74-3B5C-463A-B1EE-0B401BDA9845}">
      <dgm:prSet/>
      <dgm:spPr/>
      <dgm:t>
        <a:bodyPr/>
        <a:lstStyle/>
        <a:p>
          <a:endParaRPr lang="es-CO" sz="4800"/>
        </a:p>
      </dgm:t>
    </dgm:pt>
    <dgm:pt modelId="{C91343CD-AB77-4245-8BBD-02907831B92C}" type="sibTrans" cxnId="{2D1B7F74-3B5C-463A-B1EE-0B401BDA9845}">
      <dgm:prSet/>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t>
        <a:bodyPr/>
        <a:lstStyle/>
        <a:p>
          <a:endParaRPr lang="es-CO" sz="4800"/>
        </a:p>
      </dgm:t>
      <dgm:extLst>
        <a:ext uri="{E40237B7-FDA0-4F09-8148-C483321AD2D9}">
          <dgm14:cNvPr xmlns:dgm14="http://schemas.microsoft.com/office/drawing/2010/diagram" id="0" name="" descr="Prismáticos contorno"/>
        </a:ext>
      </dgm:extLst>
    </dgm:pt>
    <dgm:pt modelId="{1459B49F-07C2-4981-8839-BF5E4F3D559D}">
      <dgm:prSet phldrT="[Texto]"/>
      <dgm:spPr/>
      <dgm:t>
        <a:bodyPr/>
        <a:lstStyle/>
        <a:p>
          <a:endParaRPr lang="es-ES"/>
        </a:p>
      </dgm:t>
    </dgm:pt>
    <dgm:pt modelId="{07EE249F-2337-49E1-B12B-0A7B3B31D6F3}" type="parTrans" cxnId="{51264D6E-F3B5-46B7-AB28-8BA259EBED4E}">
      <dgm:prSet/>
      <dgm:spPr/>
      <dgm:t>
        <a:bodyPr/>
        <a:lstStyle/>
        <a:p>
          <a:endParaRPr lang="es-CO" sz="4800"/>
        </a:p>
      </dgm:t>
    </dgm:pt>
    <dgm:pt modelId="{1BF92E1A-35A2-419D-8C4D-09237035B147}" type="sibTrans" cxnId="{51264D6E-F3B5-46B7-AB28-8BA259EBED4E}">
      <dgm:prSet/>
      <dgm:spPr/>
      <dgm:t>
        <a:bodyPr/>
        <a:lstStyle/>
        <a:p>
          <a:endParaRPr lang="es-CO" sz="4800"/>
        </a:p>
      </dgm:t>
    </dgm:pt>
    <dgm:pt modelId="{BBACCF7F-C611-4541-A097-EE72F4EAF31C}" type="pres">
      <dgm:prSet presAssocID="{3D348174-D97A-4444-AEA7-9794E5FBADE5}" presName="Name0" presStyleCnt="0">
        <dgm:presLayoutVars>
          <dgm:chMax val="7"/>
          <dgm:chPref val="7"/>
          <dgm:dir/>
        </dgm:presLayoutVars>
      </dgm:prSet>
      <dgm:spPr/>
    </dgm:pt>
    <dgm:pt modelId="{50091A99-747F-447F-9928-F8CD78F00A5C}" type="pres">
      <dgm:prSet presAssocID="{3D348174-D97A-4444-AEA7-9794E5FBADE5}" presName="dot1" presStyleLbl="alignNode1" presStyleIdx="0" presStyleCnt="18"/>
      <dgm:spPr/>
    </dgm:pt>
    <dgm:pt modelId="{7C9F5A4D-22AB-455A-AC18-DA122C178376}" type="pres">
      <dgm:prSet presAssocID="{3D348174-D97A-4444-AEA7-9794E5FBADE5}" presName="dot2" presStyleLbl="alignNode1" presStyleIdx="1" presStyleCnt="18"/>
      <dgm:spPr/>
    </dgm:pt>
    <dgm:pt modelId="{15B2D939-9BCD-487F-B413-9457BB41D11E}" type="pres">
      <dgm:prSet presAssocID="{3D348174-D97A-4444-AEA7-9794E5FBADE5}" presName="dot3" presStyleLbl="alignNode1" presStyleIdx="2" presStyleCnt="18"/>
      <dgm:spPr/>
    </dgm:pt>
    <dgm:pt modelId="{50855250-1271-468B-8DC4-FA9DF7C985C6}" type="pres">
      <dgm:prSet presAssocID="{3D348174-D97A-4444-AEA7-9794E5FBADE5}" presName="dot4" presStyleLbl="alignNode1" presStyleIdx="3" presStyleCnt="18"/>
      <dgm:spPr/>
    </dgm:pt>
    <dgm:pt modelId="{94261800-20D3-4C38-B0CC-D635E5D843BD}" type="pres">
      <dgm:prSet presAssocID="{3D348174-D97A-4444-AEA7-9794E5FBADE5}" presName="dot5" presStyleLbl="alignNode1" presStyleIdx="4" presStyleCnt="18"/>
      <dgm:spPr/>
    </dgm:pt>
    <dgm:pt modelId="{1372865E-3573-4A41-8E84-7795AE9BC7E9}" type="pres">
      <dgm:prSet presAssocID="{3D348174-D97A-4444-AEA7-9794E5FBADE5}" presName="dot6" presStyleLbl="alignNode1" presStyleIdx="5" presStyleCnt="18"/>
      <dgm:spPr/>
    </dgm:pt>
    <dgm:pt modelId="{BE97C383-48B2-40F3-954B-9339D9AB1AE3}" type="pres">
      <dgm:prSet presAssocID="{3D348174-D97A-4444-AEA7-9794E5FBADE5}" presName="dot7" presStyleLbl="alignNode1" presStyleIdx="6" presStyleCnt="18"/>
      <dgm:spPr/>
    </dgm:pt>
    <dgm:pt modelId="{55222571-5C94-48BF-BDD7-5FC5641CB3B7}" type="pres">
      <dgm:prSet presAssocID="{3D348174-D97A-4444-AEA7-9794E5FBADE5}" presName="dot8" presStyleLbl="alignNode1" presStyleIdx="7" presStyleCnt="18"/>
      <dgm:spPr/>
    </dgm:pt>
    <dgm:pt modelId="{39BAB793-BCF3-4579-9AED-C39D025B4BF8}" type="pres">
      <dgm:prSet presAssocID="{3D348174-D97A-4444-AEA7-9794E5FBADE5}" presName="dot9" presStyleLbl="alignNode1" presStyleIdx="8" presStyleCnt="18"/>
      <dgm:spPr/>
    </dgm:pt>
    <dgm:pt modelId="{9460AA91-0C48-43E7-B2BD-63728F367F2A}" type="pres">
      <dgm:prSet presAssocID="{3D348174-D97A-4444-AEA7-9794E5FBADE5}" presName="dot10" presStyleLbl="alignNode1" presStyleIdx="9" presStyleCnt="18"/>
      <dgm:spPr/>
    </dgm:pt>
    <dgm:pt modelId="{92429959-3FC6-43CA-8A7C-8253883D3E2E}" type="pres">
      <dgm:prSet presAssocID="{3D348174-D97A-4444-AEA7-9794E5FBADE5}" presName="dot11" presStyleLbl="alignNode1" presStyleIdx="10" presStyleCnt="18"/>
      <dgm:spPr/>
    </dgm:pt>
    <dgm:pt modelId="{D2871441-0FE6-4D22-A908-7DA9CE93E35D}" type="pres">
      <dgm:prSet presAssocID="{3D348174-D97A-4444-AEA7-9794E5FBADE5}" presName="dotArrow1" presStyleLbl="alignNode1" presStyleIdx="11" presStyleCnt="18"/>
      <dgm:spPr/>
    </dgm:pt>
    <dgm:pt modelId="{2CE109B1-651E-4492-A9B9-A4B84E22B2E3}" type="pres">
      <dgm:prSet presAssocID="{3D348174-D97A-4444-AEA7-9794E5FBADE5}" presName="dotArrow2" presStyleLbl="alignNode1" presStyleIdx="12" presStyleCnt="18"/>
      <dgm:spPr/>
    </dgm:pt>
    <dgm:pt modelId="{C2359CEF-8CA7-408C-A8E0-15085FF14905}" type="pres">
      <dgm:prSet presAssocID="{3D348174-D97A-4444-AEA7-9794E5FBADE5}" presName="dotArrow3" presStyleLbl="alignNode1" presStyleIdx="13" presStyleCnt="18"/>
      <dgm:spPr/>
    </dgm:pt>
    <dgm:pt modelId="{5B784704-062B-4760-AF1E-8DB9D58388A4}" type="pres">
      <dgm:prSet presAssocID="{3D348174-D97A-4444-AEA7-9794E5FBADE5}" presName="dotArrow4" presStyleLbl="alignNode1" presStyleIdx="14" presStyleCnt="18"/>
      <dgm:spPr/>
    </dgm:pt>
    <dgm:pt modelId="{60231BB5-15DF-4FE8-A661-E0CE9A5BEAC5}" type="pres">
      <dgm:prSet presAssocID="{3D348174-D97A-4444-AEA7-9794E5FBADE5}" presName="dotArrow5" presStyleLbl="alignNode1" presStyleIdx="15" presStyleCnt="18" custLinFactNeighborX="-47988"/>
      <dgm:spPr/>
    </dgm:pt>
    <dgm:pt modelId="{8CDC30B0-FD61-49D5-A735-164670C93C6E}" type="pres">
      <dgm:prSet presAssocID="{3D348174-D97A-4444-AEA7-9794E5FBADE5}" presName="dotArrow6" presStyleLbl="alignNode1" presStyleIdx="16" presStyleCnt="18"/>
      <dgm:spPr/>
    </dgm:pt>
    <dgm:pt modelId="{7971C7B1-0D3F-494C-B9A5-BE551FEE7D14}" type="pres">
      <dgm:prSet presAssocID="{3D348174-D97A-4444-AEA7-9794E5FBADE5}" presName="dotArrow7" presStyleLbl="alignNode1" presStyleIdx="17" presStyleCnt="18"/>
      <dgm:spPr/>
    </dgm:pt>
    <dgm:pt modelId="{1703FE79-0F69-4ABB-B962-C5B21ABC71AB}" type="pres">
      <dgm:prSet presAssocID="{A07D1DF5-6619-4D11-AF2F-F7913037CEA0}" presName="parTx1" presStyleLbl="node1" presStyleIdx="0" presStyleCnt="7" custScaleX="212374" custLinFactNeighborX="73335"/>
      <dgm:spPr/>
    </dgm:pt>
    <dgm:pt modelId="{5A514B03-9482-4B99-AEBF-3BFABE79BD1A}" type="pres">
      <dgm:prSet presAssocID="{354D7308-FC12-470F-B0B9-1EEBB1C48743}" presName="picture1" presStyleCnt="0"/>
      <dgm:spPr/>
    </dgm:pt>
    <dgm:pt modelId="{B3702A11-128B-4C62-A883-86CD45879AD2}" type="pres">
      <dgm:prSet presAssocID="{354D7308-FC12-470F-B0B9-1EEBB1C48743}" presName="imageRepeatNode" presStyleLbl="fgImgPlace1" presStyleIdx="0" presStyleCnt="7" custLinFactNeighborX="-4804"/>
      <dgm:spPr/>
    </dgm:pt>
    <dgm:pt modelId="{3BD21B1A-779B-4F44-A1C5-7F70E1C8F5D7}" type="pres">
      <dgm:prSet presAssocID="{AF6F8F59-5D9C-497B-95EC-DD965BF4E4FB}" presName="parTx2" presStyleLbl="node1" presStyleIdx="1" presStyleCnt="7" custScaleX="207372" custLinFactNeighborX="68891"/>
      <dgm:spPr/>
    </dgm:pt>
    <dgm:pt modelId="{37FDDCFA-090B-427E-A38E-13AA779641B4}" type="pres">
      <dgm:prSet presAssocID="{922A7049-E904-42B3-9023-7588326A68A4}" presName="picture2" presStyleCnt="0"/>
      <dgm:spPr/>
    </dgm:pt>
    <dgm:pt modelId="{B9FB0F4B-B02C-4E35-A974-1F8C56013441}" type="pres">
      <dgm:prSet presAssocID="{922A7049-E904-42B3-9023-7588326A68A4}" presName="imageRepeatNode" presStyleLbl="fgImgPlace1" presStyleIdx="1" presStyleCnt="7" custLinFactNeighborX="-4804"/>
      <dgm:spPr/>
    </dgm:pt>
    <dgm:pt modelId="{66589BF0-4CBF-4EA3-A5E8-05F7AFE26B95}" type="pres">
      <dgm:prSet presAssocID="{35FABDD0-541B-4FC9-BAF4-A2031CED0DFE}" presName="parTx3" presStyleLbl="node1" presStyleIdx="2" presStyleCnt="7" custScaleX="236695" custLinFactNeighborX="82223"/>
      <dgm:spPr/>
    </dgm:pt>
    <dgm:pt modelId="{52A5D95B-FBB3-4C43-A4DD-759E5EED698C}" type="pres">
      <dgm:prSet presAssocID="{5FDCA978-D627-429E-8A06-31E7B5A8DD26}" presName="picture3" presStyleCnt="0"/>
      <dgm:spPr/>
    </dgm:pt>
    <dgm:pt modelId="{776D3F15-AD7A-4379-B638-8A8D391DF5DD}" type="pres">
      <dgm:prSet presAssocID="{5FDCA978-D627-429E-8A06-31E7B5A8DD26}" presName="imageRepeatNode" presStyleLbl="fgImgPlace1" presStyleIdx="2" presStyleCnt="7" custLinFactNeighborX="-4804"/>
      <dgm:spPr/>
    </dgm:pt>
    <dgm:pt modelId="{CA3AC64D-F535-4EA6-996E-1763DCE093DD}" type="pres">
      <dgm:prSet presAssocID="{630E6C99-E7A0-4FF9-A8C8-59C70956F083}" presName="parTx4" presStyleLbl="node1" presStyleIdx="3" presStyleCnt="7" custScaleX="217649" custLinFactNeighborX="73335"/>
      <dgm:spPr/>
    </dgm:pt>
    <dgm:pt modelId="{7F31B5A9-8D55-4967-9A09-4A07C91FE23F}" type="pres">
      <dgm:prSet presAssocID="{59C6A924-AA3F-4F5F-A03B-0A3EC6D09AC8}" presName="picture4" presStyleCnt="0"/>
      <dgm:spPr/>
    </dgm:pt>
    <dgm:pt modelId="{477FE9A2-3C5D-4B81-821B-712B3E0A2166}" type="pres">
      <dgm:prSet presAssocID="{59C6A924-AA3F-4F5F-A03B-0A3EC6D09AC8}" presName="imageRepeatNode" presStyleLbl="fgImgPlace1" presStyleIdx="3" presStyleCnt="7" custLinFactNeighborX="-4804"/>
      <dgm:spPr/>
    </dgm:pt>
    <dgm:pt modelId="{EFE64238-57C7-4D70-8EE0-F45C0E92BB80}" type="pres">
      <dgm:prSet presAssocID="{C1B20290-9C69-4C92-A755-3C0ACAA765C2}" presName="parTx5" presStyleLbl="node1" presStyleIdx="4" presStyleCnt="7" custScaleX="225142" custLinFactNeighborX="76668"/>
      <dgm:spPr/>
    </dgm:pt>
    <dgm:pt modelId="{4562D7DB-3FB1-4D26-A5B5-449F3882704D}" type="pres">
      <dgm:prSet presAssocID="{F41A337E-6471-43B1-93C2-4A449695EA1C}" presName="picture5" presStyleCnt="0"/>
      <dgm:spPr/>
    </dgm:pt>
    <dgm:pt modelId="{7E873572-18BE-4E24-B9DE-B89E98AECD28}" type="pres">
      <dgm:prSet presAssocID="{F41A337E-6471-43B1-93C2-4A449695EA1C}" presName="imageRepeatNode" presStyleLbl="fgImgPlace1" presStyleIdx="4" presStyleCnt="7" custLinFactNeighborX="-4804"/>
      <dgm:spPr/>
    </dgm:pt>
    <dgm:pt modelId="{AC60F500-F35B-4D2B-B046-A6BD6BE98D7D}" type="pres">
      <dgm:prSet presAssocID="{25FA038B-E1B9-4288-AB16-8BFF147F8AF2}" presName="parTx6" presStyleLbl="node1" presStyleIdx="5" presStyleCnt="7" custScaleX="228540" custScaleY="119812" custLinFactNeighborX="80330"/>
      <dgm:spPr/>
    </dgm:pt>
    <dgm:pt modelId="{3C20ADBD-F1FD-487B-B0C1-8C66DF3F5BBD}" type="pres">
      <dgm:prSet presAssocID="{98A27A1A-CD4D-4E28-8D4E-E075EC4FF680}" presName="picture6" presStyleCnt="0"/>
      <dgm:spPr/>
    </dgm:pt>
    <dgm:pt modelId="{A4C25080-811D-4CB6-95D9-62C583F2A873}" type="pres">
      <dgm:prSet presAssocID="{98A27A1A-CD4D-4E28-8D4E-E075EC4FF680}" presName="imageRepeatNode" presStyleLbl="fgImgPlace1" presStyleIdx="5" presStyleCnt="7" custLinFactNeighborX="-4804"/>
      <dgm:spPr/>
    </dgm:pt>
    <dgm:pt modelId="{BCF35861-B06F-446C-BB14-6A0CC09A2AD6}" type="pres">
      <dgm:prSet presAssocID="{4813B65D-0CB3-46D0-B303-826BF08E21C8}" presName="parTx7" presStyleLbl="node1" presStyleIdx="6" presStyleCnt="7" custScaleX="218307" custLinFactNeighborX="72713"/>
      <dgm:spPr/>
    </dgm:pt>
    <dgm:pt modelId="{04A9859D-17D2-47EF-B34C-80D176C67FCE}" type="pres">
      <dgm:prSet presAssocID="{C91343CD-AB77-4245-8BBD-02907831B92C}" presName="picture7" presStyleCnt="0"/>
      <dgm:spPr/>
    </dgm:pt>
    <dgm:pt modelId="{0F0F34E9-6E26-4978-9640-BEAC8B03CFB5}" type="pres">
      <dgm:prSet presAssocID="{C91343CD-AB77-4245-8BBD-02907831B92C}" presName="imageRepeatNode" presStyleLbl="fgImgPlace1" presStyleIdx="6" presStyleCnt="7" custLinFactNeighborX="-4804"/>
      <dgm:spPr/>
    </dgm:pt>
  </dgm:ptLst>
  <dgm:cxnLst>
    <dgm:cxn modelId="{431E3A01-3CD6-472D-A9F6-3946A1250254}" type="presOf" srcId="{5FDCA978-D627-429E-8A06-31E7B5A8DD26}" destId="{776D3F15-AD7A-4379-B638-8A8D391DF5DD}" srcOrd="0" destOrd="0" presId="urn:microsoft.com/office/officeart/2008/layout/AscendingPictureAccentProcess"/>
    <dgm:cxn modelId="{65FF6818-CE8B-4838-A681-E99B59B46AA6}" type="presOf" srcId="{3D348174-D97A-4444-AEA7-9794E5FBADE5}" destId="{BBACCF7F-C611-4541-A097-EE72F4EAF31C}" srcOrd="0" destOrd="0" presId="urn:microsoft.com/office/officeart/2008/layout/AscendingPictureAccentProcess"/>
    <dgm:cxn modelId="{A9253529-D89E-4891-AFD9-12AE4E4B64B1}" srcId="{3D348174-D97A-4444-AEA7-9794E5FBADE5}" destId="{35FABDD0-541B-4FC9-BAF4-A2031CED0DFE}" srcOrd="2" destOrd="0" parTransId="{730FC1F2-BF16-425D-A12B-93FED734C414}" sibTransId="{5FDCA978-D627-429E-8A06-31E7B5A8DD26}"/>
    <dgm:cxn modelId="{E8407A29-8149-4A4E-ABEF-08A35FA98E0D}" srcId="{3D348174-D97A-4444-AEA7-9794E5FBADE5}" destId="{25FA038B-E1B9-4288-AB16-8BFF147F8AF2}" srcOrd="5" destOrd="0" parTransId="{9EA0B160-772E-49F5-9F0F-443F39C60192}" sibTransId="{98A27A1A-CD4D-4E28-8D4E-E075EC4FF680}"/>
    <dgm:cxn modelId="{CBDEDB2F-22BA-4CB2-A3BA-911B0D6091CC}" type="presOf" srcId="{35FABDD0-541B-4FC9-BAF4-A2031CED0DFE}" destId="{66589BF0-4CBF-4EA3-A5E8-05F7AFE26B95}" srcOrd="0" destOrd="0" presId="urn:microsoft.com/office/officeart/2008/layout/AscendingPictureAccentProcess"/>
    <dgm:cxn modelId="{75646B35-67E3-4D24-9BB9-EFB8DB0260BB}" type="presOf" srcId="{922A7049-E904-42B3-9023-7588326A68A4}" destId="{B9FB0F4B-B02C-4E35-A974-1F8C56013441}" srcOrd="0" destOrd="0" presId="urn:microsoft.com/office/officeart/2008/layout/AscendingPictureAccentProcess"/>
    <dgm:cxn modelId="{927D0B39-FBA1-4B81-8B0D-A0FFB0E43E4A}" type="presOf" srcId="{59C6A924-AA3F-4F5F-A03B-0A3EC6D09AC8}" destId="{477FE9A2-3C5D-4B81-821B-712B3E0A2166}" srcOrd="0" destOrd="0" presId="urn:microsoft.com/office/officeart/2008/layout/AscendingPictureAccentProcess"/>
    <dgm:cxn modelId="{2FFA5F3A-EF98-465D-BB8A-ACF07CDCA709}" type="presOf" srcId="{AF6F8F59-5D9C-497B-95EC-DD965BF4E4FB}" destId="{3BD21B1A-779B-4F44-A1C5-7F70E1C8F5D7}" srcOrd="0" destOrd="0" presId="urn:microsoft.com/office/officeart/2008/layout/AscendingPictureAccentProcess"/>
    <dgm:cxn modelId="{7009223F-BB8B-4AC9-B750-54E2F90C42D8}" type="presOf" srcId="{630E6C99-E7A0-4FF9-A8C8-59C70956F083}" destId="{CA3AC64D-F535-4EA6-996E-1763DCE093DD}" srcOrd="0" destOrd="0" presId="urn:microsoft.com/office/officeart/2008/layout/AscendingPictureAccentProcess"/>
    <dgm:cxn modelId="{51264D6E-F3B5-46B7-AB28-8BA259EBED4E}" srcId="{3D348174-D97A-4444-AEA7-9794E5FBADE5}" destId="{1459B49F-07C2-4981-8839-BF5E4F3D559D}" srcOrd="7" destOrd="0" parTransId="{07EE249F-2337-49E1-B12B-0A7B3B31D6F3}" sibTransId="{1BF92E1A-35A2-419D-8C4D-09237035B147}"/>
    <dgm:cxn modelId="{85AE1570-2216-45B4-B0BC-FF2F5F37BE41}" type="presOf" srcId="{F41A337E-6471-43B1-93C2-4A449695EA1C}" destId="{7E873572-18BE-4E24-B9DE-B89E98AECD28}" srcOrd="0" destOrd="0" presId="urn:microsoft.com/office/officeart/2008/layout/AscendingPictureAccentProcess"/>
    <dgm:cxn modelId="{FB19B770-91B5-497F-8B11-98D41CBF0693}" type="presOf" srcId="{4813B65D-0CB3-46D0-B303-826BF08E21C8}" destId="{BCF35861-B06F-446C-BB14-6A0CC09A2AD6}" srcOrd="0" destOrd="0" presId="urn:microsoft.com/office/officeart/2008/layout/AscendingPictureAccentProcess"/>
    <dgm:cxn modelId="{D928D950-79D9-4872-B388-21DFA913BA84}" srcId="{3D348174-D97A-4444-AEA7-9794E5FBADE5}" destId="{A07D1DF5-6619-4D11-AF2F-F7913037CEA0}" srcOrd="0" destOrd="0" parTransId="{66A0A3D5-75B0-451D-BF99-292AB2FE0B99}" sibTransId="{354D7308-FC12-470F-B0B9-1EEBB1C48743}"/>
    <dgm:cxn modelId="{F974D171-9877-414D-A63D-FEEEE90329AE}" type="presOf" srcId="{354D7308-FC12-470F-B0B9-1EEBB1C48743}" destId="{B3702A11-128B-4C62-A883-86CD45879AD2}" srcOrd="0" destOrd="0" presId="urn:microsoft.com/office/officeart/2008/layout/AscendingPictureAccentProcess"/>
    <dgm:cxn modelId="{2D1B7F74-3B5C-463A-B1EE-0B401BDA9845}" srcId="{3D348174-D97A-4444-AEA7-9794E5FBADE5}" destId="{4813B65D-0CB3-46D0-B303-826BF08E21C8}" srcOrd="6" destOrd="0" parTransId="{C1EDB9C7-A7B8-4AE1-89AB-C9B6499F7D60}" sibTransId="{C91343CD-AB77-4245-8BBD-02907831B92C}"/>
    <dgm:cxn modelId="{556F8456-F738-4C9E-87A8-D910C56125D1}" type="presOf" srcId="{C91343CD-AB77-4245-8BBD-02907831B92C}" destId="{0F0F34E9-6E26-4978-9640-BEAC8B03CFB5}" srcOrd="0" destOrd="0" presId="urn:microsoft.com/office/officeart/2008/layout/AscendingPictureAccentProcess"/>
    <dgm:cxn modelId="{83EA7482-4E38-4ECF-BCE7-F6A41A2A4522}" type="presOf" srcId="{25FA038B-E1B9-4288-AB16-8BFF147F8AF2}" destId="{AC60F500-F35B-4D2B-B046-A6BD6BE98D7D}" srcOrd="0" destOrd="0" presId="urn:microsoft.com/office/officeart/2008/layout/AscendingPictureAccentProcess"/>
    <dgm:cxn modelId="{143F788A-4C3B-4127-9B1E-4BAC5C323874}" srcId="{3D348174-D97A-4444-AEA7-9794E5FBADE5}" destId="{C1B20290-9C69-4C92-A755-3C0ACAA765C2}" srcOrd="4" destOrd="0" parTransId="{8089C6FD-F0EE-4B4D-9C06-C70EC4F85A3C}" sibTransId="{F41A337E-6471-43B1-93C2-4A449695EA1C}"/>
    <dgm:cxn modelId="{DFD1E793-C399-491A-A51C-D62B5455C5B4}" srcId="{3D348174-D97A-4444-AEA7-9794E5FBADE5}" destId="{AF6F8F59-5D9C-497B-95EC-DD965BF4E4FB}" srcOrd="1" destOrd="0" parTransId="{6244D652-5C6D-4DE0-B1E8-2ACC19EE54E6}" sibTransId="{922A7049-E904-42B3-9023-7588326A68A4}"/>
    <dgm:cxn modelId="{D68AEAAB-694A-44AE-A706-0CF081D1B385}" type="presOf" srcId="{C1B20290-9C69-4C92-A755-3C0ACAA765C2}" destId="{EFE64238-57C7-4D70-8EE0-F45C0E92BB80}" srcOrd="0" destOrd="0" presId="urn:microsoft.com/office/officeart/2008/layout/AscendingPictureAccentProcess"/>
    <dgm:cxn modelId="{E62C61DA-B270-40D7-AE7E-F665C8F32B67}" type="presOf" srcId="{98A27A1A-CD4D-4E28-8D4E-E075EC4FF680}" destId="{A4C25080-811D-4CB6-95D9-62C583F2A873}" srcOrd="0" destOrd="0" presId="urn:microsoft.com/office/officeart/2008/layout/AscendingPictureAccentProcess"/>
    <dgm:cxn modelId="{A71287FA-5126-49D7-BD63-36120238D8F1}" type="presOf" srcId="{A07D1DF5-6619-4D11-AF2F-F7913037CEA0}" destId="{1703FE79-0F69-4ABB-B962-C5B21ABC71AB}" srcOrd="0" destOrd="0" presId="urn:microsoft.com/office/officeart/2008/layout/AscendingPictureAccentProcess"/>
    <dgm:cxn modelId="{7E5BF3FB-9199-4CAD-A42E-6C5E20C961FC}" srcId="{3D348174-D97A-4444-AEA7-9794E5FBADE5}" destId="{630E6C99-E7A0-4FF9-A8C8-59C70956F083}" srcOrd="3" destOrd="0" parTransId="{CF69A41F-C14B-488B-BF07-A48A9E20A20E}" sibTransId="{59C6A924-AA3F-4F5F-A03B-0A3EC6D09AC8}"/>
    <dgm:cxn modelId="{75573367-35AA-4D36-9B30-1C01F86E71C3}" type="presParOf" srcId="{BBACCF7F-C611-4541-A097-EE72F4EAF31C}" destId="{50091A99-747F-447F-9928-F8CD78F00A5C}" srcOrd="0" destOrd="0" presId="urn:microsoft.com/office/officeart/2008/layout/AscendingPictureAccentProcess"/>
    <dgm:cxn modelId="{8A247D1E-6B95-4D88-9875-D64EC33E8860}" type="presParOf" srcId="{BBACCF7F-C611-4541-A097-EE72F4EAF31C}" destId="{7C9F5A4D-22AB-455A-AC18-DA122C178376}" srcOrd="1" destOrd="0" presId="urn:microsoft.com/office/officeart/2008/layout/AscendingPictureAccentProcess"/>
    <dgm:cxn modelId="{D75C1545-43AD-4B62-A8CE-468A601D5100}" type="presParOf" srcId="{BBACCF7F-C611-4541-A097-EE72F4EAF31C}" destId="{15B2D939-9BCD-487F-B413-9457BB41D11E}" srcOrd="2" destOrd="0" presId="urn:microsoft.com/office/officeart/2008/layout/AscendingPictureAccentProcess"/>
    <dgm:cxn modelId="{4B836DD8-6A50-4716-AAC9-7780C921499E}" type="presParOf" srcId="{BBACCF7F-C611-4541-A097-EE72F4EAF31C}" destId="{50855250-1271-468B-8DC4-FA9DF7C985C6}" srcOrd="3" destOrd="0" presId="urn:microsoft.com/office/officeart/2008/layout/AscendingPictureAccentProcess"/>
    <dgm:cxn modelId="{BB44D010-AF52-4845-A77F-B7547FDDF313}" type="presParOf" srcId="{BBACCF7F-C611-4541-A097-EE72F4EAF31C}" destId="{94261800-20D3-4C38-B0CC-D635E5D843BD}" srcOrd="4" destOrd="0" presId="urn:microsoft.com/office/officeart/2008/layout/AscendingPictureAccentProcess"/>
    <dgm:cxn modelId="{7A2E939C-41DB-4FA0-A9A0-45A6C273153F}" type="presParOf" srcId="{BBACCF7F-C611-4541-A097-EE72F4EAF31C}" destId="{1372865E-3573-4A41-8E84-7795AE9BC7E9}" srcOrd="5" destOrd="0" presId="urn:microsoft.com/office/officeart/2008/layout/AscendingPictureAccentProcess"/>
    <dgm:cxn modelId="{179122D0-C894-4C6C-B5B5-AAD031CF447C}" type="presParOf" srcId="{BBACCF7F-C611-4541-A097-EE72F4EAF31C}" destId="{BE97C383-48B2-40F3-954B-9339D9AB1AE3}" srcOrd="6" destOrd="0" presId="urn:microsoft.com/office/officeart/2008/layout/AscendingPictureAccentProcess"/>
    <dgm:cxn modelId="{9E180C5C-5366-429D-84D1-0C3EA743AFD9}" type="presParOf" srcId="{BBACCF7F-C611-4541-A097-EE72F4EAF31C}" destId="{55222571-5C94-48BF-BDD7-5FC5641CB3B7}" srcOrd="7" destOrd="0" presId="urn:microsoft.com/office/officeart/2008/layout/AscendingPictureAccentProcess"/>
    <dgm:cxn modelId="{C273E107-714E-4483-BDDF-422F581A44B3}" type="presParOf" srcId="{BBACCF7F-C611-4541-A097-EE72F4EAF31C}" destId="{39BAB793-BCF3-4579-9AED-C39D025B4BF8}" srcOrd="8" destOrd="0" presId="urn:microsoft.com/office/officeart/2008/layout/AscendingPictureAccentProcess"/>
    <dgm:cxn modelId="{766F2003-3A3B-4018-94E2-D6568F423FDB}" type="presParOf" srcId="{BBACCF7F-C611-4541-A097-EE72F4EAF31C}" destId="{9460AA91-0C48-43E7-B2BD-63728F367F2A}" srcOrd="9" destOrd="0" presId="urn:microsoft.com/office/officeart/2008/layout/AscendingPictureAccentProcess"/>
    <dgm:cxn modelId="{9006B54C-1545-4C8A-8F03-2E39F331D5A5}" type="presParOf" srcId="{BBACCF7F-C611-4541-A097-EE72F4EAF31C}" destId="{92429959-3FC6-43CA-8A7C-8253883D3E2E}" srcOrd="10" destOrd="0" presId="urn:microsoft.com/office/officeart/2008/layout/AscendingPictureAccentProcess"/>
    <dgm:cxn modelId="{4BEB7ECD-BA74-4A04-B213-66FA318CF310}" type="presParOf" srcId="{BBACCF7F-C611-4541-A097-EE72F4EAF31C}" destId="{D2871441-0FE6-4D22-A908-7DA9CE93E35D}" srcOrd="11" destOrd="0" presId="urn:microsoft.com/office/officeart/2008/layout/AscendingPictureAccentProcess"/>
    <dgm:cxn modelId="{1B2AC7DF-98D4-4D5B-A029-45B31F2E501F}" type="presParOf" srcId="{BBACCF7F-C611-4541-A097-EE72F4EAF31C}" destId="{2CE109B1-651E-4492-A9B9-A4B84E22B2E3}" srcOrd="12" destOrd="0" presId="urn:microsoft.com/office/officeart/2008/layout/AscendingPictureAccentProcess"/>
    <dgm:cxn modelId="{FD6BDAFA-5147-44D4-94D6-6EDC31218313}" type="presParOf" srcId="{BBACCF7F-C611-4541-A097-EE72F4EAF31C}" destId="{C2359CEF-8CA7-408C-A8E0-15085FF14905}" srcOrd="13" destOrd="0" presId="urn:microsoft.com/office/officeart/2008/layout/AscendingPictureAccentProcess"/>
    <dgm:cxn modelId="{825EB6C2-F1D2-4AD6-823D-EA3FE86AFACF}" type="presParOf" srcId="{BBACCF7F-C611-4541-A097-EE72F4EAF31C}" destId="{5B784704-062B-4760-AF1E-8DB9D58388A4}" srcOrd="14" destOrd="0" presId="urn:microsoft.com/office/officeart/2008/layout/AscendingPictureAccentProcess"/>
    <dgm:cxn modelId="{FD84E327-B377-40FF-A93C-27F296BCD670}" type="presParOf" srcId="{BBACCF7F-C611-4541-A097-EE72F4EAF31C}" destId="{60231BB5-15DF-4FE8-A661-E0CE9A5BEAC5}" srcOrd="15" destOrd="0" presId="urn:microsoft.com/office/officeart/2008/layout/AscendingPictureAccentProcess"/>
    <dgm:cxn modelId="{3E97A136-8D87-4FC2-8455-852E0944B2F1}" type="presParOf" srcId="{BBACCF7F-C611-4541-A097-EE72F4EAF31C}" destId="{8CDC30B0-FD61-49D5-A735-164670C93C6E}" srcOrd="16" destOrd="0" presId="urn:microsoft.com/office/officeart/2008/layout/AscendingPictureAccentProcess"/>
    <dgm:cxn modelId="{514EB3AD-20F1-4478-9B7E-6EBF93916B9A}" type="presParOf" srcId="{BBACCF7F-C611-4541-A097-EE72F4EAF31C}" destId="{7971C7B1-0D3F-494C-B9A5-BE551FEE7D14}" srcOrd="17" destOrd="0" presId="urn:microsoft.com/office/officeart/2008/layout/AscendingPictureAccentProcess"/>
    <dgm:cxn modelId="{46A6E6F4-E267-41F4-8EF2-4A1DBBDA5BA4}" type="presParOf" srcId="{BBACCF7F-C611-4541-A097-EE72F4EAF31C}" destId="{1703FE79-0F69-4ABB-B962-C5B21ABC71AB}" srcOrd="18" destOrd="0" presId="urn:microsoft.com/office/officeart/2008/layout/AscendingPictureAccentProcess"/>
    <dgm:cxn modelId="{76CA2049-689A-4789-B80E-7AAD7F014056}" type="presParOf" srcId="{BBACCF7F-C611-4541-A097-EE72F4EAF31C}" destId="{5A514B03-9482-4B99-AEBF-3BFABE79BD1A}" srcOrd="19" destOrd="0" presId="urn:microsoft.com/office/officeart/2008/layout/AscendingPictureAccentProcess"/>
    <dgm:cxn modelId="{0526442A-CEF8-460A-905B-87DA68667EB2}" type="presParOf" srcId="{5A514B03-9482-4B99-AEBF-3BFABE79BD1A}" destId="{B3702A11-128B-4C62-A883-86CD45879AD2}" srcOrd="0" destOrd="0" presId="urn:microsoft.com/office/officeart/2008/layout/AscendingPictureAccentProcess"/>
    <dgm:cxn modelId="{7385AA1A-BB42-4E70-9018-E51EAC1F22DA}" type="presParOf" srcId="{BBACCF7F-C611-4541-A097-EE72F4EAF31C}" destId="{3BD21B1A-779B-4F44-A1C5-7F70E1C8F5D7}" srcOrd="20" destOrd="0" presId="urn:microsoft.com/office/officeart/2008/layout/AscendingPictureAccentProcess"/>
    <dgm:cxn modelId="{D2F7E2A5-9E10-4F99-A0AA-94074D8D640E}" type="presParOf" srcId="{BBACCF7F-C611-4541-A097-EE72F4EAF31C}" destId="{37FDDCFA-090B-427E-A38E-13AA779641B4}" srcOrd="21" destOrd="0" presId="urn:microsoft.com/office/officeart/2008/layout/AscendingPictureAccentProcess"/>
    <dgm:cxn modelId="{332A7EC9-2BD6-4345-9776-29047707BD3D}" type="presParOf" srcId="{37FDDCFA-090B-427E-A38E-13AA779641B4}" destId="{B9FB0F4B-B02C-4E35-A974-1F8C56013441}" srcOrd="0" destOrd="0" presId="urn:microsoft.com/office/officeart/2008/layout/AscendingPictureAccentProcess"/>
    <dgm:cxn modelId="{BC57DBF4-B566-4DD2-8B7F-B6A0642BDBD5}" type="presParOf" srcId="{BBACCF7F-C611-4541-A097-EE72F4EAF31C}" destId="{66589BF0-4CBF-4EA3-A5E8-05F7AFE26B95}" srcOrd="22" destOrd="0" presId="urn:microsoft.com/office/officeart/2008/layout/AscendingPictureAccentProcess"/>
    <dgm:cxn modelId="{545316E2-F0D5-4A0B-9497-432ECA4D293B}" type="presParOf" srcId="{BBACCF7F-C611-4541-A097-EE72F4EAF31C}" destId="{52A5D95B-FBB3-4C43-A4DD-759E5EED698C}" srcOrd="23" destOrd="0" presId="urn:microsoft.com/office/officeart/2008/layout/AscendingPictureAccentProcess"/>
    <dgm:cxn modelId="{F6D2DC54-B0A4-4716-91ED-405E13006269}" type="presParOf" srcId="{52A5D95B-FBB3-4C43-A4DD-759E5EED698C}" destId="{776D3F15-AD7A-4379-B638-8A8D391DF5DD}" srcOrd="0" destOrd="0" presId="urn:microsoft.com/office/officeart/2008/layout/AscendingPictureAccentProcess"/>
    <dgm:cxn modelId="{6D8E1820-2F5F-4586-9BAC-F93FC24B21DE}" type="presParOf" srcId="{BBACCF7F-C611-4541-A097-EE72F4EAF31C}" destId="{CA3AC64D-F535-4EA6-996E-1763DCE093DD}" srcOrd="24" destOrd="0" presId="urn:microsoft.com/office/officeart/2008/layout/AscendingPictureAccentProcess"/>
    <dgm:cxn modelId="{30DABB0F-B84B-4D95-8A58-8784CD7D280E}" type="presParOf" srcId="{BBACCF7F-C611-4541-A097-EE72F4EAF31C}" destId="{7F31B5A9-8D55-4967-9A09-4A07C91FE23F}" srcOrd="25" destOrd="0" presId="urn:microsoft.com/office/officeart/2008/layout/AscendingPictureAccentProcess"/>
    <dgm:cxn modelId="{B36D3F52-C3D2-439B-AB31-3962D14F462B}" type="presParOf" srcId="{7F31B5A9-8D55-4967-9A09-4A07C91FE23F}" destId="{477FE9A2-3C5D-4B81-821B-712B3E0A2166}" srcOrd="0" destOrd="0" presId="urn:microsoft.com/office/officeart/2008/layout/AscendingPictureAccentProcess"/>
    <dgm:cxn modelId="{7C4980BF-AA1B-4984-A250-5BB042FA2296}" type="presParOf" srcId="{BBACCF7F-C611-4541-A097-EE72F4EAF31C}" destId="{EFE64238-57C7-4D70-8EE0-F45C0E92BB80}" srcOrd="26" destOrd="0" presId="urn:microsoft.com/office/officeart/2008/layout/AscendingPictureAccentProcess"/>
    <dgm:cxn modelId="{38C88FED-B33B-4CB8-81CC-F71E6608F762}" type="presParOf" srcId="{BBACCF7F-C611-4541-A097-EE72F4EAF31C}" destId="{4562D7DB-3FB1-4D26-A5B5-449F3882704D}" srcOrd="27" destOrd="0" presId="urn:microsoft.com/office/officeart/2008/layout/AscendingPictureAccentProcess"/>
    <dgm:cxn modelId="{911FF744-4EA7-4EC7-999A-C2215E9898D0}" type="presParOf" srcId="{4562D7DB-3FB1-4D26-A5B5-449F3882704D}" destId="{7E873572-18BE-4E24-B9DE-B89E98AECD28}" srcOrd="0" destOrd="0" presId="urn:microsoft.com/office/officeart/2008/layout/AscendingPictureAccentProcess"/>
    <dgm:cxn modelId="{BF938388-CA4F-4948-96DD-8BCFCD1FEDBA}" type="presParOf" srcId="{BBACCF7F-C611-4541-A097-EE72F4EAF31C}" destId="{AC60F500-F35B-4D2B-B046-A6BD6BE98D7D}" srcOrd="28" destOrd="0" presId="urn:microsoft.com/office/officeart/2008/layout/AscendingPictureAccentProcess"/>
    <dgm:cxn modelId="{20ED05B0-B632-46AD-AC58-3FA0B161A2F8}" type="presParOf" srcId="{BBACCF7F-C611-4541-A097-EE72F4EAF31C}" destId="{3C20ADBD-F1FD-487B-B0C1-8C66DF3F5BBD}" srcOrd="29" destOrd="0" presId="urn:microsoft.com/office/officeart/2008/layout/AscendingPictureAccentProcess"/>
    <dgm:cxn modelId="{E4CC70B4-0A86-4CC6-802C-B5B35B5EBB9B}" type="presParOf" srcId="{3C20ADBD-F1FD-487B-B0C1-8C66DF3F5BBD}" destId="{A4C25080-811D-4CB6-95D9-62C583F2A873}" srcOrd="0" destOrd="0" presId="urn:microsoft.com/office/officeart/2008/layout/AscendingPictureAccentProcess"/>
    <dgm:cxn modelId="{2752F264-348F-4866-A05F-C1E961E07EB3}" type="presParOf" srcId="{BBACCF7F-C611-4541-A097-EE72F4EAF31C}" destId="{BCF35861-B06F-446C-BB14-6A0CC09A2AD6}" srcOrd="30" destOrd="0" presId="urn:microsoft.com/office/officeart/2008/layout/AscendingPictureAccentProcess"/>
    <dgm:cxn modelId="{8F76DC70-4881-4E96-BCA4-9F00AE37BDF4}" type="presParOf" srcId="{BBACCF7F-C611-4541-A097-EE72F4EAF31C}" destId="{04A9859D-17D2-47EF-B34C-80D176C67FCE}" srcOrd="31" destOrd="0" presId="urn:microsoft.com/office/officeart/2008/layout/AscendingPictureAccentProcess"/>
    <dgm:cxn modelId="{428ADEDE-C7C0-42F2-BD61-6914A67C24B2}" type="presParOf" srcId="{04A9859D-17D2-47EF-B34C-80D176C67FCE}" destId="{0F0F34E9-6E26-4978-9640-BEAC8B03CFB5}"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8117C-8A53-467D-9C76-8DD666D0E98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14AE7CCD-E705-4317-A932-4DD96CE12BB8}">
      <dgm:prSet phldrT="[Texto]" custT="1"/>
      <dgm:spPr/>
      <dgm:t>
        <a:bodyPr/>
        <a:lstStyle/>
        <a:p>
          <a:r>
            <a:rPr lang="es-CO" sz="1400">
              <a:latin typeface="+mn-lt"/>
            </a:rPr>
            <a:t>(Ley 131 de 1994)</a:t>
          </a:r>
        </a:p>
        <a:p>
          <a:r>
            <a:rPr lang="es-CO" sz="1400">
              <a:latin typeface="+mn-lt"/>
            </a:rPr>
            <a:t>Programa de Gobierno – Voto programático</a:t>
          </a:r>
        </a:p>
      </dgm:t>
    </dgm:pt>
    <dgm:pt modelId="{1719C1E8-76A3-4807-9728-F01E8DE8FAF1}" type="parTrans" cxnId="{D023AC61-3A8D-4153-B4F3-D67943B66686}">
      <dgm:prSet/>
      <dgm:spPr/>
      <dgm:t>
        <a:bodyPr/>
        <a:lstStyle/>
        <a:p>
          <a:endParaRPr lang="es-CO" sz="1400">
            <a:latin typeface="+mn-lt"/>
          </a:endParaRPr>
        </a:p>
      </dgm:t>
    </dgm:pt>
    <dgm:pt modelId="{C72149B0-3586-479F-8C3F-3869160173E6}" type="sibTrans" cxnId="{D023AC61-3A8D-4153-B4F3-D67943B66686}">
      <dgm:prSet custT="1"/>
      <dgm:spPr>
        <a:solidFill>
          <a:schemeClr val="bg1"/>
        </a:solidFill>
      </dgm:spPr>
      <dgm:t>
        <a:bodyPr/>
        <a:lstStyle/>
        <a:p>
          <a:endParaRPr lang="es-CO" sz="1400">
            <a:latin typeface="+mn-lt"/>
          </a:endParaRPr>
        </a:p>
      </dgm:t>
    </dgm:pt>
    <dgm:pt modelId="{1A2A3268-7F4A-4B96-A77B-F546E9FC2136}">
      <dgm:prSet phldrT="[Texto]" custT="1"/>
      <dgm:spPr/>
      <dgm:t>
        <a:bodyPr/>
        <a:lstStyle/>
        <a:p>
          <a:r>
            <a:rPr lang="es-CO" sz="1400">
              <a:latin typeface="+mn-lt"/>
            </a:rPr>
            <a:t>(Ley 152 de 1994)</a:t>
          </a:r>
        </a:p>
        <a:p>
          <a:r>
            <a:rPr lang="es-CO" sz="1400">
              <a:latin typeface="+mn-lt"/>
            </a:rPr>
            <a:t>Ley Orgánica del Plan de Desarrollo</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CC99B0D-F9F0-4D66-B67A-225F98C9AB47}" type="parTrans" cxnId="{09992F73-1FC5-4564-AB24-E5096CA58DA3}">
      <dgm:prSet/>
      <dgm:spPr/>
      <dgm:t>
        <a:bodyPr/>
        <a:lstStyle/>
        <a:p>
          <a:endParaRPr lang="es-CO" sz="1400">
            <a:latin typeface="+mn-lt"/>
          </a:endParaRPr>
        </a:p>
      </dgm:t>
    </dgm:pt>
    <dgm:pt modelId="{CE725ACE-F3D4-4F82-8866-92BBD2033505}" type="sibTrans" cxnId="{09992F73-1FC5-4564-AB24-E5096CA58DA3}">
      <dgm:prSet custT="1"/>
      <dgm:spPr>
        <a:solidFill>
          <a:schemeClr val="bg1"/>
        </a:solidFill>
      </dgm:spPr>
      <dgm:t>
        <a:bodyPr/>
        <a:lstStyle/>
        <a:p>
          <a:endParaRPr lang="es-CO" sz="1400">
            <a:latin typeface="+mn-lt"/>
          </a:endParaRPr>
        </a:p>
      </dgm:t>
    </dgm:pt>
    <dgm:pt modelId="{EE45B064-C95A-46DD-B1C7-234D6ACEFFE1}">
      <dgm:prSet phldrT="[Texto]" custT="1"/>
      <dgm:spPr/>
      <dgm:t>
        <a:bodyPr/>
        <a:lstStyle/>
        <a:p>
          <a:pPr algn="ctr">
            <a:buNone/>
          </a:pPr>
          <a:r>
            <a:rPr lang="es-CO" sz="1400">
              <a:latin typeface="+mn-lt"/>
            </a:rPr>
            <a:t>Decreto 714 de 1996</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C71F852-9862-4374-94E3-869D0178E5E2}" type="parTrans" cxnId="{21472DE9-C293-43C9-BBE3-01CB651E7BCB}">
      <dgm:prSet/>
      <dgm:spPr/>
      <dgm:t>
        <a:bodyPr/>
        <a:lstStyle/>
        <a:p>
          <a:endParaRPr lang="es-CO" sz="1400">
            <a:latin typeface="+mn-lt"/>
          </a:endParaRPr>
        </a:p>
      </dgm:t>
    </dgm:pt>
    <dgm:pt modelId="{9EEEB01A-BCD7-4D21-8C97-840F4CE98619}" type="sibTrans" cxnId="{21472DE9-C293-43C9-BBE3-01CB651E7BCB}">
      <dgm:prSet/>
      <dgm:spPr/>
      <dgm:t>
        <a:bodyPr/>
        <a:lstStyle/>
        <a:p>
          <a:endParaRPr lang="es-CO" sz="1400">
            <a:latin typeface="+mn-lt"/>
          </a:endParaRPr>
        </a:p>
      </dgm:t>
    </dgm:pt>
    <dgm:pt modelId="{35FACF3C-9C39-4026-AD5E-D59DDAEC7B6D}">
      <dgm:prSet phldrT="[Texto]" custT="1"/>
      <dgm:spPr/>
      <dgm:t>
        <a:bodyPr/>
        <a:lstStyle/>
        <a:p>
          <a:pPr algn="ctr">
            <a:buNone/>
          </a:pPr>
          <a:r>
            <a:rPr lang="es-CO" sz="1400">
              <a:latin typeface="+mn-lt"/>
            </a:rPr>
            <a:t>Estatuto Orgánico de Presupuesto Distrital</a:t>
          </a:r>
        </a:p>
      </dgm:t>
    </dgm:pt>
    <dgm:pt modelId="{648E8069-C680-4F9D-982E-CDA20894518E}" type="parTrans" cxnId="{94364E5D-DD4A-4B39-8F8C-E78AB9045E13}">
      <dgm:prSet/>
      <dgm:spPr/>
      <dgm:t>
        <a:bodyPr/>
        <a:lstStyle/>
        <a:p>
          <a:endParaRPr lang="es-CO" sz="1400"/>
        </a:p>
      </dgm:t>
    </dgm:pt>
    <dgm:pt modelId="{739F8FE2-53A5-47BE-A7EE-7824B23C1572}" type="sibTrans" cxnId="{94364E5D-DD4A-4B39-8F8C-E78AB9045E13}">
      <dgm:prSet/>
      <dgm:spPr/>
      <dgm:t>
        <a:bodyPr/>
        <a:lstStyle/>
        <a:p>
          <a:endParaRPr lang="es-CO" sz="1400"/>
        </a:p>
      </dgm:t>
    </dgm:pt>
    <dgm:pt modelId="{75761EAE-2264-4D67-805E-513BCE40D2E9}" type="pres">
      <dgm:prSet presAssocID="{BC68117C-8A53-467D-9C76-8DD666D0E98F}" presName="outerComposite" presStyleCnt="0">
        <dgm:presLayoutVars>
          <dgm:chMax val="5"/>
          <dgm:dir/>
          <dgm:resizeHandles val="exact"/>
        </dgm:presLayoutVars>
      </dgm:prSet>
      <dgm:spPr/>
    </dgm:pt>
    <dgm:pt modelId="{A332E58E-7215-4CA2-8A8B-E6DA8FC60023}" type="pres">
      <dgm:prSet presAssocID="{BC68117C-8A53-467D-9C76-8DD666D0E98F}" presName="dummyMaxCanvas" presStyleCnt="0">
        <dgm:presLayoutVars/>
      </dgm:prSet>
      <dgm:spPr/>
    </dgm:pt>
    <dgm:pt modelId="{0969C00F-E264-4E9D-AE44-D5A99374095A}" type="pres">
      <dgm:prSet presAssocID="{BC68117C-8A53-467D-9C76-8DD666D0E98F}" presName="ThreeNodes_1" presStyleLbl="node1" presStyleIdx="0" presStyleCnt="3">
        <dgm:presLayoutVars>
          <dgm:bulletEnabled val="1"/>
        </dgm:presLayoutVars>
      </dgm:prSet>
      <dgm:spPr/>
    </dgm:pt>
    <dgm:pt modelId="{4654304B-BC3D-475B-977B-34990A76E9E6}" type="pres">
      <dgm:prSet presAssocID="{BC68117C-8A53-467D-9C76-8DD666D0E98F}" presName="ThreeNodes_2" presStyleLbl="node1" presStyleIdx="1" presStyleCnt="3">
        <dgm:presLayoutVars>
          <dgm:bulletEnabled val="1"/>
        </dgm:presLayoutVars>
      </dgm:prSet>
      <dgm:spPr/>
    </dgm:pt>
    <dgm:pt modelId="{171E683E-5CFE-4974-A76A-4AE6445D8E2B}" type="pres">
      <dgm:prSet presAssocID="{BC68117C-8A53-467D-9C76-8DD666D0E98F}" presName="ThreeNodes_3" presStyleLbl="node1" presStyleIdx="2" presStyleCnt="3">
        <dgm:presLayoutVars>
          <dgm:bulletEnabled val="1"/>
        </dgm:presLayoutVars>
      </dgm:prSet>
      <dgm:spPr/>
    </dgm:pt>
    <dgm:pt modelId="{A83FB710-1208-446E-9C8C-E36CE292BF5C}" type="pres">
      <dgm:prSet presAssocID="{BC68117C-8A53-467D-9C76-8DD666D0E98F}" presName="ThreeConn_1-2" presStyleLbl="fgAccFollowNode1" presStyleIdx="0" presStyleCnt="2">
        <dgm:presLayoutVars>
          <dgm:bulletEnabled val="1"/>
        </dgm:presLayoutVars>
      </dgm:prSet>
      <dgm:spPr/>
    </dgm:pt>
    <dgm:pt modelId="{20A8FF8A-AF01-497B-9530-13F33F37299A}" type="pres">
      <dgm:prSet presAssocID="{BC68117C-8A53-467D-9C76-8DD666D0E98F}" presName="ThreeConn_2-3" presStyleLbl="fgAccFollowNode1" presStyleIdx="1" presStyleCnt="2">
        <dgm:presLayoutVars>
          <dgm:bulletEnabled val="1"/>
        </dgm:presLayoutVars>
      </dgm:prSet>
      <dgm:spPr/>
    </dgm:pt>
    <dgm:pt modelId="{00234194-CE27-460E-9D32-EFF115FA1A38}" type="pres">
      <dgm:prSet presAssocID="{BC68117C-8A53-467D-9C76-8DD666D0E98F}" presName="ThreeNodes_1_text" presStyleLbl="node1" presStyleIdx="2" presStyleCnt="3">
        <dgm:presLayoutVars>
          <dgm:bulletEnabled val="1"/>
        </dgm:presLayoutVars>
      </dgm:prSet>
      <dgm:spPr/>
    </dgm:pt>
    <dgm:pt modelId="{F875D23D-DD68-497A-AE0B-438586EA0F01}" type="pres">
      <dgm:prSet presAssocID="{BC68117C-8A53-467D-9C76-8DD666D0E98F}" presName="ThreeNodes_2_text" presStyleLbl="node1" presStyleIdx="2" presStyleCnt="3">
        <dgm:presLayoutVars>
          <dgm:bulletEnabled val="1"/>
        </dgm:presLayoutVars>
      </dgm:prSet>
      <dgm:spPr/>
    </dgm:pt>
    <dgm:pt modelId="{3885CEC0-992F-4843-84CB-B33ACF002533}" type="pres">
      <dgm:prSet presAssocID="{BC68117C-8A53-467D-9C76-8DD666D0E98F}" presName="ThreeNodes_3_text" presStyleLbl="node1" presStyleIdx="2" presStyleCnt="3">
        <dgm:presLayoutVars>
          <dgm:bulletEnabled val="1"/>
        </dgm:presLayoutVars>
      </dgm:prSet>
      <dgm:spPr/>
    </dgm:pt>
  </dgm:ptLst>
  <dgm:cxnLst>
    <dgm:cxn modelId="{00FDF60D-36C7-459A-83D6-8CC0E08A8895}" type="presOf" srcId="{14AE7CCD-E705-4317-A932-4DD96CE12BB8}" destId="{0969C00F-E264-4E9D-AE44-D5A99374095A}" srcOrd="0" destOrd="0" presId="urn:microsoft.com/office/officeart/2005/8/layout/vProcess5"/>
    <dgm:cxn modelId="{D222C30F-CE83-46D5-8F8A-EF58405CEBEC}" type="presOf" srcId="{35FACF3C-9C39-4026-AD5E-D59DDAEC7B6D}" destId="{171E683E-5CFE-4974-A76A-4AE6445D8E2B}" srcOrd="0" destOrd="1" presId="urn:microsoft.com/office/officeart/2005/8/layout/vProcess5"/>
    <dgm:cxn modelId="{C4F0DB20-F686-4129-8F91-9D1D33911AC8}" type="presOf" srcId="{BC68117C-8A53-467D-9C76-8DD666D0E98F}" destId="{75761EAE-2264-4D67-805E-513BCE40D2E9}" srcOrd="0" destOrd="0" presId="urn:microsoft.com/office/officeart/2005/8/layout/vProcess5"/>
    <dgm:cxn modelId="{E7AEEF28-221F-45A5-81B4-F0EBD67968C9}" type="presOf" srcId="{CE725ACE-F3D4-4F82-8866-92BBD2033505}" destId="{20A8FF8A-AF01-497B-9530-13F33F37299A}" srcOrd="0" destOrd="0" presId="urn:microsoft.com/office/officeart/2005/8/layout/vProcess5"/>
    <dgm:cxn modelId="{68C82337-5ED6-4034-9C4B-AE1D97EB7F6A}" type="presOf" srcId="{EE45B064-C95A-46DD-B1C7-234D6ACEFFE1}" destId="{3885CEC0-992F-4843-84CB-B33ACF002533}" srcOrd="1" destOrd="0" presId="urn:microsoft.com/office/officeart/2005/8/layout/vProcess5"/>
    <dgm:cxn modelId="{94364E5D-DD4A-4B39-8F8C-E78AB9045E13}" srcId="{EE45B064-C95A-46DD-B1C7-234D6ACEFFE1}" destId="{35FACF3C-9C39-4026-AD5E-D59DDAEC7B6D}" srcOrd="0" destOrd="0" parTransId="{648E8069-C680-4F9D-982E-CDA20894518E}" sibTransId="{739F8FE2-53A5-47BE-A7EE-7824B23C1572}"/>
    <dgm:cxn modelId="{D023AC61-3A8D-4153-B4F3-D67943B66686}" srcId="{BC68117C-8A53-467D-9C76-8DD666D0E98F}" destId="{14AE7CCD-E705-4317-A932-4DD96CE12BB8}" srcOrd="0" destOrd="0" parTransId="{1719C1E8-76A3-4807-9728-F01E8DE8FAF1}" sibTransId="{C72149B0-3586-479F-8C3F-3869160173E6}"/>
    <dgm:cxn modelId="{09992F73-1FC5-4564-AB24-E5096CA58DA3}" srcId="{BC68117C-8A53-467D-9C76-8DD666D0E98F}" destId="{1A2A3268-7F4A-4B96-A77B-F546E9FC2136}" srcOrd="1" destOrd="0" parTransId="{7CC99B0D-F9F0-4D66-B67A-225F98C9AB47}" sibTransId="{CE725ACE-F3D4-4F82-8866-92BBD2033505}"/>
    <dgm:cxn modelId="{3B21827E-75C5-46B4-B03F-D15C2666D3B9}" type="presOf" srcId="{C72149B0-3586-479F-8C3F-3869160173E6}" destId="{A83FB710-1208-446E-9C8C-E36CE292BF5C}" srcOrd="0" destOrd="0" presId="urn:microsoft.com/office/officeart/2005/8/layout/vProcess5"/>
    <dgm:cxn modelId="{AD9AE4D2-054B-43D7-9AA5-D74ABDD41289}" type="presOf" srcId="{14AE7CCD-E705-4317-A932-4DD96CE12BB8}" destId="{00234194-CE27-460E-9D32-EFF115FA1A38}" srcOrd="1" destOrd="0" presId="urn:microsoft.com/office/officeart/2005/8/layout/vProcess5"/>
    <dgm:cxn modelId="{7E2DB5D3-2EC4-4735-A8E2-DEDCEE41F5BB}" type="presOf" srcId="{1A2A3268-7F4A-4B96-A77B-F546E9FC2136}" destId="{4654304B-BC3D-475B-977B-34990A76E9E6}" srcOrd="0" destOrd="0" presId="urn:microsoft.com/office/officeart/2005/8/layout/vProcess5"/>
    <dgm:cxn modelId="{3501FFD7-96F4-4BF0-9EE9-A7C3B559ED07}" type="presOf" srcId="{1A2A3268-7F4A-4B96-A77B-F546E9FC2136}" destId="{F875D23D-DD68-497A-AE0B-438586EA0F01}" srcOrd="1" destOrd="0" presId="urn:microsoft.com/office/officeart/2005/8/layout/vProcess5"/>
    <dgm:cxn modelId="{05497CE6-3A7A-4E71-8DE6-BA2D15DD3A1F}" type="presOf" srcId="{35FACF3C-9C39-4026-AD5E-D59DDAEC7B6D}" destId="{3885CEC0-992F-4843-84CB-B33ACF002533}" srcOrd="1" destOrd="1" presId="urn:microsoft.com/office/officeart/2005/8/layout/vProcess5"/>
    <dgm:cxn modelId="{21472DE9-C293-43C9-BBE3-01CB651E7BCB}" srcId="{BC68117C-8A53-467D-9C76-8DD666D0E98F}" destId="{EE45B064-C95A-46DD-B1C7-234D6ACEFFE1}" srcOrd="2" destOrd="0" parTransId="{8C71F852-9862-4374-94E3-869D0178E5E2}" sibTransId="{9EEEB01A-BCD7-4D21-8C97-840F4CE98619}"/>
    <dgm:cxn modelId="{CB0A90EC-D446-463E-A1F4-CFDC9D17E14C}" type="presOf" srcId="{EE45B064-C95A-46DD-B1C7-234D6ACEFFE1}" destId="{171E683E-5CFE-4974-A76A-4AE6445D8E2B}" srcOrd="0" destOrd="0" presId="urn:microsoft.com/office/officeart/2005/8/layout/vProcess5"/>
    <dgm:cxn modelId="{B6BED65C-C27D-42AA-B409-050C1F6B3A9D}" type="presParOf" srcId="{75761EAE-2264-4D67-805E-513BCE40D2E9}" destId="{A332E58E-7215-4CA2-8A8B-E6DA8FC60023}" srcOrd="0" destOrd="0" presId="urn:microsoft.com/office/officeart/2005/8/layout/vProcess5"/>
    <dgm:cxn modelId="{9A2C8E51-B815-4D00-AA43-7C8FDD846BB8}" type="presParOf" srcId="{75761EAE-2264-4D67-805E-513BCE40D2E9}" destId="{0969C00F-E264-4E9D-AE44-D5A99374095A}" srcOrd="1" destOrd="0" presId="urn:microsoft.com/office/officeart/2005/8/layout/vProcess5"/>
    <dgm:cxn modelId="{EDCF5A93-26F7-49BB-9C1E-FFBB016E0ACD}" type="presParOf" srcId="{75761EAE-2264-4D67-805E-513BCE40D2E9}" destId="{4654304B-BC3D-475B-977B-34990A76E9E6}" srcOrd="2" destOrd="0" presId="urn:microsoft.com/office/officeart/2005/8/layout/vProcess5"/>
    <dgm:cxn modelId="{F39F0929-BE01-4346-B5D0-8206C92182E5}" type="presParOf" srcId="{75761EAE-2264-4D67-805E-513BCE40D2E9}" destId="{171E683E-5CFE-4974-A76A-4AE6445D8E2B}" srcOrd="3" destOrd="0" presId="urn:microsoft.com/office/officeart/2005/8/layout/vProcess5"/>
    <dgm:cxn modelId="{07FBEA4D-8702-4F6D-9C69-59B5EB40892E}" type="presParOf" srcId="{75761EAE-2264-4D67-805E-513BCE40D2E9}" destId="{A83FB710-1208-446E-9C8C-E36CE292BF5C}" srcOrd="4" destOrd="0" presId="urn:microsoft.com/office/officeart/2005/8/layout/vProcess5"/>
    <dgm:cxn modelId="{B4202C9A-8A22-40C7-AF6F-4770AEFF76EA}" type="presParOf" srcId="{75761EAE-2264-4D67-805E-513BCE40D2E9}" destId="{20A8FF8A-AF01-497B-9530-13F33F37299A}" srcOrd="5" destOrd="0" presId="urn:microsoft.com/office/officeart/2005/8/layout/vProcess5"/>
    <dgm:cxn modelId="{685AD34F-5F63-4D73-98BF-7F48A470007C}" type="presParOf" srcId="{75761EAE-2264-4D67-805E-513BCE40D2E9}" destId="{00234194-CE27-460E-9D32-EFF115FA1A38}" srcOrd="6" destOrd="0" presId="urn:microsoft.com/office/officeart/2005/8/layout/vProcess5"/>
    <dgm:cxn modelId="{B3EBDDE1-FFB3-4DC9-838E-E06A6BBA5B1D}" type="presParOf" srcId="{75761EAE-2264-4D67-805E-513BCE40D2E9}" destId="{F875D23D-DD68-497A-AE0B-438586EA0F01}" srcOrd="7" destOrd="0" presId="urn:microsoft.com/office/officeart/2005/8/layout/vProcess5"/>
    <dgm:cxn modelId="{28D18040-60C2-4AC5-9697-9B8FF73B7298}" type="presParOf" srcId="{75761EAE-2264-4D67-805E-513BCE40D2E9}" destId="{3885CEC0-992F-4843-84CB-B33ACF00253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A73BDA-3FCA-4DB6-AB27-7DF9D9FBCF52}" type="doc">
      <dgm:prSet loTypeId="urn:microsoft.com/office/officeart/2005/8/layout/cycle1" loCatId="cycle" qsTypeId="urn:microsoft.com/office/officeart/2005/8/quickstyle/simple5" qsCatId="simple" csTypeId="urn:microsoft.com/office/officeart/2005/8/colors/accent3_2" csCatId="accent3" phldr="1"/>
      <dgm:spPr/>
      <dgm:t>
        <a:bodyPr/>
        <a:lstStyle/>
        <a:p>
          <a:endParaRPr lang="es-CO"/>
        </a:p>
      </dgm:t>
    </dgm:pt>
    <dgm:pt modelId="{BD44D6E6-0F2B-40E9-91D4-44BCD0CE1962}">
      <dgm:prSet phldrT="[Texto]"/>
      <dgm:spPr/>
      <dgm:t>
        <a:bodyPr/>
        <a:lstStyle/>
        <a:p>
          <a:r>
            <a:rPr lang="es-CO"/>
            <a:t> </a:t>
          </a:r>
        </a:p>
      </dgm:t>
    </dgm:pt>
    <dgm:pt modelId="{ABFA3764-EB60-4566-917A-80E20ABB2A3D}" type="parTrans" cxnId="{3428C0A9-A2B8-49E2-9B27-C55FCB0FF4FB}">
      <dgm:prSet/>
      <dgm:spPr/>
      <dgm:t>
        <a:bodyPr/>
        <a:lstStyle/>
        <a:p>
          <a:endParaRPr lang="es-CO"/>
        </a:p>
      </dgm:t>
    </dgm:pt>
    <dgm:pt modelId="{A8EAEBA0-D14C-47F4-B7BA-49E36228C361}" type="sibTrans" cxnId="{3428C0A9-A2B8-49E2-9B27-C55FCB0FF4FB}">
      <dgm:prSet/>
      <dgm:spPr/>
      <dgm:t>
        <a:bodyPr/>
        <a:lstStyle/>
        <a:p>
          <a:endParaRPr lang="es-CO"/>
        </a:p>
      </dgm:t>
    </dgm:pt>
    <dgm:pt modelId="{98BDE357-EBD6-4394-A0FF-6E09323512EF}">
      <dgm:prSet phldrT="[Texto]"/>
      <dgm:spPr/>
      <dgm:t>
        <a:bodyPr/>
        <a:lstStyle/>
        <a:p>
          <a:r>
            <a:rPr lang="es-CO"/>
            <a:t> </a:t>
          </a:r>
        </a:p>
      </dgm:t>
    </dgm:pt>
    <dgm:pt modelId="{6F973B54-918A-4566-8CFB-895A86E3654E}" type="parTrans" cxnId="{A5363BE4-CBEC-4809-928A-608DB4C5EF88}">
      <dgm:prSet/>
      <dgm:spPr/>
      <dgm:t>
        <a:bodyPr/>
        <a:lstStyle/>
        <a:p>
          <a:endParaRPr lang="es-CO"/>
        </a:p>
      </dgm:t>
    </dgm:pt>
    <dgm:pt modelId="{7C31372C-8C6A-4E8A-91D7-21DFD7C63789}" type="sibTrans" cxnId="{A5363BE4-CBEC-4809-928A-608DB4C5EF88}">
      <dgm:prSet/>
      <dgm:spPr/>
      <dgm:t>
        <a:bodyPr/>
        <a:lstStyle/>
        <a:p>
          <a:endParaRPr lang="es-CO"/>
        </a:p>
      </dgm:t>
    </dgm:pt>
    <dgm:pt modelId="{88BF8DFB-936B-447A-AE6F-A574022872CF}">
      <dgm:prSet phldrT="[Texto]"/>
      <dgm:spPr/>
      <dgm:t>
        <a:bodyPr/>
        <a:lstStyle/>
        <a:p>
          <a:r>
            <a:rPr lang="es-CO"/>
            <a:t> </a:t>
          </a:r>
        </a:p>
      </dgm:t>
    </dgm:pt>
    <dgm:pt modelId="{68F8D009-677A-4A42-8147-29EFA6786575}" type="parTrans" cxnId="{2FEAEEF6-D561-453A-BA56-6ADF66AA06B1}">
      <dgm:prSet/>
      <dgm:spPr/>
      <dgm:t>
        <a:bodyPr/>
        <a:lstStyle/>
        <a:p>
          <a:endParaRPr lang="es-CO"/>
        </a:p>
      </dgm:t>
    </dgm:pt>
    <dgm:pt modelId="{FBE18B27-49F7-4C98-A98F-D2533BC0A9D9}" type="sibTrans" cxnId="{2FEAEEF6-D561-453A-BA56-6ADF66AA06B1}">
      <dgm:prSet/>
      <dgm:spPr/>
      <dgm:t>
        <a:bodyPr/>
        <a:lstStyle/>
        <a:p>
          <a:endParaRPr lang="es-CO"/>
        </a:p>
      </dgm:t>
    </dgm:pt>
    <dgm:pt modelId="{8BB62681-A87E-4146-A041-0CF0D37AA6DA}">
      <dgm:prSet phldrT="[Texto]"/>
      <dgm:spPr/>
      <dgm:t>
        <a:bodyPr/>
        <a:lstStyle/>
        <a:p>
          <a:r>
            <a:rPr lang="es-CO"/>
            <a:t> </a:t>
          </a:r>
        </a:p>
      </dgm:t>
    </dgm:pt>
    <dgm:pt modelId="{777F6320-E556-45FB-8CEF-F913490AD2BD}" type="parTrans" cxnId="{AB9B042F-9DBE-4525-B8B0-35D48B5A2254}">
      <dgm:prSet/>
      <dgm:spPr/>
      <dgm:t>
        <a:bodyPr/>
        <a:lstStyle/>
        <a:p>
          <a:endParaRPr lang="es-CO"/>
        </a:p>
      </dgm:t>
    </dgm:pt>
    <dgm:pt modelId="{432F3894-95AA-4198-BB20-7B0872B50F5C}" type="sibTrans" cxnId="{AB9B042F-9DBE-4525-B8B0-35D48B5A2254}">
      <dgm:prSet/>
      <dgm:spPr/>
      <dgm:t>
        <a:bodyPr/>
        <a:lstStyle/>
        <a:p>
          <a:endParaRPr lang="es-CO"/>
        </a:p>
      </dgm:t>
    </dgm:pt>
    <dgm:pt modelId="{C1C7695C-7557-422C-8565-D71636522921}">
      <dgm:prSet phldrT="[Texto]"/>
      <dgm:spPr/>
      <dgm:t>
        <a:bodyPr/>
        <a:lstStyle/>
        <a:p>
          <a:r>
            <a:rPr lang="es-CO"/>
            <a:t> </a:t>
          </a:r>
        </a:p>
      </dgm:t>
    </dgm:pt>
    <dgm:pt modelId="{1E17F06E-9D4A-4729-97E9-4259E54CAAAD}" type="parTrans" cxnId="{5DCBF94F-5505-41AB-A8DE-9761913A2FF4}">
      <dgm:prSet/>
      <dgm:spPr/>
      <dgm:t>
        <a:bodyPr/>
        <a:lstStyle/>
        <a:p>
          <a:endParaRPr lang="es-CO"/>
        </a:p>
      </dgm:t>
    </dgm:pt>
    <dgm:pt modelId="{798655EB-9436-4726-ADDE-583FAC550614}" type="sibTrans" cxnId="{5DCBF94F-5505-41AB-A8DE-9761913A2FF4}">
      <dgm:prSet/>
      <dgm:spPr/>
      <dgm:t>
        <a:bodyPr/>
        <a:lstStyle/>
        <a:p>
          <a:endParaRPr lang="es-CO"/>
        </a:p>
      </dgm:t>
    </dgm:pt>
    <dgm:pt modelId="{4221CBCA-E84C-47FA-85A1-2B548E5B7D46}">
      <dgm:prSet phldrT="[Texto]"/>
      <dgm:spPr/>
      <dgm:t>
        <a:bodyPr/>
        <a:lstStyle/>
        <a:p>
          <a:endParaRPr lang="es-CO"/>
        </a:p>
      </dgm:t>
    </dgm:pt>
    <dgm:pt modelId="{C4CB6C26-FB89-4252-84D8-7711FBD74AFB}" type="parTrans" cxnId="{D9B604D2-AB05-4188-B8F6-3D9C46AB351D}">
      <dgm:prSet/>
      <dgm:spPr/>
      <dgm:t>
        <a:bodyPr/>
        <a:lstStyle/>
        <a:p>
          <a:endParaRPr lang="es-CO"/>
        </a:p>
      </dgm:t>
    </dgm:pt>
    <dgm:pt modelId="{9D30AB56-269D-4EFD-8D17-7E7AA61815E3}" type="sibTrans" cxnId="{D9B604D2-AB05-4188-B8F6-3D9C46AB351D}">
      <dgm:prSet/>
      <dgm:spPr/>
      <dgm:t>
        <a:bodyPr/>
        <a:lstStyle/>
        <a:p>
          <a:endParaRPr lang="es-CO"/>
        </a:p>
      </dgm:t>
    </dgm:pt>
    <dgm:pt modelId="{657CD8EC-1423-4003-BD48-AAAE9B1D5175}">
      <dgm:prSet phldrT="[Texto]"/>
      <dgm:spPr/>
      <dgm:t>
        <a:bodyPr/>
        <a:lstStyle/>
        <a:p>
          <a:endParaRPr lang="es-CO"/>
        </a:p>
      </dgm:t>
    </dgm:pt>
    <dgm:pt modelId="{490D2A28-5A86-4A7B-A149-0A92BDA4449C}" type="parTrans" cxnId="{ABD0BE2E-2182-445E-935F-B5803515F071}">
      <dgm:prSet/>
      <dgm:spPr/>
      <dgm:t>
        <a:bodyPr/>
        <a:lstStyle/>
        <a:p>
          <a:endParaRPr lang="es-CO"/>
        </a:p>
      </dgm:t>
    </dgm:pt>
    <dgm:pt modelId="{80CFA310-FFB4-43A2-B30B-B55B6B2AE8CD}" type="sibTrans" cxnId="{ABD0BE2E-2182-445E-935F-B5803515F071}">
      <dgm:prSet/>
      <dgm:spPr/>
      <dgm:t>
        <a:bodyPr/>
        <a:lstStyle/>
        <a:p>
          <a:endParaRPr lang="es-CO"/>
        </a:p>
      </dgm:t>
    </dgm:pt>
    <dgm:pt modelId="{86F75608-7EF4-49F9-B762-2F6C47093B5E}">
      <dgm:prSet phldrT="[Texto]"/>
      <dgm:spPr/>
      <dgm:t>
        <a:bodyPr/>
        <a:lstStyle/>
        <a:p>
          <a:endParaRPr lang="es-CO"/>
        </a:p>
      </dgm:t>
    </dgm:pt>
    <dgm:pt modelId="{EA3F484F-7543-4CF2-8500-0C7E6C7D702A}" type="parTrans" cxnId="{D80BDFA6-0AFF-472C-98C8-F508F326EF3D}">
      <dgm:prSet/>
      <dgm:spPr/>
      <dgm:t>
        <a:bodyPr/>
        <a:lstStyle/>
        <a:p>
          <a:endParaRPr lang="es-CO"/>
        </a:p>
      </dgm:t>
    </dgm:pt>
    <dgm:pt modelId="{F75B7958-A367-46B3-ACD5-225D3CB4F434}" type="sibTrans" cxnId="{D80BDFA6-0AFF-472C-98C8-F508F326EF3D}">
      <dgm:prSet/>
      <dgm:spPr/>
      <dgm:t>
        <a:bodyPr/>
        <a:lstStyle/>
        <a:p>
          <a:endParaRPr lang="es-CO"/>
        </a:p>
      </dgm:t>
    </dgm:pt>
    <dgm:pt modelId="{B71154EF-5543-4249-9D82-7AF1BBBCDB4F}">
      <dgm:prSet phldrT="[Texto]"/>
      <dgm:spPr/>
      <dgm:t>
        <a:bodyPr/>
        <a:lstStyle/>
        <a:p>
          <a:endParaRPr lang="es-CO"/>
        </a:p>
      </dgm:t>
    </dgm:pt>
    <dgm:pt modelId="{4FCF7C27-95E1-4F59-8881-F45A194702FD}" type="parTrans" cxnId="{8C63852A-C2F2-477B-84D5-AF7F59322FDD}">
      <dgm:prSet/>
      <dgm:spPr/>
      <dgm:t>
        <a:bodyPr/>
        <a:lstStyle/>
        <a:p>
          <a:endParaRPr lang="es-CO"/>
        </a:p>
      </dgm:t>
    </dgm:pt>
    <dgm:pt modelId="{659A3927-2EB0-49FA-BFB5-A5149A96D823}" type="sibTrans" cxnId="{8C63852A-C2F2-477B-84D5-AF7F59322FDD}">
      <dgm:prSet/>
      <dgm:spPr/>
      <dgm:t>
        <a:bodyPr/>
        <a:lstStyle/>
        <a:p>
          <a:endParaRPr lang="es-CO"/>
        </a:p>
      </dgm:t>
    </dgm:pt>
    <dgm:pt modelId="{090E4B71-5C3F-4205-A0EB-5636AF40D666}">
      <dgm:prSet phldrT="[Texto]"/>
      <dgm:spPr/>
      <dgm:t>
        <a:bodyPr/>
        <a:lstStyle/>
        <a:p>
          <a:endParaRPr lang="es-CO"/>
        </a:p>
      </dgm:t>
    </dgm:pt>
    <dgm:pt modelId="{51A0C961-DC57-4ED1-8904-AAF21BEDD976}" type="parTrans" cxnId="{45C0240C-840A-4F68-8796-E30FB4FE5ABD}">
      <dgm:prSet/>
      <dgm:spPr/>
      <dgm:t>
        <a:bodyPr/>
        <a:lstStyle/>
        <a:p>
          <a:endParaRPr lang="es-CO"/>
        </a:p>
      </dgm:t>
    </dgm:pt>
    <dgm:pt modelId="{6A4B6043-8440-48A7-B02F-69A48E6521F7}" type="sibTrans" cxnId="{45C0240C-840A-4F68-8796-E30FB4FE5ABD}">
      <dgm:prSet/>
      <dgm:spPr/>
      <dgm:t>
        <a:bodyPr/>
        <a:lstStyle/>
        <a:p>
          <a:endParaRPr lang="es-CO"/>
        </a:p>
      </dgm:t>
    </dgm:pt>
    <dgm:pt modelId="{1133FAA9-2E3E-4BE6-B73E-EA3A52FE2AB8}">
      <dgm:prSet phldrT="[Texto]"/>
      <dgm:spPr/>
      <dgm:t>
        <a:bodyPr/>
        <a:lstStyle/>
        <a:p>
          <a:endParaRPr lang="es-CO"/>
        </a:p>
      </dgm:t>
    </dgm:pt>
    <dgm:pt modelId="{B3191DD8-40F8-45EB-8EDC-2188EFA33B7C}" type="parTrans" cxnId="{B777AE4A-4D8A-46DF-B347-85797745EFE5}">
      <dgm:prSet/>
      <dgm:spPr/>
      <dgm:t>
        <a:bodyPr/>
        <a:lstStyle/>
        <a:p>
          <a:endParaRPr lang="es-CO"/>
        </a:p>
      </dgm:t>
    </dgm:pt>
    <dgm:pt modelId="{522CF27E-32BB-4F59-AE57-A1F855D7270C}" type="sibTrans" cxnId="{B777AE4A-4D8A-46DF-B347-85797745EFE5}">
      <dgm:prSet/>
      <dgm:spPr/>
      <dgm:t>
        <a:bodyPr/>
        <a:lstStyle/>
        <a:p>
          <a:endParaRPr lang="es-CO"/>
        </a:p>
      </dgm:t>
    </dgm:pt>
    <dgm:pt modelId="{F9D1AEDB-9146-4786-8B6F-A3F13B9B1E88}">
      <dgm:prSet phldrT="[Texto]"/>
      <dgm:spPr/>
      <dgm:t>
        <a:bodyPr/>
        <a:lstStyle/>
        <a:p>
          <a:endParaRPr lang="es-CO"/>
        </a:p>
      </dgm:t>
    </dgm:pt>
    <dgm:pt modelId="{551A0041-C77E-49D8-8422-25014ECF3717}" type="parTrans" cxnId="{82630D0A-BC5C-490A-8C34-ED40F3613869}">
      <dgm:prSet/>
      <dgm:spPr/>
      <dgm:t>
        <a:bodyPr/>
        <a:lstStyle/>
        <a:p>
          <a:endParaRPr lang="es-CO"/>
        </a:p>
      </dgm:t>
    </dgm:pt>
    <dgm:pt modelId="{8190AD32-ACD6-4DE0-A954-734F0E1A67D6}" type="sibTrans" cxnId="{82630D0A-BC5C-490A-8C34-ED40F3613869}">
      <dgm:prSet/>
      <dgm:spPr/>
      <dgm:t>
        <a:bodyPr/>
        <a:lstStyle/>
        <a:p>
          <a:endParaRPr lang="es-CO"/>
        </a:p>
      </dgm:t>
    </dgm:pt>
    <dgm:pt modelId="{DB4C61FB-B22B-47A5-8E62-C5B189178730}">
      <dgm:prSet phldrT="[Texto]"/>
      <dgm:spPr/>
      <dgm:t>
        <a:bodyPr/>
        <a:lstStyle/>
        <a:p>
          <a:endParaRPr lang="es-CO"/>
        </a:p>
      </dgm:t>
    </dgm:pt>
    <dgm:pt modelId="{93A6B2A7-8D04-4701-BE91-424133C51296}" type="parTrans" cxnId="{91A7067F-9E55-4837-A38B-06A9D2950EEA}">
      <dgm:prSet/>
      <dgm:spPr/>
      <dgm:t>
        <a:bodyPr/>
        <a:lstStyle/>
        <a:p>
          <a:endParaRPr lang="es-CO"/>
        </a:p>
      </dgm:t>
    </dgm:pt>
    <dgm:pt modelId="{6EFEE230-37B6-439D-BFC7-31E458BE867B}" type="sibTrans" cxnId="{91A7067F-9E55-4837-A38B-06A9D2950EEA}">
      <dgm:prSet/>
      <dgm:spPr/>
      <dgm:t>
        <a:bodyPr/>
        <a:lstStyle/>
        <a:p>
          <a:endParaRPr lang="es-CO"/>
        </a:p>
      </dgm:t>
    </dgm:pt>
    <dgm:pt modelId="{EF49CF9F-76F6-4F79-8C8B-D36ACE9EAA6C}">
      <dgm:prSet phldrT="[Texto]"/>
      <dgm:spPr/>
      <dgm:t>
        <a:bodyPr/>
        <a:lstStyle/>
        <a:p>
          <a:endParaRPr lang="es-CO"/>
        </a:p>
      </dgm:t>
    </dgm:pt>
    <dgm:pt modelId="{E988BCEA-C9C0-4D07-A681-6A8957865E8B}" type="parTrans" cxnId="{1BB8A745-2CEA-4537-A552-3A46F8E31F0D}">
      <dgm:prSet/>
      <dgm:spPr/>
      <dgm:t>
        <a:bodyPr/>
        <a:lstStyle/>
        <a:p>
          <a:endParaRPr lang="es-CO"/>
        </a:p>
      </dgm:t>
    </dgm:pt>
    <dgm:pt modelId="{E70CE6CA-A7E5-49AA-8B7B-329FF68BDC74}" type="sibTrans" cxnId="{1BB8A745-2CEA-4537-A552-3A46F8E31F0D}">
      <dgm:prSet/>
      <dgm:spPr/>
      <dgm:t>
        <a:bodyPr/>
        <a:lstStyle/>
        <a:p>
          <a:endParaRPr lang="es-CO"/>
        </a:p>
      </dgm:t>
    </dgm:pt>
    <dgm:pt modelId="{3FCEB52B-28E7-4368-B146-27C825DDA4AE}" type="pres">
      <dgm:prSet presAssocID="{B4A73BDA-3FCA-4DB6-AB27-7DF9D9FBCF52}" presName="cycle" presStyleCnt="0">
        <dgm:presLayoutVars>
          <dgm:dir/>
          <dgm:resizeHandles val="exact"/>
        </dgm:presLayoutVars>
      </dgm:prSet>
      <dgm:spPr/>
    </dgm:pt>
    <dgm:pt modelId="{E6E08DD6-B197-47C2-B1FA-63B2D59367C3}" type="pres">
      <dgm:prSet presAssocID="{BD44D6E6-0F2B-40E9-91D4-44BCD0CE1962}" presName="dummy" presStyleCnt="0"/>
      <dgm:spPr/>
    </dgm:pt>
    <dgm:pt modelId="{19A77799-FA2C-4501-B011-5506907343C1}" type="pres">
      <dgm:prSet presAssocID="{BD44D6E6-0F2B-40E9-91D4-44BCD0CE1962}" presName="node" presStyleLbl="revTx" presStyleIdx="0" presStyleCnt="14">
        <dgm:presLayoutVars>
          <dgm:bulletEnabled val="1"/>
        </dgm:presLayoutVars>
      </dgm:prSet>
      <dgm:spPr/>
    </dgm:pt>
    <dgm:pt modelId="{B9431D14-B32F-403F-A8CE-54724010D325}" type="pres">
      <dgm:prSet presAssocID="{A8EAEBA0-D14C-47F4-B7BA-49E36228C361}" presName="sibTrans" presStyleLbl="node1" presStyleIdx="0" presStyleCnt="14"/>
      <dgm:spPr/>
    </dgm:pt>
    <dgm:pt modelId="{54F37728-76F8-4028-8E72-2A68A4FC7293}" type="pres">
      <dgm:prSet presAssocID="{98BDE357-EBD6-4394-A0FF-6E09323512EF}" presName="dummy" presStyleCnt="0"/>
      <dgm:spPr/>
    </dgm:pt>
    <dgm:pt modelId="{D9992B41-F535-478B-895D-BC317008BD3F}" type="pres">
      <dgm:prSet presAssocID="{98BDE357-EBD6-4394-A0FF-6E09323512EF}" presName="node" presStyleLbl="revTx" presStyleIdx="1" presStyleCnt="14">
        <dgm:presLayoutVars>
          <dgm:bulletEnabled val="1"/>
        </dgm:presLayoutVars>
      </dgm:prSet>
      <dgm:spPr/>
    </dgm:pt>
    <dgm:pt modelId="{8E480F0E-537E-4761-8C95-68AECBEBC596}" type="pres">
      <dgm:prSet presAssocID="{7C31372C-8C6A-4E8A-91D7-21DFD7C63789}" presName="sibTrans" presStyleLbl="node1" presStyleIdx="1" presStyleCnt="14"/>
      <dgm:spPr/>
    </dgm:pt>
    <dgm:pt modelId="{CD1A0B41-1594-4E2C-88FC-CD7736B46CDF}" type="pres">
      <dgm:prSet presAssocID="{88BF8DFB-936B-447A-AE6F-A574022872CF}" presName="dummy" presStyleCnt="0"/>
      <dgm:spPr/>
    </dgm:pt>
    <dgm:pt modelId="{F97F7179-A758-4B06-B722-84768A917231}" type="pres">
      <dgm:prSet presAssocID="{88BF8DFB-936B-447A-AE6F-A574022872CF}" presName="node" presStyleLbl="revTx" presStyleIdx="2" presStyleCnt="14">
        <dgm:presLayoutVars>
          <dgm:bulletEnabled val="1"/>
        </dgm:presLayoutVars>
      </dgm:prSet>
      <dgm:spPr/>
    </dgm:pt>
    <dgm:pt modelId="{54F85736-50E7-4CA8-93D0-07639A3D83D0}" type="pres">
      <dgm:prSet presAssocID="{FBE18B27-49F7-4C98-A98F-D2533BC0A9D9}" presName="sibTrans" presStyleLbl="node1" presStyleIdx="2" presStyleCnt="14"/>
      <dgm:spPr/>
    </dgm:pt>
    <dgm:pt modelId="{BA162335-5D30-4A83-B2E9-F0D65DBB8FFF}" type="pres">
      <dgm:prSet presAssocID="{8BB62681-A87E-4146-A041-0CF0D37AA6DA}" presName="dummy" presStyleCnt="0"/>
      <dgm:spPr/>
    </dgm:pt>
    <dgm:pt modelId="{EB2D9439-3761-441F-86D1-AFDEF688C9A4}" type="pres">
      <dgm:prSet presAssocID="{8BB62681-A87E-4146-A041-0CF0D37AA6DA}" presName="node" presStyleLbl="revTx" presStyleIdx="3" presStyleCnt="14">
        <dgm:presLayoutVars>
          <dgm:bulletEnabled val="1"/>
        </dgm:presLayoutVars>
      </dgm:prSet>
      <dgm:spPr/>
    </dgm:pt>
    <dgm:pt modelId="{885EDC78-089A-4C31-BF42-FC61E23AFBF2}" type="pres">
      <dgm:prSet presAssocID="{432F3894-95AA-4198-BB20-7B0872B50F5C}" presName="sibTrans" presStyleLbl="node1" presStyleIdx="3" presStyleCnt="14"/>
      <dgm:spPr/>
    </dgm:pt>
    <dgm:pt modelId="{D04D7215-D018-4F0D-B77B-8CE203FC0B3D}" type="pres">
      <dgm:prSet presAssocID="{C1C7695C-7557-422C-8565-D71636522921}" presName="dummy" presStyleCnt="0"/>
      <dgm:spPr/>
    </dgm:pt>
    <dgm:pt modelId="{F8B20935-B814-4D65-BEF2-BF8548149FAB}" type="pres">
      <dgm:prSet presAssocID="{C1C7695C-7557-422C-8565-D71636522921}" presName="node" presStyleLbl="revTx" presStyleIdx="4" presStyleCnt="14">
        <dgm:presLayoutVars>
          <dgm:bulletEnabled val="1"/>
        </dgm:presLayoutVars>
      </dgm:prSet>
      <dgm:spPr/>
    </dgm:pt>
    <dgm:pt modelId="{6FDC55E6-5A81-40DE-9FCA-3B87558CF6C2}" type="pres">
      <dgm:prSet presAssocID="{798655EB-9436-4726-ADDE-583FAC550614}" presName="sibTrans" presStyleLbl="node1" presStyleIdx="4" presStyleCnt="14"/>
      <dgm:spPr/>
    </dgm:pt>
    <dgm:pt modelId="{93D20071-084B-4B69-88E3-A241734C8D36}" type="pres">
      <dgm:prSet presAssocID="{657CD8EC-1423-4003-BD48-AAAE9B1D5175}" presName="dummy" presStyleCnt="0"/>
      <dgm:spPr/>
    </dgm:pt>
    <dgm:pt modelId="{34E3B64D-D6DD-469F-988D-02E8A6787F1D}" type="pres">
      <dgm:prSet presAssocID="{657CD8EC-1423-4003-BD48-AAAE9B1D5175}" presName="node" presStyleLbl="revTx" presStyleIdx="5" presStyleCnt="14">
        <dgm:presLayoutVars>
          <dgm:bulletEnabled val="1"/>
        </dgm:presLayoutVars>
      </dgm:prSet>
      <dgm:spPr/>
    </dgm:pt>
    <dgm:pt modelId="{81A02885-0386-4412-975F-0A2550DFB80F}" type="pres">
      <dgm:prSet presAssocID="{80CFA310-FFB4-43A2-B30B-B55B6B2AE8CD}" presName="sibTrans" presStyleLbl="node1" presStyleIdx="5" presStyleCnt="14"/>
      <dgm:spPr/>
    </dgm:pt>
    <dgm:pt modelId="{3E69312A-DFC3-4963-B52D-68DA3242B555}" type="pres">
      <dgm:prSet presAssocID="{F9D1AEDB-9146-4786-8B6F-A3F13B9B1E88}" presName="dummy" presStyleCnt="0"/>
      <dgm:spPr/>
    </dgm:pt>
    <dgm:pt modelId="{098D3DD8-04AC-41EF-AFCC-6CE90845949A}" type="pres">
      <dgm:prSet presAssocID="{F9D1AEDB-9146-4786-8B6F-A3F13B9B1E88}" presName="node" presStyleLbl="revTx" presStyleIdx="6" presStyleCnt="14">
        <dgm:presLayoutVars>
          <dgm:bulletEnabled val="1"/>
        </dgm:presLayoutVars>
      </dgm:prSet>
      <dgm:spPr/>
    </dgm:pt>
    <dgm:pt modelId="{F11A620C-FAD8-4B5D-BC52-5F8681FD9FA3}" type="pres">
      <dgm:prSet presAssocID="{8190AD32-ACD6-4DE0-A954-734F0E1A67D6}" presName="sibTrans" presStyleLbl="node1" presStyleIdx="6" presStyleCnt="14"/>
      <dgm:spPr/>
    </dgm:pt>
    <dgm:pt modelId="{4074B9CF-E9A3-4CD2-8B4F-D0456F35230F}" type="pres">
      <dgm:prSet presAssocID="{DB4C61FB-B22B-47A5-8E62-C5B189178730}" presName="dummy" presStyleCnt="0"/>
      <dgm:spPr/>
    </dgm:pt>
    <dgm:pt modelId="{E4240836-A06B-4BF4-80D9-4D6CB2953763}" type="pres">
      <dgm:prSet presAssocID="{DB4C61FB-B22B-47A5-8E62-C5B189178730}" presName="node" presStyleLbl="revTx" presStyleIdx="7" presStyleCnt="14">
        <dgm:presLayoutVars>
          <dgm:bulletEnabled val="1"/>
        </dgm:presLayoutVars>
      </dgm:prSet>
      <dgm:spPr/>
    </dgm:pt>
    <dgm:pt modelId="{359AF9C3-A93E-46E7-84A7-D59E1CA3999C}" type="pres">
      <dgm:prSet presAssocID="{6EFEE230-37B6-439D-BFC7-31E458BE867B}" presName="sibTrans" presStyleLbl="node1" presStyleIdx="7" presStyleCnt="14"/>
      <dgm:spPr/>
    </dgm:pt>
    <dgm:pt modelId="{AE1A044E-2FD4-4D74-B241-BA64054605B3}" type="pres">
      <dgm:prSet presAssocID="{EF49CF9F-76F6-4F79-8C8B-D36ACE9EAA6C}" presName="dummy" presStyleCnt="0"/>
      <dgm:spPr/>
    </dgm:pt>
    <dgm:pt modelId="{7D2F2B69-0632-48BA-A5DD-5F019367CB29}" type="pres">
      <dgm:prSet presAssocID="{EF49CF9F-76F6-4F79-8C8B-D36ACE9EAA6C}" presName="node" presStyleLbl="revTx" presStyleIdx="8" presStyleCnt="14">
        <dgm:presLayoutVars>
          <dgm:bulletEnabled val="1"/>
        </dgm:presLayoutVars>
      </dgm:prSet>
      <dgm:spPr/>
    </dgm:pt>
    <dgm:pt modelId="{FB9DC0DB-8E91-4052-95FE-80A60A3E612C}" type="pres">
      <dgm:prSet presAssocID="{E70CE6CA-A7E5-49AA-8B7B-329FF68BDC74}" presName="sibTrans" presStyleLbl="node1" presStyleIdx="8" presStyleCnt="14"/>
      <dgm:spPr/>
    </dgm:pt>
    <dgm:pt modelId="{750C4F6A-3828-414B-94E4-890EF8DDC19B}" type="pres">
      <dgm:prSet presAssocID="{86F75608-7EF4-49F9-B762-2F6C47093B5E}" presName="dummy" presStyleCnt="0"/>
      <dgm:spPr/>
    </dgm:pt>
    <dgm:pt modelId="{075BB78F-7403-4862-A77F-A16DB338B337}" type="pres">
      <dgm:prSet presAssocID="{86F75608-7EF4-49F9-B762-2F6C47093B5E}" presName="node" presStyleLbl="revTx" presStyleIdx="9" presStyleCnt="14">
        <dgm:presLayoutVars>
          <dgm:bulletEnabled val="1"/>
        </dgm:presLayoutVars>
      </dgm:prSet>
      <dgm:spPr/>
    </dgm:pt>
    <dgm:pt modelId="{0CEC4362-1EF5-4D91-BEBC-2914CD0D4D7A}" type="pres">
      <dgm:prSet presAssocID="{F75B7958-A367-46B3-ACD5-225D3CB4F434}" presName="sibTrans" presStyleLbl="node1" presStyleIdx="9" presStyleCnt="14"/>
      <dgm:spPr/>
    </dgm:pt>
    <dgm:pt modelId="{998A201F-7736-4900-9B6B-13A3187BAB32}" type="pres">
      <dgm:prSet presAssocID="{B71154EF-5543-4249-9D82-7AF1BBBCDB4F}" presName="dummy" presStyleCnt="0"/>
      <dgm:spPr/>
    </dgm:pt>
    <dgm:pt modelId="{1A5308CA-E448-46B4-BB9E-065933568843}" type="pres">
      <dgm:prSet presAssocID="{B71154EF-5543-4249-9D82-7AF1BBBCDB4F}" presName="node" presStyleLbl="revTx" presStyleIdx="10" presStyleCnt="14">
        <dgm:presLayoutVars>
          <dgm:bulletEnabled val="1"/>
        </dgm:presLayoutVars>
      </dgm:prSet>
      <dgm:spPr/>
    </dgm:pt>
    <dgm:pt modelId="{6A4DF1BE-9B99-4BDF-BE3F-AD4FDD075DA6}" type="pres">
      <dgm:prSet presAssocID="{659A3927-2EB0-49FA-BFB5-A5149A96D823}" presName="sibTrans" presStyleLbl="node1" presStyleIdx="10" presStyleCnt="14"/>
      <dgm:spPr/>
    </dgm:pt>
    <dgm:pt modelId="{F91AE18D-E881-49D9-BA24-AF64D81B16E6}" type="pres">
      <dgm:prSet presAssocID="{090E4B71-5C3F-4205-A0EB-5636AF40D666}" presName="dummy" presStyleCnt="0"/>
      <dgm:spPr/>
    </dgm:pt>
    <dgm:pt modelId="{F75496EA-370E-4F7C-A24E-1BE1E5B25CF9}" type="pres">
      <dgm:prSet presAssocID="{090E4B71-5C3F-4205-A0EB-5636AF40D666}" presName="node" presStyleLbl="revTx" presStyleIdx="11" presStyleCnt="14">
        <dgm:presLayoutVars>
          <dgm:bulletEnabled val="1"/>
        </dgm:presLayoutVars>
      </dgm:prSet>
      <dgm:spPr/>
    </dgm:pt>
    <dgm:pt modelId="{415E0DBA-1C28-460E-A4D3-EF93B698ADC3}" type="pres">
      <dgm:prSet presAssocID="{6A4B6043-8440-48A7-B02F-69A48E6521F7}" presName="sibTrans" presStyleLbl="node1" presStyleIdx="11" presStyleCnt="14"/>
      <dgm:spPr/>
    </dgm:pt>
    <dgm:pt modelId="{9FB65E27-D206-41EF-A0F2-019EAFE375DB}" type="pres">
      <dgm:prSet presAssocID="{1133FAA9-2E3E-4BE6-B73E-EA3A52FE2AB8}" presName="dummy" presStyleCnt="0"/>
      <dgm:spPr/>
    </dgm:pt>
    <dgm:pt modelId="{A76C760E-C8CF-4866-8A63-B3465C568743}" type="pres">
      <dgm:prSet presAssocID="{1133FAA9-2E3E-4BE6-B73E-EA3A52FE2AB8}" presName="node" presStyleLbl="revTx" presStyleIdx="12" presStyleCnt="14">
        <dgm:presLayoutVars>
          <dgm:bulletEnabled val="1"/>
        </dgm:presLayoutVars>
      </dgm:prSet>
      <dgm:spPr/>
    </dgm:pt>
    <dgm:pt modelId="{CBB18DE6-77E2-4FDC-9BDB-00362640D2B7}" type="pres">
      <dgm:prSet presAssocID="{522CF27E-32BB-4F59-AE57-A1F855D7270C}" presName="sibTrans" presStyleLbl="node1" presStyleIdx="12" presStyleCnt="14"/>
      <dgm:spPr/>
    </dgm:pt>
    <dgm:pt modelId="{94C5580C-4A1C-4686-9DF5-1D11BDFB3B80}" type="pres">
      <dgm:prSet presAssocID="{4221CBCA-E84C-47FA-85A1-2B548E5B7D46}" presName="dummy" presStyleCnt="0"/>
      <dgm:spPr/>
    </dgm:pt>
    <dgm:pt modelId="{0C221DCF-2A28-45E7-9887-9F3854112C2F}" type="pres">
      <dgm:prSet presAssocID="{4221CBCA-E84C-47FA-85A1-2B548E5B7D46}" presName="node" presStyleLbl="revTx" presStyleIdx="13" presStyleCnt="14">
        <dgm:presLayoutVars>
          <dgm:bulletEnabled val="1"/>
        </dgm:presLayoutVars>
      </dgm:prSet>
      <dgm:spPr/>
    </dgm:pt>
    <dgm:pt modelId="{5A25EC1D-4840-451A-B626-AE0C57C1AA8A}" type="pres">
      <dgm:prSet presAssocID="{9D30AB56-269D-4EFD-8D17-7E7AA61815E3}" presName="sibTrans" presStyleLbl="node1" presStyleIdx="13" presStyleCnt="14"/>
      <dgm:spPr/>
    </dgm:pt>
  </dgm:ptLst>
  <dgm:cxnLst>
    <dgm:cxn modelId="{AFABDB09-3B47-45EE-B266-4E08030A2404}" type="presOf" srcId="{BD44D6E6-0F2B-40E9-91D4-44BCD0CE1962}" destId="{19A77799-FA2C-4501-B011-5506907343C1}" srcOrd="0" destOrd="0" presId="urn:microsoft.com/office/officeart/2005/8/layout/cycle1"/>
    <dgm:cxn modelId="{82630D0A-BC5C-490A-8C34-ED40F3613869}" srcId="{B4A73BDA-3FCA-4DB6-AB27-7DF9D9FBCF52}" destId="{F9D1AEDB-9146-4786-8B6F-A3F13B9B1E88}" srcOrd="6" destOrd="0" parTransId="{551A0041-C77E-49D8-8422-25014ECF3717}" sibTransId="{8190AD32-ACD6-4DE0-A954-734F0E1A67D6}"/>
    <dgm:cxn modelId="{CFF4690B-B66B-427D-9493-6730BDA878EA}" type="presOf" srcId="{F9D1AEDB-9146-4786-8B6F-A3F13B9B1E88}" destId="{098D3DD8-04AC-41EF-AFCC-6CE90845949A}" srcOrd="0" destOrd="0" presId="urn:microsoft.com/office/officeart/2005/8/layout/cycle1"/>
    <dgm:cxn modelId="{D72F8E0B-8569-4E09-82EE-B5312F9F9D8D}" type="presOf" srcId="{FBE18B27-49F7-4C98-A98F-D2533BC0A9D9}" destId="{54F85736-50E7-4CA8-93D0-07639A3D83D0}" srcOrd="0" destOrd="0" presId="urn:microsoft.com/office/officeart/2005/8/layout/cycle1"/>
    <dgm:cxn modelId="{45C0240C-840A-4F68-8796-E30FB4FE5ABD}" srcId="{B4A73BDA-3FCA-4DB6-AB27-7DF9D9FBCF52}" destId="{090E4B71-5C3F-4205-A0EB-5636AF40D666}" srcOrd="11" destOrd="0" parTransId="{51A0C961-DC57-4ED1-8904-AAF21BEDD976}" sibTransId="{6A4B6043-8440-48A7-B02F-69A48E6521F7}"/>
    <dgm:cxn modelId="{92C3CF11-9088-41DD-9AC5-0E3E4A3A3A92}" type="presOf" srcId="{88BF8DFB-936B-447A-AE6F-A574022872CF}" destId="{F97F7179-A758-4B06-B722-84768A917231}" srcOrd="0" destOrd="0" presId="urn:microsoft.com/office/officeart/2005/8/layout/cycle1"/>
    <dgm:cxn modelId="{CBB2161C-AF31-4C31-BB12-BA4C404F0D56}" type="presOf" srcId="{6A4B6043-8440-48A7-B02F-69A48E6521F7}" destId="{415E0DBA-1C28-460E-A4D3-EF93B698ADC3}" srcOrd="0" destOrd="0" presId="urn:microsoft.com/office/officeart/2005/8/layout/cycle1"/>
    <dgm:cxn modelId="{31651E20-34A7-45C3-BFFA-0053DB7C8CDD}" type="presOf" srcId="{4221CBCA-E84C-47FA-85A1-2B548E5B7D46}" destId="{0C221DCF-2A28-45E7-9887-9F3854112C2F}" srcOrd="0" destOrd="0" presId="urn:microsoft.com/office/officeart/2005/8/layout/cycle1"/>
    <dgm:cxn modelId="{8C63852A-C2F2-477B-84D5-AF7F59322FDD}" srcId="{B4A73BDA-3FCA-4DB6-AB27-7DF9D9FBCF52}" destId="{B71154EF-5543-4249-9D82-7AF1BBBCDB4F}" srcOrd="10" destOrd="0" parTransId="{4FCF7C27-95E1-4F59-8881-F45A194702FD}" sibTransId="{659A3927-2EB0-49FA-BFB5-A5149A96D823}"/>
    <dgm:cxn modelId="{ABD0BE2E-2182-445E-935F-B5803515F071}" srcId="{B4A73BDA-3FCA-4DB6-AB27-7DF9D9FBCF52}" destId="{657CD8EC-1423-4003-BD48-AAAE9B1D5175}" srcOrd="5" destOrd="0" parTransId="{490D2A28-5A86-4A7B-A149-0A92BDA4449C}" sibTransId="{80CFA310-FFB4-43A2-B30B-B55B6B2AE8CD}"/>
    <dgm:cxn modelId="{AB9B042F-9DBE-4525-B8B0-35D48B5A2254}" srcId="{B4A73BDA-3FCA-4DB6-AB27-7DF9D9FBCF52}" destId="{8BB62681-A87E-4146-A041-0CF0D37AA6DA}" srcOrd="3" destOrd="0" parTransId="{777F6320-E556-45FB-8CEF-F913490AD2BD}" sibTransId="{432F3894-95AA-4198-BB20-7B0872B50F5C}"/>
    <dgm:cxn modelId="{B2E26636-D1C1-4AF7-9D6C-56FFCE4CBD3E}" type="presOf" srcId="{DB4C61FB-B22B-47A5-8E62-C5B189178730}" destId="{E4240836-A06B-4BF4-80D9-4D6CB2953763}" srcOrd="0" destOrd="0" presId="urn:microsoft.com/office/officeart/2005/8/layout/cycle1"/>
    <dgm:cxn modelId="{A41B5141-17FF-4C41-8A8E-19628FB85A1A}" type="presOf" srcId="{1133FAA9-2E3E-4BE6-B73E-EA3A52FE2AB8}" destId="{A76C760E-C8CF-4866-8A63-B3465C568743}" srcOrd="0" destOrd="0" presId="urn:microsoft.com/office/officeart/2005/8/layout/cycle1"/>
    <dgm:cxn modelId="{5DF55863-FD48-4505-8C38-3335A0893D89}" type="presOf" srcId="{80CFA310-FFB4-43A2-B30B-B55B6B2AE8CD}" destId="{81A02885-0386-4412-975F-0A2550DFB80F}" srcOrd="0" destOrd="0" presId="urn:microsoft.com/office/officeart/2005/8/layout/cycle1"/>
    <dgm:cxn modelId="{1BB8A745-2CEA-4537-A552-3A46F8E31F0D}" srcId="{B4A73BDA-3FCA-4DB6-AB27-7DF9D9FBCF52}" destId="{EF49CF9F-76F6-4F79-8C8B-D36ACE9EAA6C}" srcOrd="8" destOrd="0" parTransId="{E988BCEA-C9C0-4D07-A681-6A8957865E8B}" sibTransId="{E70CE6CA-A7E5-49AA-8B7B-329FF68BDC74}"/>
    <dgm:cxn modelId="{050E3569-3CAF-41FF-96C3-7384AC0490F0}" type="presOf" srcId="{A8EAEBA0-D14C-47F4-B7BA-49E36228C361}" destId="{B9431D14-B32F-403F-A8CE-54724010D325}" srcOrd="0" destOrd="0" presId="urn:microsoft.com/office/officeart/2005/8/layout/cycle1"/>
    <dgm:cxn modelId="{B777AE4A-4D8A-46DF-B347-85797745EFE5}" srcId="{B4A73BDA-3FCA-4DB6-AB27-7DF9D9FBCF52}" destId="{1133FAA9-2E3E-4BE6-B73E-EA3A52FE2AB8}" srcOrd="12" destOrd="0" parTransId="{B3191DD8-40F8-45EB-8EDC-2188EFA33B7C}" sibTransId="{522CF27E-32BB-4F59-AE57-A1F855D7270C}"/>
    <dgm:cxn modelId="{5DCBF94F-5505-41AB-A8DE-9761913A2FF4}" srcId="{B4A73BDA-3FCA-4DB6-AB27-7DF9D9FBCF52}" destId="{C1C7695C-7557-422C-8565-D71636522921}" srcOrd="4" destOrd="0" parTransId="{1E17F06E-9D4A-4729-97E9-4259E54CAAAD}" sibTransId="{798655EB-9436-4726-ADDE-583FAC550614}"/>
    <dgm:cxn modelId="{A9446D74-AA4A-4BB8-840F-CC8D3D70E2FF}" type="presOf" srcId="{B71154EF-5543-4249-9D82-7AF1BBBCDB4F}" destId="{1A5308CA-E448-46B4-BB9E-065933568843}" srcOrd="0" destOrd="0" presId="urn:microsoft.com/office/officeart/2005/8/layout/cycle1"/>
    <dgm:cxn modelId="{6B3D0555-F092-4129-82A2-425DE3A031DE}" type="presOf" srcId="{C1C7695C-7557-422C-8565-D71636522921}" destId="{F8B20935-B814-4D65-BEF2-BF8548149FAB}" srcOrd="0" destOrd="0" presId="urn:microsoft.com/office/officeart/2005/8/layout/cycle1"/>
    <dgm:cxn modelId="{30013A59-19AF-4ABD-991F-7410218E4866}" type="presOf" srcId="{659A3927-2EB0-49FA-BFB5-A5149A96D823}" destId="{6A4DF1BE-9B99-4BDF-BE3F-AD4FDD075DA6}" srcOrd="0" destOrd="0" presId="urn:microsoft.com/office/officeart/2005/8/layout/cycle1"/>
    <dgm:cxn modelId="{79B90A7A-67D3-4B8B-8A5F-01193367E26F}" type="presOf" srcId="{8190AD32-ACD6-4DE0-A954-734F0E1A67D6}" destId="{F11A620C-FAD8-4B5D-BC52-5F8681FD9FA3}" srcOrd="0" destOrd="0" presId="urn:microsoft.com/office/officeart/2005/8/layout/cycle1"/>
    <dgm:cxn modelId="{91A7067F-9E55-4837-A38B-06A9D2950EEA}" srcId="{B4A73BDA-3FCA-4DB6-AB27-7DF9D9FBCF52}" destId="{DB4C61FB-B22B-47A5-8E62-C5B189178730}" srcOrd="7" destOrd="0" parTransId="{93A6B2A7-8D04-4701-BE91-424133C51296}" sibTransId="{6EFEE230-37B6-439D-BFC7-31E458BE867B}"/>
    <dgm:cxn modelId="{51059585-4E32-44A1-851C-15BE8230DA7E}" type="presOf" srcId="{522CF27E-32BB-4F59-AE57-A1F855D7270C}" destId="{CBB18DE6-77E2-4FDC-9BDB-00362640D2B7}" srcOrd="0" destOrd="0" presId="urn:microsoft.com/office/officeart/2005/8/layout/cycle1"/>
    <dgm:cxn modelId="{D80BDFA6-0AFF-472C-98C8-F508F326EF3D}" srcId="{B4A73BDA-3FCA-4DB6-AB27-7DF9D9FBCF52}" destId="{86F75608-7EF4-49F9-B762-2F6C47093B5E}" srcOrd="9" destOrd="0" parTransId="{EA3F484F-7543-4CF2-8500-0C7E6C7D702A}" sibTransId="{F75B7958-A367-46B3-ACD5-225D3CB4F434}"/>
    <dgm:cxn modelId="{3428C0A9-A2B8-49E2-9B27-C55FCB0FF4FB}" srcId="{B4A73BDA-3FCA-4DB6-AB27-7DF9D9FBCF52}" destId="{BD44D6E6-0F2B-40E9-91D4-44BCD0CE1962}" srcOrd="0" destOrd="0" parTransId="{ABFA3764-EB60-4566-917A-80E20ABB2A3D}" sibTransId="{A8EAEBA0-D14C-47F4-B7BA-49E36228C361}"/>
    <dgm:cxn modelId="{E81CB9B0-EE55-405E-A23A-4F2376897F59}" type="presOf" srcId="{98BDE357-EBD6-4394-A0FF-6E09323512EF}" destId="{D9992B41-F535-478B-895D-BC317008BD3F}" srcOrd="0" destOrd="0" presId="urn:microsoft.com/office/officeart/2005/8/layout/cycle1"/>
    <dgm:cxn modelId="{1FFF7EB4-E922-41AE-8791-CDE33A871454}" type="presOf" srcId="{E70CE6CA-A7E5-49AA-8B7B-329FF68BDC74}" destId="{FB9DC0DB-8E91-4052-95FE-80A60A3E612C}" srcOrd="0" destOrd="0" presId="urn:microsoft.com/office/officeart/2005/8/layout/cycle1"/>
    <dgm:cxn modelId="{A18FF8BB-116E-4145-8ECE-320C9EFA363F}" type="presOf" srcId="{B4A73BDA-3FCA-4DB6-AB27-7DF9D9FBCF52}" destId="{3FCEB52B-28E7-4368-B146-27C825DDA4AE}" srcOrd="0" destOrd="0" presId="urn:microsoft.com/office/officeart/2005/8/layout/cycle1"/>
    <dgm:cxn modelId="{EF0014BE-EF45-410E-9DA2-7AC8C18AD4A3}" type="presOf" srcId="{EF49CF9F-76F6-4F79-8C8B-D36ACE9EAA6C}" destId="{7D2F2B69-0632-48BA-A5DD-5F019367CB29}" srcOrd="0" destOrd="0" presId="urn:microsoft.com/office/officeart/2005/8/layout/cycle1"/>
    <dgm:cxn modelId="{58E81ACB-AD7B-4C8D-B372-2B5153734A8A}" type="presOf" srcId="{F75B7958-A367-46B3-ACD5-225D3CB4F434}" destId="{0CEC4362-1EF5-4D91-BEBC-2914CD0D4D7A}" srcOrd="0" destOrd="0" presId="urn:microsoft.com/office/officeart/2005/8/layout/cycle1"/>
    <dgm:cxn modelId="{D9B604D2-AB05-4188-B8F6-3D9C46AB351D}" srcId="{B4A73BDA-3FCA-4DB6-AB27-7DF9D9FBCF52}" destId="{4221CBCA-E84C-47FA-85A1-2B548E5B7D46}" srcOrd="13" destOrd="0" parTransId="{C4CB6C26-FB89-4252-84D8-7711FBD74AFB}" sibTransId="{9D30AB56-269D-4EFD-8D17-7E7AA61815E3}"/>
    <dgm:cxn modelId="{E9EA77D8-8419-4084-839C-C83C0A6A1D67}" type="presOf" srcId="{9D30AB56-269D-4EFD-8D17-7E7AA61815E3}" destId="{5A25EC1D-4840-451A-B626-AE0C57C1AA8A}" srcOrd="0" destOrd="0" presId="urn:microsoft.com/office/officeart/2005/8/layout/cycle1"/>
    <dgm:cxn modelId="{177E41DE-4DE9-40AE-B3B4-A3CC4992D81C}" type="presOf" srcId="{6EFEE230-37B6-439D-BFC7-31E458BE867B}" destId="{359AF9C3-A93E-46E7-84A7-D59E1CA3999C}" srcOrd="0" destOrd="0" presId="urn:microsoft.com/office/officeart/2005/8/layout/cycle1"/>
    <dgm:cxn modelId="{B6560FE0-2B4A-484B-950C-94B40BC44667}" type="presOf" srcId="{090E4B71-5C3F-4205-A0EB-5636AF40D666}" destId="{F75496EA-370E-4F7C-A24E-1BE1E5B25CF9}" srcOrd="0" destOrd="0" presId="urn:microsoft.com/office/officeart/2005/8/layout/cycle1"/>
    <dgm:cxn modelId="{2EDC1EE1-97CE-4DF2-827C-F85186780B03}" type="presOf" srcId="{798655EB-9436-4726-ADDE-583FAC550614}" destId="{6FDC55E6-5A81-40DE-9FCA-3B87558CF6C2}" srcOrd="0" destOrd="0" presId="urn:microsoft.com/office/officeart/2005/8/layout/cycle1"/>
    <dgm:cxn modelId="{CFD3FFE1-ACBB-4AC4-8C7A-AB6B602FC85F}" type="presOf" srcId="{8BB62681-A87E-4146-A041-0CF0D37AA6DA}" destId="{EB2D9439-3761-441F-86D1-AFDEF688C9A4}" srcOrd="0" destOrd="0" presId="urn:microsoft.com/office/officeart/2005/8/layout/cycle1"/>
    <dgm:cxn modelId="{A5363BE4-CBEC-4809-928A-608DB4C5EF88}" srcId="{B4A73BDA-3FCA-4DB6-AB27-7DF9D9FBCF52}" destId="{98BDE357-EBD6-4394-A0FF-6E09323512EF}" srcOrd="1" destOrd="0" parTransId="{6F973B54-918A-4566-8CFB-895A86E3654E}" sibTransId="{7C31372C-8C6A-4E8A-91D7-21DFD7C63789}"/>
    <dgm:cxn modelId="{54194FED-573D-4346-A3B3-2B2E87BBF8B6}" type="presOf" srcId="{432F3894-95AA-4198-BB20-7B0872B50F5C}" destId="{885EDC78-089A-4C31-BF42-FC61E23AFBF2}" srcOrd="0" destOrd="0" presId="urn:microsoft.com/office/officeart/2005/8/layout/cycle1"/>
    <dgm:cxn modelId="{0794ECF5-610E-4290-9EF8-750DBF409DB3}" type="presOf" srcId="{657CD8EC-1423-4003-BD48-AAAE9B1D5175}" destId="{34E3B64D-D6DD-469F-988D-02E8A6787F1D}" srcOrd="0" destOrd="0" presId="urn:microsoft.com/office/officeart/2005/8/layout/cycle1"/>
    <dgm:cxn modelId="{2FEAEEF6-D561-453A-BA56-6ADF66AA06B1}" srcId="{B4A73BDA-3FCA-4DB6-AB27-7DF9D9FBCF52}" destId="{88BF8DFB-936B-447A-AE6F-A574022872CF}" srcOrd="2" destOrd="0" parTransId="{68F8D009-677A-4A42-8147-29EFA6786575}" sibTransId="{FBE18B27-49F7-4C98-A98F-D2533BC0A9D9}"/>
    <dgm:cxn modelId="{EEFD3DF7-4F56-4627-81AE-55DC825C8302}" type="presOf" srcId="{86F75608-7EF4-49F9-B762-2F6C47093B5E}" destId="{075BB78F-7403-4862-A77F-A16DB338B337}" srcOrd="0" destOrd="0" presId="urn:microsoft.com/office/officeart/2005/8/layout/cycle1"/>
    <dgm:cxn modelId="{7A7A10FF-D796-4DF4-AB03-1C9E458C37AC}" type="presOf" srcId="{7C31372C-8C6A-4E8A-91D7-21DFD7C63789}" destId="{8E480F0E-537E-4761-8C95-68AECBEBC596}" srcOrd="0" destOrd="0" presId="urn:microsoft.com/office/officeart/2005/8/layout/cycle1"/>
    <dgm:cxn modelId="{96A05053-DCF2-4B1D-BC15-2F6E920524A1}" type="presParOf" srcId="{3FCEB52B-28E7-4368-B146-27C825DDA4AE}" destId="{E6E08DD6-B197-47C2-B1FA-63B2D59367C3}" srcOrd="0" destOrd="0" presId="urn:microsoft.com/office/officeart/2005/8/layout/cycle1"/>
    <dgm:cxn modelId="{6DE3F229-3196-4856-B81E-EEF75D2D5F32}" type="presParOf" srcId="{3FCEB52B-28E7-4368-B146-27C825DDA4AE}" destId="{19A77799-FA2C-4501-B011-5506907343C1}" srcOrd="1" destOrd="0" presId="urn:microsoft.com/office/officeart/2005/8/layout/cycle1"/>
    <dgm:cxn modelId="{5CD6AFB6-C42B-4ED1-B560-3DEC9B97CFDE}" type="presParOf" srcId="{3FCEB52B-28E7-4368-B146-27C825DDA4AE}" destId="{B9431D14-B32F-403F-A8CE-54724010D325}" srcOrd="2" destOrd="0" presId="urn:microsoft.com/office/officeart/2005/8/layout/cycle1"/>
    <dgm:cxn modelId="{513D03E8-08F3-4128-A7FF-5BD3D08E0822}" type="presParOf" srcId="{3FCEB52B-28E7-4368-B146-27C825DDA4AE}" destId="{54F37728-76F8-4028-8E72-2A68A4FC7293}" srcOrd="3" destOrd="0" presId="urn:microsoft.com/office/officeart/2005/8/layout/cycle1"/>
    <dgm:cxn modelId="{648A3280-87F5-4CE6-9A2C-05EB6C4B172A}" type="presParOf" srcId="{3FCEB52B-28E7-4368-B146-27C825DDA4AE}" destId="{D9992B41-F535-478B-895D-BC317008BD3F}" srcOrd="4" destOrd="0" presId="urn:microsoft.com/office/officeart/2005/8/layout/cycle1"/>
    <dgm:cxn modelId="{D4B3F5D0-88C9-4CAA-B314-0A1ED2A3EBEE}" type="presParOf" srcId="{3FCEB52B-28E7-4368-B146-27C825DDA4AE}" destId="{8E480F0E-537E-4761-8C95-68AECBEBC596}" srcOrd="5" destOrd="0" presId="urn:microsoft.com/office/officeart/2005/8/layout/cycle1"/>
    <dgm:cxn modelId="{529EDC6E-C309-4449-A497-F81695C6DFFD}" type="presParOf" srcId="{3FCEB52B-28E7-4368-B146-27C825DDA4AE}" destId="{CD1A0B41-1594-4E2C-88FC-CD7736B46CDF}" srcOrd="6" destOrd="0" presId="urn:microsoft.com/office/officeart/2005/8/layout/cycle1"/>
    <dgm:cxn modelId="{E90BFA51-2625-484E-8A6E-14346123E556}" type="presParOf" srcId="{3FCEB52B-28E7-4368-B146-27C825DDA4AE}" destId="{F97F7179-A758-4B06-B722-84768A917231}" srcOrd="7" destOrd="0" presId="urn:microsoft.com/office/officeart/2005/8/layout/cycle1"/>
    <dgm:cxn modelId="{BB37B01E-4509-4B4D-B0DC-6289DA79AA5D}" type="presParOf" srcId="{3FCEB52B-28E7-4368-B146-27C825DDA4AE}" destId="{54F85736-50E7-4CA8-93D0-07639A3D83D0}" srcOrd="8" destOrd="0" presId="urn:microsoft.com/office/officeart/2005/8/layout/cycle1"/>
    <dgm:cxn modelId="{245CC971-AE6D-49BB-8C2D-477265BEAC0A}" type="presParOf" srcId="{3FCEB52B-28E7-4368-B146-27C825DDA4AE}" destId="{BA162335-5D30-4A83-B2E9-F0D65DBB8FFF}" srcOrd="9" destOrd="0" presId="urn:microsoft.com/office/officeart/2005/8/layout/cycle1"/>
    <dgm:cxn modelId="{A4B746D4-B54F-4FC4-B677-73888A70E3F7}" type="presParOf" srcId="{3FCEB52B-28E7-4368-B146-27C825DDA4AE}" destId="{EB2D9439-3761-441F-86D1-AFDEF688C9A4}" srcOrd="10" destOrd="0" presId="urn:microsoft.com/office/officeart/2005/8/layout/cycle1"/>
    <dgm:cxn modelId="{7B051B42-E328-425B-8B32-1C01956BEB2E}" type="presParOf" srcId="{3FCEB52B-28E7-4368-B146-27C825DDA4AE}" destId="{885EDC78-089A-4C31-BF42-FC61E23AFBF2}" srcOrd="11" destOrd="0" presId="urn:microsoft.com/office/officeart/2005/8/layout/cycle1"/>
    <dgm:cxn modelId="{EC4EC2E9-ADB7-4AD4-87DE-FAEA99C98F9C}" type="presParOf" srcId="{3FCEB52B-28E7-4368-B146-27C825DDA4AE}" destId="{D04D7215-D018-4F0D-B77B-8CE203FC0B3D}" srcOrd="12" destOrd="0" presId="urn:microsoft.com/office/officeart/2005/8/layout/cycle1"/>
    <dgm:cxn modelId="{1A7A0F79-1A27-4878-AF31-9E0EB6275FEB}" type="presParOf" srcId="{3FCEB52B-28E7-4368-B146-27C825DDA4AE}" destId="{F8B20935-B814-4D65-BEF2-BF8548149FAB}" srcOrd="13" destOrd="0" presId="urn:microsoft.com/office/officeart/2005/8/layout/cycle1"/>
    <dgm:cxn modelId="{8B413F98-4ACA-4FF9-8F0C-9BE76146A262}" type="presParOf" srcId="{3FCEB52B-28E7-4368-B146-27C825DDA4AE}" destId="{6FDC55E6-5A81-40DE-9FCA-3B87558CF6C2}" srcOrd="14" destOrd="0" presId="urn:microsoft.com/office/officeart/2005/8/layout/cycle1"/>
    <dgm:cxn modelId="{5B9CF05F-84F5-47A1-BEAD-9E26C53C5EFA}" type="presParOf" srcId="{3FCEB52B-28E7-4368-B146-27C825DDA4AE}" destId="{93D20071-084B-4B69-88E3-A241734C8D36}" srcOrd="15" destOrd="0" presId="urn:microsoft.com/office/officeart/2005/8/layout/cycle1"/>
    <dgm:cxn modelId="{0E1401BA-D145-40F2-A9D4-A4F5AFBCFFA8}" type="presParOf" srcId="{3FCEB52B-28E7-4368-B146-27C825DDA4AE}" destId="{34E3B64D-D6DD-469F-988D-02E8A6787F1D}" srcOrd="16" destOrd="0" presId="urn:microsoft.com/office/officeart/2005/8/layout/cycle1"/>
    <dgm:cxn modelId="{8EF8432B-0F20-450C-8F7C-75D111419D46}" type="presParOf" srcId="{3FCEB52B-28E7-4368-B146-27C825DDA4AE}" destId="{81A02885-0386-4412-975F-0A2550DFB80F}" srcOrd="17" destOrd="0" presId="urn:microsoft.com/office/officeart/2005/8/layout/cycle1"/>
    <dgm:cxn modelId="{8841F2C6-484A-4741-B065-8FAD09412BF5}" type="presParOf" srcId="{3FCEB52B-28E7-4368-B146-27C825DDA4AE}" destId="{3E69312A-DFC3-4963-B52D-68DA3242B555}" srcOrd="18" destOrd="0" presId="urn:microsoft.com/office/officeart/2005/8/layout/cycle1"/>
    <dgm:cxn modelId="{4CAF934B-DBF9-44A7-90F8-D22C5F7C21F1}" type="presParOf" srcId="{3FCEB52B-28E7-4368-B146-27C825DDA4AE}" destId="{098D3DD8-04AC-41EF-AFCC-6CE90845949A}" srcOrd="19" destOrd="0" presId="urn:microsoft.com/office/officeart/2005/8/layout/cycle1"/>
    <dgm:cxn modelId="{4D9638A9-4451-4495-8A88-7D2FBA4A27C3}" type="presParOf" srcId="{3FCEB52B-28E7-4368-B146-27C825DDA4AE}" destId="{F11A620C-FAD8-4B5D-BC52-5F8681FD9FA3}" srcOrd="20" destOrd="0" presId="urn:microsoft.com/office/officeart/2005/8/layout/cycle1"/>
    <dgm:cxn modelId="{3A2A2950-33F7-4380-8F62-974948663E49}" type="presParOf" srcId="{3FCEB52B-28E7-4368-B146-27C825DDA4AE}" destId="{4074B9CF-E9A3-4CD2-8B4F-D0456F35230F}" srcOrd="21" destOrd="0" presId="urn:microsoft.com/office/officeart/2005/8/layout/cycle1"/>
    <dgm:cxn modelId="{2993A608-ED18-414A-91CA-FDF2692C08DC}" type="presParOf" srcId="{3FCEB52B-28E7-4368-B146-27C825DDA4AE}" destId="{E4240836-A06B-4BF4-80D9-4D6CB2953763}" srcOrd="22" destOrd="0" presId="urn:microsoft.com/office/officeart/2005/8/layout/cycle1"/>
    <dgm:cxn modelId="{2BFDF928-8B9D-4217-A6BB-FC75B29CDDC7}" type="presParOf" srcId="{3FCEB52B-28E7-4368-B146-27C825DDA4AE}" destId="{359AF9C3-A93E-46E7-84A7-D59E1CA3999C}" srcOrd="23" destOrd="0" presId="urn:microsoft.com/office/officeart/2005/8/layout/cycle1"/>
    <dgm:cxn modelId="{8C5A7BBC-0F71-49B1-88AC-FFAEE7D71B46}" type="presParOf" srcId="{3FCEB52B-28E7-4368-B146-27C825DDA4AE}" destId="{AE1A044E-2FD4-4D74-B241-BA64054605B3}" srcOrd="24" destOrd="0" presId="urn:microsoft.com/office/officeart/2005/8/layout/cycle1"/>
    <dgm:cxn modelId="{E14B5C6C-BCBE-478E-9722-B6D7D5D42B08}" type="presParOf" srcId="{3FCEB52B-28E7-4368-B146-27C825DDA4AE}" destId="{7D2F2B69-0632-48BA-A5DD-5F019367CB29}" srcOrd="25" destOrd="0" presId="urn:microsoft.com/office/officeart/2005/8/layout/cycle1"/>
    <dgm:cxn modelId="{70052B62-8B31-49F6-BFD5-F3FB67E8512D}" type="presParOf" srcId="{3FCEB52B-28E7-4368-B146-27C825DDA4AE}" destId="{FB9DC0DB-8E91-4052-95FE-80A60A3E612C}" srcOrd="26" destOrd="0" presId="urn:microsoft.com/office/officeart/2005/8/layout/cycle1"/>
    <dgm:cxn modelId="{0477C9D0-D99D-4A80-A3FB-D50CD96C9964}" type="presParOf" srcId="{3FCEB52B-28E7-4368-B146-27C825DDA4AE}" destId="{750C4F6A-3828-414B-94E4-890EF8DDC19B}" srcOrd="27" destOrd="0" presId="urn:microsoft.com/office/officeart/2005/8/layout/cycle1"/>
    <dgm:cxn modelId="{88A4F2DA-F64C-4F17-81DD-23B3A744A918}" type="presParOf" srcId="{3FCEB52B-28E7-4368-B146-27C825DDA4AE}" destId="{075BB78F-7403-4862-A77F-A16DB338B337}" srcOrd="28" destOrd="0" presId="urn:microsoft.com/office/officeart/2005/8/layout/cycle1"/>
    <dgm:cxn modelId="{05EA4431-51CD-4BBF-AFC3-B74E141B71B6}" type="presParOf" srcId="{3FCEB52B-28E7-4368-B146-27C825DDA4AE}" destId="{0CEC4362-1EF5-4D91-BEBC-2914CD0D4D7A}" srcOrd="29" destOrd="0" presId="urn:microsoft.com/office/officeart/2005/8/layout/cycle1"/>
    <dgm:cxn modelId="{1F33D4BF-EBDC-47BE-B3F3-F62C369AFF10}" type="presParOf" srcId="{3FCEB52B-28E7-4368-B146-27C825DDA4AE}" destId="{998A201F-7736-4900-9B6B-13A3187BAB32}" srcOrd="30" destOrd="0" presId="urn:microsoft.com/office/officeart/2005/8/layout/cycle1"/>
    <dgm:cxn modelId="{253571D0-4622-4E48-83C3-F31AA74B48CC}" type="presParOf" srcId="{3FCEB52B-28E7-4368-B146-27C825DDA4AE}" destId="{1A5308CA-E448-46B4-BB9E-065933568843}" srcOrd="31" destOrd="0" presId="urn:microsoft.com/office/officeart/2005/8/layout/cycle1"/>
    <dgm:cxn modelId="{29679B57-AD27-4B15-8E00-F6ADF8767BE0}" type="presParOf" srcId="{3FCEB52B-28E7-4368-B146-27C825DDA4AE}" destId="{6A4DF1BE-9B99-4BDF-BE3F-AD4FDD075DA6}" srcOrd="32" destOrd="0" presId="urn:microsoft.com/office/officeart/2005/8/layout/cycle1"/>
    <dgm:cxn modelId="{E69FB0D2-C4FE-4091-BFB6-006212164C47}" type="presParOf" srcId="{3FCEB52B-28E7-4368-B146-27C825DDA4AE}" destId="{F91AE18D-E881-49D9-BA24-AF64D81B16E6}" srcOrd="33" destOrd="0" presId="urn:microsoft.com/office/officeart/2005/8/layout/cycle1"/>
    <dgm:cxn modelId="{D3FE6E8D-58DC-4B78-803B-A61136CB3A77}" type="presParOf" srcId="{3FCEB52B-28E7-4368-B146-27C825DDA4AE}" destId="{F75496EA-370E-4F7C-A24E-1BE1E5B25CF9}" srcOrd="34" destOrd="0" presId="urn:microsoft.com/office/officeart/2005/8/layout/cycle1"/>
    <dgm:cxn modelId="{E89B377A-8255-4FA9-A2FC-5EF13129453B}" type="presParOf" srcId="{3FCEB52B-28E7-4368-B146-27C825DDA4AE}" destId="{415E0DBA-1C28-460E-A4D3-EF93B698ADC3}" srcOrd="35" destOrd="0" presId="urn:microsoft.com/office/officeart/2005/8/layout/cycle1"/>
    <dgm:cxn modelId="{83EFA0EC-B1F1-4472-94B9-A4F60A425182}" type="presParOf" srcId="{3FCEB52B-28E7-4368-B146-27C825DDA4AE}" destId="{9FB65E27-D206-41EF-A0F2-019EAFE375DB}" srcOrd="36" destOrd="0" presId="urn:microsoft.com/office/officeart/2005/8/layout/cycle1"/>
    <dgm:cxn modelId="{8CB2FAAA-3EAA-41D0-8106-929CEAD6DFEA}" type="presParOf" srcId="{3FCEB52B-28E7-4368-B146-27C825DDA4AE}" destId="{A76C760E-C8CF-4866-8A63-B3465C568743}" srcOrd="37" destOrd="0" presId="urn:microsoft.com/office/officeart/2005/8/layout/cycle1"/>
    <dgm:cxn modelId="{E16BEB26-3559-4168-8413-E84E94E0FA84}" type="presParOf" srcId="{3FCEB52B-28E7-4368-B146-27C825DDA4AE}" destId="{CBB18DE6-77E2-4FDC-9BDB-00362640D2B7}" srcOrd="38" destOrd="0" presId="urn:microsoft.com/office/officeart/2005/8/layout/cycle1"/>
    <dgm:cxn modelId="{7C802B4C-5EDB-42CF-A458-91728E4FCC0A}" type="presParOf" srcId="{3FCEB52B-28E7-4368-B146-27C825DDA4AE}" destId="{94C5580C-4A1C-4686-9DF5-1D11BDFB3B80}" srcOrd="39" destOrd="0" presId="urn:microsoft.com/office/officeart/2005/8/layout/cycle1"/>
    <dgm:cxn modelId="{AC505920-BDB4-4F88-954C-8B1D2A1526D8}" type="presParOf" srcId="{3FCEB52B-28E7-4368-B146-27C825DDA4AE}" destId="{0C221DCF-2A28-45E7-9887-9F3854112C2F}" srcOrd="40" destOrd="0" presId="urn:microsoft.com/office/officeart/2005/8/layout/cycle1"/>
    <dgm:cxn modelId="{C8B2AD73-790F-4F14-B35B-7C377FF4C835}" type="presParOf" srcId="{3FCEB52B-28E7-4368-B146-27C825DDA4AE}" destId="{5A25EC1D-4840-451A-B626-AE0C57C1AA8A}" srcOrd="4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9F31D4-7065-4962-81D7-D387B0D405C3}" type="doc">
      <dgm:prSet loTypeId="urn:microsoft.com/office/officeart/2005/8/layout/cycle2" loCatId="cycle" qsTypeId="urn:microsoft.com/office/officeart/2005/8/quickstyle/3d1" qsCatId="3D" csTypeId="urn:microsoft.com/office/officeart/2005/8/colors/colorful1" csCatId="colorful" phldr="1"/>
      <dgm:spPr/>
    </dgm:pt>
    <dgm:pt modelId="{E1874A98-94E9-4E48-A3A6-0CB1CD5333F1}">
      <dgm:prSet phldrT="[Texto]" custT="1"/>
      <dgm:spPr>
        <a:solidFill>
          <a:schemeClr val="accent4"/>
        </a:solidFill>
      </dgm:spPr>
      <dgm:t>
        <a:bodyPr/>
        <a:lstStyle/>
        <a:p>
          <a:r>
            <a:rPr lang="es-CO" sz="1400" b="1"/>
            <a:t>Programación</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008CE85-0ECF-47C9-8E08-5AD9D6C218BE}" type="parTrans" cxnId="{D12FEC4B-0D7C-4D70-8890-24FA0489D5D9}">
      <dgm:prSet/>
      <dgm:spPr/>
      <dgm:t>
        <a:bodyPr/>
        <a:lstStyle/>
        <a:p>
          <a:endParaRPr lang="es-CO" sz="1400">
            <a:solidFill>
              <a:schemeClr val="tx1"/>
            </a:solidFill>
          </a:endParaRPr>
        </a:p>
      </dgm:t>
    </dgm:pt>
    <dgm:pt modelId="{AF75C33A-100B-4A5E-AF9C-9E9CEA258E3F}" type="sibTrans" cxnId="{D12FEC4B-0D7C-4D70-8890-24FA0489D5D9}">
      <dgm:prSet custT="1"/>
      <dgm:spPr>
        <a:solidFill>
          <a:srgbClr val="6A7684"/>
        </a:solidFill>
        <a:ln>
          <a:solidFill>
            <a:schemeClr val="tx1">
              <a:lumMod val="50000"/>
              <a:lumOff val="50000"/>
            </a:schemeClr>
          </a:solidFill>
        </a:ln>
      </dgm:spPr>
      <dgm:t>
        <a:bodyPr/>
        <a:lstStyle/>
        <a:p>
          <a:endParaRPr lang="es-CO" sz="1400">
            <a:solidFill>
              <a:schemeClr val="tx1"/>
            </a:solidFill>
          </a:endParaRPr>
        </a:p>
      </dgm:t>
    </dgm:pt>
    <dgm:pt modelId="{989BC751-B7A7-4735-A0E6-A163CB8381E8}">
      <dgm:prSet phldrT="[Texto]" custT="1"/>
      <dgm:spPr>
        <a:solidFill>
          <a:schemeClr val="tx1">
            <a:lumMod val="65000"/>
            <a:lumOff val="35000"/>
          </a:schemeClr>
        </a:solidFill>
      </dgm:spPr>
      <dgm:t>
        <a:bodyPr/>
        <a:lstStyle/>
        <a:p>
          <a:r>
            <a:rPr lang="es-CO" sz="1400" b="1"/>
            <a:t>Ejecución y Seguimiento </a:t>
          </a:r>
        </a:p>
      </dgm:t>
    </dgm:pt>
    <dgm:pt modelId="{5AC2208A-67D5-48C1-B6A2-297AFF9BF669}" type="parTrans" cxnId="{92B231A1-76FE-477C-85CB-620C4894FF1E}">
      <dgm:prSet/>
      <dgm:spPr/>
      <dgm:t>
        <a:bodyPr/>
        <a:lstStyle/>
        <a:p>
          <a:endParaRPr lang="es-CO" sz="1400">
            <a:solidFill>
              <a:schemeClr val="tx1"/>
            </a:solidFill>
          </a:endParaRPr>
        </a:p>
      </dgm:t>
    </dgm:pt>
    <dgm:pt modelId="{F9AC1191-384F-4702-98D0-AD1B9E705FC7}" type="sibTrans" cxnId="{92B231A1-76FE-477C-85CB-620C4894FF1E}">
      <dgm:prSet custT="1"/>
      <dgm:spPr>
        <a:solidFill>
          <a:srgbClr val="6A7684"/>
        </a:solidFill>
        <a:ln>
          <a:solidFill>
            <a:schemeClr val="tx1">
              <a:lumMod val="50000"/>
              <a:lumOff val="50000"/>
            </a:schemeClr>
          </a:solidFill>
        </a:ln>
      </dgm:spPr>
      <dgm:t>
        <a:bodyPr/>
        <a:lstStyle/>
        <a:p>
          <a:endParaRPr lang="es-CO" sz="1400">
            <a:solidFill>
              <a:schemeClr val="tx1"/>
            </a:solidFill>
          </a:endParaRPr>
        </a:p>
      </dgm:t>
    </dgm:pt>
    <dgm:pt modelId="{C6F532A9-1216-42FD-B559-ABA1EC90FD79}">
      <dgm:prSet phldrT="[Texto]" custT="1"/>
      <dgm:spPr>
        <a:solidFill>
          <a:schemeClr val="accent6"/>
        </a:solidFill>
      </dgm:spPr>
      <dgm:t>
        <a:bodyPr/>
        <a:lstStyle/>
        <a:p>
          <a:r>
            <a:rPr lang="es-CO" sz="1400" b="1">
              <a:solidFill>
                <a:schemeClr val="accent2"/>
              </a:solidFill>
            </a:rPr>
            <a:t>Cierre</a:t>
          </a:r>
        </a:p>
      </dgm:t>
    </dgm:pt>
    <dgm:pt modelId="{06875888-997E-44B4-9BC9-8CB2A3A2B46B}" type="sibTrans" cxnId="{E84457C7-267F-4BD0-82BA-64477DAE9225}">
      <dgm:prSet custT="1"/>
      <dgm:spPr>
        <a:solidFill>
          <a:srgbClr val="6A7684"/>
        </a:solidFill>
        <a:ln>
          <a:solidFill>
            <a:schemeClr val="tx1">
              <a:lumMod val="50000"/>
              <a:lumOff val="50000"/>
            </a:schemeClr>
          </a:solidFill>
        </a:ln>
      </dgm:spPr>
      <dgm:t>
        <a:bodyPr/>
        <a:lstStyle/>
        <a:p>
          <a:endParaRPr lang="es-CO" sz="1400">
            <a:solidFill>
              <a:schemeClr val="tx1"/>
            </a:solidFill>
          </a:endParaRPr>
        </a:p>
      </dgm:t>
    </dgm:pt>
    <dgm:pt modelId="{62F1D884-8F11-4444-A1FA-BEB979503256}" type="parTrans" cxnId="{E84457C7-267F-4BD0-82BA-64477DAE9225}">
      <dgm:prSet/>
      <dgm:spPr/>
      <dgm:t>
        <a:bodyPr/>
        <a:lstStyle/>
        <a:p>
          <a:endParaRPr lang="es-CO" sz="1400">
            <a:solidFill>
              <a:schemeClr val="tx1"/>
            </a:solidFill>
          </a:endParaRPr>
        </a:p>
      </dgm:t>
    </dgm:pt>
    <dgm:pt modelId="{21EDF769-8789-4D42-91F1-87569D02A531}" type="pres">
      <dgm:prSet presAssocID="{249F31D4-7065-4962-81D7-D387B0D405C3}" presName="cycle" presStyleCnt="0">
        <dgm:presLayoutVars>
          <dgm:dir/>
          <dgm:resizeHandles val="exact"/>
        </dgm:presLayoutVars>
      </dgm:prSet>
      <dgm:spPr/>
    </dgm:pt>
    <dgm:pt modelId="{3235C0FF-B995-405E-AB77-D0A08E1BA45C}" type="pres">
      <dgm:prSet presAssocID="{E1874A98-94E9-4E48-A3A6-0CB1CD5333F1}" presName="node" presStyleLbl="node1" presStyleIdx="0" presStyleCnt="3" custScaleX="116895" custRadScaleRad="100009" custRadScaleInc="850">
        <dgm:presLayoutVars>
          <dgm:bulletEnabled val="1"/>
        </dgm:presLayoutVars>
      </dgm:prSet>
      <dgm:spPr/>
    </dgm:pt>
    <dgm:pt modelId="{058BFF1A-3BCE-4E6A-AFC9-A1F9701A1513}" type="pres">
      <dgm:prSet presAssocID="{AF75C33A-100B-4A5E-AF9C-9E9CEA258E3F}" presName="sibTrans" presStyleLbl="sibTrans2D1" presStyleIdx="0" presStyleCnt="3"/>
      <dgm:spPr/>
    </dgm:pt>
    <dgm:pt modelId="{80247AB8-9D50-44B1-9F32-FE04BCB18329}" type="pres">
      <dgm:prSet presAssocID="{AF75C33A-100B-4A5E-AF9C-9E9CEA258E3F}" presName="connectorText" presStyleLbl="sibTrans2D1" presStyleIdx="0" presStyleCnt="3"/>
      <dgm:spPr/>
    </dgm:pt>
    <dgm:pt modelId="{C65E2E44-C83C-45C2-8688-320C0C5A794A}" type="pres">
      <dgm:prSet presAssocID="{989BC751-B7A7-4735-A0E6-A163CB8381E8}" presName="node" presStyleLbl="node1" presStyleIdx="1" presStyleCnt="3" custRadScaleRad="98314" custRadScaleInc="969">
        <dgm:presLayoutVars>
          <dgm:bulletEnabled val="1"/>
        </dgm:presLayoutVars>
      </dgm:prSet>
      <dgm:spPr/>
    </dgm:pt>
    <dgm:pt modelId="{99822241-7C01-4154-9522-96DF363A4E60}" type="pres">
      <dgm:prSet presAssocID="{F9AC1191-384F-4702-98D0-AD1B9E705FC7}" presName="sibTrans" presStyleLbl="sibTrans2D1" presStyleIdx="1" presStyleCnt="3"/>
      <dgm:spPr/>
    </dgm:pt>
    <dgm:pt modelId="{D9F412F8-BD88-4047-897A-DE796E0EF4F2}" type="pres">
      <dgm:prSet presAssocID="{F9AC1191-384F-4702-98D0-AD1B9E705FC7}" presName="connectorText" presStyleLbl="sibTrans2D1" presStyleIdx="1" presStyleCnt="3"/>
      <dgm:spPr/>
    </dgm:pt>
    <dgm:pt modelId="{A69A7B53-BF06-4A5F-AF52-8A1DBB8395F8}" type="pres">
      <dgm:prSet presAssocID="{C6F532A9-1216-42FD-B559-ABA1EC90FD79}" presName="node" presStyleLbl="node1" presStyleIdx="2" presStyleCnt="3">
        <dgm:presLayoutVars>
          <dgm:bulletEnabled val="1"/>
        </dgm:presLayoutVars>
      </dgm:prSet>
      <dgm:spPr/>
    </dgm:pt>
    <dgm:pt modelId="{FB7B6FAB-7042-4EA7-BD9B-10E34FF2A15D}" type="pres">
      <dgm:prSet presAssocID="{06875888-997E-44B4-9BC9-8CB2A3A2B46B}" presName="sibTrans" presStyleLbl="sibTrans2D1" presStyleIdx="2" presStyleCnt="3"/>
      <dgm:spPr/>
    </dgm:pt>
    <dgm:pt modelId="{11332818-E1E9-4688-805E-431511569511}" type="pres">
      <dgm:prSet presAssocID="{06875888-997E-44B4-9BC9-8CB2A3A2B46B}" presName="connectorText" presStyleLbl="sibTrans2D1" presStyleIdx="2" presStyleCnt="3"/>
      <dgm:spPr/>
    </dgm:pt>
  </dgm:ptLst>
  <dgm:cxnLst>
    <dgm:cxn modelId="{4A62C55B-5530-4C79-8875-C1B16BE918E9}" type="presOf" srcId="{E1874A98-94E9-4E48-A3A6-0CB1CD5333F1}" destId="{3235C0FF-B995-405E-AB77-D0A08E1BA45C}" srcOrd="0" destOrd="0" presId="urn:microsoft.com/office/officeart/2005/8/layout/cycle2"/>
    <dgm:cxn modelId="{3B4F7362-A960-49ED-8800-E6DDD728BA45}" type="presOf" srcId="{249F31D4-7065-4962-81D7-D387B0D405C3}" destId="{21EDF769-8789-4D42-91F1-87569D02A531}" srcOrd="0" destOrd="0" presId="urn:microsoft.com/office/officeart/2005/8/layout/cycle2"/>
    <dgm:cxn modelId="{32D3F06A-FC88-49E5-8292-C8E912F8D77F}" type="presOf" srcId="{C6F532A9-1216-42FD-B559-ABA1EC90FD79}" destId="{A69A7B53-BF06-4A5F-AF52-8A1DBB8395F8}" srcOrd="0" destOrd="0" presId="urn:microsoft.com/office/officeart/2005/8/layout/cycle2"/>
    <dgm:cxn modelId="{D12FEC4B-0D7C-4D70-8890-24FA0489D5D9}" srcId="{249F31D4-7065-4962-81D7-D387B0D405C3}" destId="{E1874A98-94E9-4E48-A3A6-0CB1CD5333F1}" srcOrd="0" destOrd="0" parTransId="{9008CE85-0ECF-47C9-8E08-5AD9D6C218BE}" sibTransId="{AF75C33A-100B-4A5E-AF9C-9E9CEA258E3F}"/>
    <dgm:cxn modelId="{48C85A54-5606-45BC-A01A-8600867D184F}" type="presOf" srcId="{AF75C33A-100B-4A5E-AF9C-9E9CEA258E3F}" destId="{80247AB8-9D50-44B1-9F32-FE04BCB18329}" srcOrd="1" destOrd="0" presId="urn:microsoft.com/office/officeart/2005/8/layout/cycle2"/>
    <dgm:cxn modelId="{F1AF397A-545F-4D30-806E-E9C0A0F4017B}" type="presOf" srcId="{06875888-997E-44B4-9BC9-8CB2A3A2B46B}" destId="{11332818-E1E9-4688-805E-431511569511}" srcOrd="1" destOrd="0" presId="urn:microsoft.com/office/officeart/2005/8/layout/cycle2"/>
    <dgm:cxn modelId="{92B231A1-76FE-477C-85CB-620C4894FF1E}" srcId="{249F31D4-7065-4962-81D7-D387B0D405C3}" destId="{989BC751-B7A7-4735-A0E6-A163CB8381E8}" srcOrd="1" destOrd="0" parTransId="{5AC2208A-67D5-48C1-B6A2-297AFF9BF669}" sibTransId="{F9AC1191-384F-4702-98D0-AD1B9E705FC7}"/>
    <dgm:cxn modelId="{86451BB1-47B7-4D4F-BCDB-20B1FB7972E9}" type="presOf" srcId="{F9AC1191-384F-4702-98D0-AD1B9E705FC7}" destId="{D9F412F8-BD88-4047-897A-DE796E0EF4F2}" srcOrd="1" destOrd="0" presId="urn:microsoft.com/office/officeart/2005/8/layout/cycle2"/>
    <dgm:cxn modelId="{77AE72B8-9FCF-48D8-8172-846224670793}" type="presOf" srcId="{989BC751-B7A7-4735-A0E6-A163CB8381E8}" destId="{C65E2E44-C83C-45C2-8688-320C0C5A794A}" srcOrd="0" destOrd="0" presId="urn:microsoft.com/office/officeart/2005/8/layout/cycle2"/>
    <dgm:cxn modelId="{E84457C7-267F-4BD0-82BA-64477DAE9225}" srcId="{249F31D4-7065-4962-81D7-D387B0D405C3}" destId="{C6F532A9-1216-42FD-B559-ABA1EC90FD79}" srcOrd="2" destOrd="0" parTransId="{62F1D884-8F11-4444-A1FA-BEB979503256}" sibTransId="{06875888-997E-44B4-9BC9-8CB2A3A2B46B}"/>
    <dgm:cxn modelId="{0DF7EED6-1FF8-454F-930E-33D8A26CFFE8}" type="presOf" srcId="{F9AC1191-384F-4702-98D0-AD1B9E705FC7}" destId="{99822241-7C01-4154-9522-96DF363A4E60}" srcOrd="0" destOrd="0" presId="urn:microsoft.com/office/officeart/2005/8/layout/cycle2"/>
    <dgm:cxn modelId="{BDC3F3D6-0501-472E-9A11-109682B7D7A7}" type="presOf" srcId="{AF75C33A-100B-4A5E-AF9C-9E9CEA258E3F}" destId="{058BFF1A-3BCE-4E6A-AFC9-A1F9701A1513}" srcOrd="0" destOrd="0" presId="urn:microsoft.com/office/officeart/2005/8/layout/cycle2"/>
    <dgm:cxn modelId="{628AACF1-F000-4737-930E-02BC4F265198}" type="presOf" srcId="{06875888-997E-44B4-9BC9-8CB2A3A2B46B}" destId="{FB7B6FAB-7042-4EA7-BD9B-10E34FF2A15D}" srcOrd="0" destOrd="0" presId="urn:microsoft.com/office/officeart/2005/8/layout/cycle2"/>
    <dgm:cxn modelId="{D1CF646A-AA26-4AA5-B42D-5B92E94B7485}" type="presParOf" srcId="{21EDF769-8789-4D42-91F1-87569D02A531}" destId="{3235C0FF-B995-405E-AB77-D0A08E1BA45C}" srcOrd="0" destOrd="0" presId="urn:microsoft.com/office/officeart/2005/8/layout/cycle2"/>
    <dgm:cxn modelId="{DA1EEF93-7A91-4C7B-8202-0A02AB7B9329}" type="presParOf" srcId="{21EDF769-8789-4D42-91F1-87569D02A531}" destId="{058BFF1A-3BCE-4E6A-AFC9-A1F9701A1513}" srcOrd="1" destOrd="0" presId="urn:microsoft.com/office/officeart/2005/8/layout/cycle2"/>
    <dgm:cxn modelId="{2997FF70-004D-4B29-AABB-8B1A24C7A987}" type="presParOf" srcId="{058BFF1A-3BCE-4E6A-AFC9-A1F9701A1513}" destId="{80247AB8-9D50-44B1-9F32-FE04BCB18329}" srcOrd="0" destOrd="0" presId="urn:microsoft.com/office/officeart/2005/8/layout/cycle2"/>
    <dgm:cxn modelId="{84BA40F5-B919-4561-81BC-297EE529A28F}" type="presParOf" srcId="{21EDF769-8789-4D42-91F1-87569D02A531}" destId="{C65E2E44-C83C-45C2-8688-320C0C5A794A}" srcOrd="2" destOrd="0" presId="urn:microsoft.com/office/officeart/2005/8/layout/cycle2"/>
    <dgm:cxn modelId="{824E198D-4C1C-4010-B671-6D4E495DFFBA}" type="presParOf" srcId="{21EDF769-8789-4D42-91F1-87569D02A531}" destId="{99822241-7C01-4154-9522-96DF363A4E60}" srcOrd="3" destOrd="0" presId="urn:microsoft.com/office/officeart/2005/8/layout/cycle2"/>
    <dgm:cxn modelId="{8EAAEFA8-5EB5-482E-901C-C3436C632624}" type="presParOf" srcId="{99822241-7C01-4154-9522-96DF363A4E60}" destId="{D9F412F8-BD88-4047-897A-DE796E0EF4F2}" srcOrd="0" destOrd="0" presId="urn:microsoft.com/office/officeart/2005/8/layout/cycle2"/>
    <dgm:cxn modelId="{CDB84C59-3D33-4D01-8F63-049469B69A98}" type="presParOf" srcId="{21EDF769-8789-4D42-91F1-87569D02A531}" destId="{A69A7B53-BF06-4A5F-AF52-8A1DBB8395F8}" srcOrd="4" destOrd="0" presId="urn:microsoft.com/office/officeart/2005/8/layout/cycle2"/>
    <dgm:cxn modelId="{5B822E6A-4053-44AE-A182-40EEB09FAC6C}" type="presParOf" srcId="{21EDF769-8789-4D42-91F1-87569D02A531}" destId="{FB7B6FAB-7042-4EA7-BD9B-10E34FF2A15D}" srcOrd="5" destOrd="0" presId="urn:microsoft.com/office/officeart/2005/8/layout/cycle2"/>
    <dgm:cxn modelId="{8EBB8C7B-C0FC-44D1-A2CA-3F411A5A48E2}" type="presParOf" srcId="{FB7B6FAB-7042-4EA7-BD9B-10E34FF2A15D}" destId="{11332818-E1E9-4688-805E-43151156951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819F8B4-2F2F-4727-BF2B-E199D9F1D6BD}"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es-CO"/>
        </a:p>
      </dgm:t>
    </dgm:pt>
    <dgm:pt modelId="{6AF47766-A595-424A-870E-99D38D0E039F}">
      <dgm:prSet phldrT="[Texto]" custT="1"/>
      <dgm:spPr>
        <a:solidFill>
          <a:srgbClr val="B66912"/>
        </a:solidFill>
        <a:ln>
          <a:noFill/>
        </a:ln>
      </dgm:spPr>
      <dgm:t>
        <a:bodyPr/>
        <a:lstStyle/>
        <a:p>
          <a:r>
            <a:rPr lang="es-419" sz="1600" b="1" i="0">
              <a:solidFill>
                <a:schemeClr val="bg1"/>
              </a:solidFill>
              <a:effectLst/>
              <a:latin typeface="Arial" panose="020B0604020202020204" pitchFamily="34" charset="0"/>
            </a:rPr>
            <a:t>Calidad del Gasto (Art 36)</a:t>
          </a:r>
          <a:endParaRPr lang="es-CO" sz="1600">
            <a:solidFill>
              <a:schemeClr val="bg1"/>
            </a:solidFill>
          </a:endParaRPr>
        </a:p>
      </dgm:t>
    </dgm:pt>
    <dgm:pt modelId="{D07B10F9-3D73-4D36-9F73-47A077768404}" type="parTrans" cxnId="{10507CFE-B5CA-4144-89D9-FA0CE9552603}">
      <dgm:prSet/>
      <dgm:spPr/>
      <dgm:t>
        <a:bodyPr/>
        <a:lstStyle/>
        <a:p>
          <a:endParaRPr lang="es-CO" sz="1600"/>
        </a:p>
      </dgm:t>
    </dgm:pt>
    <dgm:pt modelId="{C8FF2ED5-F5E8-4176-B69E-D6B8526E4ABB}" type="sibTrans" cxnId="{10507CFE-B5CA-4144-89D9-FA0CE9552603}">
      <dgm:prSet/>
      <dgm:spPr/>
      <dgm:t>
        <a:bodyPr/>
        <a:lstStyle/>
        <a:p>
          <a:endParaRPr lang="es-CO" sz="1600"/>
        </a:p>
      </dgm:t>
    </dgm:pt>
    <dgm:pt modelId="{EDE10FA2-DB3D-46DA-BCE0-0AD2BA7664F9}">
      <dgm:prSet phldrT="[Texto]" custT="1"/>
      <dgm:spPr/>
      <dgm:t>
        <a:bodyPr/>
        <a:lstStyle/>
        <a:p>
          <a:pPr algn="just">
            <a:buNone/>
          </a:pPr>
          <a:r>
            <a:rPr lang="es-419" sz="1600" b="0" i="0">
              <a:effectLst/>
              <a:latin typeface="Arial" panose="020B0604020202020204" pitchFamily="34" charset="0"/>
            </a:rPr>
            <a:t>   </a:t>
          </a:r>
          <a:r>
            <a:rPr lang="es-419" sz="1500" b="0" i="0">
              <a:effectLst/>
              <a:latin typeface="Arial" panose="020B0604020202020204" pitchFamily="34" charset="0"/>
            </a:rPr>
            <a:t>Aquel que se realiza </a:t>
          </a:r>
          <a:r>
            <a:rPr lang="es-419" sz="1500" b="1" i="0" u="sng">
              <a:effectLst/>
              <a:latin typeface="Arial" panose="020B0604020202020204" pitchFamily="34" charset="0"/>
            </a:rPr>
            <a:t>aplicando los criterios que lo hacen más eficiente, eficaz y efectivo</a:t>
          </a:r>
          <a:r>
            <a:rPr lang="es-419" sz="1500">
              <a:latin typeface="Arial" panose="020B0604020202020204" pitchFamily="34" charset="0"/>
            </a:rPr>
            <a:t>, </a:t>
          </a:r>
          <a:r>
            <a:rPr lang="es-419" sz="1500" b="0" i="0">
              <a:effectLst/>
              <a:latin typeface="Arial" panose="020B0604020202020204" pitchFamily="34" charset="0"/>
            </a:rPr>
            <a:t>con el objetivo de </a:t>
          </a:r>
          <a:r>
            <a:rPr lang="es-419" sz="1500" b="1" i="0" u="sng">
              <a:effectLst/>
              <a:latin typeface="Arial" panose="020B0604020202020204" pitchFamily="34" charset="0"/>
            </a:rPr>
            <a:t>generar un impacto positivo sobre la calidad de vida de la población.</a:t>
          </a:r>
          <a:endParaRPr lang="es-CO" sz="1500"/>
        </a:p>
      </dgm:t>
    </dgm:pt>
    <dgm:pt modelId="{DAB7DC5F-6746-4287-ADA5-70254EC13D58}" type="parTrans" cxnId="{B211800C-9AEC-4979-8337-6AFCEB1D73F6}">
      <dgm:prSet/>
      <dgm:spPr/>
      <dgm:t>
        <a:bodyPr/>
        <a:lstStyle/>
        <a:p>
          <a:endParaRPr lang="es-CO" sz="1600"/>
        </a:p>
      </dgm:t>
    </dgm:pt>
    <dgm:pt modelId="{56D9631B-F509-42EB-990B-E15F077B49EC}" type="sibTrans" cxnId="{B211800C-9AEC-4979-8337-6AFCEB1D73F6}">
      <dgm:prSet/>
      <dgm:spPr/>
      <dgm:t>
        <a:bodyPr/>
        <a:lstStyle/>
        <a:p>
          <a:endParaRPr lang="es-CO" sz="1600"/>
        </a:p>
      </dgm:t>
    </dgm:pt>
    <dgm:pt modelId="{72948C2D-4EBE-4909-AE71-D672E4DBBB40}">
      <dgm:prSet phldrT="[Texto]" custT="1"/>
      <dgm:spPr>
        <a:solidFill>
          <a:srgbClr val="B92E00"/>
        </a:solidFill>
        <a:ln w="12700" cap="flat" cmpd="sng" algn="ctr">
          <a:noFill/>
          <a:prstDash val="solid"/>
          <a:miter lim="800000"/>
        </a:ln>
        <a:effectLst/>
      </dgm:spPr>
      <dgm:t>
        <a:bodyPr spcFirstLastPara="0" vert="horz" wrap="square" lIns="113792" tIns="65024" rIns="113792" bIns="65024" numCol="1" spcCol="1270" anchor="ctr" anchorCtr="0"/>
        <a:lstStyle/>
        <a:p>
          <a:pPr marL="0" lvl="0" indent="0" algn="ctr" defTabSz="711200">
            <a:lnSpc>
              <a:spcPct val="90000"/>
            </a:lnSpc>
            <a:spcBef>
              <a:spcPct val="0"/>
            </a:spcBef>
            <a:spcAft>
              <a:spcPct val="35000"/>
            </a:spcAft>
            <a:buNone/>
          </a:pPr>
          <a:r>
            <a:rPr lang="es-ES_tradnl" sz="1600" b="1" i="0" kern="1200">
              <a:solidFill>
                <a:schemeClr val="bg1"/>
              </a:solidFill>
              <a:effectLst/>
              <a:latin typeface="Arial" panose="020B0604020202020204" pitchFamily="34" charset="0"/>
              <a:ea typeface="+mn-ea"/>
              <a:cs typeface="+mn-cs"/>
            </a:rPr>
            <a:t>Trazador Presupuestal (Art 37)</a:t>
          </a:r>
          <a:endParaRPr lang="es-CO" sz="1600" b="1" i="0" kern="1200">
            <a:solidFill>
              <a:schemeClr val="bg1"/>
            </a:solidFill>
            <a:effectLst/>
            <a:latin typeface="Arial" panose="020B0604020202020204" pitchFamily="34" charset="0"/>
            <a:ea typeface="+mn-ea"/>
            <a:cs typeface="+mn-cs"/>
          </a:endParaRPr>
        </a:p>
      </dgm:t>
    </dgm:pt>
    <dgm:pt modelId="{82239C89-E7F8-4C7E-A47E-C95685A39E95}" type="parTrans" cxnId="{2F1EC550-A8FD-4A57-A631-306ECEACDC42}">
      <dgm:prSet/>
      <dgm:spPr/>
      <dgm:t>
        <a:bodyPr/>
        <a:lstStyle/>
        <a:p>
          <a:endParaRPr lang="es-CO" sz="1600"/>
        </a:p>
      </dgm:t>
    </dgm:pt>
    <dgm:pt modelId="{423B2B4A-ABBC-4AF4-919A-81C1F20D6747}" type="sibTrans" cxnId="{2F1EC550-A8FD-4A57-A631-306ECEACDC42}">
      <dgm:prSet/>
      <dgm:spPr/>
      <dgm:t>
        <a:bodyPr/>
        <a:lstStyle/>
        <a:p>
          <a:endParaRPr lang="es-CO" sz="1600"/>
        </a:p>
      </dgm:t>
    </dgm:pt>
    <dgm:pt modelId="{79D9611C-1B66-4B8C-806A-334D4866B783}">
      <dgm:prSet phldrT="[Texto]" custT="1"/>
      <dgm:spPr/>
      <dgm:t>
        <a:bodyPr/>
        <a:lstStyle/>
        <a:p>
          <a:pPr algn="just">
            <a:buNone/>
          </a:pPr>
          <a:r>
            <a:rPr lang="es-419" sz="1500" b="0" i="0">
              <a:effectLst/>
              <a:latin typeface="Arial" panose="020B0604020202020204" pitchFamily="34" charset="0"/>
            </a:rPr>
            <a:t>   Las entidades que conforman el </a:t>
          </a:r>
          <a:r>
            <a:rPr lang="es-419" sz="1500" b="0" i="0">
              <a:solidFill>
                <a:schemeClr val="tx1"/>
              </a:solidFill>
              <a:effectLst/>
              <a:latin typeface="Arial" panose="020B0604020202020204" pitchFamily="34" charset="0"/>
            </a:rPr>
            <a:t>Presupuesto</a:t>
          </a:r>
          <a:r>
            <a:rPr lang="es-419" sz="1500" b="0" i="0">
              <a:effectLst/>
              <a:latin typeface="Arial" panose="020B0604020202020204" pitchFamily="34" charset="0"/>
            </a:rPr>
            <a:t> Anual del Distrito Capital, de acuerdo con sus competencias, </a:t>
          </a:r>
          <a:r>
            <a:rPr lang="es-419" sz="1500" b="1" i="0" u="sng">
              <a:effectLst/>
              <a:latin typeface="Arial" panose="020B0604020202020204" pitchFamily="34" charset="0"/>
            </a:rPr>
            <a:t>reportarán el cumplimiento de las políticas transversales, mediante un marcador presupuestal</a:t>
          </a:r>
          <a:r>
            <a:rPr lang="es-419" sz="1500" u="sng">
              <a:latin typeface="Arial" panose="020B0604020202020204" pitchFamily="34" charset="0"/>
            </a:rPr>
            <a:t>.</a:t>
          </a:r>
          <a:endParaRPr lang="es-CO" sz="1500"/>
        </a:p>
      </dgm:t>
    </dgm:pt>
    <dgm:pt modelId="{E8222B69-B297-4A21-BA74-EA9A3ABAB041}" type="parTrans" cxnId="{FA5D6E7A-3DEC-460C-AA83-8CA30B201164}">
      <dgm:prSet/>
      <dgm:spPr/>
      <dgm:t>
        <a:bodyPr/>
        <a:lstStyle/>
        <a:p>
          <a:endParaRPr lang="es-CO" sz="1600"/>
        </a:p>
      </dgm:t>
    </dgm:pt>
    <dgm:pt modelId="{A424DE45-67EB-469D-B263-83058994D7D2}" type="sibTrans" cxnId="{FA5D6E7A-3DEC-460C-AA83-8CA30B201164}">
      <dgm:prSet/>
      <dgm:spPr/>
      <dgm:t>
        <a:bodyPr/>
        <a:lstStyle/>
        <a:p>
          <a:endParaRPr lang="es-CO" sz="1600"/>
        </a:p>
      </dgm:t>
    </dgm:pt>
    <dgm:pt modelId="{F5E02616-165E-4BB3-B964-773DED17C67D}">
      <dgm:prSet phldrT="[Texto]" custT="1"/>
      <dgm:spPr/>
      <dgm:t>
        <a:bodyPr/>
        <a:lstStyle/>
        <a:p>
          <a:pPr algn="just">
            <a:buNone/>
          </a:pPr>
          <a:endParaRPr lang="es-CO" sz="1500"/>
        </a:p>
      </dgm:t>
    </dgm:pt>
    <dgm:pt modelId="{AB042141-ED54-466C-B3A6-A243AF0E12CB}" type="parTrans" cxnId="{FB660D31-02EC-4D5B-89A9-3A531808A559}">
      <dgm:prSet/>
      <dgm:spPr/>
      <dgm:t>
        <a:bodyPr/>
        <a:lstStyle/>
        <a:p>
          <a:endParaRPr lang="es-CO"/>
        </a:p>
      </dgm:t>
    </dgm:pt>
    <dgm:pt modelId="{BDAAE791-6E25-4B1B-BF08-B2A3992F4AF5}" type="sibTrans" cxnId="{FB660D31-02EC-4D5B-89A9-3A531808A559}">
      <dgm:prSet/>
      <dgm:spPr/>
      <dgm:t>
        <a:bodyPr/>
        <a:lstStyle/>
        <a:p>
          <a:endParaRPr lang="es-CO"/>
        </a:p>
      </dgm:t>
    </dgm:pt>
    <dgm:pt modelId="{D2D97472-28E9-41EA-A9A5-C5929E6DF914}" type="pres">
      <dgm:prSet presAssocID="{9819F8B4-2F2F-4727-BF2B-E199D9F1D6BD}" presName="linearFlow" presStyleCnt="0">
        <dgm:presLayoutVars>
          <dgm:dir/>
          <dgm:animLvl val="lvl"/>
          <dgm:resizeHandles val="exact"/>
        </dgm:presLayoutVars>
      </dgm:prSet>
      <dgm:spPr/>
    </dgm:pt>
    <dgm:pt modelId="{B26F0ED3-C098-4D36-9597-CECD1B9B4C7F}" type="pres">
      <dgm:prSet presAssocID="{6AF47766-A595-424A-870E-99D38D0E039F}" presName="composite" presStyleCnt="0"/>
      <dgm:spPr/>
    </dgm:pt>
    <dgm:pt modelId="{DDA35A2F-4679-4C44-8861-992C3764D6D4}" type="pres">
      <dgm:prSet presAssocID="{6AF47766-A595-424A-870E-99D38D0E039F}" presName="parentText" presStyleLbl="alignNode1" presStyleIdx="0" presStyleCnt="2">
        <dgm:presLayoutVars>
          <dgm:chMax val="1"/>
          <dgm:bulletEnabled val="1"/>
        </dgm:presLayoutVars>
      </dgm:prSet>
      <dgm:spPr/>
    </dgm:pt>
    <dgm:pt modelId="{F81D212A-4606-4D1D-A27C-75C2769C242F}" type="pres">
      <dgm:prSet presAssocID="{6AF47766-A595-424A-870E-99D38D0E039F}" presName="descendantText" presStyleLbl="alignAcc1" presStyleIdx="0" presStyleCnt="2">
        <dgm:presLayoutVars>
          <dgm:bulletEnabled val="1"/>
        </dgm:presLayoutVars>
      </dgm:prSet>
      <dgm:spPr/>
    </dgm:pt>
    <dgm:pt modelId="{B0991502-A0FB-4BDE-B7D0-B5C9E39D0183}" type="pres">
      <dgm:prSet presAssocID="{C8FF2ED5-F5E8-4176-B69E-D6B8526E4ABB}" presName="sp" presStyleCnt="0"/>
      <dgm:spPr/>
    </dgm:pt>
    <dgm:pt modelId="{7172E886-12F9-4BC9-A102-F8176EF7CD29}" type="pres">
      <dgm:prSet presAssocID="{72948C2D-4EBE-4909-AE71-D672E4DBBB40}" presName="composite" presStyleCnt="0"/>
      <dgm:spPr/>
    </dgm:pt>
    <dgm:pt modelId="{4B33B667-4374-4CCE-80C4-60054B9CA181}" type="pres">
      <dgm:prSet presAssocID="{72948C2D-4EBE-4909-AE71-D672E4DBBB40}" presName="parentText" presStyleLbl="alignNode1" presStyleIdx="1" presStyleCnt="2">
        <dgm:presLayoutVars>
          <dgm:chMax val="1"/>
          <dgm:bulletEnabled val="1"/>
        </dgm:presLayoutVars>
      </dgm:prSet>
      <dgm:spPr/>
    </dgm:pt>
    <dgm:pt modelId="{01D69153-7A73-4937-A206-7DC2268E07E3}" type="pres">
      <dgm:prSet presAssocID="{72948C2D-4EBE-4909-AE71-D672E4DBBB40}" presName="descendantText" presStyleLbl="alignAcc1" presStyleIdx="1" presStyleCnt="2">
        <dgm:presLayoutVars>
          <dgm:bulletEnabled val="1"/>
        </dgm:presLayoutVars>
      </dgm:prSet>
      <dgm:spPr/>
    </dgm:pt>
  </dgm:ptLst>
  <dgm:cxnLst>
    <dgm:cxn modelId="{B211800C-9AEC-4979-8337-6AFCEB1D73F6}" srcId="{6AF47766-A595-424A-870E-99D38D0E039F}" destId="{EDE10FA2-DB3D-46DA-BCE0-0AD2BA7664F9}" srcOrd="0" destOrd="0" parTransId="{DAB7DC5F-6746-4287-ADA5-70254EC13D58}" sibTransId="{56D9631B-F509-42EB-990B-E15F077B49EC}"/>
    <dgm:cxn modelId="{4D6A6910-685F-4DF5-8F9B-E14C619D70C6}" type="presOf" srcId="{EDE10FA2-DB3D-46DA-BCE0-0AD2BA7664F9}" destId="{F81D212A-4606-4D1D-A27C-75C2769C242F}" srcOrd="0" destOrd="0" presId="urn:microsoft.com/office/officeart/2005/8/layout/chevron2"/>
    <dgm:cxn modelId="{0A509420-5E48-418C-9032-D0A4063E2D1F}" type="presOf" srcId="{6AF47766-A595-424A-870E-99D38D0E039F}" destId="{DDA35A2F-4679-4C44-8861-992C3764D6D4}" srcOrd="0" destOrd="0" presId="urn:microsoft.com/office/officeart/2005/8/layout/chevron2"/>
    <dgm:cxn modelId="{FB660D31-02EC-4D5B-89A9-3A531808A559}" srcId="{6AF47766-A595-424A-870E-99D38D0E039F}" destId="{F5E02616-165E-4BB3-B964-773DED17C67D}" srcOrd="1" destOrd="0" parTransId="{AB042141-ED54-466C-B3A6-A243AF0E12CB}" sibTransId="{BDAAE791-6E25-4B1B-BF08-B2A3992F4AF5}"/>
    <dgm:cxn modelId="{2F1EC550-A8FD-4A57-A631-306ECEACDC42}" srcId="{9819F8B4-2F2F-4727-BF2B-E199D9F1D6BD}" destId="{72948C2D-4EBE-4909-AE71-D672E4DBBB40}" srcOrd="1" destOrd="0" parTransId="{82239C89-E7F8-4C7E-A47E-C95685A39E95}" sibTransId="{423B2B4A-ABBC-4AF4-919A-81C1F20D6747}"/>
    <dgm:cxn modelId="{FA5D6E7A-3DEC-460C-AA83-8CA30B201164}" srcId="{72948C2D-4EBE-4909-AE71-D672E4DBBB40}" destId="{79D9611C-1B66-4B8C-806A-334D4866B783}" srcOrd="0" destOrd="0" parTransId="{E8222B69-B297-4A21-BA74-EA9A3ABAB041}" sibTransId="{A424DE45-67EB-469D-B263-83058994D7D2}"/>
    <dgm:cxn modelId="{CFB6E69A-C494-4BC0-9EAD-139710270BEA}" type="presOf" srcId="{72948C2D-4EBE-4909-AE71-D672E4DBBB40}" destId="{4B33B667-4374-4CCE-80C4-60054B9CA181}" srcOrd="0" destOrd="0" presId="urn:microsoft.com/office/officeart/2005/8/layout/chevron2"/>
    <dgm:cxn modelId="{B020BEA1-1C8C-49B0-AB77-494B0590339E}" type="presOf" srcId="{F5E02616-165E-4BB3-B964-773DED17C67D}" destId="{F81D212A-4606-4D1D-A27C-75C2769C242F}" srcOrd="0" destOrd="1" presId="urn:microsoft.com/office/officeart/2005/8/layout/chevron2"/>
    <dgm:cxn modelId="{D511ADBE-AA2A-4A83-94CD-2B7D301D6BAC}" type="presOf" srcId="{79D9611C-1B66-4B8C-806A-334D4866B783}" destId="{01D69153-7A73-4937-A206-7DC2268E07E3}" srcOrd="0" destOrd="0" presId="urn:microsoft.com/office/officeart/2005/8/layout/chevron2"/>
    <dgm:cxn modelId="{59969ADD-6A23-4BCF-82A1-7788399BB6C6}" type="presOf" srcId="{9819F8B4-2F2F-4727-BF2B-E199D9F1D6BD}" destId="{D2D97472-28E9-41EA-A9A5-C5929E6DF914}" srcOrd="0" destOrd="0" presId="urn:microsoft.com/office/officeart/2005/8/layout/chevron2"/>
    <dgm:cxn modelId="{10507CFE-B5CA-4144-89D9-FA0CE9552603}" srcId="{9819F8B4-2F2F-4727-BF2B-E199D9F1D6BD}" destId="{6AF47766-A595-424A-870E-99D38D0E039F}" srcOrd="0" destOrd="0" parTransId="{D07B10F9-3D73-4D36-9F73-47A077768404}" sibTransId="{C8FF2ED5-F5E8-4176-B69E-D6B8526E4ABB}"/>
    <dgm:cxn modelId="{42FB8446-F805-4509-9E81-6528AE239E95}" type="presParOf" srcId="{D2D97472-28E9-41EA-A9A5-C5929E6DF914}" destId="{B26F0ED3-C098-4D36-9597-CECD1B9B4C7F}" srcOrd="0" destOrd="0" presId="urn:microsoft.com/office/officeart/2005/8/layout/chevron2"/>
    <dgm:cxn modelId="{D8548E6F-4CCC-4135-BA96-939A261A44FF}" type="presParOf" srcId="{B26F0ED3-C098-4D36-9597-CECD1B9B4C7F}" destId="{DDA35A2F-4679-4C44-8861-992C3764D6D4}" srcOrd="0" destOrd="0" presId="urn:microsoft.com/office/officeart/2005/8/layout/chevron2"/>
    <dgm:cxn modelId="{9BF055C8-6CA7-492C-993B-77839DF0E427}" type="presParOf" srcId="{B26F0ED3-C098-4D36-9597-CECD1B9B4C7F}" destId="{F81D212A-4606-4D1D-A27C-75C2769C242F}" srcOrd="1" destOrd="0" presId="urn:microsoft.com/office/officeart/2005/8/layout/chevron2"/>
    <dgm:cxn modelId="{C66ADE73-B008-4795-ADB6-D845BFAEBF04}" type="presParOf" srcId="{D2D97472-28E9-41EA-A9A5-C5929E6DF914}" destId="{B0991502-A0FB-4BDE-B7D0-B5C9E39D0183}" srcOrd="1" destOrd="0" presId="urn:microsoft.com/office/officeart/2005/8/layout/chevron2"/>
    <dgm:cxn modelId="{19A00ED6-7C29-4E4D-AACB-7B7BC897AABC}" type="presParOf" srcId="{D2D97472-28E9-41EA-A9A5-C5929E6DF914}" destId="{7172E886-12F9-4BC9-A102-F8176EF7CD29}" srcOrd="2" destOrd="0" presId="urn:microsoft.com/office/officeart/2005/8/layout/chevron2"/>
    <dgm:cxn modelId="{CD1A9298-32F8-4CAB-B18D-764E076EC7F8}" type="presParOf" srcId="{7172E886-12F9-4BC9-A102-F8176EF7CD29}" destId="{4B33B667-4374-4CCE-80C4-60054B9CA181}" srcOrd="0" destOrd="0" presId="urn:microsoft.com/office/officeart/2005/8/layout/chevron2"/>
    <dgm:cxn modelId="{C8FE024B-CCC6-4644-8315-9C0A4C715D57}" type="presParOf" srcId="{7172E886-12F9-4BC9-A102-F8176EF7CD29}" destId="{01D69153-7A73-4937-A206-7DC2268E07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B5A24A-7C54-4916-B44E-F4D17C0A92C0}" type="doc">
      <dgm:prSet loTypeId="urn:microsoft.com/office/officeart/2005/8/layout/list1" loCatId="list" qsTypeId="urn:microsoft.com/office/officeart/2005/8/quickstyle/simple1" qsCatId="simple" csTypeId="urn:microsoft.com/office/officeart/2005/8/colors/colorful3" csCatId="colorful" phldr="1"/>
      <dgm:spPr/>
    </dgm:pt>
    <dgm:pt modelId="{E82FD5DD-37B4-4E31-9D40-981ECBA61A40}">
      <dgm:prSet phldrT="[Texto]" custT="1"/>
      <dgm:spPr/>
      <dgm:t>
        <a:bodyPr/>
        <a:lstStyle/>
        <a:p>
          <a:r>
            <a:rPr lang="es-CO" sz="2000"/>
            <a:t>Igualdad y equidad de género</a:t>
          </a:r>
        </a:p>
      </dgm:t>
    </dgm:pt>
    <dgm:pt modelId="{1E232D1A-631F-4806-80CB-C15A435F4171}" type="parTrans" cxnId="{619DA432-7EB8-471A-92CF-5C9A8A5C752F}">
      <dgm:prSet/>
      <dgm:spPr/>
      <dgm:t>
        <a:bodyPr/>
        <a:lstStyle/>
        <a:p>
          <a:endParaRPr lang="es-CO" sz="3600"/>
        </a:p>
      </dgm:t>
    </dgm:pt>
    <dgm:pt modelId="{7FA8B0D3-05A9-4A64-B942-31467ED46E31}" type="sibTrans" cxnId="{619DA432-7EB8-471A-92CF-5C9A8A5C752F}">
      <dgm:prSet/>
      <dgm:spPr/>
      <dgm:t>
        <a:bodyPr/>
        <a:lstStyle/>
        <a:p>
          <a:endParaRPr lang="es-CO" sz="3600"/>
        </a:p>
      </dgm:t>
    </dgm:pt>
    <dgm:pt modelId="{22411111-F699-480B-8C09-F65F570DB68D}">
      <dgm:prSet phldrT="[Texto]" custT="1"/>
      <dgm:spPr/>
      <dgm:t>
        <a:bodyPr/>
        <a:lstStyle/>
        <a:p>
          <a:r>
            <a:rPr lang="es-CO" sz="2000"/>
            <a:t>Juventud</a:t>
          </a:r>
        </a:p>
      </dgm:t>
    </dgm:pt>
    <dgm:pt modelId="{A4EA569E-EFA4-42D9-A911-51A87EF62095}" type="parTrans" cxnId="{0E1D4B64-94FF-4D94-A65E-D8A2233EF763}">
      <dgm:prSet/>
      <dgm:spPr/>
      <dgm:t>
        <a:bodyPr/>
        <a:lstStyle/>
        <a:p>
          <a:endParaRPr lang="es-CO" sz="3600"/>
        </a:p>
      </dgm:t>
    </dgm:pt>
    <dgm:pt modelId="{A0A3E57E-BBAE-44E6-85AC-941E3D3085ED}" type="sibTrans" cxnId="{0E1D4B64-94FF-4D94-A65E-D8A2233EF763}">
      <dgm:prSet/>
      <dgm:spPr/>
      <dgm:t>
        <a:bodyPr/>
        <a:lstStyle/>
        <a:p>
          <a:endParaRPr lang="es-CO" sz="3600"/>
        </a:p>
      </dgm:t>
    </dgm:pt>
    <dgm:pt modelId="{5C20F9B5-54CA-4F29-ADFF-34F00BC57007}">
      <dgm:prSet phldrT="[Texto]" custT="1"/>
      <dgm:spPr/>
      <dgm:t>
        <a:bodyPr/>
        <a:lstStyle/>
        <a:p>
          <a:r>
            <a:rPr lang="es-CO" sz="2000"/>
            <a:t>Población con discapacidad</a:t>
          </a:r>
        </a:p>
      </dgm:t>
    </dgm:pt>
    <dgm:pt modelId="{49B51D7A-7975-42CB-B029-E54266E16A70}" type="parTrans" cxnId="{3C9EAEC7-77E0-4965-955D-874A9984AD4B}">
      <dgm:prSet/>
      <dgm:spPr/>
      <dgm:t>
        <a:bodyPr/>
        <a:lstStyle/>
        <a:p>
          <a:endParaRPr lang="es-CO" sz="3600"/>
        </a:p>
      </dgm:t>
    </dgm:pt>
    <dgm:pt modelId="{09FB6E23-DE2B-4202-B7E9-02B8ADBD5A8E}" type="sibTrans" cxnId="{3C9EAEC7-77E0-4965-955D-874A9984AD4B}">
      <dgm:prSet/>
      <dgm:spPr/>
      <dgm:t>
        <a:bodyPr/>
        <a:lstStyle/>
        <a:p>
          <a:endParaRPr lang="es-CO" sz="3600"/>
        </a:p>
      </dgm:t>
    </dgm:pt>
    <dgm:pt modelId="{FA48DC40-08D6-4C38-A8D9-16AFE65E1315}">
      <dgm:prSet phldrT="[Texto]" custT="1"/>
      <dgm:spPr/>
      <dgm:t>
        <a:bodyPr/>
        <a:lstStyle/>
        <a:p>
          <a:r>
            <a:rPr lang="es-CO" sz="2000"/>
            <a:t>Grupos étnicos</a:t>
          </a:r>
        </a:p>
      </dgm:t>
    </dgm:pt>
    <dgm:pt modelId="{15577268-B9BF-4295-83C0-B7B2F59E7E38}" type="parTrans" cxnId="{6B9BE2B3-4336-46A7-B0AE-0A0F459948B1}">
      <dgm:prSet/>
      <dgm:spPr/>
      <dgm:t>
        <a:bodyPr/>
        <a:lstStyle/>
        <a:p>
          <a:endParaRPr lang="es-CO" sz="3600"/>
        </a:p>
      </dgm:t>
    </dgm:pt>
    <dgm:pt modelId="{856C347A-5C4F-4FED-8F79-A14215E5FE17}" type="sibTrans" cxnId="{6B9BE2B3-4336-46A7-B0AE-0A0F459948B1}">
      <dgm:prSet/>
      <dgm:spPr/>
      <dgm:t>
        <a:bodyPr/>
        <a:lstStyle/>
        <a:p>
          <a:endParaRPr lang="es-CO" sz="3600"/>
        </a:p>
      </dgm:t>
    </dgm:pt>
    <dgm:pt modelId="{D6A83334-A1CD-42D3-840D-3BD5E9096E09}">
      <dgm:prSet phldrT="[Texto]" custT="1"/>
      <dgm:spPr/>
      <dgm:t>
        <a:bodyPr/>
        <a:lstStyle/>
        <a:p>
          <a:r>
            <a:rPr lang="es-CO" sz="2000"/>
            <a:t>Construcción de paz</a:t>
          </a:r>
        </a:p>
      </dgm:t>
    </dgm:pt>
    <dgm:pt modelId="{A4C2E5AF-80EE-4D9E-BA46-078A53272B2D}" type="parTrans" cxnId="{0986E66E-FBE8-4846-A408-E791DC0B90BA}">
      <dgm:prSet/>
      <dgm:spPr/>
      <dgm:t>
        <a:bodyPr/>
        <a:lstStyle/>
        <a:p>
          <a:endParaRPr lang="es-CO" sz="3600"/>
        </a:p>
      </dgm:t>
    </dgm:pt>
    <dgm:pt modelId="{A861D9DC-77F8-4CDE-A0DD-F13462731E61}" type="sibTrans" cxnId="{0986E66E-FBE8-4846-A408-E791DC0B90BA}">
      <dgm:prSet/>
      <dgm:spPr/>
      <dgm:t>
        <a:bodyPr/>
        <a:lstStyle/>
        <a:p>
          <a:endParaRPr lang="es-CO" sz="3600"/>
        </a:p>
      </dgm:t>
    </dgm:pt>
    <dgm:pt modelId="{37DC0CF8-688E-40AD-BD49-2CBC9FF11896}">
      <dgm:prSet phldrT="[Texto]" custT="1"/>
      <dgm:spPr/>
      <dgm:t>
        <a:bodyPr/>
        <a:lstStyle/>
        <a:p>
          <a:r>
            <a:rPr lang="es-CO" sz="2000"/>
            <a:t>Cultura ciudadana</a:t>
          </a:r>
        </a:p>
      </dgm:t>
    </dgm:pt>
    <dgm:pt modelId="{F9C3A783-7CDE-48E3-8603-1A4AA4F8381A}" type="parTrans" cxnId="{3529ECF0-7CC5-4B69-BA5A-F7BF8D19D684}">
      <dgm:prSet/>
      <dgm:spPr/>
      <dgm:t>
        <a:bodyPr/>
        <a:lstStyle/>
        <a:p>
          <a:endParaRPr lang="es-CO" sz="3600"/>
        </a:p>
      </dgm:t>
    </dgm:pt>
    <dgm:pt modelId="{3D5A641B-09DB-47C9-A142-40968A563856}" type="sibTrans" cxnId="{3529ECF0-7CC5-4B69-BA5A-F7BF8D19D684}">
      <dgm:prSet/>
      <dgm:spPr/>
      <dgm:t>
        <a:bodyPr/>
        <a:lstStyle/>
        <a:p>
          <a:endParaRPr lang="es-CO" sz="3600"/>
        </a:p>
      </dgm:t>
    </dgm:pt>
    <dgm:pt modelId="{BC234073-86FF-4A89-B351-6BD334A09DEA}" type="pres">
      <dgm:prSet presAssocID="{22B5A24A-7C54-4916-B44E-F4D17C0A92C0}" presName="linear" presStyleCnt="0">
        <dgm:presLayoutVars>
          <dgm:dir/>
          <dgm:animLvl val="lvl"/>
          <dgm:resizeHandles val="exact"/>
        </dgm:presLayoutVars>
      </dgm:prSet>
      <dgm:spPr/>
    </dgm:pt>
    <dgm:pt modelId="{ECE073E1-8CF6-46C4-9D35-7C875D322F4F}" type="pres">
      <dgm:prSet presAssocID="{E82FD5DD-37B4-4E31-9D40-981ECBA61A40}" presName="parentLin" presStyleCnt="0"/>
      <dgm:spPr/>
    </dgm:pt>
    <dgm:pt modelId="{69A15245-269B-43E0-B37C-D9E1C842105E}" type="pres">
      <dgm:prSet presAssocID="{E82FD5DD-37B4-4E31-9D40-981ECBA61A40}" presName="parentLeftMargin" presStyleLbl="node1" presStyleIdx="0" presStyleCnt="6"/>
      <dgm:spPr/>
    </dgm:pt>
    <dgm:pt modelId="{CAFB69B4-E1E1-4BEB-B3A5-33D0BC27B8F2}" type="pres">
      <dgm:prSet presAssocID="{E82FD5DD-37B4-4E31-9D40-981ECBA61A40}" presName="parentText" presStyleLbl="node1" presStyleIdx="0" presStyleCnt="6" custScaleX="138900" custScaleY="109360">
        <dgm:presLayoutVars>
          <dgm:chMax val="0"/>
          <dgm:bulletEnabled val="1"/>
        </dgm:presLayoutVars>
      </dgm:prSet>
      <dgm:spPr/>
    </dgm:pt>
    <dgm:pt modelId="{B29B0AAF-DFAF-4391-8D0D-1391D9B20542}" type="pres">
      <dgm:prSet presAssocID="{E82FD5DD-37B4-4E31-9D40-981ECBA61A40}" presName="negativeSpace" presStyleCnt="0"/>
      <dgm:spPr/>
    </dgm:pt>
    <dgm:pt modelId="{BE1D7C2B-032A-487B-B62D-881C59502690}" type="pres">
      <dgm:prSet presAssocID="{E82FD5DD-37B4-4E31-9D40-981ECBA61A40}" presName="childText" presStyleLbl="conFgAcc1" presStyleIdx="0" presStyleCnt="6">
        <dgm:presLayoutVars>
          <dgm:bulletEnabled val="1"/>
        </dgm:presLayoutVars>
      </dgm:prSet>
      <dgm:spPr/>
    </dgm:pt>
    <dgm:pt modelId="{3F756858-ED06-4FED-87A1-F519CA7D51A8}" type="pres">
      <dgm:prSet presAssocID="{7FA8B0D3-05A9-4A64-B942-31467ED46E31}" presName="spaceBetweenRectangles" presStyleCnt="0"/>
      <dgm:spPr/>
    </dgm:pt>
    <dgm:pt modelId="{67DAA2A1-439B-4DC0-A2DD-28C63BCA326B}" type="pres">
      <dgm:prSet presAssocID="{22411111-F699-480B-8C09-F65F570DB68D}" presName="parentLin" presStyleCnt="0"/>
      <dgm:spPr/>
    </dgm:pt>
    <dgm:pt modelId="{A16F0144-E303-4041-A32F-C29533A6BDAC}" type="pres">
      <dgm:prSet presAssocID="{22411111-F699-480B-8C09-F65F570DB68D}" presName="parentLeftMargin" presStyleLbl="node1" presStyleIdx="0" presStyleCnt="6"/>
      <dgm:spPr/>
    </dgm:pt>
    <dgm:pt modelId="{836CA545-C250-43EB-B645-C2E66D1CB04B}" type="pres">
      <dgm:prSet presAssocID="{22411111-F699-480B-8C09-F65F570DB68D}" presName="parentText" presStyleLbl="node1" presStyleIdx="1" presStyleCnt="6" custScaleX="138900" custScaleY="109360">
        <dgm:presLayoutVars>
          <dgm:chMax val="0"/>
          <dgm:bulletEnabled val="1"/>
        </dgm:presLayoutVars>
      </dgm:prSet>
      <dgm:spPr/>
    </dgm:pt>
    <dgm:pt modelId="{F2D73825-AECF-4501-83D9-93CF49E969CE}" type="pres">
      <dgm:prSet presAssocID="{22411111-F699-480B-8C09-F65F570DB68D}" presName="negativeSpace" presStyleCnt="0"/>
      <dgm:spPr/>
    </dgm:pt>
    <dgm:pt modelId="{C729B3D1-5544-43E2-BE27-8E3E99DE7A93}" type="pres">
      <dgm:prSet presAssocID="{22411111-F699-480B-8C09-F65F570DB68D}" presName="childText" presStyleLbl="conFgAcc1" presStyleIdx="1" presStyleCnt="6">
        <dgm:presLayoutVars>
          <dgm:bulletEnabled val="1"/>
        </dgm:presLayoutVars>
      </dgm:prSet>
      <dgm:spPr/>
    </dgm:pt>
    <dgm:pt modelId="{4A3E204D-4120-42D7-BE28-BF8DFB3AF552}" type="pres">
      <dgm:prSet presAssocID="{A0A3E57E-BBAE-44E6-85AC-941E3D3085ED}" presName="spaceBetweenRectangles" presStyleCnt="0"/>
      <dgm:spPr/>
    </dgm:pt>
    <dgm:pt modelId="{062D9F59-BFAB-473B-9503-B036CAF53359}" type="pres">
      <dgm:prSet presAssocID="{5C20F9B5-54CA-4F29-ADFF-34F00BC57007}" presName="parentLin" presStyleCnt="0"/>
      <dgm:spPr/>
    </dgm:pt>
    <dgm:pt modelId="{EE870931-BEF8-4BF7-88F3-458B6A766C55}" type="pres">
      <dgm:prSet presAssocID="{5C20F9B5-54CA-4F29-ADFF-34F00BC57007}" presName="parentLeftMargin" presStyleLbl="node1" presStyleIdx="1" presStyleCnt="6"/>
      <dgm:spPr/>
    </dgm:pt>
    <dgm:pt modelId="{D24FD935-1B0D-4D00-B636-B962CA6079FB}" type="pres">
      <dgm:prSet presAssocID="{5C20F9B5-54CA-4F29-ADFF-34F00BC57007}" presName="parentText" presStyleLbl="node1" presStyleIdx="2" presStyleCnt="6" custScaleX="138900" custScaleY="109360">
        <dgm:presLayoutVars>
          <dgm:chMax val="0"/>
          <dgm:bulletEnabled val="1"/>
        </dgm:presLayoutVars>
      </dgm:prSet>
      <dgm:spPr/>
    </dgm:pt>
    <dgm:pt modelId="{7B38D99C-1CA9-4D26-A7F2-6F3EBE90A3F0}" type="pres">
      <dgm:prSet presAssocID="{5C20F9B5-54CA-4F29-ADFF-34F00BC57007}" presName="negativeSpace" presStyleCnt="0"/>
      <dgm:spPr/>
    </dgm:pt>
    <dgm:pt modelId="{04A39C02-B689-4D0E-AD66-5B3F7089A270}" type="pres">
      <dgm:prSet presAssocID="{5C20F9B5-54CA-4F29-ADFF-34F00BC57007}" presName="childText" presStyleLbl="conFgAcc1" presStyleIdx="2" presStyleCnt="6">
        <dgm:presLayoutVars>
          <dgm:bulletEnabled val="1"/>
        </dgm:presLayoutVars>
      </dgm:prSet>
      <dgm:spPr/>
    </dgm:pt>
    <dgm:pt modelId="{E9D6AF07-61F0-47F4-BC55-3A9ED26B15C6}" type="pres">
      <dgm:prSet presAssocID="{09FB6E23-DE2B-4202-B7E9-02B8ADBD5A8E}" presName="spaceBetweenRectangles" presStyleCnt="0"/>
      <dgm:spPr/>
    </dgm:pt>
    <dgm:pt modelId="{36A1D980-6825-456C-A82B-49BA966C2B3A}" type="pres">
      <dgm:prSet presAssocID="{FA48DC40-08D6-4C38-A8D9-16AFE65E1315}" presName="parentLin" presStyleCnt="0"/>
      <dgm:spPr/>
    </dgm:pt>
    <dgm:pt modelId="{C02F6B18-057E-48C0-8693-86491626822A}" type="pres">
      <dgm:prSet presAssocID="{FA48DC40-08D6-4C38-A8D9-16AFE65E1315}" presName="parentLeftMargin" presStyleLbl="node1" presStyleIdx="2" presStyleCnt="6"/>
      <dgm:spPr/>
    </dgm:pt>
    <dgm:pt modelId="{BFD71049-9B1A-420F-B7EB-9573ECBABA51}" type="pres">
      <dgm:prSet presAssocID="{FA48DC40-08D6-4C38-A8D9-16AFE65E1315}" presName="parentText" presStyleLbl="node1" presStyleIdx="3" presStyleCnt="6" custScaleX="138900" custScaleY="109360">
        <dgm:presLayoutVars>
          <dgm:chMax val="0"/>
          <dgm:bulletEnabled val="1"/>
        </dgm:presLayoutVars>
      </dgm:prSet>
      <dgm:spPr/>
    </dgm:pt>
    <dgm:pt modelId="{8686AB98-A8C6-4FDD-A080-0AEB568A7CBA}" type="pres">
      <dgm:prSet presAssocID="{FA48DC40-08D6-4C38-A8D9-16AFE65E1315}" presName="negativeSpace" presStyleCnt="0"/>
      <dgm:spPr/>
    </dgm:pt>
    <dgm:pt modelId="{1846743F-FB2B-4BEA-8469-FB022DA4BB0C}" type="pres">
      <dgm:prSet presAssocID="{FA48DC40-08D6-4C38-A8D9-16AFE65E1315}" presName="childText" presStyleLbl="conFgAcc1" presStyleIdx="3" presStyleCnt="6">
        <dgm:presLayoutVars>
          <dgm:bulletEnabled val="1"/>
        </dgm:presLayoutVars>
      </dgm:prSet>
      <dgm:spPr/>
    </dgm:pt>
    <dgm:pt modelId="{815AABF2-7FE1-49BE-BAB7-8090723EBD3C}" type="pres">
      <dgm:prSet presAssocID="{856C347A-5C4F-4FED-8F79-A14215E5FE17}" presName="spaceBetweenRectangles" presStyleCnt="0"/>
      <dgm:spPr/>
    </dgm:pt>
    <dgm:pt modelId="{96D0C9FA-B096-4FB6-B294-14DF09F750A1}" type="pres">
      <dgm:prSet presAssocID="{D6A83334-A1CD-42D3-840D-3BD5E9096E09}" presName="parentLin" presStyleCnt="0"/>
      <dgm:spPr/>
    </dgm:pt>
    <dgm:pt modelId="{C05723E4-5F78-4553-AA2F-B1B6B29407A3}" type="pres">
      <dgm:prSet presAssocID="{D6A83334-A1CD-42D3-840D-3BD5E9096E09}" presName="parentLeftMargin" presStyleLbl="node1" presStyleIdx="3" presStyleCnt="6"/>
      <dgm:spPr/>
    </dgm:pt>
    <dgm:pt modelId="{78F3BD31-48A9-4C26-9918-43710DB41D17}" type="pres">
      <dgm:prSet presAssocID="{D6A83334-A1CD-42D3-840D-3BD5E9096E09}" presName="parentText" presStyleLbl="node1" presStyleIdx="4" presStyleCnt="6" custScaleX="138900" custScaleY="109360">
        <dgm:presLayoutVars>
          <dgm:chMax val="0"/>
          <dgm:bulletEnabled val="1"/>
        </dgm:presLayoutVars>
      </dgm:prSet>
      <dgm:spPr/>
    </dgm:pt>
    <dgm:pt modelId="{FA3123CB-3E8D-4F67-876C-2F593643578E}" type="pres">
      <dgm:prSet presAssocID="{D6A83334-A1CD-42D3-840D-3BD5E9096E09}" presName="negativeSpace" presStyleCnt="0"/>
      <dgm:spPr/>
    </dgm:pt>
    <dgm:pt modelId="{0771D423-2D6C-4ABC-AAB4-9EF484291B95}" type="pres">
      <dgm:prSet presAssocID="{D6A83334-A1CD-42D3-840D-3BD5E9096E09}" presName="childText" presStyleLbl="conFgAcc1" presStyleIdx="4" presStyleCnt="6">
        <dgm:presLayoutVars>
          <dgm:bulletEnabled val="1"/>
        </dgm:presLayoutVars>
      </dgm:prSet>
      <dgm:spPr/>
    </dgm:pt>
    <dgm:pt modelId="{27A81866-DCA9-476C-ACCC-106F1F78C15E}" type="pres">
      <dgm:prSet presAssocID="{A861D9DC-77F8-4CDE-A0DD-F13462731E61}" presName="spaceBetweenRectangles" presStyleCnt="0"/>
      <dgm:spPr/>
    </dgm:pt>
    <dgm:pt modelId="{A99A0CE5-0998-4611-9679-C2FEA863D09D}" type="pres">
      <dgm:prSet presAssocID="{37DC0CF8-688E-40AD-BD49-2CBC9FF11896}" presName="parentLin" presStyleCnt="0"/>
      <dgm:spPr/>
    </dgm:pt>
    <dgm:pt modelId="{256B91BC-4979-48A5-A52E-F39EC293184E}" type="pres">
      <dgm:prSet presAssocID="{37DC0CF8-688E-40AD-BD49-2CBC9FF11896}" presName="parentLeftMargin" presStyleLbl="node1" presStyleIdx="4" presStyleCnt="6"/>
      <dgm:spPr/>
    </dgm:pt>
    <dgm:pt modelId="{059B8C04-4353-4FB7-969F-3E25082207CC}" type="pres">
      <dgm:prSet presAssocID="{37DC0CF8-688E-40AD-BD49-2CBC9FF11896}" presName="parentText" presStyleLbl="node1" presStyleIdx="5" presStyleCnt="6" custScaleX="138900" custScaleY="109360">
        <dgm:presLayoutVars>
          <dgm:chMax val="0"/>
          <dgm:bulletEnabled val="1"/>
        </dgm:presLayoutVars>
      </dgm:prSet>
      <dgm:spPr/>
    </dgm:pt>
    <dgm:pt modelId="{9097BB77-F86A-4797-8652-912155B5BC35}" type="pres">
      <dgm:prSet presAssocID="{37DC0CF8-688E-40AD-BD49-2CBC9FF11896}" presName="negativeSpace" presStyleCnt="0"/>
      <dgm:spPr/>
    </dgm:pt>
    <dgm:pt modelId="{71DD107B-7073-46F8-AE52-9D3246F0C385}" type="pres">
      <dgm:prSet presAssocID="{37DC0CF8-688E-40AD-BD49-2CBC9FF11896}" presName="childText" presStyleLbl="conFgAcc1" presStyleIdx="5" presStyleCnt="6">
        <dgm:presLayoutVars>
          <dgm:bulletEnabled val="1"/>
        </dgm:presLayoutVars>
      </dgm:prSet>
      <dgm:spPr/>
    </dgm:pt>
  </dgm:ptLst>
  <dgm:cxnLst>
    <dgm:cxn modelId="{5173C709-C7A1-4AF6-A480-A3452494537C}" type="presOf" srcId="{E82FD5DD-37B4-4E31-9D40-981ECBA61A40}" destId="{69A15245-269B-43E0-B37C-D9E1C842105E}" srcOrd="0" destOrd="0" presId="urn:microsoft.com/office/officeart/2005/8/layout/list1"/>
    <dgm:cxn modelId="{1CCACA22-2BBC-4088-A1DD-1D47C4EA4779}" type="presOf" srcId="{FA48DC40-08D6-4C38-A8D9-16AFE65E1315}" destId="{C02F6B18-057E-48C0-8693-86491626822A}" srcOrd="0" destOrd="0" presId="urn:microsoft.com/office/officeart/2005/8/layout/list1"/>
    <dgm:cxn modelId="{619DA432-7EB8-471A-92CF-5C9A8A5C752F}" srcId="{22B5A24A-7C54-4916-B44E-F4D17C0A92C0}" destId="{E82FD5DD-37B4-4E31-9D40-981ECBA61A40}" srcOrd="0" destOrd="0" parTransId="{1E232D1A-631F-4806-80CB-C15A435F4171}" sibTransId="{7FA8B0D3-05A9-4A64-B942-31467ED46E31}"/>
    <dgm:cxn modelId="{D5EC2138-1421-4467-9F56-B69631B92A7A}" type="presOf" srcId="{22411111-F699-480B-8C09-F65F570DB68D}" destId="{A16F0144-E303-4041-A32F-C29533A6BDAC}" srcOrd="0" destOrd="0" presId="urn:microsoft.com/office/officeart/2005/8/layout/list1"/>
    <dgm:cxn modelId="{0E1D4B64-94FF-4D94-A65E-D8A2233EF763}" srcId="{22B5A24A-7C54-4916-B44E-F4D17C0A92C0}" destId="{22411111-F699-480B-8C09-F65F570DB68D}" srcOrd="1" destOrd="0" parTransId="{A4EA569E-EFA4-42D9-A911-51A87EF62095}" sibTransId="{A0A3E57E-BBAE-44E6-85AC-941E3D3085ED}"/>
    <dgm:cxn modelId="{764E624A-DCF3-4563-817F-80CD8C24DAAE}" type="presOf" srcId="{37DC0CF8-688E-40AD-BD49-2CBC9FF11896}" destId="{059B8C04-4353-4FB7-969F-3E25082207CC}" srcOrd="1" destOrd="0" presId="urn:microsoft.com/office/officeart/2005/8/layout/list1"/>
    <dgm:cxn modelId="{0986E66E-FBE8-4846-A408-E791DC0B90BA}" srcId="{22B5A24A-7C54-4916-B44E-F4D17C0A92C0}" destId="{D6A83334-A1CD-42D3-840D-3BD5E9096E09}" srcOrd="4" destOrd="0" parTransId="{A4C2E5AF-80EE-4D9E-BA46-078A53272B2D}" sibTransId="{A861D9DC-77F8-4CDE-A0DD-F13462731E61}"/>
    <dgm:cxn modelId="{FF697071-F936-4870-9895-373EB16046E6}" type="presOf" srcId="{D6A83334-A1CD-42D3-840D-3BD5E9096E09}" destId="{78F3BD31-48A9-4C26-9918-43710DB41D17}" srcOrd="1" destOrd="0" presId="urn:microsoft.com/office/officeart/2005/8/layout/list1"/>
    <dgm:cxn modelId="{0BAC9575-AEE9-4008-99E3-626F3944A717}" type="presOf" srcId="{5C20F9B5-54CA-4F29-ADFF-34F00BC57007}" destId="{EE870931-BEF8-4BF7-88F3-458B6A766C55}" srcOrd="0" destOrd="0" presId="urn:microsoft.com/office/officeart/2005/8/layout/list1"/>
    <dgm:cxn modelId="{ED2D2958-EA89-48DC-A074-7DF2355B3839}" type="presOf" srcId="{22B5A24A-7C54-4916-B44E-F4D17C0A92C0}" destId="{BC234073-86FF-4A89-B351-6BD334A09DEA}" srcOrd="0" destOrd="0" presId="urn:microsoft.com/office/officeart/2005/8/layout/list1"/>
    <dgm:cxn modelId="{14AC4F5A-2CE6-4852-9924-07CE44B2429C}" type="presOf" srcId="{37DC0CF8-688E-40AD-BD49-2CBC9FF11896}" destId="{256B91BC-4979-48A5-A52E-F39EC293184E}" srcOrd="0" destOrd="0" presId="urn:microsoft.com/office/officeart/2005/8/layout/list1"/>
    <dgm:cxn modelId="{E8956D8A-9E6D-4801-B67C-88A2A5C3DF47}" type="presOf" srcId="{5C20F9B5-54CA-4F29-ADFF-34F00BC57007}" destId="{D24FD935-1B0D-4D00-B636-B962CA6079FB}" srcOrd="1" destOrd="0" presId="urn:microsoft.com/office/officeart/2005/8/layout/list1"/>
    <dgm:cxn modelId="{6B9BE2B3-4336-46A7-B0AE-0A0F459948B1}" srcId="{22B5A24A-7C54-4916-B44E-F4D17C0A92C0}" destId="{FA48DC40-08D6-4C38-A8D9-16AFE65E1315}" srcOrd="3" destOrd="0" parTransId="{15577268-B9BF-4295-83C0-B7B2F59E7E38}" sibTransId="{856C347A-5C4F-4FED-8F79-A14215E5FE17}"/>
    <dgm:cxn modelId="{3C9EAEC7-77E0-4965-955D-874A9984AD4B}" srcId="{22B5A24A-7C54-4916-B44E-F4D17C0A92C0}" destId="{5C20F9B5-54CA-4F29-ADFF-34F00BC57007}" srcOrd="2" destOrd="0" parTransId="{49B51D7A-7975-42CB-B029-E54266E16A70}" sibTransId="{09FB6E23-DE2B-4202-B7E9-02B8ADBD5A8E}"/>
    <dgm:cxn modelId="{5C0FDED4-F8E5-40A9-823C-68B48EFB1A8B}" type="presOf" srcId="{E82FD5DD-37B4-4E31-9D40-981ECBA61A40}" destId="{CAFB69B4-E1E1-4BEB-B3A5-33D0BC27B8F2}" srcOrd="1" destOrd="0" presId="urn:microsoft.com/office/officeart/2005/8/layout/list1"/>
    <dgm:cxn modelId="{2BD55BD6-E3FA-4013-BCF3-2FE6B9875DE6}" type="presOf" srcId="{FA48DC40-08D6-4C38-A8D9-16AFE65E1315}" destId="{BFD71049-9B1A-420F-B7EB-9573ECBABA51}" srcOrd="1" destOrd="0" presId="urn:microsoft.com/office/officeart/2005/8/layout/list1"/>
    <dgm:cxn modelId="{4043E0F0-BF80-4445-B7BB-DE32E3F193FD}" type="presOf" srcId="{22411111-F699-480B-8C09-F65F570DB68D}" destId="{836CA545-C250-43EB-B645-C2E66D1CB04B}" srcOrd="1" destOrd="0" presId="urn:microsoft.com/office/officeart/2005/8/layout/list1"/>
    <dgm:cxn modelId="{3529ECF0-7CC5-4B69-BA5A-F7BF8D19D684}" srcId="{22B5A24A-7C54-4916-B44E-F4D17C0A92C0}" destId="{37DC0CF8-688E-40AD-BD49-2CBC9FF11896}" srcOrd="5" destOrd="0" parTransId="{F9C3A783-7CDE-48E3-8603-1A4AA4F8381A}" sibTransId="{3D5A641B-09DB-47C9-A142-40968A563856}"/>
    <dgm:cxn modelId="{CD75C2F3-7785-4AA5-A3F3-3BC315124865}" type="presOf" srcId="{D6A83334-A1CD-42D3-840D-3BD5E9096E09}" destId="{C05723E4-5F78-4553-AA2F-B1B6B29407A3}" srcOrd="0" destOrd="0" presId="urn:microsoft.com/office/officeart/2005/8/layout/list1"/>
    <dgm:cxn modelId="{D26E9981-F16E-4C8E-B14B-5581E707E9F5}" type="presParOf" srcId="{BC234073-86FF-4A89-B351-6BD334A09DEA}" destId="{ECE073E1-8CF6-46C4-9D35-7C875D322F4F}" srcOrd="0" destOrd="0" presId="urn:microsoft.com/office/officeart/2005/8/layout/list1"/>
    <dgm:cxn modelId="{0132E982-2DA3-4683-992A-C4ED9CE4B0ED}" type="presParOf" srcId="{ECE073E1-8CF6-46C4-9D35-7C875D322F4F}" destId="{69A15245-269B-43E0-B37C-D9E1C842105E}" srcOrd="0" destOrd="0" presId="urn:microsoft.com/office/officeart/2005/8/layout/list1"/>
    <dgm:cxn modelId="{DD215BEC-25EF-4156-BFB6-31CCAB0899C3}" type="presParOf" srcId="{ECE073E1-8CF6-46C4-9D35-7C875D322F4F}" destId="{CAFB69B4-E1E1-4BEB-B3A5-33D0BC27B8F2}" srcOrd="1" destOrd="0" presId="urn:microsoft.com/office/officeart/2005/8/layout/list1"/>
    <dgm:cxn modelId="{FA1CA808-40CA-45DF-8C8E-C478AE283C05}" type="presParOf" srcId="{BC234073-86FF-4A89-B351-6BD334A09DEA}" destId="{B29B0AAF-DFAF-4391-8D0D-1391D9B20542}" srcOrd="1" destOrd="0" presId="urn:microsoft.com/office/officeart/2005/8/layout/list1"/>
    <dgm:cxn modelId="{9A1AFC64-3938-4A86-AB0D-0ECFD7236D0A}" type="presParOf" srcId="{BC234073-86FF-4A89-B351-6BD334A09DEA}" destId="{BE1D7C2B-032A-487B-B62D-881C59502690}" srcOrd="2" destOrd="0" presId="urn:microsoft.com/office/officeart/2005/8/layout/list1"/>
    <dgm:cxn modelId="{3298ED34-5D54-410C-9129-8EA739FF4346}" type="presParOf" srcId="{BC234073-86FF-4A89-B351-6BD334A09DEA}" destId="{3F756858-ED06-4FED-87A1-F519CA7D51A8}" srcOrd="3" destOrd="0" presId="urn:microsoft.com/office/officeart/2005/8/layout/list1"/>
    <dgm:cxn modelId="{56F7F740-E5A6-46A5-BD97-200D4A7F4578}" type="presParOf" srcId="{BC234073-86FF-4A89-B351-6BD334A09DEA}" destId="{67DAA2A1-439B-4DC0-A2DD-28C63BCA326B}" srcOrd="4" destOrd="0" presId="urn:microsoft.com/office/officeart/2005/8/layout/list1"/>
    <dgm:cxn modelId="{94D29C29-0CEF-488D-AB77-5C3190B3EDB0}" type="presParOf" srcId="{67DAA2A1-439B-4DC0-A2DD-28C63BCA326B}" destId="{A16F0144-E303-4041-A32F-C29533A6BDAC}" srcOrd="0" destOrd="0" presId="urn:microsoft.com/office/officeart/2005/8/layout/list1"/>
    <dgm:cxn modelId="{C29AC933-5296-4BFE-9F4C-04E6DEE652C3}" type="presParOf" srcId="{67DAA2A1-439B-4DC0-A2DD-28C63BCA326B}" destId="{836CA545-C250-43EB-B645-C2E66D1CB04B}" srcOrd="1" destOrd="0" presId="urn:microsoft.com/office/officeart/2005/8/layout/list1"/>
    <dgm:cxn modelId="{C7A3253F-317F-4743-95B4-C4384755679E}" type="presParOf" srcId="{BC234073-86FF-4A89-B351-6BD334A09DEA}" destId="{F2D73825-AECF-4501-83D9-93CF49E969CE}" srcOrd="5" destOrd="0" presId="urn:microsoft.com/office/officeart/2005/8/layout/list1"/>
    <dgm:cxn modelId="{9CB70854-7C6C-4FE1-8A01-8E38A5C108DA}" type="presParOf" srcId="{BC234073-86FF-4A89-B351-6BD334A09DEA}" destId="{C729B3D1-5544-43E2-BE27-8E3E99DE7A93}" srcOrd="6" destOrd="0" presId="urn:microsoft.com/office/officeart/2005/8/layout/list1"/>
    <dgm:cxn modelId="{B92786D1-532B-4298-8A58-39A9AE6E81B7}" type="presParOf" srcId="{BC234073-86FF-4A89-B351-6BD334A09DEA}" destId="{4A3E204D-4120-42D7-BE28-BF8DFB3AF552}" srcOrd="7" destOrd="0" presId="urn:microsoft.com/office/officeart/2005/8/layout/list1"/>
    <dgm:cxn modelId="{8F0368D1-CE10-4866-91BD-58D5EAF67133}" type="presParOf" srcId="{BC234073-86FF-4A89-B351-6BD334A09DEA}" destId="{062D9F59-BFAB-473B-9503-B036CAF53359}" srcOrd="8" destOrd="0" presId="urn:microsoft.com/office/officeart/2005/8/layout/list1"/>
    <dgm:cxn modelId="{A36117A6-E625-4CF9-ACEE-5108935D2A3E}" type="presParOf" srcId="{062D9F59-BFAB-473B-9503-B036CAF53359}" destId="{EE870931-BEF8-4BF7-88F3-458B6A766C55}" srcOrd="0" destOrd="0" presId="urn:microsoft.com/office/officeart/2005/8/layout/list1"/>
    <dgm:cxn modelId="{20586807-68E8-4CC6-A0A6-BE1F95E2978A}" type="presParOf" srcId="{062D9F59-BFAB-473B-9503-B036CAF53359}" destId="{D24FD935-1B0D-4D00-B636-B962CA6079FB}" srcOrd="1" destOrd="0" presId="urn:microsoft.com/office/officeart/2005/8/layout/list1"/>
    <dgm:cxn modelId="{5DA08A13-3FBF-4E20-ACFE-EBABAEADB951}" type="presParOf" srcId="{BC234073-86FF-4A89-B351-6BD334A09DEA}" destId="{7B38D99C-1CA9-4D26-A7F2-6F3EBE90A3F0}" srcOrd="9" destOrd="0" presId="urn:microsoft.com/office/officeart/2005/8/layout/list1"/>
    <dgm:cxn modelId="{08C540E7-4CE6-4F87-994A-579EC8F8A67A}" type="presParOf" srcId="{BC234073-86FF-4A89-B351-6BD334A09DEA}" destId="{04A39C02-B689-4D0E-AD66-5B3F7089A270}" srcOrd="10" destOrd="0" presId="urn:microsoft.com/office/officeart/2005/8/layout/list1"/>
    <dgm:cxn modelId="{B2E1DD93-5EA3-43CB-A62E-DE70CEAD6ECD}" type="presParOf" srcId="{BC234073-86FF-4A89-B351-6BD334A09DEA}" destId="{E9D6AF07-61F0-47F4-BC55-3A9ED26B15C6}" srcOrd="11" destOrd="0" presId="urn:microsoft.com/office/officeart/2005/8/layout/list1"/>
    <dgm:cxn modelId="{E2671649-6267-4D1C-8FF2-9691CE0205CA}" type="presParOf" srcId="{BC234073-86FF-4A89-B351-6BD334A09DEA}" destId="{36A1D980-6825-456C-A82B-49BA966C2B3A}" srcOrd="12" destOrd="0" presId="urn:microsoft.com/office/officeart/2005/8/layout/list1"/>
    <dgm:cxn modelId="{F3F25E78-8ADB-460F-AC80-20F5C41995A2}" type="presParOf" srcId="{36A1D980-6825-456C-A82B-49BA966C2B3A}" destId="{C02F6B18-057E-48C0-8693-86491626822A}" srcOrd="0" destOrd="0" presId="urn:microsoft.com/office/officeart/2005/8/layout/list1"/>
    <dgm:cxn modelId="{C96C1544-AF39-4002-9FB6-40D31DADBE93}" type="presParOf" srcId="{36A1D980-6825-456C-A82B-49BA966C2B3A}" destId="{BFD71049-9B1A-420F-B7EB-9573ECBABA51}" srcOrd="1" destOrd="0" presId="urn:microsoft.com/office/officeart/2005/8/layout/list1"/>
    <dgm:cxn modelId="{500D4FCB-5E46-465C-9118-03BAF73B60F3}" type="presParOf" srcId="{BC234073-86FF-4A89-B351-6BD334A09DEA}" destId="{8686AB98-A8C6-4FDD-A080-0AEB568A7CBA}" srcOrd="13" destOrd="0" presId="urn:microsoft.com/office/officeart/2005/8/layout/list1"/>
    <dgm:cxn modelId="{01DD80F6-376F-4C19-ABBD-7F1F35EECFAE}" type="presParOf" srcId="{BC234073-86FF-4A89-B351-6BD334A09DEA}" destId="{1846743F-FB2B-4BEA-8469-FB022DA4BB0C}" srcOrd="14" destOrd="0" presId="urn:microsoft.com/office/officeart/2005/8/layout/list1"/>
    <dgm:cxn modelId="{CFB3BC0B-05CD-47A5-9B35-A915F697AA2C}" type="presParOf" srcId="{BC234073-86FF-4A89-B351-6BD334A09DEA}" destId="{815AABF2-7FE1-49BE-BAB7-8090723EBD3C}" srcOrd="15" destOrd="0" presId="urn:microsoft.com/office/officeart/2005/8/layout/list1"/>
    <dgm:cxn modelId="{C71E7A38-0761-4556-BF95-CF08D1A9A74C}" type="presParOf" srcId="{BC234073-86FF-4A89-B351-6BD334A09DEA}" destId="{96D0C9FA-B096-4FB6-B294-14DF09F750A1}" srcOrd="16" destOrd="0" presId="urn:microsoft.com/office/officeart/2005/8/layout/list1"/>
    <dgm:cxn modelId="{6CFF1684-5051-41EB-BD25-FF1D5800703B}" type="presParOf" srcId="{96D0C9FA-B096-4FB6-B294-14DF09F750A1}" destId="{C05723E4-5F78-4553-AA2F-B1B6B29407A3}" srcOrd="0" destOrd="0" presId="urn:microsoft.com/office/officeart/2005/8/layout/list1"/>
    <dgm:cxn modelId="{27040D0B-8B69-471F-9E47-7772E1681960}" type="presParOf" srcId="{96D0C9FA-B096-4FB6-B294-14DF09F750A1}" destId="{78F3BD31-48A9-4C26-9918-43710DB41D17}" srcOrd="1" destOrd="0" presId="urn:microsoft.com/office/officeart/2005/8/layout/list1"/>
    <dgm:cxn modelId="{17E8169E-47C9-4F69-B76F-CA1393B78018}" type="presParOf" srcId="{BC234073-86FF-4A89-B351-6BD334A09DEA}" destId="{FA3123CB-3E8D-4F67-876C-2F593643578E}" srcOrd="17" destOrd="0" presId="urn:microsoft.com/office/officeart/2005/8/layout/list1"/>
    <dgm:cxn modelId="{46A771FD-3A52-472D-9017-2477C074A9BB}" type="presParOf" srcId="{BC234073-86FF-4A89-B351-6BD334A09DEA}" destId="{0771D423-2D6C-4ABC-AAB4-9EF484291B95}" srcOrd="18" destOrd="0" presId="urn:microsoft.com/office/officeart/2005/8/layout/list1"/>
    <dgm:cxn modelId="{9E8CAB3B-F0C8-470B-A52D-9089F171F124}" type="presParOf" srcId="{BC234073-86FF-4A89-B351-6BD334A09DEA}" destId="{27A81866-DCA9-476C-ACCC-106F1F78C15E}" srcOrd="19" destOrd="0" presId="urn:microsoft.com/office/officeart/2005/8/layout/list1"/>
    <dgm:cxn modelId="{3794CD53-CA69-4DEC-8F06-85BB1327E531}" type="presParOf" srcId="{BC234073-86FF-4A89-B351-6BD334A09DEA}" destId="{A99A0CE5-0998-4611-9679-C2FEA863D09D}" srcOrd="20" destOrd="0" presId="urn:microsoft.com/office/officeart/2005/8/layout/list1"/>
    <dgm:cxn modelId="{D755E720-2FD2-48E3-9C42-B22AA43CC862}" type="presParOf" srcId="{A99A0CE5-0998-4611-9679-C2FEA863D09D}" destId="{256B91BC-4979-48A5-A52E-F39EC293184E}" srcOrd="0" destOrd="0" presId="urn:microsoft.com/office/officeart/2005/8/layout/list1"/>
    <dgm:cxn modelId="{2D283254-4A8E-4659-A604-F047A8754347}" type="presParOf" srcId="{A99A0CE5-0998-4611-9679-C2FEA863D09D}" destId="{059B8C04-4353-4FB7-969F-3E25082207CC}" srcOrd="1" destOrd="0" presId="urn:microsoft.com/office/officeart/2005/8/layout/list1"/>
    <dgm:cxn modelId="{E6E985E8-1F60-425C-9BC4-37B77A257B1E}" type="presParOf" srcId="{BC234073-86FF-4A89-B351-6BD334A09DEA}" destId="{9097BB77-F86A-4797-8652-912155B5BC35}" srcOrd="21" destOrd="0" presId="urn:microsoft.com/office/officeart/2005/8/layout/list1"/>
    <dgm:cxn modelId="{57B2D68A-1FC2-41DC-B43A-4B7ED348A08C}" type="presParOf" srcId="{BC234073-86FF-4A89-B351-6BD334A09DEA}" destId="{71DD107B-7073-46F8-AE52-9D3246F0C385}" srcOrd="2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9EF75B-8A2A-4CB8-890C-D0F63A82EF24}"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s-CO"/>
        </a:p>
      </dgm:t>
    </dgm:pt>
    <dgm:pt modelId="{459EC28F-A2CB-4947-B827-471E851B7DDC}">
      <dgm:prSet phldrT="[Texto]" custT="1"/>
      <dgm:spPr>
        <a:solidFill>
          <a:schemeClr val="accent5"/>
        </a:solidFill>
      </dgm:spPr>
      <dgm:t>
        <a:bodyPr/>
        <a:lstStyle/>
        <a:p>
          <a:r>
            <a:rPr lang="es-CO" sz="1400">
              <a:solidFill>
                <a:schemeClr val="tx2">
                  <a:lumMod val="75000"/>
                </a:schemeClr>
              </a:solidFill>
              <a:latin typeface="Arial" panose="020B0604020202020204" pitchFamily="34" charset="0"/>
              <a:cs typeface="Arial" panose="020B0604020202020204" pitchFamily="34" charset="0"/>
            </a:rPr>
            <a:t>		¿Que información se reporta?</a:t>
          </a:r>
        </a:p>
        <a:p>
          <a:r>
            <a:rPr lang="es-CO" sz="1400">
              <a:solidFill>
                <a:schemeClr val="tx2">
                  <a:lumMod val="75000"/>
                </a:schemeClr>
              </a:solidFill>
              <a:latin typeface="Arial" panose="020B0604020202020204" pitchFamily="34" charset="0"/>
              <a:cs typeface="Arial" panose="020B0604020202020204" pitchFamily="34" charset="0"/>
            </a:rPr>
            <a:t>Actualmente se reportan 5 formularios</a:t>
          </a:r>
        </a:p>
        <a:p>
          <a:r>
            <a:rPr lang="es-CO" sz="1400">
              <a:solidFill>
                <a:schemeClr val="tx2">
                  <a:lumMod val="75000"/>
                </a:schemeClr>
              </a:solidFill>
              <a:latin typeface="Arial" panose="020B0604020202020204" pitchFamily="34" charset="0"/>
              <a:cs typeface="Arial" panose="020B0604020202020204" pitchFamily="34" charset="0"/>
            </a:rPr>
            <a:t>a. Programación de ingresos</a:t>
          </a:r>
        </a:p>
        <a:p>
          <a:r>
            <a:rPr lang="es-CO" sz="1400">
              <a:solidFill>
                <a:schemeClr val="tx2">
                  <a:lumMod val="75000"/>
                </a:schemeClr>
              </a:solidFill>
              <a:latin typeface="Arial" panose="020B0604020202020204" pitchFamily="34" charset="0"/>
              <a:cs typeface="Arial" panose="020B0604020202020204" pitchFamily="34" charset="0"/>
            </a:rPr>
            <a:t>b. Ejecución de ingresos</a:t>
          </a:r>
        </a:p>
        <a:p>
          <a:r>
            <a:rPr lang="es-CO" sz="1400">
              <a:solidFill>
                <a:schemeClr val="tx2">
                  <a:lumMod val="75000"/>
                </a:schemeClr>
              </a:solidFill>
              <a:latin typeface="Arial" panose="020B0604020202020204" pitchFamily="34" charset="0"/>
              <a:cs typeface="Arial" panose="020B0604020202020204" pitchFamily="34" charset="0"/>
            </a:rPr>
            <a:t>c. Programación de gastos</a:t>
          </a:r>
        </a:p>
        <a:p>
          <a:r>
            <a:rPr lang="es-CO" sz="1400">
              <a:solidFill>
                <a:schemeClr val="tx2">
                  <a:lumMod val="75000"/>
                </a:schemeClr>
              </a:solidFill>
              <a:latin typeface="Arial" panose="020B0604020202020204" pitchFamily="34" charset="0"/>
              <a:cs typeface="Arial" panose="020B0604020202020204" pitchFamily="34" charset="0"/>
            </a:rPr>
            <a:t>d. Ejecución de gastos</a:t>
          </a:r>
        </a:p>
        <a:p>
          <a:r>
            <a:rPr lang="es-CO" sz="1400">
              <a:solidFill>
                <a:schemeClr val="tx2">
                  <a:lumMod val="75000"/>
                </a:schemeClr>
              </a:solidFill>
              <a:latin typeface="Arial" panose="020B0604020202020204" pitchFamily="34" charset="0"/>
              <a:cs typeface="Arial" panose="020B0604020202020204" pitchFamily="34" charset="0"/>
            </a:rPr>
            <a:t>e. Secciones presupuestales adicionales</a:t>
          </a:r>
        </a:p>
      </dgm:t>
    </dgm:pt>
    <dgm:pt modelId="{23102476-0373-4B78-ACFD-678832356EF3}" type="parTrans" cxnId="{C36333AC-A4C9-4E7E-9EE0-68023BC8B74B}">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8BE485C1-50D7-453D-93E2-AB0EAD09BB98}" type="sibTrans" cxnId="{C36333AC-A4C9-4E7E-9EE0-68023BC8B74B}">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D997F16F-D9FF-463E-97B6-AA956FDF2BB8}">
      <dgm:prSet phldrT="[Texto]" custT="1"/>
      <dgm:spPr/>
      <dgm:t>
        <a:bodyPr/>
        <a:lstStyle/>
        <a:p>
          <a:r>
            <a:rPr lang="es-CO" sz="1400">
              <a:solidFill>
                <a:schemeClr val="tx2">
                  <a:lumMod val="75000"/>
                </a:schemeClr>
              </a:solidFill>
              <a:latin typeface="Arial" panose="020B0604020202020204" pitchFamily="34" charset="0"/>
              <a:cs typeface="Arial" panose="020B0604020202020204" pitchFamily="34" charset="0"/>
            </a:rPr>
            <a:t>	¿De donde se obtiene la información?</a:t>
          </a:r>
        </a:p>
        <a:p>
          <a:r>
            <a:rPr lang="es-CO" sz="1400">
              <a:solidFill>
                <a:schemeClr val="tx2">
                  <a:lumMod val="75000"/>
                </a:schemeClr>
              </a:solidFill>
              <a:latin typeface="Arial" panose="020B0604020202020204" pitchFamily="34" charset="0"/>
              <a:cs typeface="Arial" panose="020B0604020202020204" pitchFamily="34" charset="0"/>
            </a:rPr>
            <a:t>La información usada para la transmisión de información es de </a:t>
          </a:r>
          <a:r>
            <a:rPr lang="es-CO" sz="1400" err="1">
              <a:solidFill>
                <a:schemeClr val="tx2">
                  <a:lumMod val="75000"/>
                </a:schemeClr>
              </a:solidFill>
              <a:latin typeface="Arial" panose="020B0604020202020204" pitchFamily="34" charset="0"/>
              <a:cs typeface="Arial" panose="020B0604020202020204" pitchFamily="34" charset="0"/>
            </a:rPr>
            <a:t>Bogdata</a:t>
          </a:r>
          <a:r>
            <a:rPr lang="es-CO" sz="1400">
              <a:solidFill>
                <a:schemeClr val="tx2">
                  <a:lumMod val="75000"/>
                </a:schemeClr>
              </a:solidFill>
              <a:latin typeface="Arial" panose="020B0604020202020204" pitchFamily="34" charset="0"/>
              <a:cs typeface="Arial" panose="020B0604020202020204" pitchFamily="34" charset="0"/>
            </a:rPr>
            <a:t>, cada una de las cadenas presupuestadas debe estar homologada con los códigos de CUIPO y en el caso del archivo de ejecución de gastos hay una variable (Detalle sectorial) que la información es provista de las entidades de los sectores de educación y salud.</a:t>
          </a:r>
        </a:p>
      </dgm:t>
    </dgm:pt>
    <dgm:pt modelId="{AEC73B47-46B1-4A9E-A01A-22717F81BFEA}" type="parTrans" cxnId="{4A62981D-6142-414F-949F-FA8BC6A02D1F}">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A52F1CA9-B312-4DE1-8A44-474D00C9D3EC}" type="sibTrans" cxnId="{4A62981D-6142-414F-949F-FA8BC6A02D1F}">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43BF8B8E-C1F9-477A-90D3-6E6D1756A365}">
      <dgm:prSet phldrT="[Texto]" custT="1"/>
      <dgm:spPr/>
      <dgm:t>
        <a:bodyPr/>
        <a:lstStyle/>
        <a:p>
          <a:r>
            <a:rPr lang="es-CO" sz="1400">
              <a:solidFill>
                <a:schemeClr val="tx2">
                  <a:lumMod val="75000"/>
                </a:schemeClr>
              </a:solidFill>
              <a:latin typeface="Arial" panose="020B0604020202020204" pitchFamily="34" charset="0"/>
              <a:cs typeface="Arial" panose="020B0604020202020204" pitchFamily="34" charset="0"/>
            </a:rPr>
            <a:t>	Periodicidad - El reporte debe hacerse cada trimestre. </a:t>
          </a:r>
        </a:p>
        <a:p>
          <a:r>
            <a:rPr lang="es-CO" sz="1400">
              <a:solidFill>
                <a:schemeClr val="tx2">
                  <a:lumMod val="75000"/>
                </a:schemeClr>
              </a:solidFill>
              <a:latin typeface="Arial" panose="020B0604020202020204" pitchFamily="34" charset="0"/>
              <a:cs typeface="Arial" panose="020B0604020202020204" pitchFamily="34" charset="0"/>
            </a:rPr>
            <a:t>I Trimestre - 30 de abril</a:t>
          </a:r>
        </a:p>
        <a:p>
          <a:r>
            <a:rPr lang="es-CO" sz="1400">
              <a:solidFill>
                <a:schemeClr val="tx2">
                  <a:lumMod val="75000"/>
                </a:schemeClr>
              </a:solidFill>
              <a:latin typeface="Arial" panose="020B0604020202020204" pitchFamily="34" charset="0"/>
              <a:cs typeface="Arial" panose="020B0604020202020204" pitchFamily="34" charset="0"/>
            </a:rPr>
            <a:t>II Trimestre – 30 julio	</a:t>
          </a:r>
        </a:p>
        <a:p>
          <a:r>
            <a:rPr lang="es-CO" sz="1400">
              <a:solidFill>
                <a:schemeClr val="tx2">
                  <a:lumMod val="75000"/>
                </a:schemeClr>
              </a:solidFill>
              <a:latin typeface="Arial" panose="020B0604020202020204" pitchFamily="34" charset="0"/>
              <a:cs typeface="Arial" panose="020B0604020202020204" pitchFamily="34" charset="0"/>
            </a:rPr>
            <a:t>III Trimestre – 30 de octubre</a:t>
          </a:r>
        </a:p>
        <a:p>
          <a:r>
            <a:rPr lang="es-CO" sz="1400">
              <a:solidFill>
                <a:schemeClr val="tx2">
                  <a:lumMod val="75000"/>
                </a:schemeClr>
              </a:solidFill>
              <a:latin typeface="Arial" panose="020B0604020202020204" pitchFamily="34" charset="0"/>
              <a:cs typeface="Arial" panose="020B0604020202020204" pitchFamily="34" charset="0"/>
            </a:rPr>
            <a:t>IV Trimestre – 20 de febrero</a:t>
          </a:r>
        </a:p>
      </dgm:t>
    </dgm:pt>
    <dgm:pt modelId="{0E379D00-D585-45DF-B318-C79487FCAAC9}" type="parTrans" cxnId="{847DE2A8-5B5A-45F0-AD7A-4FE37707435C}">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3A3994AE-787A-411C-81FC-7D3613319951}" type="sibTrans" cxnId="{847DE2A8-5B5A-45F0-AD7A-4FE37707435C}">
      <dgm:prSet/>
      <dgm:spPr/>
      <dgm:t>
        <a:bodyPr/>
        <a:lstStyle/>
        <a:p>
          <a:endParaRPr lang="es-CO" sz="1400">
            <a:solidFill>
              <a:schemeClr val="tx2">
                <a:lumMod val="75000"/>
              </a:schemeClr>
            </a:solidFill>
            <a:latin typeface="Arial" panose="020B0604020202020204" pitchFamily="34" charset="0"/>
            <a:cs typeface="Arial" panose="020B0604020202020204" pitchFamily="34" charset="0"/>
          </a:endParaRPr>
        </a:p>
      </dgm:t>
    </dgm:pt>
    <dgm:pt modelId="{5AB1B52F-E3C8-4945-BD25-E143550C6E85}" type="pres">
      <dgm:prSet presAssocID="{419EF75B-8A2A-4CB8-890C-D0F63A82EF24}" presName="linear" presStyleCnt="0">
        <dgm:presLayoutVars>
          <dgm:dir/>
          <dgm:resizeHandles val="exact"/>
        </dgm:presLayoutVars>
      </dgm:prSet>
      <dgm:spPr/>
    </dgm:pt>
    <dgm:pt modelId="{692354EC-158F-4516-AB0A-F93AE1DE10E6}" type="pres">
      <dgm:prSet presAssocID="{459EC28F-A2CB-4947-B827-471E851B7DDC}" presName="comp" presStyleCnt="0"/>
      <dgm:spPr/>
    </dgm:pt>
    <dgm:pt modelId="{274A7B1B-00E6-4261-98B8-E619E612911E}" type="pres">
      <dgm:prSet presAssocID="{459EC28F-A2CB-4947-B827-471E851B7DDC}" presName="box" presStyleLbl="node1" presStyleIdx="0" presStyleCnt="3" custScaleY="126869" custLinFactNeighborX="-2114" custLinFactNeighborY="-3328"/>
      <dgm:spPr/>
    </dgm:pt>
    <dgm:pt modelId="{10E8E71B-DBF7-40BC-B265-E436DE0AA59B}" type="pres">
      <dgm:prSet presAssocID="{459EC28F-A2CB-4947-B827-471E851B7DDC}" presName="img" presStyleLbl="fgImgPlace1" presStyleIdx="0" presStyleCnt="3"/>
      <dgm:spPr>
        <a:blipFill dpi="0" rotWithShape="1">
          <a:blip xmlns:r="http://schemas.openxmlformats.org/officeDocument/2006/relationships" r:embed="rId1"/>
          <a:srcRect/>
          <a:stretch>
            <a:fillRect l="2904" t="361" r="-12540" b="-29730"/>
          </a:stretch>
        </a:blipFill>
      </dgm:spPr>
    </dgm:pt>
    <dgm:pt modelId="{55A4AB5B-F8BB-4F22-9F0B-BFE655648F72}" type="pres">
      <dgm:prSet presAssocID="{459EC28F-A2CB-4947-B827-471E851B7DDC}" presName="text" presStyleLbl="node1" presStyleIdx="0" presStyleCnt="3">
        <dgm:presLayoutVars>
          <dgm:bulletEnabled val="1"/>
        </dgm:presLayoutVars>
      </dgm:prSet>
      <dgm:spPr/>
    </dgm:pt>
    <dgm:pt modelId="{E7812333-06B9-4280-BF61-AB6FC7BFD759}" type="pres">
      <dgm:prSet presAssocID="{8BE485C1-50D7-453D-93E2-AB0EAD09BB98}" presName="spacer" presStyleCnt="0"/>
      <dgm:spPr/>
    </dgm:pt>
    <dgm:pt modelId="{37631455-E7C3-4C1A-AB5E-12C993BD7EF4}" type="pres">
      <dgm:prSet presAssocID="{D997F16F-D9FF-463E-97B6-AA956FDF2BB8}" presName="comp" presStyleCnt="0"/>
      <dgm:spPr/>
    </dgm:pt>
    <dgm:pt modelId="{972C31A6-4F10-4F62-A4FA-0B7939333815}" type="pres">
      <dgm:prSet presAssocID="{D997F16F-D9FF-463E-97B6-AA956FDF2BB8}" presName="box" presStyleLbl="node1" presStyleIdx="1" presStyleCnt="3"/>
      <dgm:spPr/>
    </dgm:pt>
    <dgm:pt modelId="{D47737E3-1390-4FE0-AE30-0F6F6A52CC97}" type="pres">
      <dgm:prSet presAssocID="{D997F16F-D9FF-463E-97B6-AA956FDF2BB8}" presName="img" presStyleLbl="fgImgPlace1" presStyleIdx="1" presStyleCnt="3"/>
      <dgm:spPr>
        <a:blipFill rotWithShape="1">
          <a:blip xmlns:r="http://schemas.openxmlformats.org/officeDocument/2006/relationships" r:embed="rId2"/>
          <a:srcRect/>
          <a:stretch>
            <a:fillRect t="-38000" b="-38000"/>
          </a:stretch>
        </a:blipFill>
      </dgm:spPr>
    </dgm:pt>
    <dgm:pt modelId="{86490A78-646C-4EB4-B661-9BDA53EB5362}" type="pres">
      <dgm:prSet presAssocID="{D997F16F-D9FF-463E-97B6-AA956FDF2BB8}" presName="text" presStyleLbl="node1" presStyleIdx="1" presStyleCnt="3">
        <dgm:presLayoutVars>
          <dgm:bulletEnabled val="1"/>
        </dgm:presLayoutVars>
      </dgm:prSet>
      <dgm:spPr/>
    </dgm:pt>
    <dgm:pt modelId="{4216DF11-278E-46CC-8C14-598F34C5DCD8}" type="pres">
      <dgm:prSet presAssocID="{A52F1CA9-B312-4DE1-8A44-474D00C9D3EC}" presName="spacer" presStyleCnt="0"/>
      <dgm:spPr/>
    </dgm:pt>
    <dgm:pt modelId="{67475884-1E84-4F79-8FE3-AA3A3E6247E2}" type="pres">
      <dgm:prSet presAssocID="{43BF8B8E-C1F9-477A-90D3-6E6D1756A365}" presName="comp" presStyleCnt="0"/>
      <dgm:spPr/>
    </dgm:pt>
    <dgm:pt modelId="{5CC0EF47-5585-4296-994D-3C09E653A0BE}" type="pres">
      <dgm:prSet presAssocID="{43BF8B8E-C1F9-477A-90D3-6E6D1756A365}" presName="box" presStyleLbl="node1" presStyleIdx="2" presStyleCnt="3"/>
      <dgm:spPr/>
    </dgm:pt>
    <dgm:pt modelId="{17419BE3-3506-4E06-BBB2-63876C43BC0A}" type="pres">
      <dgm:prSet presAssocID="{43BF8B8E-C1F9-477A-90D3-6E6D1756A365}" presName="img" presStyleLbl="fgImgPlace1" presStyleIdx="2" presStyleCnt="3"/>
      <dgm:spPr>
        <a:blipFill dpi="0" rotWithShape="1">
          <a:blip xmlns:r="http://schemas.openxmlformats.org/officeDocument/2006/relationships" r:embed="rId3"/>
          <a:srcRect/>
          <a:stretch>
            <a:fillRect l="-24206" t="-41521" r="-30015" b="6239"/>
          </a:stretch>
        </a:blipFill>
      </dgm:spPr>
    </dgm:pt>
    <dgm:pt modelId="{DAF06359-5693-4F33-9AC8-3B6BB05A9B97}" type="pres">
      <dgm:prSet presAssocID="{43BF8B8E-C1F9-477A-90D3-6E6D1756A365}" presName="text" presStyleLbl="node1" presStyleIdx="2" presStyleCnt="3">
        <dgm:presLayoutVars>
          <dgm:bulletEnabled val="1"/>
        </dgm:presLayoutVars>
      </dgm:prSet>
      <dgm:spPr/>
    </dgm:pt>
  </dgm:ptLst>
  <dgm:cxnLst>
    <dgm:cxn modelId="{2B4AE102-BE1C-4C9F-A578-A247581DC682}" type="presOf" srcId="{419EF75B-8A2A-4CB8-890C-D0F63A82EF24}" destId="{5AB1B52F-E3C8-4945-BD25-E143550C6E85}" srcOrd="0" destOrd="0" presId="urn:microsoft.com/office/officeart/2005/8/layout/vList4"/>
    <dgm:cxn modelId="{4A62981D-6142-414F-949F-FA8BC6A02D1F}" srcId="{419EF75B-8A2A-4CB8-890C-D0F63A82EF24}" destId="{D997F16F-D9FF-463E-97B6-AA956FDF2BB8}" srcOrd="1" destOrd="0" parTransId="{AEC73B47-46B1-4A9E-A01A-22717F81BFEA}" sibTransId="{A52F1CA9-B312-4DE1-8A44-474D00C9D3EC}"/>
    <dgm:cxn modelId="{C7B76828-E70D-4547-A507-7A372B7D3DC5}" type="presOf" srcId="{D997F16F-D9FF-463E-97B6-AA956FDF2BB8}" destId="{972C31A6-4F10-4F62-A4FA-0B7939333815}" srcOrd="0" destOrd="0" presId="urn:microsoft.com/office/officeart/2005/8/layout/vList4"/>
    <dgm:cxn modelId="{A5A27D4A-E678-475C-BEC7-90DF88036FD4}" type="presOf" srcId="{459EC28F-A2CB-4947-B827-471E851B7DDC}" destId="{55A4AB5B-F8BB-4F22-9F0B-BFE655648F72}" srcOrd="1" destOrd="0" presId="urn:microsoft.com/office/officeart/2005/8/layout/vList4"/>
    <dgm:cxn modelId="{2C264E4D-D3C5-4297-AA56-E2C4E988D98F}" type="presOf" srcId="{43BF8B8E-C1F9-477A-90D3-6E6D1756A365}" destId="{DAF06359-5693-4F33-9AC8-3B6BB05A9B97}" srcOrd="1" destOrd="0" presId="urn:microsoft.com/office/officeart/2005/8/layout/vList4"/>
    <dgm:cxn modelId="{CC6E5F99-B8FA-4AE9-A3B2-D6053A17D768}" type="presOf" srcId="{43BF8B8E-C1F9-477A-90D3-6E6D1756A365}" destId="{5CC0EF47-5585-4296-994D-3C09E653A0BE}" srcOrd="0" destOrd="0" presId="urn:microsoft.com/office/officeart/2005/8/layout/vList4"/>
    <dgm:cxn modelId="{847DE2A8-5B5A-45F0-AD7A-4FE37707435C}" srcId="{419EF75B-8A2A-4CB8-890C-D0F63A82EF24}" destId="{43BF8B8E-C1F9-477A-90D3-6E6D1756A365}" srcOrd="2" destOrd="0" parTransId="{0E379D00-D585-45DF-B318-C79487FCAAC9}" sibTransId="{3A3994AE-787A-411C-81FC-7D3613319951}"/>
    <dgm:cxn modelId="{C36333AC-A4C9-4E7E-9EE0-68023BC8B74B}" srcId="{419EF75B-8A2A-4CB8-890C-D0F63A82EF24}" destId="{459EC28F-A2CB-4947-B827-471E851B7DDC}" srcOrd="0" destOrd="0" parTransId="{23102476-0373-4B78-ACFD-678832356EF3}" sibTransId="{8BE485C1-50D7-453D-93E2-AB0EAD09BB98}"/>
    <dgm:cxn modelId="{4C5ED8CB-8380-49CD-978C-3264002ED0FF}" type="presOf" srcId="{D997F16F-D9FF-463E-97B6-AA956FDF2BB8}" destId="{86490A78-646C-4EB4-B661-9BDA53EB5362}" srcOrd="1" destOrd="0" presId="urn:microsoft.com/office/officeart/2005/8/layout/vList4"/>
    <dgm:cxn modelId="{FB941EDB-DB28-4D34-A382-A97F7B37A964}" type="presOf" srcId="{459EC28F-A2CB-4947-B827-471E851B7DDC}" destId="{274A7B1B-00E6-4261-98B8-E619E612911E}" srcOrd="0" destOrd="0" presId="urn:microsoft.com/office/officeart/2005/8/layout/vList4"/>
    <dgm:cxn modelId="{28BA5F60-7BC2-428A-986A-6256D35639CB}" type="presParOf" srcId="{5AB1B52F-E3C8-4945-BD25-E143550C6E85}" destId="{692354EC-158F-4516-AB0A-F93AE1DE10E6}" srcOrd="0" destOrd="0" presId="urn:microsoft.com/office/officeart/2005/8/layout/vList4"/>
    <dgm:cxn modelId="{7CE5AAA0-E5F1-4866-AF89-5C9EF4CF4253}" type="presParOf" srcId="{692354EC-158F-4516-AB0A-F93AE1DE10E6}" destId="{274A7B1B-00E6-4261-98B8-E619E612911E}" srcOrd="0" destOrd="0" presId="urn:microsoft.com/office/officeart/2005/8/layout/vList4"/>
    <dgm:cxn modelId="{1385969E-AB20-48AD-A396-436C5A5D2B11}" type="presParOf" srcId="{692354EC-158F-4516-AB0A-F93AE1DE10E6}" destId="{10E8E71B-DBF7-40BC-B265-E436DE0AA59B}" srcOrd="1" destOrd="0" presId="urn:microsoft.com/office/officeart/2005/8/layout/vList4"/>
    <dgm:cxn modelId="{851AB532-3273-4A78-8D73-D2BB45F5DDCA}" type="presParOf" srcId="{692354EC-158F-4516-AB0A-F93AE1DE10E6}" destId="{55A4AB5B-F8BB-4F22-9F0B-BFE655648F72}" srcOrd="2" destOrd="0" presId="urn:microsoft.com/office/officeart/2005/8/layout/vList4"/>
    <dgm:cxn modelId="{F241C308-5FC6-4FBA-A41E-10900D5008E9}" type="presParOf" srcId="{5AB1B52F-E3C8-4945-BD25-E143550C6E85}" destId="{E7812333-06B9-4280-BF61-AB6FC7BFD759}" srcOrd="1" destOrd="0" presId="urn:microsoft.com/office/officeart/2005/8/layout/vList4"/>
    <dgm:cxn modelId="{CAD4F32A-D92D-4C86-958E-181191A0EE35}" type="presParOf" srcId="{5AB1B52F-E3C8-4945-BD25-E143550C6E85}" destId="{37631455-E7C3-4C1A-AB5E-12C993BD7EF4}" srcOrd="2" destOrd="0" presId="urn:microsoft.com/office/officeart/2005/8/layout/vList4"/>
    <dgm:cxn modelId="{DD70DF76-D293-4B39-8F52-70978A3E6FC5}" type="presParOf" srcId="{37631455-E7C3-4C1A-AB5E-12C993BD7EF4}" destId="{972C31A6-4F10-4F62-A4FA-0B7939333815}" srcOrd="0" destOrd="0" presId="urn:microsoft.com/office/officeart/2005/8/layout/vList4"/>
    <dgm:cxn modelId="{FCA5CCF0-86AF-4034-947E-C56C0D5039DA}" type="presParOf" srcId="{37631455-E7C3-4C1A-AB5E-12C993BD7EF4}" destId="{D47737E3-1390-4FE0-AE30-0F6F6A52CC97}" srcOrd="1" destOrd="0" presId="urn:microsoft.com/office/officeart/2005/8/layout/vList4"/>
    <dgm:cxn modelId="{4E2053F7-9908-46BE-ABAB-D434DCFBA1A7}" type="presParOf" srcId="{37631455-E7C3-4C1A-AB5E-12C993BD7EF4}" destId="{86490A78-646C-4EB4-B661-9BDA53EB5362}" srcOrd="2" destOrd="0" presId="urn:microsoft.com/office/officeart/2005/8/layout/vList4"/>
    <dgm:cxn modelId="{5B89F129-525B-43CF-95A9-E5F9CA7BB392}" type="presParOf" srcId="{5AB1B52F-E3C8-4945-BD25-E143550C6E85}" destId="{4216DF11-278E-46CC-8C14-598F34C5DCD8}" srcOrd="3" destOrd="0" presId="urn:microsoft.com/office/officeart/2005/8/layout/vList4"/>
    <dgm:cxn modelId="{4F6C133C-8B7F-4CB5-B1AF-919354564799}" type="presParOf" srcId="{5AB1B52F-E3C8-4945-BD25-E143550C6E85}" destId="{67475884-1E84-4F79-8FE3-AA3A3E6247E2}" srcOrd="4" destOrd="0" presId="urn:microsoft.com/office/officeart/2005/8/layout/vList4"/>
    <dgm:cxn modelId="{CCC18B2B-02A5-41C2-BD8D-491BB663B4E4}" type="presParOf" srcId="{67475884-1E84-4F79-8FE3-AA3A3E6247E2}" destId="{5CC0EF47-5585-4296-994D-3C09E653A0BE}" srcOrd="0" destOrd="0" presId="urn:microsoft.com/office/officeart/2005/8/layout/vList4"/>
    <dgm:cxn modelId="{B41BD62C-9B86-432F-BC41-7F1C6DEEE98A}" type="presParOf" srcId="{67475884-1E84-4F79-8FE3-AA3A3E6247E2}" destId="{17419BE3-3506-4E06-BBB2-63876C43BC0A}" srcOrd="1" destOrd="0" presId="urn:microsoft.com/office/officeart/2005/8/layout/vList4"/>
    <dgm:cxn modelId="{695FB6D9-EF6A-4857-B6D0-863772A1C09D}" type="presParOf" srcId="{67475884-1E84-4F79-8FE3-AA3A3E6247E2}" destId="{DAF06359-5693-4F33-9AC8-3B6BB05A9B9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27AE-3957-4A44-A949-4F1D353D9917}">
      <dsp:nvSpPr>
        <dsp:cNvPr id="0" name=""/>
        <dsp:cNvSpPr/>
      </dsp:nvSpPr>
      <dsp:spPr>
        <a:xfrm>
          <a:off x="10461" y="473705"/>
          <a:ext cx="2089064" cy="13708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1" kern="1200">
              <a:solidFill>
                <a:schemeClr val="accent6">
                  <a:lumMod val="60000"/>
                  <a:lumOff val="40000"/>
                </a:schemeClr>
              </a:solidFill>
              <a:latin typeface="+mn-lt"/>
            </a:rPr>
            <a:t>Decreto 111 de 1996</a:t>
          </a:r>
        </a:p>
        <a:p>
          <a:pPr marL="0" lvl="0" indent="0" algn="ctr" defTabSz="533400">
            <a:lnSpc>
              <a:spcPct val="90000"/>
            </a:lnSpc>
            <a:spcBef>
              <a:spcPct val="0"/>
            </a:spcBef>
            <a:spcAft>
              <a:spcPct val="35000"/>
            </a:spcAft>
            <a:buNone/>
          </a:pPr>
          <a:r>
            <a:rPr lang="es-MX" sz="1200" kern="1200">
              <a:latin typeface="+mn-lt"/>
            </a:rPr>
            <a:t>Ley 38 de 1989</a:t>
          </a:r>
        </a:p>
        <a:p>
          <a:pPr marL="0" lvl="0" indent="0" algn="ctr" defTabSz="533400">
            <a:lnSpc>
              <a:spcPct val="90000"/>
            </a:lnSpc>
            <a:spcBef>
              <a:spcPct val="0"/>
            </a:spcBef>
            <a:spcAft>
              <a:spcPct val="35000"/>
            </a:spcAft>
            <a:buNone/>
          </a:pPr>
          <a:r>
            <a:rPr lang="es-MX" sz="1200" kern="1200">
              <a:latin typeface="+mn-lt"/>
            </a:rPr>
            <a:t>Ley 179 de 1994</a:t>
          </a:r>
        </a:p>
        <a:p>
          <a:pPr marL="0" lvl="0" indent="0" algn="ctr" defTabSz="533400">
            <a:lnSpc>
              <a:spcPct val="90000"/>
            </a:lnSpc>
            <a:spcBef>
              <a:spcPct val="0"/>
            </a:spcBef>
            <a:spcAft>
              <a:spcPct val="35000"/>
            </a:spcAft>
            <a:buNone/>
          </a:pPr>
          <a:r>
            <a:rPr lang="es-MX" sz="1200" kern="1200">
              <a:latin typeface="+mn-lt"/>
            </a:rPr>
            <a:t>Ley 225 de 1995</a:t>
          </a:r>
        </a:p>
        <a:p>
          <a:pPr marL="0" lvl="0" indent="0" algn="ctr" defTabSz="533400" rtl="0">
            <a:lnSpc>
              <a:spcPct val="90000"/>
            </a:lnSpc>
            <a:spcBef>
              <a:spcPct val="0"/>
            </a:spcBef>
            <a:spcAft>
              <a:spcPct val="35000"/>
            </a:spcAft>
            <a:buNone/>
          </a:pPr>
          <a:r>
            <a:rPr kumimoji="0" lang="es-ES" sz="1200" b="1" i="0" u="none" strike="noStrike" kern="1200" cap="none" spc="0" normalizeH="0" baseline="0" noProof="0">
              <a:ln/>
              <a:solidFill>
                <a:schemeClr val="accent6">
                  <a:lumMod val="60000"/>
                  <a:lumOff val="40000"/>
                </a:schemeClr>
              </a:solidFill>
              <a:effectLst/>
              <a:uLnTx/>
              <a:uFillTx/>
              <a:latin typeface="+mn-lt"/>
              <a:ea typeface="Arial" charset="0"/>
              <a:cs typeface="Arial"/>
              <a:sym typeface="Arial"/>
            </a:rPr>
            <a:t>Estatuto Orgánico de Presupuesto Nacional</a:t>
          </a:r>
          <a:r>
            <a:rPr kumimoji="0" lang="es-ES" sz="1200" b="1" i="0" u="none" strike="noStrike" kern="1200" cap="none" spc="0" normalizeH="0" baseline="0" noProof="0">
              <a:ln/>
              <a:solidFill>
                <a:schemeClr val="accent6">
                  <a:lumMod val="60000"/>
                  <a:lumOff val="40000"/>
                </a:schemeClr>
              </a:solidFill>
              <a:effectLst/>
              <a:uLnTx/>
              <a:uFillTx/>
              <a:latin typeface="+mn-lt"/>
              <a:cs typeface="Arial"/>
              <a:sym typeface="Arial"/>
            </a:rPr>
            <a:t> </a:t>
          </a:r>
          <a:endParaRPr lang="es-MX" sz="1200" b="1" kern="1200">
            <a:solidFill>
              <a:schemeClr val="accent6">
                <a:lumMod val="60000"/>
                <a:lumOff val="40000"/>
              </a:schemeClr>
            </a:solidFill>
            <a:latin typeface="+mn-lt"/>
          </a:endParaRPr>
        </a:p>
      </dsp:txBody>
      <dsp:txXfrm>
        <a:off x="50611" y="513855"/>
        <a:ext cx="2008764" cy="1290537"/>
      </dsp:txXfrm>
    </dsp:sp>
    <dsp:sp modelId="{EDF41838-8732-4B91-8998-DF85705DAD39}">
      <dsp:nvSpPr>
        <dsp:cNvPr id="0" name=""/>
        <dsp:cNvSpPr/>
      </dsp:nvSpPr>
      <dsp:spPr>
        <a:xfrm>
          <a:off x="219367" y="1844542"/>
          <a:ext cx="208906" cy="588163"/>
        </a:xfrm>
        <a:custGeom>
          <a:avLst/>
          <a:gdLst/>
          <a:ahLst/>
          <a:cxnLst/>
          <a:rect l="0" t="0" r="0" b="0"/>
          <a:pathLst>
            <a:path>
              <a:moveTo>
                <a:pt x="0" y="0"/>
              </a:moveTo>
              <a:lnTo>
                <a:pt x="0" y="588163"/>
              </a:lnTo>
              <a:lnTo>
                <a:pt x="208906" y="588163"/>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3408C2D-3C3E-44EC-B79F-27006F578BDE}">
      <dsp:nvSpPr>
        <dsp:cNvPr id="0" name=""/>
        <dsp:cNvSpPr/>
      </dsp:nvSpPr>
      <dsp:spPr>
        <a:xfrm>
          <a:off x="428273" y="1934607"/>
          <a:ext cx="1696183" cy="996197"/>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ysDot"/>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Clr>
              <a:srgbClr val="000000"/>
            </a:buClr>
            <a:buSzTx/>
            <a:buFont typeface="Arial"/>
            <a:buNone/>
          </a:pPr>
          <a:r>
            <a:rPr lang="es-MX" sz="1200" b="0" kern="1200">
              <a:latin typeface="+mn-lt"/>
            </a:rPr>
            <a:t>Decreto 1068 de 2015</a:t>
          </a:r>
        </a:p>
        <a:p>
          <a:pPr marL="0" lvl="0" indent="0" algn="ctr" defTabSz="533400">
            <a:lnSpc>
              <a:spcPct val="90000"/>
            </a:lnSpc>
            <a:spcBef>
              <a:spcPct val="0"/>
            </a:spcBef>
            <a:spcAft>
              <a:spcPct val="35000"/>
            </a:spcAft>
            <a:buClr>
              <a:srgbClr val="000000"/>
            </a:buClr>
            <a:buSzTx/>
            <a:buFont typeface="Arial"/>
            <a:buNone/>
          </a:pPr>
          <a:r>
            <a:rPr lang="es-MX" sz="1200" b="0" i="0" kern="1200"/>
            <a:t>Decreto único reglamentario del sector Hacienda y Crédito Público</a:t>
          </a:r>
          <a:endParaRPr lang="es-CO" sz="1200" b="0" i="0" kern="1200">
            <a:latin typeface="+mn-lt"/>
          </a:endParaRPr>
        </a:p>
      </dsp:txBody>
      <dsp:txXfrm>
        <a:off x="457451" y="1963785"/>
        <a:ext cx="1637827" cy="937841"/>
      </dsp:txXfrm>
    </dsp:sp>
    <dsp:sp modelId="{606FBACA-D25D-434E-91D6-AB6746948EAB}">
      <dsp:nvSpPr>
        <dsp:cNvPr id="0" name=""/>
        <dsp:cNvSpPr/>
      </dsp:nvSpPr>
      <dsp:spPr>
        <a:xfrm>
          <a:off x="2470529" y="473705"/>
          <a:ext cx="1484016" cy="820342"/>
        </a:xfrm>
        <a:prstGeom prst="roundRect">
          <a:avLst>
            <a:gd name="adj" fmla="val 10000"/>
          </a:avLst>
        </a:prstGeom>
        <a:gradFill rotWithShape="0">
          <a:gsLst>
            <a:gs pos="0">
              <a:schemeClr val="accent4">
                <a:hueOff val="374703"/>
                <a:satOff val="2087"/>
                <a:lumOff val="823"/>
                <a:alphaOff val="0"/>
                <a:satMod val="103000"/>
                <a:lumMod val="102000"/>
                <a:tint val="94000"/>
              </a:schemeClr>
            </a:gs>
            <a:gs pos="50000">
              <a:schemeClr val="accent4">
                <a:hueOff val="374703"/>
                <a:satOff val="2087"/>
                <a:lumOff val="823"/>
                <a:alphaOff val="0"/>
                <a:satMod val="110000"/>
                <a:lumMod val="100000"/>
                <a:shade val="100000"/>
              </a:schemeClr>
            </a:gs>
            <a:gs pos="100000">
              <a:schemeClr val="accent4">
                <a:hueOff val="374703"/>
                <a:satOff val="2087"/>
                <a:lumOff val="8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kern="1200">
              <a:latin typeface="+mn-lt"/>
            </a:rPr>
            <a:t>Ley 617 de 2000</a:t>
          </a:r>
          <a:endParaRPr lang="es-CO" sz="1200" kern="1200">
            <a:latin typeface="+mn-lt"/>
          </a:endParaRPr>
        </a:p>
      </dsp:txBody>
      <dsp:txXfrm>
        <a:off x="2494556" y="497732"/>
        <a:ext cx="1435962" cy="772288"/>
      </dsp:txXfrm>
    </dsp:sp>
    <dsp:sp modelId="{AAF0D2F8-F423-4BE2-A7C3-84022659FC6E}">
      <dsp:nvSpPr>
        <dsp:cNvPr id="0" name=""/>
        <dsp:cNvSpPr/>
      </dsp:nvSpPr>
      <dsp:spPr>
        <a:xfrm>
          <a:off x="2618931" y="1294047"/>
          <a:ext cx="148401" cy="746015"/>
        </a:xfrm>
        <a:custGeom>
          <a:avLst/>
          <a:gdLst/>
          <a:ahLst/>
          <a:cxnLst/>
          <a:rect l="0" t="0" r="0" b="0"/>
          <a:pathLst>
            <a:path>
              <a:moveTo>
                <a:pt x="0" y="0"/>
              </a:moveTo>
              <a:lnTo>
                <a:pt x="0" y="746015"/>
              </a:lnTo>
              <a:lnTo>
                <a:pt x="148401" y="74601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D82641-68A6-4E36-882B-861ADBB9AB8D}">
      <dsp:nvSpPr>
        <dsp:cNvPr id="0" name=""/>
        <dsp:cNvSpPr/>
      </dsp:nvSpPr>
      <dsp:spPr>
        <a:xfrm>
          <a:off x="2767333" y="1479549"/>
          <a:ext cx="1285621" cy="11210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67645"/>
              <a:satOff val="1491"/>
              <a:lumOff val="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kern="1200">
              <a:latin typeface="+mn-lt"/>
            </a:rPr>
            <a:t>Dicta normas para racionalización del Gasto Público – Saneamiento Fiscal</a:t>
          </a:r>
          <a:endParaRPr lang="es-CO" sz="1200" kern="1200">
            <a:latin typeface="+mn-lt"/>
          </a:endParaRPr>
        </a:p>
      </dsp:txBody>
      <dsp:txXfrm>
        <a:off x="2800167" y="1512383"/>
        <a:ext cx="1219953" cy="1055357"/>
      </dsp:txXfrm>
    </dsp:sp>
    <dsp:sp modelId="{CA4028CA-5F16-4FBC-81DE-BF4A3D6EBAFE}">
      <dsp:nvSpPr>
        <dsp:cNvPr id="0" name=""/>
        <dsp:cNvSpPr/>
      </dsp:nvSpPr>
      <dsp:spPr>
        <a:xfrm>
          <a:off x="4325550" y="473705"/>
          <a:ext cx="1484016" cy="821143"/>
        </a:xfrm>
        <a:prstGeom prst="roundRect">
          <a:avLst>
            <a:gd name="adj" fmla="val 10000"/>
          </a:avLst>
        </a:prstGeom>
        <a:gradFill rotWithShape="0">
          <a:gsLst>
            <a:gs pos="0">
              <a:schemeClr val="accent4">
                <a:hueOff val="749405"/>
                <a:satOff val="4174"/>
                <a:lumOff val="1647"/>
                <a:alphaOff val="0"/>
                <a:satMod val="103000"/>
                <a:lumMod val="102000"/>
                <a:tint val="94000"/>
              </a:schemeClr>
            </a:gs>
            <a:gs pos="50000">
              <a:schemeClr val="accent4">
                <a:hueOff val="749405"/>
                <a:satOff val="4174"/>
                <a:lumOff val="1647"/>
                <a:alphaOff val="0"/>
                <a:satMod val="110000"/>
                <a:lumMod val="100000"/>
                <a:shade val="100000"/>
              </a:schemeClr>
            </a:gs>
            <a:gs pos="100000">
              <a:schemeClr val="accent4">
                <a:hueOff val="749405"/>
                <a:satOff val="4174"/>
                <a:lumOff val="16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kern="1200">
              <a:latin typeface="+mn-lt"/>
            </a:rPr>
            <a:t>Ley 819 de 2003</a:t>
          </a:r>
          <a:endParaRPr lang="es-CO" sz="1200" kern="1200">
            <a:latin typeface="+mn-lt"/>
          </a:endParaRPr>
        </a:p>
      </dsp:txBody>
      <dsp:txXfrm>
        <a:off x="4349600" y="497755"/>
        <a:ext cx="1435916" cy="773043"/>
      </dsp:txXfrm>
    </dsp:sp>
    <dsp:sp modelId="{D5348165-5E5B-4ADC-A9D0-5D86C96F882D}">
      <dsp:nvSpPr>
        <dsp:cNvPr id="0" name=""/>
        <dsp:cNvSpPr/>
      </dsp:nvSpPr>
      <dsp:spPr>
        <a:xfrm>
          <a:off x="4473952" y="1294848"/>
          <a:ext cx="142608" cy="799892"/>
        </a:xfrm>
        <a:custGeom>
          <a:avLst/>
          <a:gdLst/>
          <a:ahLst/>
          <a:cxnLst/>
          <a:rect l="0" t="0" r="0" b="0"/>
          <a:pathLst>
            <a:path>
              <a:moveTo>
                <a:pt x="0" y="0"/>
              </a:moveTo>
              <a:lnTo>
                <a:pt x="0" y="799892"/>
              </a:lnTo>
              <a:lnTo>
                <a:pt x="142608" y="79989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9F18B3-E733-47F8-81EB-7D850BD0F630}">
      <dsp:nvSpPr>
        <dsp:cNvPr id="0" name=""/>
        <dsp:cNvSpPr/>
      </dsp:nvSpPr>
      <dsp:spPr>
        <a:xfrm>
          <a:off x="4616560" y="1607285"/>
          <a:ext cx="1548933" cy="9749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35289"/>
              <a:satOff val="2981"/>
              <a:lumOff val="11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kern="1200">
              <a:latin typeface="+mn-lt"/>
            </a:rPr>
            <a:t>Dicta normas orgánicas en Materia de Presupuesto, Responsabilidad y Transparencia Fiscal. </a:t>
          </a:r>
          <a:r>
            <a:rPr lang="es-MX" sz="1200" b="1" kern="1200">
              <a:latin typeface="+mn-lt"/>
            </a:rPr>
            <a:t>MFMP</a:t>
          </a:r>
          <a:endParaRPr lang="es-CO" sz="1200" b="1" kern="1200">
            <a:latin typeface="+mn-lt"/>
          </a:endParaRPr>
        </a:p>
      </dsp:txBody>
      <dsp:txXfrm>
        <a:off x="4645114" y="1635839"/>
        <a:ext cx="1491825" cy="917801"/>
      </dsp:txXfrm>
    </dsp:sp>
    <dsp:sp modelId="{228A38D5-9418-4697-AD1C-6D519BE39E70}">
      <dsp:nvSpPr>
        <dsp:cNvPr id="0" name=""/>
        <dsp:cNvSpPr/>
      </dsp:nvSpPr>
      <dsp:spPr>
        <a:xfrm>
          <a:off x="6245487" y="473705"/>
          <a:ext cx="1484016" cy="863556"/>
        </a:xfrm>
        <a:prstGeom prst="roundRect">
          <a:avLst>
            <a:gd name="adj" fmla="val 10000"/>
          </a:avLst>
        </a:prstGeom>
        <a:gradFill rotWithShape="0">
          <a:gsLst>
            <a:gs pos="0">
              <a:schemeClr val="accent4">
                <a:hueOff val="1124108"/>
                <a:satOff val="6260"/>
                <a:lumOff val="2470"/>
                <a:alphaOff val="0"/>
                <a:satMod val="103000"/>
                <a:lumMod val="102000"/>
                <a:tint val="94000"/>
              </a:schemeClr>
            </a:gs>
            <a:gs pos="50000">
              <a:schemeClr val="accent4">
                <a:hueOff val="1124108"/>
                <a:satOff val="6260"/>
                <a:lumOff val="2470"/>
                <a:alphaOff val="0"/>
                <a:satMod val="110000"/>
                <a:lumMod val="100000"/>
                <a:shade val="100000"/>
              </a:schemeClr>
            </a:gs>
            <a:gs pos="100000">
              <a:schemeClr val="accent4">
                <a:hueOff val="1124108"/>
                <a:satOff val="6260"/>
                <a:lumOff val="24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kern="1200">
              <a:latin typeface="+mn-lt"/>
            </a:rPr>
            <a:t>Ley 1483 de 2011</a:t>
          </a:r>
        </a:p>
      </dsp:txBody>
      <dsp:txXfrm>
        <a:off x="6270780" y="498998"/>
        <a:ext cx="1433430" cy="812970"/>
      </dsp:txXfrm>
    </dsp:sp>
    <dsp:sp modelId="{970199A5-C350-42C2-9D44-508969002D70}">
      <dsp:nvSpPr>
        <dsp:cNvPr id="0" name=""/>
        <dsp:cNvSpPr/>
      </dsp:nvSpPr>
      <dsp:spPr>
        <a:xfrm>
          <a:off x="6393889" y="1337261"/>
          <a:ext cx="108309" cy="892064"/>
        </a:xfrm>
        <a:custGeom>
          <a:avLst/>
          <a:gdLst/>
          <a:ahLst/>
          <a:cxnLst/>
          <a:rect l="0" t="0" r="0" b="0"/>
          <a:pathLst>
            <a:path>
              <a:moveTo>
                <a:pt x="0" y="0"/>
              </a:moveTo>
              <a:lnTo>
                <a:pt x="0" y="892064"/>
              </a:lnTo>
              <a:lnTo>
                <a:pt x="108309" y="89206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2B78B2-1856-4CB8-AA6D-D65C1DB54763}">
      <dsp:nvSpPr>
        <dsp:cNvPr id="0" name=""/>
        <dsp:cNvSpPr/>
      </dsp:nvSpPr>
      <dsp:spPr>
        <a:xfrm>
          <a:off x="6502198" y="1596474"/>
          <a:ext cx="1555629" cy="126570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802934"/>
              <a:satOff val="4472"/>
              <a:lumOff val="17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0" i="0" kern="1200"/>
            <a:t>Dicta normas orgánicas en materia de presupuesto para las entidades territoriales.</a:t>
          </a:r>
        </a:p>
        <a:p>
          <a:pPr marL="0" lvl="0" indent="0" algn="ctr" defTabSz="533400">
            <a:lnSpc>
              <a:spcPct val="90000"/>
            </a:lnSpc>
            <a:spcBef>
              <a:spcPct val="0"/>
            </a:spcBef>
            <a:spcAft>
              <a:spcPct val="35000"/>
            </a:spcAft>
            <a:buNone/>
          </a:pPr>
          <a:r>
            <a:rPr lang="es-CO" sz="1200" b="1" kern="1200">
              <a:latin typeface="+mn-lt"/>
            </a:rPr>
            <a:t>Vigencias Futuras Excepcionales</a:t>
          </a:r>
          <a:endParaRPr lang="es-CO" sz="1200" b="0" kern="1200">
            <a:latin typeface="+mn-lt"/>
          </a:endParaRPr>
        </a:p>
      </dsp:txBody>
      <dsp:txXfrm>
        <a:off x="6539269" y="1633545"/>
        <a:ext cx="1481487" cy="1191560"/>
      </dsp:txXfrm>
    </dsp:sp>
    <dsp:sp modelId="{47DE37F1-C657-4983-9873-8F4B27019DB8}">
      <dsp:nvSpPr>
        <dsp:cNvPr id="0" name=""/>
        <dsp:cNvSpPr/>
      </dsp:nvSpPr>
      <dsp:spPr>
        <a:xfrm>
          <a:off x="6393889" y="1337261"/>
          <a:ext cx="158421" cy="2185169"/>
        </a:xfrm>
        <a:custGeom>
          <a:avLst/>
          <a:gdLst/>
          <a:ahLst/>
          <a:cxnLst/>
          <a:rect l="0" t="0" r="0" b="0"/>
          <a:pathLst>
            <a:path>
              <a:moveTo>
                <a:pt x="0" y="0"/>
              </a:moveTo>
              <a:lnTo>
                <a:pt x="0" y="2185169"/>
              </a:lnTo>
              <a:lnTo>
                <a:pt x="158421" y="2185169"/>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7AE430-4D4F-4FA8-BACC-D9A4F0B284EF}">
      <dsp:nvSpPr>
        <dsp:cNvPr id="0" name=""/>
        <dsp:cNvSpPr/>
      </dsp:nvSpPr>
      <dsp:spPr>
        <a:xfrm>
          <a:off x="6552311" y="3033010"/>
          <a:ext cx="1590153" cy="978842"/>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ysDot"/>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b="0" kern="1200">
              <a:latin typeface="+mn-lt"/>
            </a:rPr>
            <a:t>Decreto 2767 de 2012</a:t>
          </a:r>
        </a:p>
        <a:p>
          <a:pPr marL="0" lvl="0" indent="0" algn="ctr" defTabSz="533400">
            <a:lnSpc>
              <a:spcPct val="90000"/>
            </a:lnSpc>
            <a:spcBef>
              <a:spcPct val="0"/>
            </a:spcBef>
            <a:spcAft>
              <a:spcPct val="35000"/>
            </a:spcAft>
            <a:buNone/>
          </a:pPr>
          <a:r>
            <a:rPr lang="es-MX" sz="1200" b="0" i="0" kern="1200"/>
            <a:t>Reglamenta parcialmente la Ley 1483 de 2011</a:t>
          </a:r>
        </a:p>
      </dsp:txBody>
      <dsp:txXfrm>
        <a:off x="6580980" y="3061679"/>
        <a:ext cx="1532815" cy="921504"/>
      </dsp:txXfrm>
    </dsp:sp>
    <dsp:sp modelId="{5F45781A-230D-42E4-B416-CF4029E17D09}">
      <dsp:nvSpPr>
        <dsp:cNvPr id="0" name=""/>
        <dsp:cNvSpPr/>
      </dsp:nvSpPr>
      <dsp:spPr>
        <a:xfrm>
          <a:off x="8206645" y="473705"/>
          <a:ext cx="1484016" cy="742008"/>
        </a:xfrm>
        <a:prstGeom prst="roundRect">
          <a:avLst>
            <a:gd name="adj" fmla="val 10000"/>
          </a:avLst>
        </a:prstGeom>
        <a:gradFill rotWithShape="0">
          <a:gsLst>
            <a:gs pos="0">
              <a:schemeClr val="accent4">
                <a:hueOff val="1498811"/>
                <a:satOff val="8347"/>
                <a:lumOff val="3294"/>
                <a:alphaOff val="0"/>
                <a:satMod val="103000"/>
                <a:lumMod val="102000"/>
                <a:tint val="94000"/>
              </a:schemeClr>
            </a:gs>
            <a:gs pos="50000">
              <a:schemeClr val="accent4">
                <a:hueOff val="1498811"/>
                <a:satOff val="8347"/>
                <a:lumOff val="3294"/>
                <a:alphaOff val="0"/>
                <a:satMod val="110000"/>
                <a:lumMod val="100000"/>
                <a:shade val="100000"/>
              </a:schemeClr>
            </a:gs>
            <a:gs pos="100000">
              <a:schemeClr val="accent4">
                <a:hueOff val="1498811"/>
                <a:satOff val="8347"/>
                <a:lumOff val="3294"/>
                <a:alphaOff val="0"/>
                <a:lumMod val="99000"/>
                <a:satMod val="120000"/>
                <a:shade val="78000"/>
              </a:schemeClr>
            </a:gs>
          </a:gsLst>
          <a:lin ang="5400000" scaled="0"/>
        </a:gradFill>
        <a:ln>
          <a:noFill/>
          <a:prstDash val="sysDot"/>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0" i="0" kern="1200"/>
            <a:t>Decreto 1421 de 1993</a:t>
          </a:r>
        </a:p>
      </dsp:txBody>
      <dsp:txXfrm>
        <a:off x="8228378" y="495438"/>
        <a:ext cx="1440550" cy="698542"/>
      </dsp:txXfrm>
    </dsp:sp>
    <dsp:sp modelId="{31B2F401-16B8-46F5-BAC4-6B7AF37A285A}">
      <dsp:nvSpPr>
        <dsp:cNvPr id="0" name=""/>
        <dsp:cNvSpPr/>
      </dsp:nvSpPr>
      <dsp:spPr>
        <a:xfrm>
          <a:off x="8355046" y="1215713"/>
          <a:ext cx="148401" cy="556506"/>
        </a:xfrm>
        <a:custGeom>
          <a:avLst/>
          <a:gdLst/>
          <a:ahLst/>
          <a:cxnLst/>
          <a:rect l="0" t="0" r="0" b="0"/>
          <a:pathLst>
            <a:path>
              <a:moveTo>
                <a:pt x="0" y="0"/>
              </a:moveTo>
              <a:lnTo>
                <a:pt x="0" y="556506"/>
              </a:lnTo>
              <a:lnTo>
                <a:pt x="148401" y="55650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385626-5B6F-417F-8C0D-D86EF01D8634}">
      <dsp:nvSpPr>
        <dsp:cNvPr id="0" name=""/>
        <dsp:cNvSpPr/>
      </dsp:nvSpPr>
      <dsp:spPr>
        <a:xfrm>
          <a:off x="8503448" y="1401215"/>
          <a:ext cx="1187213" cy="742008"/>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ysDot"/>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0" i="0" kern="1200"/>
            <a:t>Estatuto Orgánico de Bogotá</a:t>
          </a:r>
        </a:p>
      </dsp:txBody>
      <dsp:txXfrm>
        <a:off x="8525181" y="1422948"/>
        <a:ext cx="1143747" cy="698542"/>
      </dsp:txXfrm>
    </dsp:sp>
    <dsp:sp modelId="{DDB719AD-1E1E-4A95-B9E2-5CFCF2A390CD}">
      <dsp:nvSpPr>
        <dsp:cNvPr id="0" name=""/>
        <dsp:cNvSpPr/>
      </dsp:nvSpPr>
      <dsp:spPr>
        <a:xfrm>
          <a:off x="8355046" y="1215713"/>
          <a:ext cx="148401" cy="1578652"/>
        </a:xfrm>
        <a:custGeom>
          <a:avLst/>
          <a:gdLst/>
          <a:ahLst/>
          <a:cxnLst/>
          <a:rect l="0" t="0" r="0" b="0"/>
          <a:pathLst>
            <a:path>
              <a:moveTo>
                <a:pt x="0" y="0"/>
              </a:moveTo>
              <a:lnTo>
                <a:pt x="0" y="1578652"/>
              </a:lnTo>
              <a:lnTo>
                <a:pt x="148401" y="157865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DC1699-F84E-467A-9FA5-2296D44A41E5}">
      <dsp:nvSpPr>
        <dsp:cNvPr id="0" name=""/>
        <dsp:cNvSpPr/>
      </dsp:nvSpPr>
      <dsp:spPr>
        <a:xfrm>
          <a:off x="8503448" y="2328725"/>
          <a:ext cx="1187213" cy="931279"/>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ysDot"/>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b="0" i="0" kern="1200"/>
            <a:t>Ley 2116 de 2021</a:t>
          </a:r>
          <a:r>
            <a:rPr lang="es-MX" sz="1200" kern="1200"/>
            <a:t> Modifica el Decreto Ley 1421 de 1993</a:t>
          </a:r>
          <a:endParaRPr lang="es-MX" sz="1200" b="0" i="0" kern="1200"/>
        </a:p>
      </dsp:txBody>
      <dsp:txXfrm>
        <a:off x="8530724" y="2356001"/>
        <a:ext cx="1132661" cy="876727"/>
      </dsp:txXfrm>
    </dsp:sp>
    <dsp:sp modelId="{7E034E1C-0B17-4509-92BC-01FB47CD153D}">
      <dsp:nvSpPr>
        <dsp:cNvPr id="0" name=""/>
        <dsp:cNvSpPr/>
      </dsp:nvSpPr>
      <dsp:spPr>
        <a:xfrm>
          <a:off x="10061665" y="473705"/>
          <a:ext cx="1484016" cy="859200"/>
        </a:xfrm>
        <a:prstGeom prst="roundRect">
          <a:avLst>
            <a:gd name="adj" fmla="val 10000"/>
          </a:avLst>
        </a:prstGeom>
        <a:gradFill rotWithShape="0">
          <a:gsLst>
            <a:gs pos="0">
              <a:schemeClr val="accent4">
                <a:hueOff val="1873513"/>
                <a:satOff val="10434"/>
                <a:lumOff val="4117"/>
                <a:alphaOff val="0"/>
                <a:satMod val="103000"/>
                <a:lumMod val="102000"/>
                <a:tint val="94000"/>
              </a:schemeClr>
            </a:gs>
            <a:gs pos="50000">
              <a:schemeClr val="accent4">
                <a:hueOff val="1873513"/>
                <a:satOff val="10434"/>
                <a:lumOff val="4117"/>
                <a:alphaOff val="0"/>
                <a:satMod val="110000"/>
                <a:lumMod val="100000"/>
                <a:shade val="100000"/>
              </a:schemeClr>
            </a:gs>
            <a:gs pos="100000">
              <a:schemeClr val="accent4">
                <a:hueOff val="1873513"/>
                <a:satOff val="10434"/>
                <a:lumOff val="41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MX" sz="1200" kern="1200">
              <a:latin typeface="+mn-lt"/>
            </a:rPr>
            <a:t>Ley 1952 de 2019</a:t>
          </a:r>
          <a:endParaRPr lang="es-CO" sz="1200" kern="1200">
            <a:latin typeface="+mn-lt"/>
          </a:endParaRPr>
        </a:p>
      </dsp:txBody>
      <dsp:txXfrm>
        <a:off x="10086830" y="498870"/>
        <a:ext cx="1433686" cy="808870"/>
      </dsp:txXfrm>
    </dsp:sp>
    <dsp:sp modelId="{5811A3D2-4F21-4616-B17E-CBF50A644885}">
      <dsp:nvSpPr>
        <dsp:cNvPr id="0" name=""/>
        <dsp:cNvSpPr/>
      </dsp:nvSpPr>
      <dsp:spPr>
        <a:xfrm>
          <a:off x="10210067" y="1332906"/>
          <a:ext cx="148401" cy="887801"/>
        </a:xfrm>
        <a:custGeom>
          <a:avLst/>
          <a:gdLst/>
          <a:ahLst/>
          <a:cxnLst/>
          <a:rect l="0" t="0" r="0" b="0"/>
          <a:pathLst>
            <a:path>
              <a:moveTo>
                <a:pt x="0" y="0"/>
              </a:moveTo>
              <a:lnTo>
                <a:pt x="0" y="887801"/>
              </a:lnTo>
              <a:lnTo>
                <a:pt x="148401" y="887801"/>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97E4DC-02C8-47C8-8BD2-16CDC1C22AE2}">
      <dsp:nvSpPr>
        <dsp:cNvPr id="0" name=""/>
        <dsp:cNvSpPr/>
      </dsp:nvSpPr>
      <dsp:spPr>
        <a:xfrm>
          <a:off x="10358468" y="1573353"/>
          <a:ext cx="1187213" cy="129470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873513"/>
              <a:satOff val="10434"/>
              <a:lumOff val="41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s-MX" sz="1200" kern="1200">
              <a:latin typeface="+mn-lt"/>
            </a:rPr>
            <a:t>Código General Disciplinario   </a:t>
          </a:r>
        </a:p>
        <a:p>
          <a:pPr marL="0" lvl="0" indent="0" algn="ctr" defTabSz="533400">
            <a:lnSpc>
              <a:spcPct val="90000"/>
            </a:lnSpc>
            <a:spcBef>
              <a:spcPct val="0"/>
            </a:spcBef>
            <a:spcAft>
              <a:spcPct val="35000"/>
            </a:spcAft>
            <a:buNone/>
          </a:pPr>
          <a:r>
            <a:rPr lang="es-MX" sz="1200" kern="1200">
              <a:latin typeface="+mn-lt"/>
            </a:rPr>
            <a:t>(Art. 57 - Faltas relacionadas con la Hacienda Pública)</a:t>
          </a:r>
          <a:endParaRPr lang="es-CO" sz="1200" kern="1200">
            <a:latin typeface="+mn-lt"/>
          </a:endParaRPr>
        </a:p>
      </dsp:txBody>
      <dsp:txXfrm>
        <a:off x="10393240" y="1608125"/>
        <a:ext cx="1117669" cy="12251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DBD9A-8E84-4D74-A4CE-B8BE6282911A}">
      <dsp:nvSpPr>
        <dsp:cNvPr id="0" name=""/>
        <dsp:cNvSpPr/>
      </dsp:nvSpPr>
      <dsp:spPr>
        <a:xfrm>
          <a:off x="19134" y="1303476"/>
          <a:ext cx="2333402" cy="2072419"/>
        </a:xfrm>
        <a:prstGeom prst="roundRect">
          <a:avLst>
            <a:gd name="adj" fmla="val 10000"/>
          </a:avLst>
        </a:prstGeom>
        <a:solidFill>
          <a:srgbClr val="C0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kern="1200">
              <a:solidFill>
                <a:schemeClr val="bg1"/>
              </a:solidFill>
              <a:latin typeface="+mn-lt"/>
            </a:rPr>
            <a:t>Instrumento para asumir compromisos con cargo a presupuestos de vigencias fiscales posteriores.</a:t>
          </a:r>
          <a:endParaRPr lang="es-CO" sz="1400" kern="1200">
            <a:solidFill>
              <a:schemeClr val="bg1"/>
            </a:solidFill>
            <a:latin typeface="+mn-lt"/>
          </a:endParaRPr>
        </a:p>
      </dsp:txBody>
      <dsp:txXfrm>
        <a:off x="79833" y="1364175"/>
        <a:ext cx="2212004" cy="1951021"/>
      </dsp:txXfrm>
    </dsp:sp>
    <dsp:sp modelId="{A4E29CFA-B1DC-413F-B7E0-89AFD6AA6427}">
      <dsp:nvSpPr>
        <dsp:cNvPr id="0" name=""/>
        <dsp:cNvSpPr/>
      </dsp:nvSpPr>
      <dsp:spPr>
        <a:xfrm rot="17416643">
          <a:off x="1863195" y="1634439"/>
          <a:ext cx="1497751" cy="5564"/>
        </a:xfrm>
        <a:custGeom>
          <a:avLst/>
          <a:gdLst/>
          <a:ahLst/>
          <a:cxnLst/>
          <a:rect l="0" t="0" r="0" b="0"/>
          <a:pathLst>
            <a:path>
              <a:moveTo>
                <a:pt x="0" y="2782"/>
              </a:moveTo>
              <a:lnTo>
                <a:pt x="1497751" y="2782"/>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bg1"/>
            </a:solidFill>
          </a:endParaRPr>
        </a:p>
      </dsp:txBody>
      <dsp:txXfrm>
        <a:off x="2574627" y="1599778"/>
        <a:ext cx="74887" cy="74887"/>
      </dsp:txXfrm>
    </dsp:sp>
    <dsp:sp modelId="{914354CB-14CF-4516-939A-83361C429A4E}">
      <dsp:nvSpPr>
        <dsp:cNvPr id="0" name=""/>
        <dsp:cNvSpPr/>
      </dsp:nvSpPr>
      <dsp:spPr>
        <a:xfrm>
          <a:off x="2871605" y="170249"/>
          <a:ext cx="5501683" cy="1529015"/>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b="100000"/>
          </a:path>
          <a:tileRect t="-100000" r="-10000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a:solidFill>
                <a:schemeClr val="accent4"/>
              </a:solidFill>
              <a:latin typeface="+mn-lt"/>
            </a:rPr>
            <a:t>ORDINARIAS</a:t>
          </a:r>
        </a:p>
        <a:p>
          <a:pPr marL="0" lvl="0" indent="0" algn="ctr" defTabSz="622300">
            <a:lnSpc>
              <a:spcPct val="90000"/>
            </a:lnSpc>
            <a:spcBef>
              <a:spcPct val="0"/>
            </a:spcBef>
            <a:spcAft>
              <a:spcPct val="35000"/>
            </a:spcAft>
            <a:buNone/>
          </a:pPr>
          <a:r>
            <a:rPr lang="es-ES_tradnl" sz="1400" kern="1200">
              <a:solidFill>
                <a:schemeClr val="tx1"/>
              </a:solidFill>
              <a:latin typeface="+mn-lt"/>
            </a:rPr>
            <a:t>Si en el año en que se solicita la autorización, se cuenta con una apropiación mínima del 15% del valor solicitado y se afectan presupuestos futuros.</a:t>
          </a:r>
          <a:endParaRPr lang="es-CO" sz="1400" kern="1200">
            <a:solidFill>
              <a:schemeClr val="tx1"/>
            </a:solidFill>
            <a:latin typeface="+mn-lt"/>
          </a:endParaRPr>
        </a:p>
      </dsp:txBody>
      <dsp:txXfrm>
        <a:off x="2916388" y="215032"/>
        <a:ext cx="5412117" cy="1439449"/>
      </dsp:txXfrm>
    </dsp:sp>
    <dsp:sp modelId="{13BAFCB2-AB24-4567-89B4-FA562889745F}">
      <dsp:nvSpPr>
        <dsp:cNvPr id="0" name=""/>
        <dsp:cNvSpPr/>
      </dsp:nvSpPr>
      <dsp:spPr>
        <a:xfrm rot="56203">
          <a:off x="2352278" y="2368460"/>
          <a:ext cx="3860555" cy="5564"/>
        </a:xfrm>
        <a:custGeom>
          <a:avLst/>
          <a:gdLst/>
          <a:ahLst/>
          <a:cxnLst/>
          <a:rect l="0" t="0" r="0" b="0"/>
          <a:pathLst>
            <a:path>
              <a:moveTo>
                <a:pt x="0" y="2782"/>
              </a:moveTo>
              <a:lnTo>
                <a:pt x="3860555" y="2782"/>
              </a:lnTo>
            </a:path>
          </a:pathLst>
        </a:custGeom>
        <a:noFill/>
        <a:ln w="12700" cap="flat" cmpd="sng" algn="ctr">
          <a:no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4186042" y="2274728"/>
        <a:ext cx="193027" cy="193027"/>
      </dsp:txXfrm>
    </dsp:sp>
    <dsp:sp modelId="{E65719D0-3716-4005-83F9-85567ECAAB99}">
      <dsp:nvSpPr>
        <dsp:cNvPr id="0" name=""/>
        <dsp:cNvSpPr/>
      </dsp:nvSpPr>
      <dsp:spPr>
        <a:xfrm rot="5400000">
          <a:off x="6212576" y="1502104"/>
          <a:ext cx="2213438" cy="1801388"/>
        </a:xfrm>
        <a:prstGeom prst="leftRightArrowCallout">
          <a:avLst/>
        </a:prstGeom>
        <a:solidFill>
          <a:schemeClr val="bg1">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vert270"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accent4">
                <a:lumMod val="75000"/>
              </a:schemeClr>
            </a:solidFill>
          </a:endParaRPr>
        </a:p>
      </dsp:txBody>
      <dsp:txXfrm>
        <a:off x="6786709" y="1502104"/>
        <a:ext cx="1065172" cy="1801388"/>
      </dsp:txXfrm>
    </dsp:sp>
    <dsp:sp modelId="{79447A40-BB02-4F71-99A5-DD8D16E1F160}">
      <dsp:nvSpPr>
        <dsp:cNvPr id="0" name=""/>
        <dsp:cNvSpPr/>
      </dsp:nvSpPr>
      <dsp:spPr>
        <a:xfrm rot="4108062">
          <a:off x="1844023" y="3084208"/>
          <a:ext cx="1606740" cy="5564"/>
        </a:xfrm>
        <a:custGeom>
          <a:avLst/>
          <a:gdLst/>
          <a:ahLst/>
          <a:cxnLst/>
          <a:rect l="0" t="0" r="0" b="0"/>
          <a:pathLst>
            <a:path>
              <a:moveTo>
                <a:pt x="0" y="2782"/>
              </a:moveTo>
              <a:lnTo>
                <a:pt x="1606740" y="2782"/>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bg1"/>
            </a:solidFill>
          </a:endParaRPr>
        </a:p>
      </dsp:txBody>
      <dsp:txXfrm>
        <a:off x="2607225" y="3046822"/>
        <a:ext cx="80337" cy="80337"/>
      </dsp:txXfrm>
    </dsp:sp>
    <dsp:sp modelId="{5C839237-4A28-46EE-9556-F6EFABAB2BAC}">
      <dsp:nvSpPr>
        <dsp:cNvPr id="0" name=""/>
        <dsp:cNvSpPr/>
      </dsp:nvSpPr>
      <dsp:spPr>
        <a:xfrm>
          <a:off x="2942251" y="3192224"/>
          <a:ext cx="5767752" cy="1284139"/>
        </a:xfrm>
        <a:prstGeom prst="roundRect">
          <a:avLst>
            <a:gd name="adj" fmla="val 1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path path="circle">
            <a:fillToRect l="100000" b="100000"/>
          </a:path>
          <a:tileRect t="-100000" r="-10000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b="1" kern="1200">
              <a:solidFill>
                <a:schemeClr val="accent4"/>
              </a:solidFill>
              <a:latin typeface="+mn-lt"/>
            </a:rPr>
            <a:t>EXCEPCIONALES</a:t>
          </a:r>
        </a:p>
        <a:p>
          <a:pPr marL="0" lvl="0" indent="0" algn="ctr" defTabSz="622300" rtl="0">
            <a:lnSpc>
              <a:spcPct val="90000"/>
            </a:lnSpc>
            <a:spcBef>
              <a:spcPct val="0"/>
            </a:spcBef>
            <a:spcAft>
              <a:spcPct val="35000"/>
            </a:spcAft>
            <a:buNone/>
          </a:pPr>
          <a:r>
            <a:rPr lang="es-MX" sz="1400" kern="1200">
              <a:solidFill>
                <a:schemeClr val="tx1"/>
              </a:solidFill>
              <a:latin typeface="+mn-lt"/>
              <a:ea typeface="+mn-ea"/>
              <a:cs typeface="+mn-cs"/>
            </a:rPr>
            <a:t>Si en el año en que se solicita, no se cuenta con apropiación para amparar el compromiso por celebrarse. </a:t>
          </a:r>
          <a:endParaRPr lang="es-CO" sz="1400" kern="1200">
            <a:solidFill>
              <a:schemeClr val="tx1"/>
            </a:solidFill>
            <a:latin typeface="+mn-lt"/>
            <a:ea typeface="+mn-ea"/>
            <a:cs typeface="+mn-cs"/>
          </a:endParaRPr>
        </a:p>
      </dsp:txBody>
      <dsp:txXfrm>
        <a:off x="2979862" y="3229835"/>
        <a:ext cx="5692530" cy="12089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F5E4E-430F-456E-AA3C-25663C251C1B}">
      <dsp:nvSpPr>
        <dsp:cNvPr id="0" name=""/>
        <dsp:cNvSpPr/>
      </dsp:nvSpPr>
      <dsp:spPr>
        <a:xfrm rot="5400000">
          <a:off x="6109761" y="-2888374"/>
          <a:ext cx="601222" cy="640700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Dicta normas orgánicas en materia de presupuesto, responsabilidad y transparencia fiscal y se dictan otras disposiciones</a:t>
          </a:r>
        </a:p>
      </dsp:txBody>
      <dsp:txXfrm rot="-5400000">
        <a:off x="3206872" y="43864"/>
        <a:ext cx="6377652" cy="542524"/>
      </dsp:txXfrm>
    </dsp:sp>
    <dsp:sp modelId="{FF9DCEA9-D0D5-4F8B-A57F-F0B4F36670AA}">
      <dsp:nvSpPr>
        <dsp:cNvPr id="0" name=""/>
        <dsp:cNvSpPr/>
      </dsp:nvSpPr>
      <dsp:spPr>
        <a:xfrm>
          <a:off x="3068" y="838"/>
          <a:ext cx="3203803" cy="6285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bg1"/>
              </a:solidFill>
              <a:latin typeface="+mn-lt"/>
            </a:rPr>
            <a:t>Ley 819 de 2003</a:t>
          </a:r>
        </a:p>
        <a:p>
          <a:pPr marL="0" lvl="0" indent="0" algn="ctr" defTabSz="533400">
            <a:lnSpc>
              <a:spcPct val="90000"/>
            </a:lnSpc>
            <a:spcBef>
              <a:spcPct val="0"/>
            </a:spcBef>
            <a:spcAft>
              <a:spcPct val="35000"/>
            </a:spcAft>
            <a:buNone/>
          </a:pPr>
          <a:r>
            <a:rPr lang="es-MX" sz="1200" b="1" kern="1200">
              <a:solidFill>
                <a:schemeClr val="bg1"/>
              </a:solidFill>
              <a:latin typeface="+mn-lt"/>
            </a:rPr>
            <a:t>VF Ordinarias (Art.12)</a:t>
          </a:r>
          <a:endParaRPr lang="es-CO" sz="1200" b="1" kern="1200">
            <a:solidFill>
              <a:schemeClr val="bg1"/>
            </a:solidFill>
            <a:latin typeface="+mn-lt"/>
          </a:endParaRPr>
        </a:p>
      </dsp:txBody>
      <dsp:txXfrm>
        <a:off x="33753" y="31523"/>
        <a:ext cx="3142433" cy="567205"/>
      </dsp:txXfrm>
    </dsp:sp>
    <dsp:sp modelId="{D6529C3C-643D-468E-B050-45C887630424}">
      <dsp:nvSpPr>
        <dsp:cNvPr id="0" name=""/>
        <dsp:cNvSpPr/>
      </dsp:nvSpPr>
      <dsp:spPr>
        <a:xfrm rot="5400000">
          <a:off x="6109761" y="-2199231"/>
          <a:ext cx="601222" cy="6407001"/>
        </a:xfrm>
        <a:prstGeom prst="round2SameRect">
          <a:avLst/>
        </a:prstGeom>
        <a:solidFill>
          <a:schemeClr val="accent2">
            <a:tint val="40000"/>
            <a:alpha val="90000"/>
            <a:hueOff val="-3592914"/>
            <a:satOff val="-7488"/>
            <a:lumOff val="310"/>
            <a:alphaOff val="0"/>
          </a:schemeClr>
        </a:solidFill>
        <a:ln w="12700" cap="flat" cmpd="sng" algn="ctr">
          <a:solidFill>
            <a:schemeClr val="accent2">
              <a:tint val="40000"/>
              <a:alpha val="90000"/>
              <a:hueOff val="-3592914"/>
              <a:satOff val="-7488"/>
              <a:lumOff val="3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Dicta normas orgánicas en materia de presupuesto, responsabilidad y transparencia fiscal para las entidades territoriales.</a:t>
          </a:r>
        </a:p>
      </dsp:txBody>
      <dsp:txXfrm rot="-5400000">
        <a:off x="3206872" y="733007"/>
        <a:ext cx="6377652" cy="542524"/>
      </dsp:txXfrm>
    </dsp:sp>
    <dsp:sp modelId="{4F99E52A-CD01-4043-8EE4-7F23EC0CEE9E}">
      <dsp:nvSpPr>
        <dsp:cNvPr id="0" name=""/>
        <dsp:cNvSpPr/>
      </dsp:nvSpPr>
      <dsp:spPr>
        <a:xfrm>
          <a:off x="3068" y="689981"/>
          <a:ext cx="3203803" cy="628575"/>
        </a:xfrm>
        <a:prstGeom prst="roundRect">
          <a:avLst/>
        </a:prstGeom>
        <a:solidFill>
          <a:schemeClr val="accent2">
            <a:hueOff val="-3572272"/>
            <a:satOff val="-12481"/>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08000" rIns="45720" bIns="10800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bg1"/>
              </a:solidFill>
              <a:latin typeface="+mn-lt"/>
            </a:rPr>
            <a:t>Ley 1483 de 2011</a:t>
          </a:r>
        </a:p>
        <a:p>
          <a:pPr marL="0" lvl="0" indent="0" algn="ctr" defTabSz="533400">
            <a:lnSpc>
              <a:spcPct val="90000"/>
            </a:lnSpc>
            <a:spcBef>
              <a:spcPct val="0"/>
            </a:spcBef>
            <a:spcAft>
              <a:spcPct val="35000"/>
            </a:spcAft>
            <a:buNone/>
          </a:pPr>
          <a:r>
            <a:rPr lang="en" sz="1200" b="1" kern="1200">
              <a:solidFill>
                <a:schemeClr val="bg1"/>
              </a:solidFill>
              <a:ea typeface="Roboto"/>
              <a:cs typeface="Roboto"/>
              <a:sym typeface="Roboto"/>
            </a:rPr>
            <a:t>V.F Excepcionales</a:t>
          </a:r>
        </a:p>
        <a:p>
          <a:pPr marL="0" lvl="0" indent="0" algn="ctr" defTabSz="533400">
            <a:lnSpc>
              <a:spcPct val="90000"/>
            </a:lnSpc>
            <a:spcBef>
              <a:spcPct val="0"/>
            </a:spcBef>
            <a:spcAft>
              <a:spcPct val="35000"/>
            </a:spcAft>
            <a:buNone/>
          </a:pPr>
          <a:r>
            <a:rPr lang="es-CO" sz="1200" kern="1200">
              <a:solidFill>
                <a:schemeClr val="bg1"/>
              </a:solidFill>
              <a:ea typeface="Roboto"/>
              <a:cs typeface="Roboto"/>
              <a:sym typeface="Roboto"/>
            </a:rPr>
            <a:t>Entidades Territoriales</a:t>
          </a:r>
          <a:endParaRPr lang="es-CO" sz="1200" kern="1200">
            <a:solidFill>
              <a:schemeClr val="bg1"/>
            </a:solidFill>
            <a:latin typeface="+mn-lt"/>
          </a:endParaRPr>
        </a:p>
      </dsp:txBody>
      <dsp:txXfrm>
        <a:off x="33753" y="720666"/>
        <a:ext cx="3142433" cy="567205"/>
      </dsp:txXfrm>
    </dsp:sp>
    <dsp:sp modelId="{DE5B6B5C-DB50-4383-959F-6955976A6E34}">
      <dsp:nvSpPr>
        <dsp:cNvPr id="0" name=""/>
        <dsp:cNvSpPr/>
      </dsp:nvSpPr>
      <dsp:spPr>
        <a:xfrm rot="5400000">
          <a:off x="6109761" y="-1510088"/>
          <a:ext cx="601222" cy="6407001"/>
        </a:xfrm>
        <a:prstGeom prst="round2SameRect">
          <a:avLst/>
        </a:prstGeom>
        <a:solidFill>
          <a:schemeClr val="accent2">
            <a:tint val="40000"/>
            <a:alpha val="90000"/>
            <a:hueOff val="-7185827"/>
            <a:satOff val="-14976"/>
            <a:lumOff val="621"/>
            <a:alphaOff val="0"/>
          </a:schemeClr>
        </a:solidFill>
        <a:ln w="12700" cap="flat" cmpd="sng" algn="ctr">
          <a:solidFill>
            <a:schemeClr val="accent2">
              <a:tint val="40000"/>
              <a:alpha val="90000"/>
              <a:hueOff val="-7185827"/>
              <a:satOff val="-14976"/>
              <a:lumOff val="6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Modifica el Decreto Ley 1421 de 1993, referente al Estatuto Orgánico de Bogotá</a:t>
          </a:r>
        </a:p>
      </dsp:txBody>
      <dsp:txXfrm rot="-5400000">
        <a:off x="3206872" y="1422150"/>
        <a:ext cx="6377652" cy="542524"/>
      </dsp:txXfrm>
    </dsp:sp>
    <dsp:sp modelId="{AFBCE05F-9FCC-4BBF-9A41-1FA18273EC6E}">
      <dsp:nvSpPr>
        <dsp:cNvPr id="0" name=""/>
        <dsp:cNvSpPr/>
      </dsp:nvSpPr>
      <dsp:spPr>
        <a:xfrm>
          <a:off x="3068" y="1379124"/>
          <a:ext cx="3203803" cy="628575"/>
        </a:xfrm>
        <a:prstGeom prst="roundRect">
          <a:avLst/>
        </a:prstGeom>
        <a:solidFill>
          <a:schemeClr val="accent2">
            <a:hueOff val="-7144544"/>
            <a:satOff val="-24963"/>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08000" rIns="45720" bIns="108000" numCol="1" spcCol="1270" anchor="ctr" anchorCtr="0">
          <a:noAutofit/>
        </a:bodyPr>
        <a:lstStyle/>
        <a:p>
          <a:pPr marL="0" lvl="0" indent="0" algn="ctr" defTabSz="533400">
            <a:lnSpc>
              <a:spcPct val="90000"/>
            </a:lnSpc>
            <a:spcBef>
              <a:spcPct val="0"/>
            </a:spcBef>
            <a:spcAft>
              <a:spcPct val="35000"/>
            </a:spcAft>
            <a:buNone/>
          </a:pPr>
          <a:r>
            <a:rPr lang="es-MX" sz="1200" kern="1200">
              <a:solidFill>
                <a:schemeClr val="bg1"/>
              </a:solidFill>
              <a:latin typeface="+mn-lt"/>
            </a:rPr>
            <a:t>Ley 2116 de 2021</a:t>
          </a:r>
        </a:p>
        <a:p>
          <a:pPr marL="0" lvl="0" indent="0" algn="ctr" defTabSz="533400">
            <a:lnSpc>
              <a:spcPct val="90000"/>
            </a:lnSpc>
            <a:spcBef>
              <a:spcPct val="0"/>
            </a:spcBef>
            <a:spcAft>
              <a:spcPct val="35000"/>
            </a:spcAft>
            <a:buNone/>
          </a:pPr>
          <a:r>
            <a:rPr lang="es-CO" sz="1200" kern="1200">
              <a:solidFill>
                <a:schemeClr val="bg1"/>
              </a:solidFill>
              <a:ea typeface="Roboto"/>
              <a:cs typeface="Roboto"/>
              <a:sym typeface="Roboto"/>
            </a:rPr>
            <a:t>V.F Ordinarias aprobadas por Confis Distrital (Art.14)</a:t>
          </a:r>
          <a:endParaRPr lang="es-CO" sz="1200" kern="1200">
            <a:solidFill>
              <a:schemeClr val="bg1"/>
            </a:solidFill>
            <a:latin typeface="+mn-lt"/>
          </a:endParaRPr>
        </a:p>
      </dsp:txBody>
      <dsp:txXfrm>
        <a:off x="33753" y="1409809"/>
        <a:ext cx="3142433" cy="567205"/>
      </dsp:txXfrm>
    </dsp:sp>
    <dsp:sp modelId="{97AFC0BE-9590-4B39-851D-6EE76CDE01B1}">
      <dsp:nvSpPr>
        <dsp:cNvPr id="0" name=""/>
        <dsp:cNvSpPr/>
      </dsp:nvSpPr>
      <dsp:spPr>
        <a:xfrm rot="5400000">
          <a:off x="6109761" y="-820945"/>
          <a:ext cx="601222" cy="6407001"/>
        </a:xfrm>
        <a:prstGeom prst="round2SameRect">
          <a:avLst/>
        </a:prstGeom>
        <a:solidFill>
          <a:schemeClr val="accent2">
            <a:tint val="40000"/>
            <a:alpha val="90000"/>
            <a:hueOff val="-10778741"/>
            <a:satOff val="-22465"/>
            <a:lumOff val="931"/>
            <a:alphaOff val="0"/>
          </a:schemeClr>
        </a:solidFill>
        <a:ln w="12700" cap="flat" cmpd="sng" algn="ctr">
          <a:solidFill>
            <a:schemeClr val="accent2">
              <a:tint val="40000"/>
              <a:alpha val="90000"/>
              <a:hueOff val="-10778741"/>
              <a:satOff val="-22465"/>
              <a:lumOff val="9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Expide el Decreto Único Reglamentario del Sector Hacienda y Crédito Público</a:t>
          </a:r>
        </a:p>
      </dsp:txBody>
      <dsp:txXfrm rot="-5400000">
        <a:off x="3206872" y="2111293"/>
        <a:ext cx="6377652" cy="542524"/>
      </dsp:txXfrm>
    </dsp:sp>
    <dsp:sp modelId="{0365C1C9-994F-4060-AAFA-3EC707F38FAE}">
      <dsp:nvSpPr>
        <dsp:cNvPr id="0" name=""/>
        <dsp:cNvSpPr/>
      </dsp:nvSpPr>
      <dsp:spPr>
        <a:xfrm>
          <a:off x="3068" y="2068267"/>
          <a:ext cx="3203803" cy="628575"/>
        </a:xfrm>
        <a:prstGeom prst="roundRect">
          <a:avLst/>
        </a:prstGeom>
        <a:solidFill>
          <a:schemeClr val="accent2">
            <a:hueOff val="-10716816"/>
            <a:satOff val="-37444"/>
            <a:lumOff val="9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CO" sz="1200" kern="1200">
              <a:solidFill>
                <a:schemeClr val="tx1"/>
              </a:solidFill>
              <a:latin typeface="+mn-lt"/>
            </a:rPr>
            <a:t>Decreto Nacional 1068 de 2015</a:t>
          </a:r>
        </a:p>
      </dsp:txBody>
      <dsp:txXfrm>
        <a:off x="33753" y="2098952"/>
        <a:ext cx="3142433" cy="567205"/>
      </dsp:txXfrm>
    </dsp:sp>
    <dsp:sp modelId="{2444F16D-26CF-428E-AC32-AE8FA0DCFF6D}">
      <dsp:nvSpPr>
        <dsp:cNvPr id="0" name=""/>
        <dsp:cNvSpPr/>
      </dsp:nvSpPr>
      <dsp:spPr>
        <a:xfrm rot="5400000">
          <a:off x="6109761" y="-131802"/>
          <a:ext cx="601222" cy="6407001"/>
        </a:xfrm>
        <a:prstGeom prst="round2SameRect">
          <a:avLst/>
        </a:prstGeom>
        <a:solidFill>
          <a:schemeClr val="accent2">
            <a:tint val="40000"/>
            <a:alpha val="90000"/>
            <a:hueOff val="-14371654"/>
            <a:satOff val="-29953"/>
            <a:lumOff val="1242"/>
            <a:alphaOff val="0"/>
          </a:schemeClr>
        </a:solidFill>
        <a:ln w="12700" cap="flat" cmpd="sng" algn="ctr">
          <a:solidFill>
            <a:schemeClr val="accent2">
              <a:tint val="40000"/>
              <a:alpha val="90000"/>
              <a:hueOff val="-14371654"/>
              <a:satOff val="-29953"/>
              <a:lumOff val="12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Reglamenta el Estatuto Orgánico del Presupuesto Distrital y se dictan otras disposiciones</a:t>
          </a:r>
        </a:p>
      </dsp:txBody>
      <dsp:txXfrm rot="-5400000">
        <a:off x="3206872" y="2800436"/>
        <a:ext cx="6377652" cy="542524"/>
      </dsp:txXfrm>
    </dsp:sp>
    <dsp:sp modelId="{A0E32F85-5B1B-461C-89C3-60D6A89E76B6}">
      <dsp:nvSpPr>
        <dsp:cNvPr id="0" name=""/>
        <dsp:cNvSpPr/>
      </dsp:nvSpPr>
      <dsp:spPr>
        <a:xfrm>
          <a:off x="3068" y="2757411"/>
          <a:ext cx="3203803" cy="628575"/>
        </a:xfrm>
        <a:prstGeom prst="roundRect">
          <a:avLst/>
        </a:prstGeom>
        <a:solidFill>
          <a:schemeClr val="accent2">
            <a:hueOff val="-14289088"/>
            <a:satOff val="-49925"/>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CO" sz="1200" kern="1200">
              <a:solidFill>
                <a:schemeClr val="tx1"/>
              </a:solidFill>
              <a:latin typeface="+mn-lt"/>
            </a:rPr>
            <a:t>Decreto Distrital 192 de 2021</a:t>
          </a:r>
        </a:p>
        <a:p>
          <a:pPr marL="0" lvl="0" indent="0" algn="ctr" defTabSz="533400">
            <a:lnSpc>
              <a:spcPct val="90000"/>
            </a:lnSpc>
            <a:spcBef>
              <a:spcPct val="0"/>
            </a:spcBef>
            <a:spcAft>
              <a:spcPct val="35000"/>
            </a:spcAft>
            <a:buNone/>
          </a:pPr>
          <a:r>
            <a:rPr lang="es-CO" sz="1200" b="0" i="0" kern="1200">
              <a:solidFill>
                <a:schemeClr val="tx1"/>
              </a:solidFill>
            </a:rPr>
            <a:t>Declaratoria de importancia estratégica (Art.20)</a:t>
          </a:r>
          <a:endParaRPr lang="es-CO" sz="1200" kern="1200">
            <a:solidFill>
              <a:schemeClr val="tx1"/>
            </a:solidFill>
            <a:latin typeface="+mn-lt"/>
          </a:endParaRPr>
        </a:p>
      </dsp:txBody>
      <dsp:txXfrm>
        <a:off x="33753" y="2788096"/>
        <a:ext cx="3142433" cy="567205"/>
      </dsp:txXfrm>
    </dsp:sp>
    <dsp:sp modelId="{E488FD44-5D2B-4A21-82EC-320F0872B045}">
      <dsp:nvSpPr>
        <dsp:cNvPr id="0" name=""/>
        <dsp:cNvSpPr/>
      </dsp:nvSpPr>
      <dsp:spPr>
        <a:xfrm rot="5400000">
          <a:off x="6012329" y="764417"/>
          <a:ext cx="796086" cy="6407001"/>
        </a:xfrm>
        <a:prstGeom prst="round2SameRect">
          <a:avLst/>
        </a:prstGeom>
        <a:solidFill>
          <a:schemeClr val="accent2">
            <a:tint val="40000"/>
            <a:alpha val="90000"/>
            <a:hueOff val="-17964567"/>
            <a:satOff val="-37441"/>
            <a:lumOff val="1552"/>
            <a:alphaOff val="0"/>
          </a:schemeClr>
        </a:solidFill>
        <a:ln w="12700" cap="flat" cmpd="sng" algn="ctr">
          <a:solidFill>
            <a:schemeClr val="accent2">
              <a:tint val="40000"/>
              <a:alpha val="90000"/>
              <a:hueOff val="-17964567"/>
              <a:satOff val="-37441"/>
              <a:lumOff val="15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Modifica parcialmente el Decreto Distrital 662 de 2018, que reglamenta y establece directrices y controles en el proceso presupuestal de las Empresas Distritales y dicta otras disposiciones</a:t>
          </a:r>
        </a:p>
      </dsp:txBody>
      <dsp:txXfrm rot="-5400000">
        <a:off x="3206872" y="3608736"/>
        <a:ext cx="6368139" cy="718362"/>
      </dsp:txXfrm>
    </dsp:sp>
    <dsp:sp modelId="{C376FB9B-84DE-42BB-98BF-239C05C513BD}">
      <dsp:nvSpPr>
        <dsp:cNvPr id="0" name=""/>
        <dsp:cNvSpPr/>
      </dsp:nvSpPr>
      <dsp:spPr>
        <a:xfrm>
          <a:off x="3068" y="3446554"/>
          <a:ext cx="3203803" cy="1042727"/>
        </a:xfrm>
        <a:prstGeom prst="roundRect">
          <a:avLst/>
        </a:prstGeom>
        <a:solidFill>
          <a:schemeClr val="accent2">
            <a:hueOff val="-17861360"/>
            <a:satOff val="-62407"/>
            <a:lumOff val="1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CO" sz="1200" kern="1200">
              <a:solidFill>
                <a:schemeClr val="tx1"/>
              </a:solidFill>
              <a:latin typeface="+mn-lt"/>
            </a:rPr>
            <a:t>Decreto Distrital 191 de 2021</a:t>
          </a:r>
        </a:p>
        <a:p>
          <a:pPr marL="0" lvl="0" indent="0" algn="ctr" defTabSz="533400">
            <a:lnSpc>
              <a:spcPct val="90000"/>
            </a:lnSpc>
            <a:spcBef>
              <a:spcPct val="0"/>
            </a:spcBef>
            <a:spcAft>
              <a:spcPct val="35000"/>
            </a:spcAft>
            <a:buNone/>
          </a:pPr>
          <a:r>
            <a:rPr lang="es-CO" sz="1200" b="0" i="0" kern="1200">
              <a:solidFill>
                <a:schemeClr val="tx1"/>
              </a:solidFill>
            </a:rPr>
            <a:t>VF Ordinarias y Excepcionales viabilidad fiscal, VF en contratos en ejecución, aprobación de VF (Art.4, 5, 6, 7, 8 y 9)</a:t>
          </a:r>
          <a:endParaRPr lang="es-CO" sz="1200" b="0" kern="1200">
            <a:solidFill>
              <a:schemeClr val="tx1"/>
            </a:solidFill>
            <a:latin typeface="+mn-lt"/>
          </a:endParaRPr>
        </a:p>
      </dsp:txBody>
      <dsp:txXfrm>
        <a:off x="53970" y="3497456"/>
        <a:ext cx="3101999" cy="940923"/>
      </dsp:txXfrm>
    </dsp:sp>
    <dsp:sp modelId="{CE684483-510A-4794-95DE-6D3A3AD42816}">
      <dsp:nvSpPr>
        <dsp:cNvPr id="0" name=""/>
        <dsp:cNvSpPr/>
      </dsp:nvSpPr>
      <dsp:spPr>
        <a:xfrm rot="5400000">
          <a:off x="6133959" y="1660636"/>
          <a:ext cx="552826" cy="6407001"/>
        </a:xfrm>
        <a:prstGeom prst="round2SameRect">
          <a:avLst/>
        </a:prstGeom>
        <a:solidFill>
          <a:schemeClr val="accent2">
            <a:tint val="40000"/>
            <a:alpha val="90000"/>
            <a:hueOff val="-21557481"/>
            <a:satOff val="-44929"/>
            <a:lumOff val="1863"/>
            <a:alphaOff val="0"/>
          </a:schemeClr>
        </a:solidFill>
        <a:ln w="12700" cap="flat" cmpd="sng" algn="ctr">
          <a:solidFill>
            <a:schemeClr val="accent2">
              <a:tint val="40000"/>
              <a:alpha val="90000"/>
              <a:hueOff val="-21557481"/>
              <a:satOff val="-44929"/>
              <a:lumOff val="18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O" sz="1200" kern="1200">
              <a:solidFill>
                <a:schemeClr val="tx1"/>
              </a:solidFill>
              <a:latin typeface="+mn-lt"/>
            </a:rPr>
            <a:t>Modifica y adiciona el Decreto 192 de 2021, ‘Por medio del cual se reglamenta el Estatuto Orgánico del Presupuesto Distrital y se dictan otras disposiciones</a:t>
          </a:r>
        </a:p>
      </dsp:txBody>
      <dsp:txXfrm rot="-5400000">
        <a:off x="3206872" y="4614711"/>
        <a:ext cx="6380014" cy="498852"/>
      </dsp:txXfrm>
    </dsp:sp>
    <dsp:sp modelId="{61F471D7-2AC1-4D80-93E5-FC0441B7C269}">
      <dsp:nvSpPr>
        <dsp:cNvPr id="0" name=""/>
        <dsp:cNvSpPr/>
      </dsp:nvSpPr>
      <dsp:spPr>
        <a:xfrm>
          <a:off x="3068" y="4549849"/>
          <a:ext cx="3203803" cy="628575"/>
        </a:xfrm>
        <a:prstGeom prst="roundRect">
          <a:avLst/>
        </a:prstGeom>
        <a:solidFill>
          <a:schemeClr val="accent2">
            <a:hueOff val="-21433632"/>
            <a:satOff val="-74888"/>
            <a:lumOff val="1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s-CO" sz="1200" kern="1200">
              <a:solidFill>
                <a:schemeClr val="tx1"/>
              </a:solidFill>
              <a:latin typeface="+mn-lt"/>
            </a:rPr>
            <a:t>Decreto Distrital 356 de 2022</a:t>
          </a:r>
        </a:p>
        <a:p>
          <a:pPr marL="0" lvl="0" indent="0" algn="ctr" defTabSz="533400">
            <a:lnSpc>
              <a:spcPct val="90000"/>
            </a:lnSpc>
            <a:spcBef>
              <a:spcPct val="0"/>
            </a:spcBef>
            <a:spcAft>
              <a:spcPct val="35000"/>
            </a:spcAft>
            <a:buNone/>
          </a:pPr>
          <a:r>
            <a:rPr lang="es-MX" sz="1200" b="0" i="0" kern="1200">
              <a:solidFill>
                <a:schemeClr val="tx1"/>
              </a:solidFill>
            </a:rPr>
            <a:t>Vigencias futuras ordinarias y excepcionales (Art.1)</a:t>
          </a:r>
          <a:endParaRPr lang="es-CO" sz="1200" b="0" i="0" kern="1200">
            <a:solidFill>
              <a:schemeClr val="tx1"/>
            </a:solidFill>
            <a:latin typeface="+mn-lt"/>
          </a:endParaRPr>
        </a:p>
      </dsp:txBody>
      <dsp:txXfrm>
        <a:off x="33753" y="4580534"/>
        <a:ext cx="3142433" cy="5672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8A0CD-7EE5-474F-BEC0-A087281553A7}">
      <dsp:nvSpPr>
        <dsp:cNvPr id="0" name=""/>
        <dsp:cNvSpPr/>
      </dsp:nvSpPr>
      <dsp:spPr>
        <a:xfrm rot="5400000">
          <a:off x="408761" y="3140099"/>
          <a:ext cx="1222536" cy="203427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214E22-45A6-44F2-AEB1-E8EE23AADA38}">
      <dsp:nvSpPr>
        <dsp:cNvPr id="0" name=""/>
        <dsp:cNvSpPr/>
      </dsp:nvSpPr>
      <dsp:spPr>
        <a:xfrm>
          <a:off x="204689" y="3747909"/>
          <a:ext cx="1836553" cy="16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a:t>FUNCIONAMIENTO SERVICIO DEUDA INVERSIÓN</a:t>
          </a:r>
        </a:p>
      </dsp:txBody>
      <dsp:txXfrm>
        <a:off x="204689" y="3747909"/>
        <a:ext cx="1836553" cy="1609847"/>
      </dsp:txXfrm>
    </dsp:sp>
    <dsp:sp modelId="{94C6084D-454F-4C18-B79C-E47692BA1B96}">
      <dsp:nvSpPr>
        <dsp:cNvPr id="0" name=""/>
        <dsp:cNvSpPr/>
      </dsp:nvSpPr>
      <dsp:spPr>
        <a:xfrm>
          <a:off x="1694723" y="2990334"/>
          <a:ext cx="346519" cy="34651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04DB3-AAC7-4671-BEAA-BF81180A202F}">
      <dsp:nvSpPr>
        <dsp:cNvPr id="0" name=""/>
        <dsp:cNvSpPr/>
      </dsp:nvSpPr>
      <dsp:spPr>
        <a:xfrm rot="5400000">
          <a:off x="2657061" y="2583755"/>
          <a:ext cx="1222536" cy="203427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73C17-8D06-44A3-AFEC-CE3ACCF9E489}">
      <dsp:nvSpPr>
        <dsp:cNvPr id="0" name=""/>
        <dsp:cNvSpPr/>
      </dsp:nvSpPr>
      <dsp:spPr>
        <a:xfrm>
          <a:off x="2452989" y="3191565"/>
          <a:ext cx="1836553" cy="16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a:t>CERTIFICADO DE DISPONIBILIDAD</a:t>
          </a:r>
        </a:p>
      </dsp:txBody>
      <dsp:txXfrm>
        <a:off x="2452989" y="3191565"/>
        <a:ext cx="1836553" cy="1609847"/>
      </dsp:txXfrm>
    </dsp:sp>
    <dsp:sp modelId="{99C4EA97-5FBC-4F3C-A000-484FA2F8F5F8}">
      <dsp:nvSpPr>
        <dsp:cNvPr id="0" name=""/>
        <dsp:cNvSpPr/>
      </dsp:nvSpPr>
      <dsp:spPr>
        <a:xfrm>
          <a:off x="3943024" y="2433990"/>
          <a:ext cx="346519" cy="34651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D48CA-A569-4FFC-8000-A34E411A992F}">
      <dsp:nvSpPr>
        <dsp:cNvPr id="0" name=""/>
        <dsp:cNvSpPr/>
      </dsp:nvSpPr>
      <dsp:spPr>
        <a:xfrm rot="5400000">
          <a:off x="4905362" y="2027411"/>
          <a:ext cx="1222536" cy="2034273"/>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4D4DE-6891-47E9-89AD-67440BFD6649}">
      <dsp:nvSpPr>
        <dsp:cNvPr id="0" name=""/>
        <dsp:cNvSpPr/>
      </dsp:nvSpPr>
      <dsp:spPr>
        <a:xfrm>
          <a:off x="4701290" y="2635221"/>
          <a:ext cx="1836553" cy="16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a:t>CERTIFICADO DE REGISTRO PRESUPUESTAL</a:t>
          </a:r>
        </a:p>
      </dsp:txBody>
      <dsp:txXfrm>
        <a:off x="4701290" y="2635221"/>
        <a:ext cx="1836553" cy="1609847"/>
      </dsp:txXfrm>
    </dsp:sp>
    <dsp:sp modelId="{7D7CE1C8-58C9-4B7B-B02C-D933F9DAD32F}">
      <dsp:nvSpPr>
        <dsp:cNvPr id="0" name=""/>
        <dsp:cNvSpPr/>
      </dsp:nvSpPr>
      <dsp:spPr>
        <a:xfrm>
          <a:off x="6191324" y="1877645"/>
          <a:ext cx="346519" cy="346519"/>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7D5D2-C947-4C42-A182-DCE6A703A5AE}">
      <dsp:nvSpPr>
        <dsp:cNvPr id="0" name=""/>
        <dsp:cNvSpPr/>
      </dsp:nvSpPr>
      <dsp:spPr>
        <a:xfrm rot="5400000">
          <a:off x="7153662" y="1471067"/>
          <a:ext cx="1222536" cy="2034273"/>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91613-9C6B-46F0-8FA6-C34E5A052F2D}">
      <dsp:nvSpPr>
        <dsp:cNvPr id="0" name=""/>
        <dsp:cNvSpPr/>
      </dsp:nvSpPr>
      <dsp:spPr>
        <a:xfrm>
          <a:off x="6949591" y="2078876"/>
          <a:ext cx="1836553" cy="16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a:t>GIRO PRESUPUESTAL</a:t>
          </a:r>
        </a:p>
      </dsp:txBody>
      <dsp:txXfrm>
        <a:off x="6949591" y="2078876"/>
        <a:ext cx="1836553" cy="1609847"/>
      </dsp:txXfrm>
    </dsp:sp>
    <dsp:sp modelId="{FE72558B-38E6-41BE-990D-047AB4D95DD0}">
      <dsp:nvSpPr>
        <dsp:cNvPr id="0" name=""/>
        <dsp:cNvSpPr/>
      </dsp:nvSpPr>
      <dsp:spPr>
        <a:xfrm>
          <a:off x="8439625" y="1321301"/>
          <a:ext cx="346519" cy="346519"/>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71A11-3E32-4B1D-87D6-345820EAE25B}">
      <dsp:nvSpPr>
        <dsp:cNvPr id="0" name=""/>
        <dsp:cNvSpPr/>
      </dsp:nvSpPr>
      <dsp:spPr>
        <a:xfrm rot="5400000">
          <a:off x="9401963" y="914722"/>
          <a:ext cx="1222536" cy="2034273"/>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A8AEE-37BE-4DE8-B9BA-4C2190CA9E2B}">
      <dsp:nvSpPr>
        <dsp:cNvPr id="0" name=""/>
        <dsp:cNvSpPr/>
      </dsp:nvSpPr>
      <dsp:spPr>
        <a:xfrm>
          <a:off x="9197891" y="1522532"/>
          <a:ext cx="1836553" cy="16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a:t>PAGO</a:t>
          </a:r>
        </a:p>
      </dsp:txBody>
      <dsp:txXfrm>
        <a:off x="9197891" y="1522532"/>
        <a:ext cx="1836553" cy="16098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DCBEF-5108-447C-86B4-3AE5855112E7}">
      <dsp:nvSpPr>
        <dsp:cNvPr id="0" name=""/>
        <dsp:cNvSpPr/>
      </dsp:nvSpPr>
      <dsp:spPr>
        <a:xfrm>
          <a:off x="56" y="929915"/>
          <a:ext cx="5388336" cy="627437"/>
        </a:xfrm>
        <a:prstGeom prst="rect">
          <a:avLst/>
        </a:prstGeom>
        <a:solidFill>
          <a:schemeClr val="accent3">
            <a:lumMod val="75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b="1" kern="1200"/>
            <a:t>TRASLADO CON TRÁMITE ANTE LA DDP</a:t>
          </a:r>
        </a:p>
        <a:p>
          <a:pPr marL="0" lvl="0" indent="0" algn="ctr" defTabSz="711200">
            <a:lnSpc>
              <a:spcPct val="90000"/>
            </a:lnSpc>
            <a:spcBef>
              <a:spcPct val="0"/>
            </a:spcBef>
            <a:spcAft>
              <a:spcPct val="35000"/>
            </a:spcAft>
            <a:buNone/>
          </a:pPr>
          <a:r>
            <a:rPr lang="es-CO" sz="1600" b="1" kern="1200" err="1"/>
            <a:t>Bogdata</a:t>
          </a:r>
          <a:r>
            <a:rPr lang="es-CO" sz="1600" b="1" kern="1200"/>
            <a:t>: Traslado INTW</a:t>
          </a:r>
        </a:p>
      </dsp:txBody>
      <dsp:txXfrm>
        <a:off x="56" y="929915"/>
        <a:ext cx="5388336" cy="627437"/>
      </dsp:txXfrm>
    </dsp:sp>
    <dsp:sp modelId="{14CC7661-CD85-455D-9E6F-BF4292782F13}">
      <dsp:nvSpPr>
        <dsp:cNvPr id="0" name=""/>
        <dsp:cNvSpPr/>
      </dsp:nvSpPr>
      <dsp:spPr>
        <a:xfrm>
          <a:off x="0" y="1557352"/>
          <a:ext cx="5388336" cy="3161553"/>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113792" bIns="128016" numCol="1" spcCol="1270" anchor="t" anchorCtr="0">
          <a:noAutofit/>
        </a:bodyPr>
        <a:lstStyle/>
        <a:p>
          <a:pPr marL="0" lvl="1" indent="0" algn="just" defTabSz="711200">
            <a:lnSpc>
              <a:spcPct val="90000"/>
            </a:lnSpc>
            <a:spcBef>
              <a:spcPct val="0"/>
            </a:spcBef>
            <a:spcAft>
              <a:spcPct val="15000"/>
            </a:spcAft>
            <a:buFont typeface="Wingdings" panose="05000000000000000000" pitchFamily="2" charset="2"/>
            <a:buChar char="Ø"/>
          </a:pPr>
          <a:r>
            <a:rPr lang="es-CO" sz="1600" kern="1200"/>
            <a:t>Aplica para gastos de funcionamiento e inversión.</a:t>
          </a:r>
        </a:p>
        <a:p>
          <a:pPr marL="0" lvl="1" indent="0" algn="just" defTabSz="711200">
            <a:lnSpc>
              <a:spcPct val="90000"/>
            </a:lnSpc>
            <a:spcBef>
              <a:spcPct val="0"/>
            </a:spcBef>
            <a:spcAft>
              <a:spcPct val="15000"/>
            </a:spcAft>
            <a:buFont typeface="Wingdings" panose="05000000000000000000" pitchFamily="2" charset="2"/>
            <a:buChar char="Ø"/>
          </a:pPr>
          <a:r>
            <a:rPr lang="es-CO" sz="1600" b="1" u="none" kern="1200"/>
            <a:t>Requiere concepto previo de la DDP.</a:t>
          </a:r>
        </a:p>
        <a:p>
          <a:pPr marL="0" lvl="1" indent="0" algn="just" defTabSz="711200">
            <a:lnSpc>
              <a:spcPct val="90000"/>
            </a:lnSpc>
            <a:spcBef>
              <a:spcPct val="0"/>
            </a:spcBef>
            <a:spcAft>
              <a:spcPct val="15000"/>
            </a:spcAft>
            <a:buFont typeface="Wingdings" panose="05000000000000000000" pitchFamily="2" charset="2"/>
            <a:buChar char="Ø"/>
          </a:pPr>
          <a:r>
            <a:rPr lang="es-CO" sz="1600" u="none" kern="1200"/>
            <a:t>Requisitos Manual Operativo Presupuestal: Justificación firmada Representante Legal, Proyecto Acto Administrativo, Concepto SDP – Inversión, Anexos (fallos Sentencias, vacaciones en dinero resoluciones de retiro, relación cuadro formato firmado) y </a:t>
          </a:r>
          <a:r>
            <a:rPr lang="es-CO" sz="1600" b="1" u="none" kern="1200"/>
            <a:t>solicitud generada en </a:t>
          </a:r>
          <a:r>
            <a:rPr lang="es-CO" sz="1600" b="1" u="none" kern="1200" err="1"/>
            <a:t>Bogdata</a:t>
          </a:r>
          <a:r>
            <a:rPr lang="es-CO" sz="1600" b="1" u="none" kern="1200"/>
            <a:t> (INTW)</a:t>
          </a:r>
          <a:endParaRPr lang="es-CO" sz="1600" b="1" kern="1200"/>
        </a:p>
        <a:p>
          <a:pPr marL="0" lvl="1" indent="0" algn="just" defTabSz="711200">
            <a:lnSpc>
              <a:spcPct val="90000"/>
            </a:lnSpc>
            <a:spcBef>
              <a:spcPct val="0"/>
            </a:spcBef>
            <a:spcAft>
              <a:spcPct val="15000"/>
            </a:spcAft>
            <a:buFont typeface="Wingdings" panose="05000000000000000000" pitchFamily="2" charset="2"/>
            <a:buChar char="Ø"/>
          </a:pPr>
          <a:r>
            <a:rPr lang="es-CO" sz="1600" u="none" kern="1200"/>
            <a:t>Radicar ante la DDP la solicitud y soportes</a:t>
          </a:r>
          <a:endParaRPr lang="es-CO" sz="1600" kern="1200"/>
        </a:p>
        <a:p>
          <a:pPr marL="0" lvl="1" indent="0" algn="just" defTabSz="711200">
            <a:lnSpc>
              <a:spcPct val="90000"/>
            </a:lnSpc>
            <a:spcBef>
              <a:spcPct val="0"/>
            </a:spcBef>
            <a:spcAft>
              <a:spcPct val="15000"/>
            </a:spcAft>
            <a:buFont typeface="Wingdings" panose="05000000000000000000" pitchFamily="2" charset="2"/>
            <a:buChar char="Ø"/>
          </a:pPr>
          <a:r>
            <a:rPr lang="es-CO" sz="1600" b="1" kern="1200"/>
            <a:t>Emite concepto previo favorable – DDP</a:t>
          </a:r>
        </a:p>
        <a:p>
          <a:pPr marL="0" lvl="1" indent="0" algn="just" defTabSz="711200">
            <a:lnSpc>
              <a:spcPct val="90000"/>
            </a:lnSpc>
            <a:spcBef>
              <a:spcPct val="0"/>
            </a:spcBef>
            <a:spcAft>
              <a:spcPct val="15000"/>
            </a:spcAft>
            <a:buFont typeface="Wingdings" panose="05000000000000000000" pitchFamily="2" charset="2"/>
            <a:buChar char="Ø"/>
          </a:pPr>
          <a:r>
            <a:rPr lang="es-CO" sz="1600" kern="1200"/>
            <a:t>Acto administrativo de la entidad</a:t>
          </a:r>
        </a:p>
        <a:p>
          <a:pPr marL="0" lvl="1" indent="0" algn="just" defTabSz="711200">
            <a:lnSpc>
              <a:spcPct val="90000"/>
            </a:lnSpc>
            <a:spcBef>
              <a:spcPct val="0"/>
            </a:spcBef>
            <a:spcAft>
              <a:spcPct val="15000"/>
            </a:spcAft>
            <a:buFont typeface="Wingdings" panose="05000000000000000000" pitchFamily="2" charset="2"/>
            <a:buChar char="Ø"/>
          </a:pPr>
          <a:r>
            <a:rPr lang="es-CO" sz="1600" kern="1200"/>
            <a:t>Incorporación del acto administrativo previa verificación de la DDP.</a:t>
          </a:r>
        </a:p>
      </dsp:txBody>
      <dsp:txXfrm>
        <a:off x="0" y="1557352"/>
        <a:ext cx="5388336" cy="3161553"/>
      </dsp:txXfrm>
    </dsp:sp>
    <dsp:sp modelId="{FCAF039B-9CFE-4367-946E-6331C0AFC719}">
      <dsp:nvSpPr>
        <dsp:cNvPr id="0" name=""/>
        <dsp:cNvSpPr/>
      </dsp:nvSpPr>
      <dsp:spPr>
        <a:xfrm>
          <a:off x="6142760" y="897030"/>
          <a:ext cx="5388336" cy="592602"/>
        </a:xfrm>
        <a:prstGeom prst="rect">
          <a:avLst/>
        </a:prstGeom>
        <a:solidFill>
          <a:schemeClr val="accent3">
            <a:lumMod val="75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O" sz="1600" b="1" kern="1200"/>
            <a:t>TRASLADO INTERNO ENTIDAD </a:t>
          </a:r>
        </a:p>
        <a:p>
          <a:pPr marL="0" lvl="0" indent="0" algn="ctr" defTabSz="711200">
            <a:lnSpc>
              <a:spcPct val="90000"/>
            </a:lnSpc>
            <a:spcBef>
              <a:spcPct val="0"/>
            </a:spcBef>
            <a:spcAft>
              <a:spcPct val="35000"/>
            </a:spcAft>
            <a:buNone/>
          </a:pPr>
          <a:r>
            <a:rPr lang="es-CO" sz="1600" b="1" kern="1200" err="1"/>
            <a:t>Bogdata</a:t>
          </a:r>
          <a:r>
            <a:rPr lang="es-CO" sz="1600" b="1" kern="1200"/>
            <a:t>: Traslado INTE </a:t>
          </a:r>
        </a:p>
      </dsp:txBody>
      <dsp:txXfrm>
        <a:off x="6142760" y="897030"/>
        <a:ext cx="5388336" cy="592602"/>
      </dsp:txXfrm>
    </dsp:sp>
    <dsp:sp modelId="{33A085C4-48CE-4756-85C6-E6DEF657B65B}">
      <dsp:nvSpPr>
        <dsp:cNvPr id="0" name=""/>
        <dsp:cNvSpPr/>
      </dsp:nvSpPr>
      <dsp:spPr>
        <a:xfrm>
          <a:off x="6142760" y="1590237"/>
          <a:ext cx="5388336" cy="3161553"/>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85344" tIns="85344" rIns="113792" bIns="128016" numCol="1" spcCol="1270" anchor="t" anchorCtr="0">
          <a:noAutofit/>
        </a:bodyPr>
        <a:lstStyle/>
        <a:p>
          <a:pPr marL="0" lvl="1" indent="0" algn="just" defTabSz="711200">
            <a:lnSpc>
              <a:spcPct val="90000"/>
            </a:lnSpc>
            <a:spcBef>
              <a:spcPct val="0"/>
            </a:spcBef>
            <a:spcAft>
              <a:spcPct val="15000"/>
            </a:spcAft>
            <a:buFont typeface="Wingdings" panose="05000000000000000000" pitchFamily="2" charset="2"/>
            <a:buChar char="Ø"/>
          </a:pPr>
          <a:r>
            <a:rPr lang="es-CO" sz="1600" kern="1200"/>
            <a:t>Aplica para </a:t>
          </a:r>
          <a:r>
            <a:rPr lang="es-CO" sz="1600" b="1" u="none" kern="1200"/>
            <a:t>gastos de funcionamiento </a:t>
          </a:r>
          <a:r>
            <a:rPr lang="es-CO" sz="1600" u="none" kern="1200"/>
            <a:t>al interior de los rubros: Factores constitutivos de salario, Contribuciones inherentes a la nómina, Remuneraciones no constitutivas de factor salarial (tipo de vinculación), Activos fijos, Materiales y suministros y Adquisición de servicios.</a:t>
          </a:r>
        </a:p>
        <a:p>
          <a:pPr marL="0" lvl="1" indent="0" algn="just" defTabSz="711200">
            <a:lnSpc>
              <a:spcPct val="90000"/>
            </a:lnSpc>
            <a:spcBef>
              <a:spcPct val="0"/>
            </a:spcBef>
            <a:spcAft>
              <a:spcPct val="15000"/>
            </a:spcAft>
            <a:buFont typeface="Wingdings" panose="05000000000000000000" pitchFamily="2" charset="2"/>
            <a:buChar char="Ø"/>
          </a:pPr>
          <a:r>
            <a:rPr lang="es-CO" sz="1600" b="1" u="none" kern="1200"/>
            <a:t>No Requiere concepto previo de la DDP.</a:t>
          </a:r>
        </a:p>
        <a:p>
          <a:pPr marL="0" lvl="1" indent="0" algn="just" defTabSz="711200">
            <a:lnSpc>
              <a:spcPct val="90000"/>
            </a:lnSpc>
            <a:spcBef>
              <a:spcPct val="0"/>
            </a:spcBef>
            <a:spcAft>
              <a:spcPct val="15000"/>
            </a:spcAft>
            <a:buFont typeface="Wingdings" panose="05000000000000000000" pitchFamily="2" charset="2"/>
            <a:buChar char="Ø"/>
          </a:pPr>
          <a:r>
            <a:rPr lang="es-CO" sz="1600" u="none" kern="1200"/>
            <a:t>Requisitos: definidos por entidad</a:t>
          </a:r>
        </a:p>
        <a:p>
          <a:pPr marL="0" lvl="1" indent="0" algn="just" defTabSz="711200">
            <a:lnSpc>
              <a:spcPct val="90000"/>
            </a:lnSpc>
            <a:spcBef>
              <a:spcPct val="0"/>
            </a:spcBef>
            <a:spcAft>
              <a:spcPct val="15000"/>
            </a:spcAft>
            <a:buFont typeface="Wingdings" panose="05000000000000000000" pitchFamily="2" charset="2"/>
            <a:buChar char="Ø"/>
          </a:pPr>
          <a:r>
            <a:rPr lang="es-CO" sz="1600" b="1" u="none" kern="1200"/>
            <a:t>Incorporación en </a:t>
          </a:r>
          <a:r>
            <a:rPr lang="es-CO" sz="1600" b="1" u="none" kern="1200" err="1"/>
            <a:t>Bogdata</a:t>
          </a:r>
          <a:r>
            <a:rPr lang="es-CO" sz="1600" b="1" u="none" kern="1200"/>
            <a:t> (INTE los datos de </a:t>
          </a:r>
          <a:r>
            <a:rPr lang="es-CO" sz="1600" b="1" u="none" kern="1200" err="1"/>
            <a:t>contracrédito</a:t>
          </a:r>
          <a:r>
            <a:rPr lang="es-CO" sz="1600" b="1" u="none" kern="1200"/>
            <a:t> y crédito).</a:t>
          </a:r>
        </a:p>
      </dsp:txBody>
      <dsp:txXfrm>
        <a:off x="6142760" y="1590237"/>
        <a:ext cx="5388336" cy="31615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158B6-A16A-4F17-AE5B-206A392F48AA}">
      <dsp:nvSpPr>
        <dsp:cNvPr id="0" name=""/>
        <dsp:cNvSpPr/>
      </dsp:nvSpPr>
      <dsp:spPr>
        <a:xfrm>
          <a:off x="663" y="161"/>
          <a:ext cx="11136688" cy="396075"/>
        </a:xfrm>
        <a:prstGeom prst="roundRect">
          <a:avLst>
            <a:gd name="adj" fmla="val 10000"/>
          </a:avLst>
        </a:prstGeom>
        <a:gradFill flip="none" rotWithShape="0">
          <a:gsLst>
            <a:gs pos="0">
              <a:schemeClr val="accent2"/>
            </a:gs>
            <a:gs pos="36000">
              <a:schemeClr val="accent1">
                <a:hueOff val="0"/>
                <a:satOff val="0"/>
                <a:lumOff val="0"/>
                <a:shade val="67500"/>
                <a:satMod val="115000"/>
              </a:schemeClr>
            </a:gs>
            <a:gs pos="100000">
              <a:schemeClr val="bg2"/>
            </a:gs>
          </a:gsLst>
          <a:path path="circle">
            <a:fillToRect t="100000" r="100000"/>
          </a:path>
          <a:tileRect l="-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a:t>Cierre presupuestal </a:t>
          </a:r>
          <a:endParaRPr lang="es-CO" sz="2400" kern="1200"/>
        </a:p>
      </dsp:txBody>
      <dsp:txXfrm>
        <a:off x="12264" y="11762"/>
        <a:ext cx="11113486" cy="372873"/>
      </dsp:txXfrm>
    </dsp:sp>
    <dsp:sp modelId="{85E7E478-5881-4945-8576-C20BE7BD3F08}">
      <dsp:nvSpPr>
        <dsp:cNvPr id="0" name=""/>
        <dsp:cNvSpPr/>
      </dsp:nvSpPr>
      <dsp:spPr>
        <a:xfrm>
          <a:off x="43769" y="740373"/>
          <a:ext cx="5292040" cy="238392"/>
        </a:xfrm>
        <a:prstGeom prst="roundRect">
          <a:avLst>
            <a:gd name="adj" fmla="val 100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tx1"/>
              </a:solidFill>
            </a:rPr>
            <a:t>Ejecución presupuestal </a:t>
          </a:r>
          <a:endParaRPr lang="es-CO" sz="2000" kern="1200">
            <a:solidFill>
              <a:schemeClr val="tx1"/>
            </a:solidFill>
          </a:endParaRPr>
        </a:p>
      </dsp:txBody>
      <dsp:txXfrm>
        <a:off x="50751" y="747355"/>
        <a:ext cx="5278076" cy="224428"/>
      </dsp:txXfrm>
    </dsp:sp>
    <dsp:sp modelId="{3CD48CE9-C667-47C4-8F0C-57110943BF92}">
      <dsp:nvSpPr>
        <dsp:cNvPr id="0" name=""/>
        <dsp:cNvSpPr/>
      </dsp:nvSpPr>
      <dsp:spPr>
        <a:xfrm>
          <a:off x="5672186" y="715355"/>
          <a:ext cx="5391469" cy="259179"/>
        </a:xfrm>
        <a:prstGeom prst="roundRect">
          <a:avLst>
            <a:gd name="adj" fmla="val 100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solidFill>
                <a:schemeClr val="tx1"/>
              </a:solidFill>
            </a:rPr>
            <a:t>Situación fiscal / Excedentes financieros </a:t>
          </a:r>
          <a:endParaRPr lang="es-CO" sz="2000" kern="1200">
            <a:solidFill>
              <a:schemeClr val="tx1"/>
            </a:solidFill>
          </a:endParaRPr>
        </a:p>
      </dsp:txBody>
      <dsp:txXfrm>
        <a:off x="5679777" y="722946"/>
        <a:ext cx="5376287" cy="24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D8342-8EF9-42F3-BD4B-B2BEDBCDDC04}">
      <dsp:nvSpPr>
        <dsp:cNvPr id="0" name=""/>
        <dsp:cNvSpPr/>
      </dsp:nvSpPr>
      <dsp:spPr>
        <a:xfrm>
          <a:off x="7285" y="687020"/>
          <a:ext cx="2645748" cy="142380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solidFill>
                <a:schemeClr val="accent6">
                  <a:lumMod val="60000"/>
                  <a:lumOff val="40000"/>
                </a:schemeClr>
              </a:solidFill>
            </a:rPr>
            <a:t>Decreto 714 de 1996  </a:t>
          </a:r>
        </a:p>
        <a:p>
          <a:pPr marL="0" lvl="0" indent="0" algn="ctr" defTabSz="622300">
            <a:lnSpc>
              <a:spcPct val="90000"/>
            </a:lnSpc>
            <a:spcBef>
              <a:spcPct val="0"/>
            </a:spcBef>
            <a:spcAft>
              <a:spcPct val="35000"/>
            </a:spcAft>
            <a:buNone/>
          </a:pPr>
          <a:r>
            <a:rPr lang="es-MX" sz="1400" b="1" kern="1200"/>
            <a:t>Acuerdo 24 de 1995</a:t>
          </a:r>
        </a:p>
        <a:p>
          <a:pPr marL="0" lvl="0" indent="0" algn="ctr" defTabSz="622300">
            <a:lnSpc>
              <a:spcPct val="90000"/>
            </a:lnSpc>
            <a:spcBef>
              <a:spcPct val="0"/>
            </a:spcBef>
            <a:spcAft>
              <a:spcPct val="35000"/>
            </a:spcAft>
            <a:buNone/>
          </a:pPr>
          <a:r>
            <a:rPr lang="es-MX" sz="1400" b="1" kern="1200"/>
            <a:t>Acuerdo 20 de 1996</a:t>
          </a:r>
        </a:p>
        <a:p>
          <a:pPr marL="0" lvl="0" indent="0" algn="ctr" defTabSz="622300">
            <a:lnSpc>
              <a:spcPct val="90000"/>
            </a:lnSpc>
            <a:spcBef>
              <a:spcPct val="0"/>
            </a:spcBef>
            <a:spcAft>
              <a:spcPct val="35000"/>
            </a:spcAft>
            <a:buNone/>
          </a:pPr>
          <a:r>
            <a:rPr lang="es-MX" sz="1600" b="1" kern="1200">
              <a:solidFill>
                <a:schemeClr val="accent6">
                  <a:lumMod val="60000"/>
                  <a:lumOff val="40000"/>
                </a:schemeClr>
              </a:solidFill>
            </a:rPr>
            <a:t>Estatuto Orgánico de Presupuesto Distrital</a:t>
          </a:r>
        </a:p>
      </dsp:txBody>
      <dsp:txXfrm>
        <a:off x="48987" y="728722"/>
        <a:ext cx="2562344" cy="1340405"/>
      </dsp:txXfrm>
    </dsp:sp>
    <dsp:sp modelId="{4F8571FD-498C-4C67-911A-D255721A5E75}">
      <dsp:nvSpPr>
        <dsp:cNvPr id="0" name=""/>
        <dsp:cNvSpPr/>
      </dsp:nvSpPr>
      <dsp:spPr>
        <a:xfrm>
          <a:off x="271860" y="2110829"/>
          <a:ext cx="264574" cy="697056"/>
        </a:xfrm>
        <a:custGeom>
          <a:avLst/>
          <a:gdLst/>
          <a:ahLst/>
          <a:cxnLst/>
          <a:rect l="0" t="0" r="0" b="0"/>
          <a:pathLst>
            <a:path>
              <a:moveTo>
                <a:pt x="0" y="0"/>
              </a:moveTo>
              <a:lnTo>
                <a:pt x="0" y="697056"/>
              </a:lnTo>
              <a:lnTo>
                <a:pt x="264574" y="69705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98EDC9-15D1-4D82-BFA8-9E46F5DCD745}">
      <dsp:nvSpPr>
        <dsp:cNvPr id="0" name=""/>
        <dsp:cNvSpPr/>
      </dsp:nvSpPr>
      <dsp:spPr>
        <a:xfrm>
          <a:off x="536435" y="2280205"/>
          <a:ext cx="2921172" cy="1055359"/>
        </a:xfrm>
        <a:prstGeom prst="roundRect">
          <a:avLst>
            <a:gd name="adj" fmla="val 10000"/>
          </a:avLst>
        </a:prstGeom>
        <a:solidFill>
          <a:schemeClr val="lt1">
            <a:alpha val="90000"/>
            <a:hueOff val="0"/>
            <a:satOff val="0"/>
            <a:lumOff val="0"/>
            <a:alphaOff val="0"/>
          </a:schemeClr>
        </a:solidFill>
        <a:ln w="6350" cap="flat" cmpd="sng" algn="ctr">
          <a:solidFill>
            <a:scrgbClr r="0" g="0" b="0"/>
          </a:solidFill>
          <a:prstDash val="sysDot"/>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Clr>
              <a:srgbClr val="000000"/>
            </a:buClr>
            <a:buSzTx/>
            <a:buFont typeface="Arial"/>
            <a:buNone/>
          </a:pPr>
          <a:r>
            <a:rPr lang="es-MX" sz="1400" b="0" kern="1200"/>
            <a:t>Decreto 192 de 2021</a:t>
          </a:r>
        </a:p>
        <a:p>
          <a:pPr marL="0" lvl="0" indent="0" algn="ctr" defTabSz="622300">
            <a:lnSpc>
              <a:spcPct val="90000"/>
            </a:lnSpc>
            <a:spcBef>
              <a:spcPct val="0"/>
            </a:spcBef>
            <a:spcAft>
              <a:spcPct val="35000"/>
            </a:spcAft>
            <a:buClr>
              <a:srgbClr val="000000"/>
            </a:buClr>
            <a:buSzTx/>
            <a:buFont typeface="Arial"/>
            <a:buNone/>
          </a:pPr>
          <a:r>
            <a:rPr lang="es-MX" sz="1400" b="0" kern="1200"/>
            <a:t>Decreto 356 de 2022 </a:t>
          </a:r>
        </a:p>
        <a:p>
          <a:pPr marL="0" lvl="0" indent="0" algn="ctr" defTabSz="622300">
            <a:lnSpc>
              <a:spcPct val="90000"/>
            </a:lnSpc>
            <a:spcBef>
              <a:spcPct val="0"/>
            </a:spcBef>
            <a:spcAft>
              <a:spcPct val="35000"/>
            </a:spcAft>
            <a:buClr>
              <a:srgbClr val="000000"/>
            </a:buClr>
            <a:buSzTx/>
            <a:buFont typeface="Arial"/>
            <a:buNone/>
          </a:pPr>
          <a:r>
            <a:rPr lang="es-MX" sz="1400" b="0" i="0" kern="1200"/>
            <a:t>Reglamenta el Estatuto Orgánico del Presupuesto Distrital </a:t>
          </a:r>
          <a:endParaRPr lang="es-CO" sz="1400" b="0" i="0" kern="1200"/>
        </a:p>
      </dsp:txBody>
      <dsp:txXfrm>
        <a:off x="567345" y="2311115"/>
        <a:ext cx="2859352" cy="993539"/>
      </dsp:txXfrm>
    </dsp:sp>
    <dsp:sp modelId="{606FBACA-D25D-434E-91D6-AB6746948EAB}">
      <dsp:nvSpPr>
        <dsp:cNvPr id="0" name=""/>
        <dsp:cNvSpPr/>
      </dsp:nvSpPr>
      <dsp:spPr>
        <a:xfrm>
          <a:off x="3569039" y="687020"/>
          <a:ext cx="2228636" cy="898218"/>
        </a:xfrm>
        <a:prstGeom prst="roundRect">
          <a:avLst>
            <a:gd name="adj" fmla="val 10000"/>
          </a:avLst>
        </a:prstGeom>
        <a:gradFill rotWithShape="0">
          <a:gsLst>
            <a:gs pos="0">
              <a:schemeClr val="accent4">
                <a:hueOff val="624504"/>
                <a:satOff val="3478"/>
                <a:lumOff val="1372"/>
                <a:alphaOff val="0"/>
                <a:satMod val="103000"/>
                <a:lumMod val="102000"/>
                <a:tint val="94000"/>
              </a:schemeClr>
            </a:gs>
            <a:gs pos="50000">
              <a:schemeClr val="accent4">
                <a:hueOff val="624504"/>
                <a:satOff val="3478"/>
                <a:lumOff val="1372"/>
                <a:alphaOff val="0"/>
                <a:satMod val="110000"/>
                <a:lumMod val="100000"/>
                <a:shade val="100000"/>
              </a:schemeClr>
            </a:gs>
            <a:gs pos="100000">
              <a:schemeClr val="accent4">
                <a:hueOff val="624504"/>
                <a:satOff val="3478"/>
                <a:lumOff val="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t>Decreto 662 de 2018</a:t>
          </a:r>
        </a:p>
        <a:p>
          <a:pPr marL="0" lvl="0" indent="0" algn="ctr" defTabSz="622300">
            <a:lnSpc>
              <a:spcPct val="90000"/>
            </a:lnSpc>
            <a:spcBef>
              <a:spcPct val="0"/>
            </a:spcBef>
            <a:spcAft>
              <a:spcPct val="35000"/>
            </a:spcAft>
            <a:buNone/>
          </a:pPr>
          <a:r>
            <a:rPr lang="es-MX" sz="1400" b="1" kern="1200"/>
            <a:t>Decreto 191 de 2021</a:t>
          </a:r>
        </a:p>
      </dsp:txBody>
      <dsp:txXfrm>
        <a:off x="3595347" y="713328"/>
        <a:ext cx="2176020" cy="845602"/>
      </dsp:txXfrm>
    </dsp:sp>
    <dsp:sp modelId="{AAF0D2F8-F423-4BE2-A7C3-84022659FC6E}">
      <dsp:nvSpPr>
        <dsp:cNvPr id="0" name=""/>
        <dsp:cNvSpPr/>
      </dsp:nvSpPr>
      <dsp:spPr>
        <a:xfrm>
          <a:off x="3791902" y="1585238"/>
          <a:ext cx="222863" cy="959873"/>
        </a:xfrm>
        <a:custGeom>
          <a:avLst/>
          <a:gdLst/>
          <a:ahLst/>
          <a:cxnLst/>
          <a:rect l="0" t="0" r="0" b="0"/>
          <a:pathLst>
            <a:path>
              <a:moveTo>
                <a:pt x="0" y="0"/>
              </a:moveTo>
              <a:lnTo>
                <a:pt x="0" y="959873"/>
              </a:lnTo>
              <a:lnTo>
                <a:pt x="222863" y="959873"/>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D82641-68A6-4E36-882B-861ADBB9AB8D}">
      <dsp:nvSpPr>
        <dsp:cNvPr id="0" name=""/>
        <dsp:cNvSpPr/>
      </dsp:nvSpPr>
      <dsp:spPr>
        <a:xfrm>
          <a:off x="4014766" y="1863818"/>
          <a:ext cx="2165539" cy="136258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24504"/>
              <a:satOff val="3478"/>
              <a:lumOff val="137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a:t>Reglamenta el proceso presupuestal de las Empresas EICE, Empresas Sociales del Estado</a:t>
          </a:r>
          <a:endParaRPr lang="es-CO" sz="1400" kern="1200"/>
        </a:p>
      </dsp:txBody>
      <dsp:txXfrm>
        <a:off x="4054675" y="1903727"/>
        <a:ext cx="2085721" cy="1282770"/>
      </dsp:txXfrm>
    </dsp:sp>
    <dsp:sp modelId="{026D60EA-7CAE-4A17-88F8-E9693D64AB90}">
      <dsp:nvSpPr>
        <dsp:cNvPr id="0" name=""/>
        <dsp:cNvSpPr/>
      </dsp:nvSpPr>
      <dsp:spPr>
        <a:xfrm>
          <a:off x="6354835" y="687020"/>
          <a:ext cx="2228636" cy="888936"/>
        </a:xfrm>
        <a:prstGeom prst="roundRect">
          <a:avLst>
            <a:gd name="adj" fmla="val 10000"/>
          </a:avLst>
        </a:prstGeom>
        <a:gradFill rotWithShape="0">
          <a:gsLst>
            <a:gs pos="0">
              <a:schemeClr val="accent4">
                <a:hueOff val="1249009"/>
                <a:satOff val="6956"/>
                <a:lumOff val="2745"/>
                <a:alphaOff val="0"/>
                <a:satMod val="103000"/>
                <a:lumMod val="102000"/>
                <a:tint val="94000"/>
              </a:schemeClr>
            </a:gs>
            <a:gs pos="50000">
              <a:schemeClr val="accent4">
                <a:hueOff val="1249009"/>
                <a:satOff val="6956"/>
                <a:lumOff val="2745"/>
                <a:alphaOff val="0"/>
                <a:satMod val="110000"/>
                <a:lumMod val="100000"/>
                <a:shade val="100000"/>
              </a:schemeClr>
            </a:gs>
            <a:gs pos="100000">
              <a:schemeClr val="accent4">
                <a:hueOff val="1249009"/>
                <a:satOff val="6956"/>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a:t>Decreto 372 de 2010</a:t>
          </a:r>
          <a:endParaRPr lang="es-CO" sz="1400" b="1" kern="1200"/>
        </a:p>
      </dsp:txBody>
      <dsp:txXfrm>
        <a:off x="6380871" y="713056"/>
        <a:ext cx="2176564" cy="836864"/>
      </dsp:txXfrm>
    </dsp:sp>
    <dsp:sp modelId="{593472C5-377B-47DB-855A-3D15EFEE0AF4}">
      <dsp:nvSpPr>
        <dsp:cNvPr id="0" name=""/>
        <dsp:cNvSpPr/>
      </dsp:nvSpPr>
      <dsp:spPr>
        <a:xfrm>
          <a:off x="6577698" y="1575956"/>
          <a:ext cx="194212" cy="1057287"/>
        </a:xfrm>
        <a:custGeom>
          <a:avLst/>
          <a:gdLst/>
          <a:ahLst/>
          <a:cxnLst/>
          <a:rect l="0" t="0" r="0" b="0"/>
          <a:pathLst>
            <a:path>
              <a:moveTo>
                <a:pt x="0" y="0"/>
              </a:moveTo>
              <a:lnTo>
                <a:pt x="0" y="1057287"/>
              </a:lnTo>
              <a:lnTo>
                <a:pt x="194212" y="1057287"/>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AD93C8-2F88-4932-B9EF-36EC72FCE78B}">
      <dsp:nvSpPr>
        <dsp:cNvPr id="0" name=""/>
        <dsp:cNvSpPr/>
      </dsp:nvSpPr>
      <dsp:spPr>
        <a:xfrm>
          <a:off x="6771911" y="2036370"/>
          <a:ext cx="2228173" cy="11937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249009"/>
              <a:satOff val="6956"/>
              <a:lumOff val="2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a:t>Reglamenta el proceso presupuestal  de los Fondos de Desarrollo Local</a:t>
          </a:r>
          <a:endParaRPr lang="es-CO" sz="1400" kern="1200"/>
        </a:p>
      </dsp:txBody>
      <dsp:txXfrm>
        <a:off x="6806875" y="2071334"/>
        <a:ext cx="2158245" cy="1123818"/>
      </dsp:txXfrm>
    </dsp:sp>
    <dsp:sp modelId="{71BFE131-990C-4253-A071-961ADCE75F3A}">
      <dsp:nvSpPr>
        <dsp:cNvPr id="0" name=""/>
        <dsp:cNvSpPr/>
      </dsp:nvSpPr>
      <dsp:spPr>
        <a:xfrm>
          <a:off x="9140631" y="687020"/>
          <a:ext cx="2228636" cy="907133"/>
        </a:xfrm>
        <a:prstGeom prst="roundRect">
          <a:avLst>
            <a:gd name="adj" fmla="val 10000"/>
          </a:avLst>
        </a:prstGeom>
        <a:gradFill rotWithShape="0">
          <a:gsLst>
            <a:gs pos="0">
              <a:schemeClr val="accent4">
                <a:hueOff val="1873513"/>
                <a:satOff val="10434"/>
                <a:lumOff val="4117"/>
                <a:alphaOff val="0"/>
                <a:satMod val="103000"/>
                <a:lumMod val="102000"/>
                <a:tint val="94000"/>
              </a:schemeClr>
            </a:gs>
            <a:gs pos="50000">
              <a:schemeClr val="accent4">
                <a:hueOff val="1873513"/>
                <a:satOff val="10434"/>
                <a:lumOff val="4117"/>
                <a:alphaOff val="0"/>
                <a:satMod val="110000"/>
                <a:lumMod val="100000"/>
                <a:shade val="100000"/>
              </a:schemeClr>
            </a:gs>
            <a:gs pos="100000">
              <a:schemeClr val="accent4">
                <a:hueOff val="1873513"/>
                <a:satOff val="10434"/>
                <a:lumOff val="41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b="1" kern="1200"/>
            <a:t>Decreto 492 del 2019</a:t>
          </a:r>
        </a:p>
      </dsp:txBody>
      <dsp:txXfrm>
        <a:off x="9167200" y="713589"/>
        <a:ext cx="2175498" cy="853995"/>
      </dsp:txXfrm>
    </dsp:sp>
    <dsp:sp modelId="{5AC14448-84A3-4A18-B0A4-397A4F8B5AF8}">
      <dsp:nvSpPr>
        <dsp:cNvPr id="0" name=""/>
        <dsp:cNvSpPr/>
      </dsp:nvSpPr>
      <dsp:spPr>
        <a:xfrm>
          <a:off x="9363494" y="1594153"/>
          <a:ext cx="228158" cy="1074397"/>
        </a:xfrm>
        <a:custGeom>
          <a:avLst/>
          <a:gdLst/>
          <a:ahLst/>
          <a:cxnLst/>
          <a:rect l="0" t="0" r="0" b="0"/>
          <a:pathLst>
            <a:path>
              <a:moveTo>
                <a:pt x="0" y="0"/>
              </a:moveTo>
              <a:lnTo>
                <a:pt x="0" y="1074397"/>
              </a:lnTo>
              <a:lnTo>
                <a:pt x="228158" y="1074397"/>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57962E-7E6C-4E5A-A945-69EA05AE343E}">
      <dsp:nvSpPr>
        <dsp:cNvPr id="0" name=""/>
        <dsp:cNvSpPr/>
      </dsp:nvSpPr>
      <dsp:spPr>
        <a:xfrm>
          <a:off x="9591653" y="2037028"/>
          <a:ext cx="2064716" cy="1263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873513"/>
              <a:satOff val="10434"/>
              <a:lumOff val="41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CO" sz="1400" kern="1200"/>
            <a:t>Lineamientos sobre austeridad y transparencia del gasto público</a:t>
          </a:r>
        </a:p>
      </dsp:txBody>
      <dsp:txXfrm>
        <a:off x="9628646" y="2074021"/>
        <a:ext cx="1990730" cy="1189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91A99-747F-447F-9928-F8CD78F00A5C}">
      <dsp:nvSpPr>
        <dsp:cNvPr id="0" name=""/>
        <dsp:cNvSpPr/>
      </dsp:nvSpPr>
      <dsp:spPr>
        <a:xfrm>
          <a:off x="2443127" y="4206337"/>
          <a:ext cx="58643" cy="5864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F5A4D-22AB-455A-AC18-DA122C178376}">
      <dsp:nvSpPr>
        <dsp:cNvPr id="0" name=""/>
        <dsp:cNvSpPr/>
      </dsp:nvSpPr>
      <dsp:spPr>
        <a:xfrm>
          <a:off x="2329538" y="4257433"/>
          <a:ext cx="58643" cy="58643"/>
        </a:xfrm>
        <a:prstGeom prst="ellipse">
          <a:avLst/>
        </a:prstGeom>
        <a:solidFill>
          <a:schemeClr val="accent3">
            <a:hueOff val="23655"/>
            <a:satOff val="4767"/>
            <a:lumOff val="-600"/>
            <a:alphaOff val="0"/>
          </a:schemeClr>
        </a:solidFill>
        <a:ln w="12700" cap="flat" cmpd="sng" algn="ctr">
          <a:solidFill>
            <a:schemeClr val="accent3">
              <a:hueOff val="23655"/>
              <a:satOff val="4767"/>
              <a:lumOff val="-6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2D939-9BCD-487F-B413-9457BB41D11E}">
      <dsp:nvSpPr>
        <dsp:cNvPr id="0" name=""/>
        <dsp:cNvSpPr/>
      </dsp:nvSpPr>
      <dsp:spPr>
        <a:xfrm>
          <a:off x="2214365" y="4301299"/>
          <a:ext cx="58643" cy="58643"/>
        </a:xfrm>
        <a:prstGeom prst="ellipse">
          <a:avLst/>
        </a:prstGeom>
        <a:solidFill>
          <a:schemeClr val="accent3">
            <a:hueOff val="47311"/>
            <a:satOff val="9534"/>
            <a:lumOff val="-1200"/>
            <a:alphaOff val="0"/>
          </a:schemeClr>
        </a:solidFill>
        <a:ln w="12700" cap="flat" cmpd="sng" algn="ctr">
          <a:solidFill>
            <a:schemeClr val="accent3">
              <a:hueOff val="47311"/>
              <a:satOff val="9534"/>
              <a:lumOff val="-12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55250-1271-468B-8DC4-FA9DF7C985C6}">
      <dsp:nvSpPr>
        <dsp:cNvPr id="0" name=""/>
        <dsp:cNvSpPr/>
      </dsp:nvSpPr>
      <dsp:spPr>
        <a:xfrm>
          <a:off x="2098135" y="4337934"/>
          <a:ext cx="58643" cy="58643"/>
        </a:xfrm>
        <a:prstGeom prst="ellipse">
          <a:avLst/>
        </a:prstGeom>
        <a:solidFill>
          <a:schemeClr val="accent3">
            <a:hueOff val="70966"/>
            <a:satOff val="14300"/>
            <a:lumOff val="-1799"/>
            <a:alphaOff val="0"/>
          </a:schemeClr>
        </a:solidFill>
        <a:ln w="12700" cap="flat" cmpd="sng" algn="ctr">
          <a:solidFill>
            <a:schemeClr val="accent3">
              <a:hueOff val="70966"/>
              <a:satOff val="14300"/>
              <a:lumOff val="-17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61800-20D3-4C38-B0CC-D635E5D843BD}">
      <dsp:nvSpPr>
        <dsp:cNvPr id="0" name=""/>
        <dsp:cNvSpPr/>
      </dsp:nvSpPr>
      <dsp:spPr>
        <a:xfrm>
          <a:off x="1980849" y="4367339"/>
          <a:ext cx="58643" cy="58643"/>
        </a:xfrm>
        <a:prstGeom prst="ellipse">
          <a:avLst/>
        </a:prstGeom>
        <a:solidFill>
          <a:schemeClr val="accent3">
            <a:hueOff val="94622"/>
            <a:satOff val="19067"/>
            <a:lumOff val="-2399"/>
            <a:alphaOff val="0"/>
          </a:schemeClr>
        </a:solidFill>
        <a:ln w="12700" cap="flat" cmpd="sng" algn="ctr">
          <a:solidFill>
            <a:schemeClr val="accent3">
              <a:hueOff val="94622"/>
              <a:satOff val="19067"/>
              <a:lumOff val="-23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2865E-3573-4A41-8E84-7795AE9BC7E9}">
      <dsp:nvSpPr>
        <dsp:cNvPr id="0" name=""/>
        <dsp:cNvSpPr/>
      </dsp:nvSpPr>
      <dsp:spPr>
        <a:xfrm>
          <a:off x="3153186" y="3682358"/>
          <a:ext cx="58643" cy="58643"/>
        </a:xfrm>
        <a:prstGeom prst="ellipse">
          <a:avLst/>
        </a:prstGeom>
        <a:solidFill>
          <a:schemeClr val="accent3">
            <a:hueOff val="118277"/>
            <a:satOff val="23834"/>
            <a:lumOff val="-2999"/>
            <a:alphaOff val="0"/>
          </a:schemeClr>
        </a:solidFill>
        <a:ln w="12700" cap="flat" cmpd="sng" algn="ctr">
          <a:solidFill>
            <a:schemeClr val="accent3">
              <a:hueOff val="118277"/>
              <a:satOff val="23834"/>
              <a:lumOff val="-29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7C383-48B2-40F3-954B-9339D9AB1AE3}">
      <dsp:nvSpPr>
        <dsp:cNvPr id="0" name=""/>
        <dsp:cNvSpPr/>
      </dsp:nvSpPr>
      <dsp:spPr>
        <a:xfrm>
          <a:off x="3055447" y="3778284"/>
          <a:ext cx="58643" cy="58643"/>
        </a:xfrm>
        <a:prstGeom prst="ellipse">
          <a:avLst/>
        </a:prstGeom>
        <a:solidFill>
          <a:schemeClr val="accent3">
            <a:hueOff val="141933"/>
            <a:satOff val="28601"/>
            <a:lumOff val="-3599"/>
            <a:alphaOff val="0"/>
          </a:schemeClr>
        </a:solidFill>
        <a:ln w="12700" cap="flat" cmpd="sng" algn="ctr">
          <a:solidFill>
            <a:schemeClr val="accent3">
              <a:hueOff val="141933"/>
              <a:satOff val="28601"/>
              <a:lumOff val="-35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22571-5C94-48BF-BDD7-5FC5641CB3B7}">
      <dsp:nvSpPr>
        <dsp:cNvPr id="0" name=""/>
        <dsp:cNvSpPr/>
      </dsp:nvSpPr>
      <dsp:spPr>
        <a:xfrm>
          <a:off x="3603841" y="3089928"/>
          <a:ext cx="58643" cy="58643"/>
        </a:xfrm>
        <a:prstGeom prst="ellipse">
          <a:avLst/>
        </a:prstGeom>
        <a:solidFill>
          <a:schemeClr val="accent3">
            <a:hueOff val="165588"/>
            <a:satOff val="33367"/>
            <a:lumOff val="-4198"/>
            <a:alphaOff val="0"/>
          </a:schemeClr>
        </a:solidFill>
        <a:ln w="12700" cap="flat" cmpd="sng" algn="ctr">
          <a:solidFill>
            <a:schemeClr val="accent3">
              <a:hueOff val="165588"/>
              <a:satOff val="33367"/>
              <a:lumOff val="-41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AB793-BCF3-4579-9AED-C39D025B4BF8}">
      <dsp:nvSpPr>
        <dsp:cNvPr id="0" name=""/>
        <dsp:cNvSpPr/>
      </dsp:nvSpPr>
      <dsp:spPr>
        <a:xfrm>
          <a:off x="3926114" y="2417962"/>
          <a:ext cx="58643" cy="58643"/>
        </a:xfrm>
        <a:prstGeom prst="ellipse">
          <a:avLst/>
        </a:prstGeom>
        <a:solidFill>
          <a:schemeClr val="accent3">
            <a:hueOff val="189244"/>
            <a:satOff val="38134"/>
            <a:lumOff val="-4798"/>
            <a:alphaOff val="0"/>
          </a:schemeClr>
        </a:solidFill>
        <a:ln w="12700" cap="flat" cmpd="sng" algn="ctr">
          <a:solidFill>
            <a:schemeClr val="accent3">
              <a:hueOff val="189244"/>
              <a:satOff val="38134"/>
              <a:lumOff val="-47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0AA91-0C48-43E7-B2BD-63728F367F2A}">
      <dsp:nvSpPr>
        <dsp:cNvPr id="0" name=""/>
        <dsp:cNvSpPr/>
      </dsp:nvSpPr>
      <dsp:spPr>
        <a:xfrm>
          <a:off x="4125290" y="1721412"/>
          <a:ext cx="58643" cy="58643"/>
        </a:xfrm>
        <a:prstGeom prst="ellipse">
          <a:avLst/>
        </a:prstGeom>
        <a:solidFill>
          <a:schemeClr val="accent3">
            <a:hueOff val="212899"/>
            <a:satOff val="42901"/>
            <a:lumOff val="-5398"/>
            <a:alphaOff val="0"/>
          </a:schemeClr>
        </a:solidFill>
        <a:ln w="12700" cap="flat" cmpd="sng" algn="ctr">
          <a:solidFill>
            <a:schemeClr val="accent3">
              <a:hueOff val="212899"/>
              <a:satOff val="42901"/>
              <a:lumOff val="-53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29959-3FC6-43CA-8A7C-8253883D3E2E}">
      <dsp:nvSpPr>
        <dsp:cNvPr id="0" name=""/>
        <dsp:cNvSpPr/>
      </dsp:nvSpPr>
      <dsp:spPr>
        <a:xfrm>
          <a:off x="4216689" y="1034984"/>
          <a:ext cx="58643" cy="58643"/>
        </a:xfrm>
        <a:prstGeom prst="ellipse">
          <a:avLst/>
        </a:prstGeom>
        <a:solidFill>
          <a:schemeClr val="accent3">
            <a:hueOff val="236555"/>
            <a:satOff val="47668"/>
            <a:lumOff val="-5998"/>
            <a:alphaOff val="0"/>
          </a:schemeClr>
        </a:solidFill>
        <a:ln w="12700" cap="flat" cmpd="sng" algn="ctr">
          <a:solidFill>
            <a:schemeClr val="accent3">
              <a:hueOff val="236555"/>
              <a:satOff val="47668"/>
              <a:lumOff val="-59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71441-0FE6-4D22-A908-7DA9CE93E35D}">
      <dsp:nvSpPr>
        <dsp:cNvPr id="0" name=""/>
        <dsp:cNvSpPr/>
      </dsp:nvSpPr>
      <dsp:spPr>
        <a:xfrm>
          <a:off x="4080383" y="137423"/>
          <a:ext cx="58643" cy="58643"/>
        </a:xfrm>
        <a:prstGeom prst="ellipse">
          <a:avLst/>
        </a:prstGeom>
        <a:solidFill>
          <a:schemeClr val="accent3">
            <a:hueOff val="260210"/>
            <a:satOff val="52434"/>
            <a:lumOff val="-6597"/>
            <a:alphaOff val="0"/>
          </a:schemeClr>
        </a:solidFill>
        <a:ln w="12700" cap="flat" cmpd="sng" algn="ctr">
          <a:solidFill>
            <a:schemeClr val="accent3">
              <a:hueOff val="260210"/>
              <a:satOff val="52434"/>
              <a:lumOff val="-6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109B1-651E-4492-A9B9-A4B84E22B2E3}">
      <dsp:nvSpPr>
        <dsp:cNvPr id="0" name=""/>
        <dsp:cNvSpPr/>
      </dsp:nvSpPr>
      <dsp:spPr>
        <a:xfrm>
          <a:off x="4168612" y="69937"/>
          <a:ext cx="58643" cy="58643"/>
        </a:xfrm>
        <a:prstGeom prst="ellipse">
          <a:avLst/>
        </a:prstGeom>
        <a:solidFill>
          <a:schemeClr val="accent3">
            <a:hueOff val="283866"/>
            <a:satOff val="57201"/>
            <a:lumOff val="-7197"/>
            <a:alphaOff val="0"/>
          </a:schemeClr>
        </a:solidFill>
        <a:ln w="12700" cap="flat" cmpd="sng" algn="ctr">
          <a:solidFill>
            <a:schemeClr val="accent3">
              <a:hueOff val="283866"/>
              <a:satOff val="57201"/>
              <a:lumOff val="-7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59CEF-8CA7-408C-A8E0-15085FF14905}">
      <dsp:nvSpPr>
        <dsp:cNvPr id="0" name=""/>
        <dsp:cNvSpPr/>
      </dsp:nvSpPr>
      <dsp:spPr>
        <a:xfrm>
          <a:off x="4256841" y="2933"/>
          <a:ext cx="58643" cy="58643"/>
        </a:xfrm>
        <a:prstGeom prst="ellipse">
          <a:avLst/>
        </a:prstGeom>
        <a:solidFill>
          <a:schemeClr val="accent3">
            <a:hueOff val="307521"/>
            <a:satOff val="61968"/>
            <a:lumOff val="-7797"/>
            <a:alphaOff val="0"/>
          </a:schemeClr>
        </a:solidFill>
        <a:ln w="12700" cap="flat" cmpd="sng" algn="ctr">
          <a:solidFill>
            <a:schemeClr val="accent3">
              <a:hueOff val="307521"/>
              <a:satOff val="61968"/>
              <a:lumOff val="-77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84704-062B-4760-AF1E-8DB9D58388A4}">
      <dsp:nvSpPr>
        <dsp:cNvPr id="0" name=""/>
        <dsp:cNvSpPr/>
      </dsp:nvSpPr>
      <dsp:spPr>
        <a:xfrm>
          <a:off x="4344542" y="69937"/>
          <a:ext cx="58643" cy="58643"/>
        </a:xfrm>
        <a:prstGeom prst="ellipse">
          <a:avLst/>
        </a:prstGeom>
        <a:solidFill>
          <a:schemeClr val="accent3">
            <a:hueOff val="331177"/>
            <a:satOff val="66735"/>
            <a:lumOff val="-8397"/>
            <a:alphaOff val="0"/>
          </a:schemeClr>
        </a:solidFill>
        <a:ln w="12700" cap="flat" cmpd="sng" algn="ctr">
          <a:solidFill>
            <a:schemeClr val="accent3">
              <a:hueOff val="331177"/>
              <a:satOff val="66735"/>
              <a:lumOff val="-83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31BB5-15DF-4FE8-A661-E0CE9A5BEAC5}">
      <dsp:nvSpPr>
        <dsp:cNvPr id="0" name=""/>
        <dsp:cNvSpPr/>
      </dsp:nvSpPr>
      <dsp:spPr>
        <a:xfrm>
          <a:off x="4404629" y="137423"/>
          <a:ext cx="58643" cy="58643"/>
        </a:xfrm>
        <a:prstGeom prst="ellipse">
          <a:avLst/>
        </a:prstGeom>
        <a:solidFill>
          <a:schemeClr val="accent3">
            <a:hueOff val="354832"/>
            <a:satOff val="71501"/>
            <a:lumOff val="-8996"/>
            <a:alphaOff val="0"/>
          </a:schemeClr>
        </a:solidFill>
        <a:ln w="12700" cap="flat" cmpd="sng" algn="ctr">
          <a:solidFill>
            <a:schemeClr val="accent3">
              <a:hueOff val="354832"/>
              <a:satOff val="71501"/>
              <a:lumOff val="-89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C30B0-FD61-49D5-A735-164670C93C6E}">
      <dsp:nvSpPr>
        <dsp:cNvPr id="0" name=""/>
        <dsp:cNvSpPr/>
      </dsp:nvSpPr>
      <dsp:spPr>
        <a:xfrm>
          <a:off x="4256841" y="144653"/>
          <a:ext cx="58643" cy="58643"/>
        </a:xfrm>
        <a:prstGeom prst="ellipse">
          <a:avLst/>
        </a:prstGeom>
        <a:solidFill>
          <a:schemeClr val="accent3">
            <a:hueOff val="378488"/>
            <a:satOff val="76268"/>
            <a:lumOff val="-9596"/>
            <a:alphaOff val="0"/>
          </a:schemeClr>
        </a:solidFill>
        <a:ln w="12700" cap="flat" cmpd="sng" algn="ctr">
          <a:solidFill>
            <a:schemeClr val="accent3">
              <a:hueOff val="378488"/>
              <a:satOff val="76268"/>
              <a:lumOff val="-95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1C7B1-0D3F-494C-B9A5-BE551FEE7D14}">
      <dsp:nvSpPr>
        <dsp:cNvPr id="0" name=""/>
        <dsp:cNvSpPr/>
      </dsp:nvSpPr>
      <dsp:spPr>
        <a:xfrm>
          <a:off x="4256841" y="286856"/>
          <a:ext cx="58643" cy="58643"/>
        </a:xfrm>
        <a:prstGeom prst="ellipse">
          <a:avLst/>
        </a:prstGeom>
        <a:solidFill>
          <a:schemeClr val="accent3">
            <a:hueOff val="402143"/>
            <a:satOff val="81035"/>
            <a:lumOff val="-10196"/>
            <a:alphaOff val="0"/>
          </a:schemeClr>
        </a:solidFill>
        <a:ln w="12700" cap="flat" cmpd="sng" algn="ctr">
          <a:solidFill>
            <a:schemeClr val="accent3">
              <a:hueOff val="402143"/>
              <a:satOff val="81035"/>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3FE79-0F69-4ABB-B962-C5B21ABC71AB}">
      <dsp:nvSpPr>
        <dsp:cNvPr id="0" name=""/>
        <dsp:cNvSpPr/>
      </dsp:nvSpPr>
      <dsp:spPr>
        <a:xfrm>
          <a:off x="1873793" y="4478125"/>
          <a:ext cx="2688334" cy="3393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Legalidad</a:t>
          </a:r>
        </a:p>
      </dsp:txBody>
      <dsp:txXfrm>
        <a:off x="1890359" y="4494691"/>
        <a:ext cx="2655202" cy="306225"/>
      </dsp:txXfrm>
    </dsp:sp>
    <dsp:sp modelId="{B3702A11-128B-4C62-A883-86CD45879AD2}">
      <dsp:nvSpPr>
        <dsp:cNvPr id="0" name=""/>
        <dsp:cNvSpPr/>
      </dsp:nvSpPr>
      <dsp:spPr>
        <a:xfrm>
          <a:off x="1277461" y="4147927"/>
          <a:ext cx="586960" cy="58712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21B1A-779B-4F44-A1C5-7F70E1C8F5D7}">
      <dsp:nvSpPr>
        <dsp:cNvPr id="0" name=""/>
        <dsp:cNvSpPr/>
      </dsp:nvSpPr>
      <dsp:spPr>
        <a:xfrm>
          <a:off x="3041611" y="4044770"/>
          <a:ext cx="2625016" cy="339357"/>
        </a:xfrm>
        <a:prstGeom prst="roundRect">
          <a:avLst/>
        </a:prstGeom>
        <a:solidFill>
          <a:schemeClr val="accent3">
            <a:hueOff val="67024"/>
            <a:satOff val="13506"/>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Planificación</a:t>
          </a:r>
        </a:p>
      </dsp:txBody>
      <dsp:txXfrm>
        <a:off x="3058177" y="4061336"/>
        <a:ext cx="2591884" cy="306225"/>
      </dsp:txXfrm>
    </dsp:sp>
    <dsp:sp modelId="{B9FB0F4B-B02C-4E35-A974-1F8C56013441}">
      <dsp:nvSpPr>
        <dsp:cNvPr id="0" name=""/>
        <dsp:cNvSpPr/>
      </dsp:nvSpPr>
      <dsp:spPr>
        <a:xfrm>
          <a:off x="2469874" y="3714571"/>
          <a:ext cx="586960" cy="58712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89BF0-4CBF-4EA3-A5E8-05F7AFE26B95}">
      <dsp:nvSpPr>
        <dsp:cNvPr id="0" name=""/>
        <dsp:cNvSpPr/>
      </dsp:nvSpPr>
      <dsp:spPr>
        <a:xfrm>
          <a:off x="3612799" y="3453787"/>
          <a:ext cx="2996201" cy="339357"/>
        </a:xfrm>
        <a:prstGeom prst="roundRect">
          <a:avLst/>
        </a:prstGeom>
        <a:solidFill>
          <a:schemeClr val="accent3">
            <a:hueOff val="134048"/>
            <a:satOff val="27012"/>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Anualidad</a:t>
          </a:r>
        </a:p>
      </dsp:txBody>
      <dsp:txXfrm>
        <a:off x="3629365" y="3470353"/>
        <a:ext cx="2963069" cy="306225"/>
      </dsp:txXfrm>
    </dsp:sp>
    <dsp:sp modelId="{776D3F15-AD7A-4379-B638-8A8D391DF5DD}">
      <dsp:nvSpPr>
        <dsp:cNvPr id="0" name=""/>
        <dsp:cNvSpPr/>
      </dsp:nvSpPr>
      <dsp:spPr>
        <a:xfrm>
          <a:off x="3057892" y="3123588"/>
          <a:ext cx="586960" cy="58712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AC64D-F535-4EA6-996E-1763DCE093DD}">
      <dsp:nvSpPr>
        <dsp:cNvPr id="0" name=""/>
        <dsp:cNvSpPr/>
      </dsp:nvSpPr>
      <dsp:spPr>
        <a:xfrm>
          <a:off x="3995415" y="2802548"/>
          <a:ext cx="2755108" cy="339357"/>
        </a:xfrm>
        <a:prstGeom prst="roundRect">
          <a:avLst/>
        </a:prstGeom>
        <a:solidFill>
          <a:schemeClr val="accent3">
            <a:hueOff val="201072"/>
            <a:satOff val="40518"/>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Universalidad</a:t>
          </a:r>
        </a:p>
      </dsp:txBody>
      <dsp:txXfrm>
        <a:off x="4011981" y="2819114"/>
        <a:ext cx="2721976" cy="306225"/>
      </dsp:txXfrm>
    </dsp:sp>
    <dsp:sp modelId="{477FE9A2-3C5D-4B81-821B-712B3E0A2166}">
      <dsp:nvSpPr>
        <dsp:cNvPr id="0" name=""/>
        <dsp:cNvSpPr/>
      </dsp:nvSpPr>
      <dsp:spPr>
        <a:xfrm>
          <a:off x="3432469" y="2472832"/>
          <a:ext cx="586960" cy="58712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E64238-57C7-4D70-8EE0-F45C0E92BB80}">
      <dsp:nvSpPr>
        <dsp:cNvPr id="0" name=""/>
        <dsp:cNvSpPr/>
      </dsp:nvSpPr>
      <dsp:spPr>
        <a:xfrm>
          <a:off x="4257509" y="2113711"/>
          <a:ext cx="2849958" cy="339357"/>
        </a:xfrm>
        <a:prstGeom prst="roundRect">
          <a:avLst/>
        </a:prstGeom>
        <a:solidFill>
          <a:schemeClr val="accent3">
            <a:hueOff val="268095"/>
            <a:satOff val="54023"/>
            <a:lumOff val="-6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Unidad de Caja</a:t>
          </a:r>
        </a:p>
      </dsp:txBody>
      <dsp:txXfrm>
        <a:off x="4274075" y="2130277"/>
        <a:ext cx="2816826" cy="306225"/>
      </dsp:txXfrm>
    </dsp:sp>
    <dsp:sp modelId="{7E873572-18BE-4E24-B9DE-B89E98AECD28}">
      <dsp:nvSpPr>
        <dsp:cNvPr id="0" name=""/>
        <dsp:cNvSpPr/>
      </dsp:nvSpPr>
      <dsp:spPr>
        <a:xfrm>
          <a:off x="3699798" y="1783512"/>
          <a:ext cx="586960" cy="58712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60F500-F35B-4D2B-B046-A6BD6BE98D7D}">
      <dsp:nvSpPr>
        <dsp:cNvPr id="0" name=""/>
        <dsp:cNvSpPr/>
      </dsp:nvSpPr>
      <dsp:spPr>
        <a:xfrm>
          <a:off x="4381319" y="1395595"/>
          <a:ext cx="2892971" cy="406590"/>
        </a:xfrm>
        <a:prstGeom prst="roundRect">
          <a:avLst/>
        </a:prstGeom>
        <a:solidFill>
          <a:schemeClr val="accent3">
            <a:hueOff val="335119"/>
            <a:satOff val="67529"/>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rtl="0">
            <a:lnSpc>
              <a:spcPct val="90000"/>
            </a:lnSpc>
            <a:spcBef>
              <a:spcPct val="0"/>
            </a:spcBef>
            <a:spcAft>
              <a:spcPct val="35000"/>
            </a:spcAft>
            <a:buNone/>
          </a:pPr>
          <a:r>
            <a:rPr lang="es-CO" sz="2000" kern="1200"/>
            <a:t>Programación Integral</a:t>
          </a:r>
        </a:p>
      </dsp:txBody>
      <dsp:txXfrm>
        <a:off x="4401167" y="1415443"/>
        <a:ext cx="2853275" cy="366894"/>
      </dsp:txXfrm>
    </dsp:sp>
    <dsp:sp modelId="{A4C25080-811D-4CB6-95D9-62C583F2A873}">
      <dsp:nvSpPr>
        <dsp:cNvPr id="0" name=""/>
        <dsp:cNvSpPr/>
      </dsp:nvSpPr>
      <dsp:spPr>
        <a:xfrm>
          <a:off x="3851953" y="1099013"/>
          <a:ext cx="586960" cy="58712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F35861-B06F-446C-BB14-6A0CC09A2AD6}">
      <dsp:nvSpPr>
        <dsp:cNvPr id="0" name=""/>
        <dsp:cNvSpPr/>
      </dsp:nvSpPr>
      <dsp:spPr>
        <a:xfrm>
          <a:off x="4485807" y="769297"/>
          <a:ext cx="2763437" cy="339357"/>
        </a:xfrm>
        <a:prstGeom prst="roundRect">
          <a:avLst/>
        </a:prstGeom>
        <a:solidFill>
          <a:schemeClr val="accent3">
            <a:hueOff val="402143"/>
            <a:satOff val="81035"/>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938" tIns="76200" rIns="76200" bIns="76200" numCol="1" spcCol="1270" anchor="ctr" anchorCtr="0">
          <a:noAutofit/>
        </a:bodyPr>
        <a:lstStyle/>
        <a:p>
          <a:pPr marL="0" lvl="0" indent="0" algn="l" defTabSz="889000">
            <a:lnSpc>
              <a:spcPct val="90000"/>
            </a:lnSpc>
            <a:spcBef>
              <a:spcPct val="0"/>
            </a:spcBef>
            <a:spcAft>
              <a:spcPct val="35000"/>
            </a:spcAft>
            <a:buNone/>
          </a:pPr>
          <a:r>
            <a:rPr lang="es-CO" sz="2000" kern="1200"/>
            <a:t>Especialización</a:t>
          </a:r>
        </a:p>
      </dsp:txBody>
      <dsp:txXfrm>
        <a:off x="4502373" y="785863"/>
        <a:ext cx="2730305" cy="306225"/>
      </dsp:txXfrm>
    </dsp:sp>
    <dsp:sp modelId="{0F0F34E9-6E26-4978-9640-BEAC8B03CFB5}">
      <dsp:nvSpPr>
        <dsp:cNvPr id="0" name=""/>
        <dsp:cNvSpPr/>
      </dsp:nvSpPr>
      <dsp:spPr>
        <a:xfrm>
          <a:off x="3934899" y="439098"/>
          <a:ext cx="586960" cy="587126"/>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C00F-E264-4E9D-AE44-D5A99374095A}">
      <dsp:nvSpPr>
        <dsp:cNvPr id="0" name=""/>
        <dsp:cNvSpPr/>
      </dsp:nvSpPr>
      <dsp:spPr>
        <a:xfrm>
          <a:off x="0" y="0"/>
          <a:ext cx="2798062" cy="1084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mn-lt"/>
            </a:rPr>
            <a:t>(Ley 131 de 1994)</a:t>
          </a:r>
        </a:p>
        <a:p>
          <a:pPr marL="0" lvl="0" indent="0" algn="l" defTabSz="622300">
            <a:lnSpc>
              <a:spcPct val="90000"/>
            </a:lnSpc>
            <a:spcBef>
              <a:spcPct val="0"/>
            </a:spcBef>
            <a:spcAft>
              <a:spcPct val="35000"/>
            </a:spcAft>
            <a:buNone/>
          </a:pPr>
          <a:r>
            <a:rPr lang="es-CO" sz="1400" kern="1200">
              <a:latin typeface="+mn-lt"/>
            </a:rPr>
            <a:t>Programa de Gobierno – Voto programático</a:t>
          </a:r>
        </a:p>
      </dsp:txBody>
      <dsp:txXfrm>
        <a:off x="31767" y="31767"/>
        <a:ext cx="1627674" cy="1021085"/>
      </dsp:txXfrm>
    </dsp:sp>
    <dsp:sp modelId="{4654304B-BC3D-475B-977B-34990A76E9E6}">
      <dsp:nvSpPr>
        <dsp:cNvPr id="0" name=""/>
        <dsp:cNvSpPr/>
      </dsp:nvSpPr>
      <dsp:spPr>
        <a:xfrm>
          <a:off x="246887" y="1265388"/>
          <a:ext cx="2798062" cy="1084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latin typeface="+mn-lt"/>
            </a:rPr>
            <a:t>(Ley 152 de 1994)</a:t>
          </a:r>
        </a:p>
        <a:p>
          <a:pPr marL="0" lvl="0" indent="0" algn="l" defTabSz="622300">
            <a:lnSpc>
              <a:spcPct val="90000"/>
            </a:lnSpc>
            <a:spcBef>
              <a:spcPct val="0"/>
            </a:spcBef>
            <a:spcAft>
              <a:spcPct val="35000"/>
            </a:spcAft>
            <a:buNone/>
          </a:pPr>
          <a:r>
            <a:rPr lang="es-CO" sz="1400" kern="1200">
              <a:latin typeface="+mn-lt"/>
            </a:rPr>
            <a:t>Ley Orgánica del Plan de Desarrollo</a:t>
          </a:r>
        </a:p>
      </dsp:txBody>
      <dsp:txXfrm>
        <a:off x="278654" y="1297155"/>
        <a:ext cx="1782638" cy="1021085"/>
      </dsp:txXfrm>
    </dsp:sp>
    <dsp:sp modelId="{171E683E-5CFE-4974-A76A-4AE6445D8E2B}">
      <dsp:nvSpPr>
        <dsp:cNvPr id="0" name=""/>
        <dsp:cNvSpPr/>
      </dsp:nvSpPr>
      <dsp:spPr>
        <a:xfrm>
          <a:off x="493775" y="2530777"/>
          <a:ext cx="2798062" cy="10846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mn-lt"/>
            </a:rPr>
            <a:t>Decreto 714 de 1996</a:t>
          </a:r>
        </a:p>
        <a:p>
          <a:pPr marL="114300" lvl="1" indent="-114300" algn="ctr" defTabSz="622300">
            <a:lnSpc>
              <a:spcPct val="90000"/>
            </a:lnSpc>
            <a:spcBef>
              <a:spcPct val="0"/>
            </a:spcBef>
            <a:spcAft>
              <a:spcPct val="15000"/>
            </a:spcAft>
            <a:buNone/>
          </a:pPr>
          <a:r>
            <a:rPr lang="es-CO" sz="1400" kern="1200">
              <a:latin typeface="+mn-lt"/>
            </a:rPr>
            <a:t>Estatuto Orgánico de Presupuesto Distrital</a:t>
          </a:r>
        </a:p>
      </dsp:txBody>
      <dsp:txXfrm>
        <a:off x="525542" y="2562544"/>
        <a:ext cx="1782638" cy="1021085"/>
      </dsp:txXfrm>
    </dsp:sp>
    <dsp:sp modelId="{A83FB710-1208-446E-9C8C-E36CE292BF5C}">
      <dsp:nvSpPr>
        <dsp:cNvPr id="0" name=""/>
        <dsp:cNvSpPr/>
      </dsp:nvSpPr>
      <dsp:spPr>
        <a:xfrm>
          <a:off x="2093059" y="822502"/>
          <a:ext cx="705002" cy="705002"/>
        </a:xfrm>
        <a:prstGeom prst="downArrow">
          <a:avLst>
            <a:gd name="adj1" fmla="val 55000"/>
            <a:gd name="adj2" fmla="val 45000"/>
          </a:avLst>
        </a:prstGeom>
        <a:solidFill>
          <a:schemeClr val="bg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CO" sz="1400" kern="1200">
            <a:latin typeface="+mn-lt"/>
          </a:endParaRPr>
        </a:p>
      </dsp:txBody>
      <dsp:txXfrm>
        <a:off x="2251684" y="822502"/>
        <a:ext cx="387752" cy="530514"/>
      </dsp:txXfrm>
    </dsp:sp>
    <dsp:sp modelId="{20A8FF8A-AF01-497B-9530-13F33F37299A}">
      <dsp:nvSpPr>
        <dsp:cNvPr id="0" name=""/>
        <dsp:cNvSpPr/>
      </dsp:nvSpPr>
      <dsp:spPr>
        <a:xfrm>
          <a:off x="2339947" y="2080660"/>
          <a:ext cx="705002" cy="705002"/>
        </a:xfrm>
        <a:prstGeom prst="downArrow">
          <a:avLst>
            <a:gd name="adj1" fmla="val 55000"/>
            <a:gd name="adj2" fmla="val 45000"/>
          </a:avLst>
        </a:prstGeom>
        <a:solidFill>
          <a:schemeClr val="bg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CO" sz="1400" kern="1200">
            <a:latin typeface="+mn-lt"/>
          </a:endParaRPr>
        </a:p>
      </dsp:txBody>
      <dsp:txXfrm>
        <a:off x="2498572" y="2080660"/>
        <a:ext cx="387752" cy="530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77799-FA2C-4501-B011-5506907343C1}">
      <dsp:nvSpPr>
        <dsp:cNvPr id="0" name=""/>
        <dsp:cNvSpPr/>
      </dsp:nvSpPr>
      <dsp:spPr>
        <a:xfrm>
          <a:off x="3055424" y="3279"/>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O" sz="2600" kern="1200"/>
            <a:t> </a:t>
          </a:r>
        </a:p>
      </dsp:txBody>
      <dsp:txXfrm>
        <a:off x="3055424" y="3279"/>
        <a:ext cx="416838" cy="416838"/>
      </dsp:txXfrm>
    </dsp:sp>
    <dsp:sp modelId="{B9431D14-B32F-403F-A8CE-54724010D325}">
      <dsp:nvSpPr>
        <dsp:cNvPr id="0" name=""/>
        <dsp:cNvSpPr/>
      </dsp:nvSpPr>
      <dsp:spPr>
        <a:xfrm>
          <a:off x="546514" y="69719"/>
          <a:ext cx="4477508" cy="4477508"/>
        </a:xfrm>
        <a:prstGeom prst="circularArrow">
          <a:avLst>
            <a:gd name="adj1" fmla="val 1815"/>
            <a:gd name="adj2" fmla="val 108276"/>
            <a:gd name="adj3" fmla="val 17998212"/>
            <a:gd name="adj4" fmla="val 17317703"/>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992B41-F535-478B-895D-BC317008BD3F}">
      <dsp:nvSpPr>
        <dsp:cNvPr id="0" name=""/>
        <dsp:cNvSpPr/>
      </dsp:nvSpPr>
      <dsp:spPr>
        <a:xfrm>
          <a:off x="3917787" y="418571"/>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O" sz="2600" kern="1200"/>
            <a:t> </a:t>
          </a:r>
        </a:p>
      </dsp:txBody>
      <dsp:txXfrm>
        <a:off x="3917787" y="418571"/>
        <a:ext cx="416838" cy="416838"/>
      </dsp:txXfrm>
    </dsp:sp>
    <dsp:sp modelId="{8E480F0E-537E-4761-8C95-68AECBEBC596}">
      <dsp:nvSpPr>
        <dsp:cNvPr id="0" name=""/>
        <dsp:cNvSpPr/>
      </dsp:nvSpPr>
      <dsp:spPr>
        <a:xfrm>
          <a:off x="546514" y="69719"/>
          <a:ext cx="4477508" cy="4477508"/>
        </a:xfrm>
        <a:prstGeom prst="circularArrow">
          <a:avLst>
            <a:gd name="adj1" fmla="val 1815"/>
            <a:gd name="adj2" fmla="val 108276"/>
            <a:gd name="adj3" fmla="val 19568187"/>
            <a:gd name="adj4" fmla="val 18965239"/>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97F7179-A758-4B06-B722-84768A917231}">
      <dsp:nvSpPr>
        <dsp:cNvPr id="0" name=""/>
        <dsp:cNvSpPr/>
      </dsp:nvSpPr>
      <dsp:spPr>
        <a:xfrm>
          <a:off x="4514560" y="1166901"/>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O" sz="2600" kern="1200"/>
            <a:t> </a:t>
          </a:r>
        </a:p>
      </dsp:txBody>
      <dsp:txXfrm>
        <a:off x="4514560" y="1166901"/>
        <a:ext cx="416838" cy="416838"/>
      </dsp:txXfrm>
    </dsp:sp>
    <dsp:sp modelId="{54F85736-50E7-4CA8-93D0-07639A3D83D0}">
      <dsp:nvSpPr>
        <dsp:cNvPr id="0" name=""/>
        <dsp:cNvSpPr/>
      </dsp:nvSpPr>
      <dsp:spPr>
        <a:xfrm>
          <a:off x="546514" y="69719"/>
          <a:ext cx="4477508" cy="4477508"/>
        </a:xfrm>
        <a:prstGeom prst="circularArrow">
          <a:avLst>
            <a:gd name="adj1" fmla="val 1815"/>
            <a:gd name="adj2" fmla="val 108276"/>
            <a:gd name="adj3" fmla="val 21158056"/>
            <a:gd name="adj4" fmla="val 20418435"/>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2D9439-3761-441F-86D1-AFDEF688C9A4}">
      <dsp:nvSpPr>
        <dsp:cNvPr id="0" name=""/>
        <dsp:cNvSpPr/>
      </dsp:nvSpPr>
      <dsp:spPr>
        <a:xfrm>
          <a:off x="4727546" y="2100054"/>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O" sz="2600" kern="1200"/>
            <a:t> </a:t>
          </a:r>
        </a:p>
      </dsp:txBody>
      <dsp:txXfrm>
        <a:off x="4727546" y="2100054"/>
        <a:ext cx="416838" cy="416838"/>
      </dsp:txXfrm>
    </dsp:sp>
    <dsp:sp modelId="{885EDC78-089A-4C31-BF42-FC61E23AFBF2}">
      <dsp:nvSpPr>
        <dsp:cNvPr id="0" name=""/>
        <dsp:cNvSpPr/>
      </dsp:nvSpPr>
      <dsp:spPr>
        <a:xfrm>
          <a:off x="546514" y="69719"/>
          <a:ext cx="4477508" cy="4477508"/>
        </a:xfrm>
        <a:prstGeom prst="circularArrow">
          <a:avLst>
            <a:gd name="adj1" fmla="val 1815"/>
            <a:gd name="adj2" fmla="val 108276"/>
            <a:gd name="adj3" fmla="val 1073288"/>
            <a:gd name="adj4" fmla="val 333668"/>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B20935-B814-4D65-BEF2-BF8548149FAB}">
      <dsp:nvSpPr>
        <dsp:cNvPr id="0" name=""/>
        <dsp:cNvSpPr/>
      </dsp:nvSpPr>
      <dsp:spPr>
        <a:xfrm>
          <a:off x="4514560" y="3033206"/>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CO" sz="2600" kern="1200"/>
            <a:t> </a:t>
          </a:r>
        </a:p>
      </dsp:txBody>
      <dsp:txXfrm>
        <a:off x="4514560" y="3033206"/>
        <a:ext cx="416838" cy="416838"/>
      </dsp:txXfrm>
    </dsp:sp>
    <dsp:sp modelId="{6FDC55E6-5A81-40DE-9FCA-3B87558CF6C2}">
      <dsp:nvSpPr>
        <dsp:cNvPr id="0" name=""/>
        <dsp:cNvSpPr/>
      </dsp:nvSpPr>
      <dsp:spPr>
        <a:xfrm>
          <a:off x="546514" y="69719"/>
          <a:ext cx="4477508" cy="4477508"/>
        </a:xfrm>
        <a:prstGeom prst="circularArrow">
          <a:avLst>
            <a:gd name="adj1" fmla="val 1815"/>
            <a:gd name="adj2" fmla="val 108276"/>
            <a:gd name="adj3" fmla="val 2526485"/>
            <a:gd name="adj4" fmla="val 1923537"/>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E3B64D-D6DD-469F-988D-02E8A6787F1D}">
      <dsp:nvSpPr>
        <dsp:cNvPr id="0" name=""/>
        <dsp:cNvSpPr/>
      </dsp:nvSpPr>
      <dsp:spPr>
        <a:xfrm>
          <a:off x="3917787" y="3781537"/>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3917787" y="3781537"/>
        <a:ext cx="416838" cy="416838"/>
      </dsp:txXfrm>
    </dsp:sp>
    <dsp:sp modelId="{81A02885-0386-4412-975F-0A2550DFB80F}">
      <dsp:nvSpPr>
        <dsp:cNvPr id="0" name=""/>
        <dsp:cNvSpPr/>
      </dsp:nvSpPr>
      <dsp:spPr>
        <a:xfrm>
          <a:off x="546514" y="69719"/>
          <a:ext cx="4477508" cy="4477508"/>
        </a:xfrm>
        <a:prstGeom prst="circularArrow">
          <a:avLst>
            <a:gd name="adj1" fmla="val 1815"/>
            <a:gd name="adj2" fmla="val 108276"/>
            <a:gd name="adj3" fmla="val 4174021"/>
            <a:gd name="adj4" fmla="val 3493511"/>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8D3DD8-04AC-41EF-AFCC-6CE90845949A}">
      <dsp:nvSpPr>
        <dsp:cNvPr id="0" name=""/>
        <dsp:cNvSpPr/>
      </dsp:nvSpPr>
      <dsp:spPr>
        <a:xfrm>
          <a:off x="3055424" y="4196828"/>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3055424" y="4196828"/>
        <a:ext cx="416838" cy="416838"/>
      </dsp:txXfrm>
    </dsp:sp>
    <dsp:sp modelId="{F11A620C-FAD8-4B5D-BC52-5F8681FD9FA3}">
      <dsp:nvSpPr>
        <dsp:cNvPr id="0" name=""/>
        <dsp:cNvSpPr/>
      </dsp:nvSpPr>
      <dsp:spPr>
        <a:xfrm>
          <a:off x="546514" y="69719"/>
          <a:ext cx="4477508" cy="4477508"/>
        </a:xfrm>
        <a:prstGeom prst="circularArrow">
          <a:avLst>
            <a:gd name="adj1" fmla="val 1815"/>
            <a:gd name="adj2" fmla="val 108276"/>
            <a:gd name="adj3" fmla="val 5724694"/>
            <a:gd name="adj4" fmla="val 4967030"/>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240836-A06B-4BF4-80D9-4D6CB2953763}">
      <dsp:nvSpPr>
        <dsp:cNvPr id="0" name=""/>
        <dsp:cNvSpPr/>
      </dsp:nvSpPr>
      <dsp:spPr>
        <a:xfrm>
          <a:off x="2098274" y="4196828"/>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2098274" y="4196828"/>
        <a:ext cx="416838" cy="416838"/>
      </dsp:txXfrm>
    </dsp:sp>
    <dsp:sp modelId="{359AF9C3-A93E-46E7-84A7-D59E1CA3999C}">
      <dsp:nvSpPr>
        <dsp:cNvPr id="0" name=""/>
        <dsp:cNvSpPr/>
      </dsp:nvSpPr>
      <dsp:spPr>
        <a:xfrm>
          <a:off x="546514" y="69719"/>
          <a:ext cx="4477508" cy="4477508"/>
        </a:xfrm>
        <a:prstGeom prst="circularArrow">
          <a:avLst>
            <a:gd name="adj1" fmla="val 1815"/>
            <a:gd name="adj2" fmla="val 108276"/>
            <a:gd name="adj3" fmla="val 7198212"/>
            <a:gd name="adj4" fmla="val 6517703"/>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D2F2B69-0632-48BA-A5DD-5F019367CB29}">
      <dsp:nvSpPr>
        <dsp:cNvPr id="0" name=""/>
        <dsp:cNvSpPr/>
      </dsp:nvSpPr>
      <dsp:spPr>
        <a:xfrm>
          <a:off x="1235911" y="3781537"/>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1235911" y="3781537"/>
        <a:ext cx="416838" cy="416838"/>
      </dsp:txXfrm>
    </dsp:sp>
    <dsp:sp modelId="{FB9DC0DB-8E91-4052-95FE-80A60A3E612C}">
      <dsp:nvSpPr>
        <dsp:cNvPr id="0" name=""/>
        <dsp:cNvSpPr/>
      </dsp:nvSpPr>
      <dsp:spPr>
        <a:xfrm>
          <a:off x="546514" y="69719"/>
          <a:ext cx="4477508" cy="4477508"/>
        </a:xfrm>
        <a:prstGeom prst="circularArrow">
          <a:avLst>
            <a:gd name="adj1" fmla="val 1815"/>
            <a:gd name="adj2" fmla="val 108276"/>
            <a:gd name="adj3" fmla="val 8768187"/>
            <a:gd name="adj4" fmla="val 8165239"/>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75BB78F-7403-4862-A77F-A16DB338B337}">
      <dsp:nvSpPr>
        <dsp:cNvPr id="0" name=""/>
        <dsp:cNvSpPr/>
      </dsp:nvSpPr>
      <dsp:spPr>
        <a:xfrm>
          <a:off x="639138" y="3033206"/>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639138" y="3033206"/>
        <a:ext cx="416838" cy="416838"/>
      </dsp:txXfrm>
    </dsp:sp>
    <dsp:sp modelId="{0CEC4362-1EF5-4D91-BEBC-2914CD0D4D7A}">
      <dsp:nvSpPr>
        <dsp:cNvPr id="0" name=""/>
        <dsp:cNvSpPr/>
      </dsp:nvSpPr>
      <dsp:spPr>
        <a:xfrm>
          <a:off x="546514" y="69719"/>
          <a:ext cx="4477508" cy="4477508"/>
        </a:xfrm>
        <a:prstGeom prst="circularArrow">
          <a:avLst>
            <a:gd name="adj1" fmla="val 1815"/>
            <a:gd name="adj2" fmla="val 108276"/>
            <a:gd name="adj3" fmla="val 10358056"/>
            <a:gd name="adj4" fmla="val 9618435"/>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5308CA-E448-46B4-BB9E-065933568843}">
      <dsp:nvSpPr>
        <dsp:cNvPr id="0" name=""/>
        <dsp:cNvSpPr/>
      </dsp:nvSpPr>
      <dsp:spPr>
        <a:xfrm>
          <a:off x="426152" y="2100054"/>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426152" y="2100054"/>
        <a:ext cx="416838" cy="416838"/>
      </dsp:txXfrm>
    </dsp:sp>
    <dsp:sp modelId="{6A4DF1BE-9B99-4BDF-BE3F-AD4FDD075DA6}">
      <dsp:nvSpPr>
        <dsp:cNvPr id="0" name=""/>
        <dsp:cNvSpPr/>
      </dsp:nvSpPr>
      <dsp:spPr>
        <a:xfrm>
          <a:off x="546514" y="69719"/>
          <a:ext cx="4477508" cy="4477508"/>
        </a:xfrm>
        <a:prstGeom prst="circularArrow">
          <a:avLst>
            <a:gd name="adj1" fmla="val 1815"/>
            <a:gd name="adj2" fmla="val 108276"/>
            <a:gd name="adj3" fmla="val 11873288"/>
            <a:gd name="adj4" fmla="val 11133668"/>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5496EA-370E-4F7C-A24E-1BE1E5B25CF9}">
      <dsp:nvSpPr>
        <dsp:cNvPr id="0" name=""/>
        <dsp:cNvSpPr/>
      </dsp:nvSpPr>
      <dsp:spPr>
        <a:xfrm>
          <a:off x="639138" y="1166901"/>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639138" y="1166901"/>
        <a:ext cx="416838" cy="416838"/>
      </dsp:txXfrm>
    </dsp:sp>
    <dsp:sp modelId="{415E0DBA-1C28-460E-A4D3-EF93B698ADC3}">
      <dsp:nvSpPr>
        <dsp:cNvPr id="0" name=""/>
        <dsp:cNvSpPr/>
      </dsp:nvSpPr>
      <dsp:spPr>
        <a:xfrm>
          <a:off x="546514" y="69719"/>
          <a:ext cx="4477508" cy="4477508"/>
        </a:xfrm>
        <a:prstGeom prst="circularArrow">
          <a:avLst>
            <a:gd name="adj1" fmla="val 1815"/>
            <a:gd name="adj2" fmla="val 108276"/>
            <a:gd name="adj3" fmla="val 13326485"/>
            <a:gd name="adj4" fmla="val 12723537"/>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6C760E-C8CF-4866-8A63-B3465C568743}">
      <dsp:nvSpPr>
        <dsp:cNvPr id="0" name=""/>
        <dsp:cNvSpPr/>
      </dsp:nvSpPr>
      <dsp:spPr>
        <a:xfrm>
          <a:off x="1235911" y="418571"/>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1235911" y="418571"/>
        <a:ext cx="416838" cy="416838"/>
      </dsp:txXfrm>
    </dsp:sp>
    <dsp:sp modelId="{CBB18DE6-77E2-4FDC-9BDB-00362640D2B7}">
      <dsp:nvSpPr>
        <dsp:cNvPr id="0" name=""/>
        <dsp:cNvSpPr/>
      </dsp:nvSpPr>
      <dsp:spPr>
        <a:xfrm>
          <a:off x="546514" y="69719"/>
          <a:ext cx="4477508" cy="4477508"/>
        </a:xfrm>
        <a:prstGeom prst="circularArrow">
          <a:avLst>
            <a:gd name="adj1" fmla="val 1815"/>
            <a:gd name="adj2" fmla="val 108276"/>
            <a:gd name="adj3" fmla="val 14974021"/>
            <a:gd name="adj4" fmla="val 14293511"/>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221DCF-2A28-45E7-9887-9F3854112C2F}">
      <dsp:nvSpPr>
        <dsp:cNvPr id="0" name=""/>
        <dsp:cNvSpPr/>
      </dsp:nvSpPr>
      <dsp:spPr>
        <a:xfrm>
          <a:off x="2098274" y="3279"/>
          <a:ext cx="416838" cy="416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CO" sz="2600" kern="1200"/>
        </a:p>
      </dsp:txBody>
      <dsp:txXfrm>
        <a:off x="2098274" y="3279"/>
        <a:ext cx="416838" cy="416838"/>
      </dsp:txXfrm>
    </dsp:sp>
    <dsp:sp modelId="{5A25EC1D-4840-451A-B626-AE0C57C1AA8A}">
      <dsp:nvSpPr>
        <dsp:cNvPr id="0" name=""/>
        <dsp:cNvSpPr/>
      </dsp:nvSpPr>
      <dsp:spPr>
        <a:xfrm>
          <a:off x="546514" y="69719"/>
          <a:ext cx="4477508" cy="4477508"/>
        </a:xfrm>
        <a:prstGeom prst="circularArrow">
          <a:avLst>
            <a:gd name="adj1" fmla="val 1815"/>
            <a:gd name="adj2" fmla="val 108276"/>
            <a:gd name="adj3" fmla="val 16524694"/>
            <a:gd name="adj4" fmla="val 15767030"/>
            <a:gd name="adj5" fmla="val 211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5C0FF-B995-405E-AB77-D0A08E1BA45C}">
      <dsp:nvSpPr>
        <dsp:cNvPr id="0" name=""/>
        <dsp:cNvSpPr/>
      </dsp:nvSpPr>
      <dsp:spPr>
        <a:xfrm>
          <a:off x="1245073" y="0"/>
          <a:ext cx="1828683" cy="1564381"/>
        </a:xfrm>
        <a:prstGeom prst="ellipse">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a:t>Programación</a:t>
          </a:r>
        </a:p>
      </dsp:txBody>
      <dsp:txXfrm>
        <a:off x="1512877" y="229098"/>
        <a:ext cx="1293075" cy="1106185"/>
      </dsp:txXfrm>
    </dsp:sp>
    <dsp:sp modelId="{058BFF1A-3BCE-4E6A-AFC9-A1F9701A1513}">
      <dsp:nvSpPr>
        <dsp:cNvPr id="0" name=""/>
        <dsp:cNvSpPr/>
      </dsp:nvSpPr>
      <dsp:spPr>
        <a:xfrm rot="3649457">
          <a:off x="2532435" y="1536090"/>
          <a:ext cx="390584" cy="527978"/>
        </a:xfrm>
        <a:prstGeom prst="rightArrow">
          <a:avLst>
            <a:gd name="adj1" fmla="val 60000"/>
            <a:gd name="adj2" fmla="val 50000"/>
          </a:avLst>
        </a:prstGeom>
        <a:solidFill>
          <a:srgbClr val="6A7684"/>
        </a:solidFill>
        <a:ln>
          <a:solidFill>
            <a:schemeClr val="tx1">
              <a:lumMod val="50000"/>
              <a:lumOff val="50000"/>
            </a:schemeClr>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tx1"/>
            </a:solidFill>
          </a:endParaRPr>
        </a:p>
      </dsp:txBody>
      <dsp:txXfrm>
        <a:off x="2562462" y="1590532"/>
        <a:ext cx="273409" cy="316786"/>
      </dsp:txXfrm>
    </dsp:sp>
    <dsp:sp modelId="{C65E2E44-C83C-45C2-8688-320C0C5A794A}">
      <dsp:nvSpPr>
        <dsp:cNvPr id="0" name=""/>
        <dsp:cNvSpPr/>
      </dsp:nvSpPr>
      <dsp:spPr>
        <a:xfrm>
          <a:off x="2511864" y="2032221"/>
          <a:ext cx="1564381" cy="1564381"/>
        </a:xfrm>
        <a:prstGeom prst="ellipse">
          <a:avLst/>
        </a:prstGeom>
        <a:solidFill>
          <a:schemeClr val="tx1">
            <a:lumMod val="65000"/>
            <a:lumOff val="3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a:t>Ejecución y Seguimiento </a:t>
          </a:r>
        </a:p>
      </dsp:txBody>
      <dsp:txXfrm>
        <a:off x="2740962" y="2261319"/>
        <a:ext cx="1106185" cy="1106185"/>
      </dsp:txXfrm>
    </dsp:sp>
    <dsp:sp modelId="{99822241-7C01-4154-9522-96DF363A4E60}">
      <dsp:nvSpPr>
        <dsp:cNvPr id="0" name=""/>
        <dsp:cNvSpPr/>
      </dsp:nvSpPr>
      <dsp:spPr>
        <a:xfrm rot="10800005">
          <a:off x="1945150" y="2550421"/>
          <a:ext cx="400478" cy="527978"/>
        </a:xfrm>
        <a:prstGeom prst="rightArrow">
          <a:avLst>
            <a:gd name="adj1" fmla="val 60000"/>
            <a:gd name="adj2" fmla="val 50000"/>
          </a:avLst>
        </a:prstGeom>
        <a:solidFill>
          <a:srgbClr val="6A7684"/>
        </a:solidFill>
        <a:ln>
          <a:solidFill>
            <a:schemeClr val="tx1">
              <a:lumMod val="50000"/>
              <a:lumOff val="50000"/>
            </a:schemeClr>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tx1"/>
            </a:solidFill>
          </a:endParaRPr>
        </a:p>
      </dsp:txBody>
      <dsp:txXfrm rot="10800000">
        <a:off x="2065293" y="2656017"/>
        <a:ext cx="280335" cy="316786"/>
      </dsp:txXfrm>
    </dsp:sp>
    <dsp:sp modelId="{A69A7B53-BF06-4A5F-AF52-8A1DBB8395F8}">
      <dsp:nvSpPr>
        <dsp:cNvPr id="0" name=""/>
        <dsp:cNvSpPr/>
      </dsp:nvSpPr>
      <dsp:spPr>
        <a:xfrm>
          <a:off x="191864" y="2032218"/>
          <a:ext cx="1564381" cy="1564381"/>
        </a:xfrm>
        <a:prstGeom prst="ellipse">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1" kern="1200">
              <a:solidFill>
                <a:schemeClr val="accent2"/>
              </a:solidFill>
            </a:rPr>
            <a:t>Cierre</a:t>
          </a:r>
        </a:p>
      </dsp:txBody>
      <dsp:txXfrm>
        <a:off x="420962" y="2261316"/>
        <a:ext cx="1106185" cy="1106185"/>
      </dsp:txXfrm>
    </dsp:sp>
    <dsp:sp modelId="{FB7B6FAB-7042-4EA7-BD9B-10E34FF2A15D}">
      <dsp:nvSpPr>
        <dsp:cNvPr id="0" name=""/>
        <dsp:cNvSpPr/>
      </dsp:nvSpPr>
      <dsp:spPr>
        <a:xfrm rot="18015259">
          <a:off x="1352463" y="1556282"/>
          <a:ext cx="402910" cy="527978"/>
        </a:xfrm>
        <a:prstGeom prst="rightArrow">
          <a:avLst>
            <a:gd name="adj1" fmla="val 60000"/>
            <a:gd name="adj2" fmla="val 50000"/>
          </a:avLst>
        </a:prstGeom>
        <a:solidFill>
          <a:srgbClr val="6A7684"/>
        </a:solidFill>
        <a:ln>
          <a:solidFill>
            <a:schemeClr val="tx1">
              <a:lumMod val="50000"/>
              <a:lumOff val="50000"/>
            </a:schemeClr>
          </a:solid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solidFill>
              <a:schemeClr val="tx1"/>
            </a:solidFill>
          </a:endParaRPr>
        </a:p>
      </dsp:txBody>
      <dsp:txXfrm>
        <a:off x="1382449" y="1714083"/>
        <a:ext cx="282037" cy="316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35A2F-4679-4C44-8861-992C3764D6D4}">
      <dsp:nvSpPr>
        <dsp:cNvPr id="0" name=""/>
        <dsp:cNvSpPr/>
      </dsp:nvSpPr>
      <dsp:spPr>
        <a:xfrm rot="5400000">
          <a:off x="-292575" y="297244"/>
          <a:ext cx="1950502" cy="1365351"/>
        </a:xfrm>
        <a:prstGeom prst="chevron">
          <a:avLst/>
        </a:prstGeom>
        <a:solidFill>
          <a:srgbClr val="B6691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419" sz="1600" b="1" i="0" kern="1200">
              <a:solidFill>
                <a:schemeClr val="bg1"/>
              </a:solidFill>
              <a:effectLst/>
              <a:latin typeface="Arial" panose="020B0604020202020204" pitchFamily="34" charset="0"/>
            </a:rPr>
            <a:t>Calidad del Gasto (Art 36)</a:t>
          </a:r>
          <a:endParaRPr lang="es-CO" sz="1600" kern="1200">
            <a:solidFill>
              <a:schemeClr val="bg1"/>
            </a:solidFill>
          </a:endParaRPr>
        </a:p>
      </dsp:txBody>
      <dsp:txXfrm rot="-5400000">
        <a:off x="1" y="687345"/>
        <a:ext cx="1365351" cy="585151"/>
      </dsp:txXfrm>
    </dsp:sp>
    <dsp:sp modelId="{F81D212A-4606-4D1D-A27C-75C2769C242F}">
      <dsp:nvSpPr>
        <dsp:cNvPr id="0" name=""/>
        <dsp:cNvSpPr/>
      </dsp:nvSpPr>
      <dsp:spPr>
        <a:xfrm rot="5400000">
          <a:off x="2706321" y="-1336300"/>
          <a:ext cx="1267826" cy="394976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None/>
          </a:pPr>
          <a:r>
            <a:rPr lang="es-419" sz="1600" b="0" i="0" kern="1200">
              <a:effectLst/>
              <a:latin typeface="Arial" panose="020B0604020202020204" pitchFamily="34" charset="0"/>
            </a:rPr>
            <a:t>   </a:t>
          </a:r>
          <a:r>
            <a:rPr lang="es-419" sz="1500" b="0" i="0" kern="1200">
              <a:effectLst/>
              <a:latin typeface="Arial" panose="020B0604020202020204" pitchFamily="34" charset="0"/>
            </a:rPr>
            <a:t>Aquel que se realiza </a:t>
          </a:r>
          <a:r>
            <a:rPr lang="es-419" sz="1500" b="1" i="0" u="sng" kern="1200">
              <a:effectLst/>
              <a:latin typeface="Arial" panose="020B0604020202020204" pitchFamily="34" charset="0"/>
            </a:rPr>
            <a:t>aplicando los criterios que lo hacen más eficiente, eficaz y efectivo</a:t>
          </a:r>
          <a:r>
            <a:rPr lang="es-419" sz="1500" kern="1200">
              <a:latin typeface="Arial" panose="020B0604020202020204" pitchFamily="34" charset="0"/>
            </a:rPr>
            <a:t>, </a:t>
          </a:r>
          <a:r>
            <a:rPr lang="es-419" sz="1500" b="0" i="0" kern="1200">
              <a:effectLst/>
              <a:latin typeface="Arial" panose="020B0604020202020204" pitchFamily="34" charset="0"/>
            </a:rPr>
            <a:t>con el objetivo de </a:t>
          </a:r>
          <a:r>
            <a:rPr lang="es-419" sz="1500" b="1" i="0" u="sng" kern="1200">
              <a:effectLst/>
              <a:latin typeface="Arial" panose="020B0604020202020204" pitchFamily="34" charset="0"/>
            </a:rPr>
            <a:t>generar un impacto positivo sobre la calidad de vida de la población.</a:t>
          </a:r>
          <a:endParaRPr lang="es-CO" sz="1500" kern="1200"/>
        </a:p>
        <a:p>
          <a:pPr marL="114300" lvl="1" indent="-114300" algn="just" defTabSz="666750">
            <a:lnSpc>
              <a:spcPct val="90000"/>
            </a:lnSpc>
            <a:spcBef>
              <a:spcPct val="0"/>
            </a:spcBef>
            <a:spcAft>
              <a:spcPct val="15000"/>
            </a:spcAft>
            <a:buNone/>
          </a:pPr>
          <a:endParaRPr lang="es-CO" sz="1500" kern="1200"/>
        </a:p>
      </dsp:txBody>
      <dsp:txXfrm rot="-5400000">
        <a:off x="1365352" y="66559"/>
        <a:ext cx="3887875" cy="1144046"/>
      </dsp:txXfrm>
    </dsp:sp>
    <dsp:sp modelId="{4B33B667-4374-4CCE-80C4-60054B9CA181}">
      <dsp:nvSpPr>
        <dsp:cNvPr id="0" name=""/>
        <dsp:cNvSpPr/>
      </dsp:nvSpPr>
      <dsp:spPr>
        <a:xfrm rot="5400000">
          <a:off x="-292575" y="1959263"/>
          <a:ext cx="1950502" cy="1365351"/>
        </a:xfrm>
        <a:prstGeom prst="chevron">
          <a:avLst/>
        </a:prstGeom>
        <a:solidFill>
          <a:srgbClr val="B92E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i="0" kern="1200">
              <a:solidFill>
                <a:schemeClr val="bg1"/>
              </a:solidFill>
              <a:effectLst/>
              <a:latin typeface="Arial" panose="020B0604020202020204" pitchFamily="34" charset="0"/>
              <a:ea typeface="+mn-ea"/>
              <a:cs typeface="+mn-cs"/>
            </a:rPr>
            <a:t>Trazador Presupuestal (Art 37)</a:t>
          </a:r>
          <a:endParaRPr lang="es-CO" sz="1600" b="1" i="0" kern="1200">
            <a:solidFill>
              <a:schemeClr val="bg1"/>
            </a:solidFill>
            <a:effectLst/>
            <a:latin typeface="Arial" panose="020B0604020202020204" pitchFamily="34" charset="0"/>
            <a:ea typeface="+mn-ea"/>
            <a:cs typeface="+mn-cs"/>
          </a:endParaRPr>
        </a:p>
      </dsp:txBody>
      <dsp:txXfrm rot="-5400000">
        <a:off x="1" y="2349364"/>
        <a:ext cx="1365351" cy="585151"/>
      </dsp:txXfrm>
    </dsp:sp>
    <dsp:sp modelId="{01D69153-7A73-4937-A206-7DC2268E07E3}">
      <dsp:nvSpPr>
        <dsp:cNvPr id="0" name=""/>
        <dsp:cNvSpPr/>
      </dsp:nvSpPr>
      <dsp:spPr>
        <a:xfrm rot="5400000">
          <a:off x="2705987" y="326052"/>
          <a:ext cx="1268493" cy="394976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None/>
          </a:pPr>
          <a:r>
            <a:rPr lang="es-419" sz="1500" b="0" i="0" kern="1200">
              <a:effectLst/>
              <a:latin typeface="Arial" panose="020B0604020202020204" pitchFamily="34" charset="0"/>
            </a:rPr>
            <a:t>   Las entidades que conforman el </a:t>
          </a:r>
          <a:r>
            <a:rPr lang="es-419" sz="1500" b="0" i="0" kern="1200">
              <a:solidFill>
                <a:schemeClr val="tx1"/>
              </a:solidFill>
              <a:effectLst/>
              <a:latin typeface="Arial" panose="020B0604020202020204" pitchFamily="34" charset="0"/>
            </a:rPr>
            <a:t>Presupuesto</a:t>
          </a:r>
          <a:r>
            <a:rPr lang="es-419" sz="1500" b="0" i="0" kern="1200">
              <a:effectLst/>
              <a:latin typeface="Arial" panose="020B0604020202020204" pitchFamily="34" charset="0"/>
            </a:rPr>
            <a:t> Anual del Distrito Capital, de acuerdo con sus competencias, </a:t>
          </a:r>
          <a:r>
            <a:rPr lang="es-419" sz="1500" b="1" i="0" u="sng" kern="1200">
              <a:effectLst/>
              <a:latin typeface="Arial" panose="020B0604020202020204" pitchFamily="34" charset="0"/>
            </a:rPr>
            <a:t>reportarán el cumplimiento de las políticas transversales, mediante un marcador presupuestal</a:t>
          </a:r>
          <a:r>
            <a:rPr lang="es-419" sz="1500" u="sng" kern="1200">
              <a:latin typeface="Arial" panose="020B0604020202020204" pitchFamily="34" charset="0"/>
            </a:rPr>
            <a:t>.</a:t>
          </a:r>
          <a:endParaRPr lang="es-CO" sz="1500" kern="1200"/>
        </a:p>
      </dsp:txBody>
      <dsp:txXfrm rot="-5400000">
        <a:off x="1365352" y="1728611"/>
        <a:ext cx="3887842" cy="1144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D7C2B-032A-487B-B62D-881C59502690}">
      <dsp:nvSpPr>
        <dsp:cNvPr id="0" name=""/>
        <dsp:cNvSpPr/>
      </dsp:nvSpPr>
      <dsp:spPr>
        <a:xfrm>
          <a:off x="0" y="213745"/>
          <a:ext cx="4096184" cy="25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FB69B4-E1E1-4BEB-B3A5-33D0BC27B8F2}">
      <dsp:nvSpPr>
        <dsp:cNvPr id="0" name=""/>
        <dsp:cNvSpPr/>
      </dsp:nvSpPr>
      <dsp:spPr>
        <a:xfrm>
          <a:off x="200208" y="38514"/>
          <a:ext cx="3893264" cy="322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Igualdad y equidad de género</a:t>
          </a:r>
        </a:p>
      </dsp:txBody>
      <dsp:txXfrm>
        <a:off x="215967" y="54273"/>
        <a:ext cx="3861746" cy="291312"/>
      </dsp:txXfrm>
    </dsp:sp>
    <dsp:sp modelId="{C729B3D1-5544-43E2-BE27-8E3E99DE7A93}">
      <dsp:nvSpPr>
        <dsp:cNvPr id="0" name=""/>
        <dsp:cNvSpPr/>
      </dsp:nvSpPr>
      <dsp:spPr>
        <a:xfrm>
          <a:off x="0" y="694976"/>
          <a:ext cx="4096184" cy="252000"/>
        </a:xfrm>
        <a:prstGeom prst="rect">
          <a:avLst/>
        </a:prstGeom>
        <a:solidFill>
          <a:schemeClr val="lt1">
            <a:alpha val="90000"/>
            <a:hueOff val="0"/>
            <a:satOff val="0"/>
            <a:lumOff val="0"/>
            <a:alphaOff val="0"/>
          </a:schemeClr>
        </a:solidFill>
        <a:ln w="12700" cap="flat" cmpd="sng" algn="ctr">
          <a:solidFill>
            <a:schemeClr val="accent3">
              <a:hueOff val="80429"/>
              <a:satOff val="16207"/>
              <a:lumOff val="-20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CA545-C250-43EB-B645-C2E66D1CB04B}">
      <dsp:nvSpPr>
        <dsp:cNvPr id="0" name=""/>
        <dsp:cNvSpPr/>
      </dsp:nvSpPr>
      <dsp:spPr>
        <a:xfrm>
          <a:off x="200208" y="519745"/>
          <a:ext cx="3893264" cy="322830"/>
        </a:xfrm>
        <a:prstGeom prst="roundRect">
          <a:avLst/>
        </a:prstGeom>
        <a:solidFill>
          <a:schemeClr val="accent3">
            <a:hueOff val="80429"/>
            <a:satOff val="16207"/>
            <a:lumOff val="-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Juventud</a:t>
          </a:r>
        </a:p>
      </dsp:txBody>
      <dsp:txXfrm>
        <a:off x="215967" y="535504"/>
        <a:ext cx="3861746" cy="291312"/>
      </dsp:txXfrm>
    </dsp:sp>
    <dsp:sp modelId="{04A39C02-B689-4D0E-AD66-5B3F7089A270}">
      <dsp:nvSpPr>
        <dsp:cNvPr id="0" name=""/>
        <dsp:cNvSpPr/>
      </dsp:nvSpPr>
      <dsp:spPr>
        <a:xfrm>
          <a:off x="0" y="1176206"/>
          <a:ext cx="4096184" cy="252000"/>
        </a:xfrm>
        <a:prstGeom prst="rect">
          <a:avLst/>
        </a:prstGeom>
        <a:solidFill>
          <a:schemeClr val="lt1">
            <a:alpha val="90000"/>
            <a:hueOff val="0"/>
            <a:satOff val="0"/>
            <a:lumOff val="0"/>
            <a:alphaOff val="0"/>
          </a:schemeClr>
        </a:solidFill>
        <a:ln w="12700" cap="flat" cmpd="sng" algn="ctr">
          <a:solidFill>
            <a:schemeClr val="accent3">
              <a:hueOff val="160857"/>
              <a:satOff val="32414"/>
              <a:lumOff val="-407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FD935-1B0D-4D00-B636-B962CA6079FB}">
      <dsp:nvSpPr>
        <dsp:cNvPr id="0" name=""/>
        <dsp:cNvSpPr/>
      </dsp:nvSpPr>
      <dsp:spPr>
        <a:xfrm>
          <a:off x="200208" y="1000976"/>
          <a:ext cx="3893264" cy="322830"/>
        </a:xfrm>
        <a:prstGeom prst="roundRect">
          <a:avLst/>
        </a:prstGeom>
        <a:solidFill>
          <a:schemeClr val="accent3">
            <a:hueOff val="160857"/>
            <a:satOff val="32414"/>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Población con discapacidad</a:t>
          </a:r>
        </a:p>
      </dsp:txBody>
      <dsp:txXfrm>
        <a:off x="215967" y="1016735"/>
        <a:ext cx="3861746" cy="291312"/>
      </dsp:txXfrm>
    </dsp:sp>
    <dsp:sp modelId="{1846743F-FB2B-4BEA-8469-FB022DA4BB0C}">
      <dsp:nvSpPr>
        <dsp:cNvPr id="0" name=""/>
        <dsp:cNvSpPr/>
      </dsp:nvSpPr>
      <dsp:spPr>
        <a:xfrm>
          <a:off x="0" y="1657437"/>
          <a:ext cx="4096184" cy="252000"/>
        </a:xfrm>
        <a:prstGeom prst="rect">
          <a:avLst/>
        </a:prstGeom>
        <a:solidFill>
          <a:schemeClr val="lt1">
            <a:alpha val="90000"/>
            <a:hueOff val="0"/>
            <a:satOff val="0"/>
            <a:lumOff val="0"/>
            <a:alphaOff val="0"/>
          </a:schemeClr>
        </a:solidFill>
        <a:ln w="12700" cap="flat" cmpd="sng" algn="ctr">
          <a:solidFill>
            <a:schemeClr val="accent3">
              <a:hueOff val="241286"/>
              <a:satOff val="48621"/>
              <a:lumOff val="-61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D71049-9B1A-420F-B7EB-9573ECBABA51}">
      <dsp:nvSpPr>
        <dsp:cNvPr id="0" name=""/>
        <dsp:cNvSpPr/>
      </dsp:nvSpPr>
      <dsp:spPr>
        <a:xfrm>
          <a:off x="200208" y="1482206"/>
          <a:ext cx="3893264" cy="322830"/>
        </a:xfrm>
        <a:prstGeom prst="roundRect">
          <a:avLst/>
        </a:prstGeom>
        <a:solidFill>
          <a:schemeClr val="accent3">
            <a:hueOff val="241286"/>
            <a:satOff val="48621"/>
            <a:lumOff val="-6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Grupos étnicos</a:t>
          </a:r>
        </a:p>
      </dsp:txBody>
      <dsp:txXfrm>
        <a:off x="215967" y="1497965"/>
        <a:ext cx="3861746" cy="291312"/>
      </dsp:txXfrm>
    </dsp:sp>
    <dsp:sp modelId="{0771D423-2D6C-4ABC-AAB4-9EF484291B95}">
      <dsp:nvSpPr>
        <dsp:cNvPr id="0" name=""/>
        <dsp:cNvSpPr/>
      </dsp:nvSpPr>
      <dsp:spPr>
        <a:xfrm>
          <a:off x="0" y="2138668"/>
          <a:ext cx="4096184" cy="252000"/>
        </a:xfrm>
        <a:prstGeom prst="rect">
          <a:avLst/>
        </a:prstGeom>
        <a:solidFill>
          <a:schemeClr val="lt1">
            <a:alpha val="90000"/>
            <a:hueOff val="0"/>
            <a:satOff val="0"/>
            <a:lumOff val="0"/>
            <a:alphaOff val="0"/>
          </a:schemeClr>
        </a:solidFill>
        <a:ln w="12700" cap="flat" cmpd="sng" algn="ctr">
          <a:solidFill>
            <a:schemeClr val="accent3">
              <a:hueOff val="321714"/>
              <a:satOff val="64828"/>
              <a:lumOff val="-8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F3BD31-48A9-4C26-9918-43710DB41D17}">
      <dsp:nvSpPr>
        <dsp:cNvPr id="0" name=""/>
        <dsp:cNvSpPr/>
      </dsp:nvSpPr>
      <dsp:spPr>
        <a:xfrm>
          <a:off x="200208" y="1963437"/>
          <a:ext cx="3893264" cy="322830"/>
        </a:xfrm>
        <a:prstGeom prst="roundRect">
          <a:avLst/>
        </a:prstGeom>
        <a:solidFill>
          <a:schemeClr val="accent3">
            <a:hueOff val="321714"/>
            <a:satOff val="64828"/>
            <a:lumOff val="-8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Construcción de paz</a:t>
          </a:r>
        </a:p>
      </dsp:txBody>
      <dsp:txXfrm>
        <a:off x="215967" y="1979196"/>
        <a:ext cx="3861746" cy="291312"/>
      </dsp:txXfrm>
    </dsp:sp>
    <dsp:sp modelId="{71DD107B-7073-46F8-AE52-9D3246F0C385}">
      <dsp:nvSpPr>
        <dsp:cNvPr id="0" name=""/>
        <dsp:cNvSpPr/>
      </dsp:nvSpPr>
      <dsp:spPr>
        <a:xfrm>
          <a:off x="0" y="2619899"/>
          <a:ext cx="4096184" cy="252000"/>
        </a:xfrm>
        <a:prstGeom prst="rect">
          <a:avLst/>
        </a:prstGeom>
        <a:solidFill>
          <a:schemeClr val="lt1">
            <a:alpha val="90000"/>
            <a:hueOff val="0"/>
            <a:satOff val="0"/>
            <a:lumOff val="0"/>
            <a:alphaOff val="0"/>
          </a:schemeClr>
        </a:solidFill>
        <a:ln w="12700" cap="flat" cmpd="sng" algn="ctr">
          <a:solidFill>
            <a:schemeClr val="accent3">
              <a:hueOff val="402143"/>
              <a:satOff val="81035"/>
              <a:lumOff val="-10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B8C04-4353-4FB7-969F-3E25082207CC}">
      <dsp:nvSpPr>
        <dsp:cNvPr id="0" name=""/>
        <dsp:cNvSpPr/>
      </dsp:nvSpPr>
      <dsp:spPr>
        <a:xfrm>
          <a:off x="200208" y="2444668"/>
          <a:ext cx="3893264" cy="322830"/>
        </a:xfrm>
        <a:prstGeom prst="roundRect">
          <a:avLst/>
        </a:prstGeom>
        <a:solidFill>
          <a:schemeClr val="accent3">
            <a:hueOff val="402143"/>
            <a:satOff val="81035"/>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378" tIns="0" rIns="108378" bIns="0" numCol="1" spcCol="1270" anchor="ctr" anchorCtr="0">
          <a:noAutofit/>
        </a:bodyPr>
        <a:lstStyle/>
        <a:p>
          <a:pPr marL="0" lvl="0" indent="0" algn="l" defTabSz="889000">
            <a:lnSpc>
              <a:spcPct val="90000"/>
            </a:lnSpc>
            <a:spcBef>
              <a:spcPct val="0"/>
            </a:spcBef>
            <a:spcAft>
              <a:spcPct val="35000"/>
            </a:spcAft>
            <a:buNone/>
          </a:pPr>
          <a:r>
            <a:rPr lang="es-CO" sz="2000" kern="1200"/>
            <a:t>Cultura ciudadana</a:t>
          </a:r>
        </a:p>
      </dsp:txBody>
      <dsp:txXfrm>
        <a:off x="215967" y="2460427"/>
        <a:ext cx="3861746" cy="291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A7B1B-00E6-4261-98B8-E619E612911E}">
      <dsp:nvSpPr>
        <dsp:cNvPr id="0" name=""/>
        <dsp:cNvSpPr/>
      </dsp:nvSpPr>
      <dsp:spPr>
        <a:xfrm>
          <a:off x="0" y="0"/>
          <a:ext cx="9386682" cy="1768389"/>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		¿Que información se reporta?</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Actualmente se reportan 5 formularios</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a. Programación de ingresos</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b. Ejecución de ingresos</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c. Programación de gastos</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d. Ejecución de gastos</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e. Secciones presupuestales adicionales</a:t>
          </a:r>
        </a:p>
      </dsp:txBody>
      <dsp:txXfrm>
        <a:off x="2016723" y="0"/>
        <a:ext cx="7369958" cy="1768389"/>
      </dsp:txXfrm>
    </dsp:sp>
    <dsp:sp modelId="{10E8E71B-DBF7-40BC-B265-E436DE0AA59B}">
      <dsp:nvSpPr>
        <dsp:cNvPr id="0" name=""/>
        <dsp:cNvSpPr/>
      </dsp:nvSpPr>
      <dsp:spPr>
        <a:xfrm>
          <a:off x="139387" y="326646"/>
          <a:ext cx="1877336" cy="1115096"/>
        </a:xfrm>
        <a:prstGeom prst="roundRect">
          <a:avLst>
            <a:gd name="adj" fmla="val 10000"/>
          </a:avLst>
        </a:prstGeom>
        <a:blipFill dpi="0" rotWithShape="1">
          <a:blip xmlns:r="http://schemas.openxmlformats.org/officeDocument/2006/relationships" r:embed="rId1"/>
          <a:srcRect/>
          <a:stretch>
            <a:fillRect l="2904" t="361" r="-12540" b="-2973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C31A6-4F10-4F62-A4FA-0B7939333815}">
      <dsp:nvSpPr>
        <dsp:cNvPr id="0" name=""/>
        <dsp:cNvSpPr/>
      </dsp:nvSpPr>
      <dsp:spPr>
        <a:xfrm>
          <a:off x="0" y="1907776"/>
          <a:ext cx="9386682" cy="1393870"/>
        </a:xfrm>
        <a:prstGeom prst="roundRect">
          <a:avLst>
            <a:gd name="adj" fmla="val 10000"/>
          </a:avLst>
        </a:prstGeom>
        <a:solidFill>
          <a:schemeClr val="accent2">
            <a:hueOff val="-10716816"/>
            <a:satOff val="-37444"/>
            <a:lumOff val="9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	¿De donde se obtiene la información?</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La información usada para la transmisión de información es de </a:t>
          </a:r>
          <a:r>
            <a:rPr lang="es-CO" sz="1400" kern="1200" err="1">
              <a:solidFill>
                <a:schemeClr val="tx2">
                  <a:lumMod val="75000"/>
                </a:schemeClr>
              </a:solidFill>
              <a:latin typeface="Arial" panose="020B0604020202020204" pitchFamily="34" charset="0"/>
              <a:cs typeface="Arial" panose="020B0604020202020204" pitchFamily="34" charset="0"/>
            </a:rPr>
            <a:t>Bogdata</a:t>
          </a:r>
          <a:r>
            <a:rPr lang="es-CO" sz="1400" kern="1200">
              <a:solidFill>
                <a:schemeClr val="tx2">
                  <a:lumMod val="75000"/>
                </a:schemeClr>
              </a:solidFill>
              <a:latin typeface="Arial" panose="020B0604020202020204" pitchFamily="34" charset="0"/>
              <a:cs typeface="Arial" panose="020B0604020202020204" pitchFamily="34" charset="0"/>
            </a:rPr>
            <a:t>, cada una de las cadenas presupuestadas debe estar homologada con los códigos de CUIPO y en el caso del archivo de ejecución de gastos hay una variable (Detalle sectorial) que la información es provista de las entidades de los sectores de educación y salud.</a:t>
          </a:r>
        </a:p>
      </dsp:txBody>
      <dsp:txXfrm>
        <a:off x="2016723" y="1907776"/>
        <a:ext cx="7369958" cy="1393870"/>
      </dsp:txXfrm>
    </dsp:sp>
    <dsp:sp modelId="{D47737E3-1390-4FE0-AE30-0F6F6A52CC97}">
      <dsp:nvSpPr>
        <dsp:cNvPr id="0" name=""/>
        <dsp:cNvSpPr/>
      </dsp:nvSpPr>
      <dsp:spPr>
        <a:xfrm>
          <a:off x="139387" y="2047163"/>
          <a:ext cx="1877336" cy="1115096"/>
        </a:xfrm>
        <a:prstGeom prst="roundRect">
          <a:avLst>
            <a:gd name="adj" fmla="val 10000"/>
          </a:avLst>
        </a:prstGeom>
        <a:blipFill rotWithShape="1">
          <a:blip xmlns:r="http://schemas.openxmlformats.org/officeDocument/2006/relationships" r:embed="rId2"/>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C0EF47-5585-4296-994D-3C09E653A0BE}">
      <dsp:nvSpPr>
        <dsp:cNvPr id="0" name=""/>
        <dsp:cNvSpPr/>
      </dsp:nvSpPr>
      <dsp:spPr>
        <a:xfrm>
          <a:off x="0" y="3441034"/>
          <a:ext cx="9386682" cy="1393870"/>
        </a:xfrm>
        <a:prstGeom prst="roundRect">
          <a:avLst>
            <a:gd name="adj" fmla="val 10000"/>
          </a:avLst>
        </a:prstGeom>
        <a:solidFill>
          <a:schemeClr val="accent2">
            <a:hueOff val="-21433632"/>
            <a:satOff val="-74888"/>
            <a:lumOff val="1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	Periodicidad - El reporte debe hacerse cada trimestre. </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I Trimestre - 30 de abril</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II Trimestre – 30 julio	</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III Trimestre – 30 de octubre</a:t>
          </a:r>
        </a:p>
        <a:p>
          <a:pPr marL="0" lvl="0" indent="0" algn="l" defTabSz="622300">
            <a:lnSpc>
              <a:spcPct val="90000"/>
            </a:lnSpc>
            <a:spcBef>
              <a:spcPct val="0"/>
            </a:spcBef>
            <a:spcAft>
              <a:spcPct val="35000"/>
            </a:spcAft>
            <a:buNone/>
          </a:pPr>
          <a:r>
            <a:rPr lang="es-CO" sz="1400" kern="1200">
              <a:solidFill>
                <a:schemeClr val="tx2">
                  <a:lumMod val="75000"/>
                </a:schemeClr>
              </a:solidFill>
              <a:latin typeface="Arial" panose="020B0604020202020204" pitchFamily="34" charset="0"/>
              <a:cs typeface="Arial" panose="020B0604020202020204" pitchFamily="34" charset="0"/>
            </a:rPr>
            <a:t>IV Trimestre – 20 de febrero</a:t>
          </a:r>
        </a:p>
      </dsp:txBody>
      <dsp:txXfrm>
        <a:off x="2016723" y="3441034"/>
        <a:ext cx="7369958" cy="1393870"/>
      </dsp:txXfrm>
    </dsp:sp>
    <dsp:sp modelId="{17419BE3-3506-4E06-BBB2-63876C43BC0A}">
      <dsp:nvSpPr>
        <dsp:cNvPr id="0" name=""/>
        <dsp:cNvSpPr/>
      </dsp:nvSpPr>
      <dsp:spPr>
        <a:xfrm>
          <a:off x="139387" y="3580421"/>
          <a:ext cx="1877336" cy="1115096"/>
        </a:xfrm>
        <a:prstGeom prst="roundRect">
          <a:avLst>
            <a:gd name="adj" fmla="val 10000"/>
          </a:avLst>
        </a:prstGeom>
        <a:blipFill dpi="0" rotWithShape="1">
          <a:blip xmlns:r="http://schemas.openxmlformats.org/officeDocument/2006/relationships" r:embed="rId3"/>
          <a:srcRect/>
          <a:stretch>
            <a:fillRect l="-24206" t="-41521" r="-30015" b="623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E901CBA-B788-6CED-A55A-B34BC0DEDD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O"/>
          </a:p>
        </p:txBody>
      </p:sp>
      <p:sp>
        <p:nvSpPr>
          <p:cNvPr id="3" name="Marcador de fecha 2">
            <a:extLst>
              <a:ext uri="{FF2B5EF4-FFF2-40B4-BE49-F238E27FC236}">
                <a16:creationId xmlns:a16="http://schemas.microsoft.com/office/drawing/2014/main" id="{A5FCF004-6122-5DC7-FAE9-16B46543D5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49AA171-A18B-4EA4-90FD-AB01C367BF44}" type="datetimeFigureOut">
              <a:rPr lang="es-CO"/>
              <a:pPr>
                <a:defRPr/>
              </a:pPr>
              <a:t>8/05/2023</a:t>
            </a:fld>
            <a:endParaRPr lang="es-CO"/>
          </a:p>
        </p:txBody>
      </p:sp>
      <p:sp>
        <p:nvSpPr>
          <p:cNvPr id="4" name="Marcador de pie de página 3">
            <a:extLst>
              <a:ext uri="{FF2B5EF4-FFF2-40B4-BE49-F238E27FC236}">
                <a16:creationId xmlns:a16="http://schemas.microsoft.com/office/drawing/2014/main" id="{6B9F1F4D-907F-3B03-192E-5A27AF6D35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O"/>
          </a:p>
        </p:txBody>
      </p:sp>
      <p:sp>
        <p:nvSpPr>
          <p:cNvPr id="5" name="Marcador de número de diapositiva 4">
            <a:extLst>
              <a:ext uri="{FF2B5EF4-FFF2-40B4-BE49-F238E27FC236}">
                <a16:creationId xmlns:a16="http://schemas.microsoft.com/office/drawing/2014/main" id="{40032C04-75D2-F2C1-5C26-4F5EAA94C8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C571FAF-406F-4D60-B813-2166E8982AA4}" type="slidenum">
              <a:rPr lang="es-CO"/>
              <a:pPr>
                <a:defRPr/>
              </a:pPr>
              <a:t>‹Nº›</a:t>
            </a:fld>
            <a:endParaRPr lang="es-C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45ABEF1-37BC-1C77-E322-630DA820DB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CO"/>
          </a:p>
        </p:txBody>
      </p:sp>
      <p:sp>
        <p:nvSpPr>
          <p:cNvPr id="3" name="Marcador de fecha 2">
            <a:extLst>
              <a:ext uri="{FF2B5EF4-FFF2-40B4-BE49-F238E27FC236}">
                <a16:creationId xmlns:a16="http://schemas.microsoft.com/office/drawing/2014/main" id="{884F0694-022F-48EB-3979-95B8F5E155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8CBF43B-BC74-411B-A5B3-815C9EABD048}" type="datetimeFigureOut">
              <a:rPr lang="es-CO"/>
              <a:pPr>
                <a:defRPr/>
              </a:pPr>
              <a:t>8/05/2023</a:t>
            </a:fld>
            <a:endParaRPr lang="es-CO"/>
          </a:p>
        </p:txBody>
      </p:sp>
      <p:sp>
        <p:nvSpPr>
          <p:cNvPr id="4" name="Marcador de imagen de diapositiva 3">
            <a:extLst>
              <a:ext uri="{FF2B5EF4-FFF2-40B4-BE49-F238E27FC236}">
                <a16:creationId xmlns:a16="http://schemas.microsoft.com/office/drawing/2014/main" id="{B473CA8F-E80D-A881-096E-ED6B2FD6BC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a:extLst>
              <a:ext uri="{FF2B5EF4-FFF2-40B4-BE49-F238E27FC236}">
                <a16:creationId xmlns:a16="http://schemas.microsoft.com/office/drawing/2014/main" id="{AEB2CA83-66BF-7E58-A4AD-0FE3A4EEFC6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6BAF7F21-BAD3-0BE1-8AC4-5A99EDB3F98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CO"/>
          </a:p>
        </p:txBody>
      </p:sp>
      <p:sp>
        <p:nvSpPr>
          <p:cNvPr id="7" name="Marcador de número de diapositiva 6">
            <a:extLst>
              <a:ext uri="{FF2B5EF4-FFF2-40B4-BE49-F238E27FC236}">
                <a16:creationId xmlns:a16="http://schemas.microsoft.com/office/drawing/2014/main" id="{D82BD642-3E1E-6B82-2804-873A695EA8E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CF95CBB-594D-427E-BBDC-2EB2B1CA6599}"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lcaldiabogota.gov.co/sisjur/normas/Norma1.jsp?dt=S&amp;i=62502#L.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alcaldiabogota.gov.co/sisjur/normas/Norma1.jsp?dt=S&amp;i=62502#L.2.P.9" TargetMode="External"/><Relationship Id="rId4" Type="http://schemas.openxmlformats.org/officeDocument/2006/relationships/hyperlink" Target="https://www.alcaldiabogota.gov.co/sisjur/normas/Norma1.jsp?dt=S&amp;i=62502#L.2.P.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CE4999B9-1B7C-AF24-59B8-C1716399B0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FEA2EB3A-9377-3124-2FEA-A3C8C99692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O" altLang="es-CO"/>
          </a:p>
        </p:txBody>
      </p:sp>
      <p:sp>
        <p:nvSpPr>
          <p:cNvPr id="9219" name="Marcador de número de diapositiva 3">
            <a:extLst>
              <a:ext uri="{FF2B5EF4-FFF2-40B4-BE49-F238E27FC236}">
                <a16:creationId xmlns:a16="http://schemas.microsoft.com/office/drawing/2014/main" id="{5316C960-6D43-F0F6-C6D4-73DEAD094E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B6F7DE-56A8-4D43-BC0F-F39A78301F55}" type="slidenum">
              <a:rPr lang="es-CO" altLang="es-CO"/>
              <a:pPr fontAlgn="base">
                <a:spcBef>
                  <a:spcPct val="0"/>
                </a:spcBef>
                <a:spcAft>
                  <a:spcPct val="0"/>
                </a:spcAft>
              </a:pPr>
              <a:t>1</a:t>
            </a:fld>
            <a:endParaRPr lang="es-CO" alt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50F4B-F356-40B0-A41D-A465A4E2B830}"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16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Decreto</a:t>
            </a:r>
            <a:r>
              <a:rPr lang="en-US">
                <a:cs typeface="Calibri"/>
              </a:rPr>
              <a:t> 1068 de 2015&gt; </a:t>
            </a:r>
            <a:r>
              <a:rPr lang="en-US"/>
              <a:t>Por medio del </a:t>
            </a:r>
            <a:r>
              <a:rPr lang="en-US" err="1"/>
              <a:t>cual</a:t>
            </a:r>
            <a:r>
              <a:rPr lang="en-US"/>
              <a:t> se </a:t>
            </a:r>
            <a:r>
              <a:rPr lang="en-US" err="1"/>
              <a:t>expide</a:t>
            </a:r>
            <a:r>
              <a:rPr lang="en-US"/>
              <a:t> </a:t>
            </a:r>
            <a:r>
              <a:rPr lang="en-US" err="1"/>
              <a:t>el</a:t>
            </a:r>
            <a:r>
              <a:rPr lang="en-US"/>
              <a:t> </a:t>
            </a:r>
            <a:r>
              <a:rPr lang="en-US" err="1"/>
              <a:t>Decreto</a:t>
            </a:r>
            <a:r>
              <a:rPr lang="en-US"/>
              <a:t> </a:t>
            </a:r>
            <a:r>
              <a:rPr lang="en-US" err="1"/>
              <a:t>Único</a:t>
            </a:r>
            <a:r>
              <a:rPr lang="en-US"/>
              <a:t> </a:t>
            </a:r>
            <a:r>
              <a:rPr lang="en-US" err="1"/>
              <a:t>Reglamentario</a:t>
            </a:r>
            <a:r>
              <a:rPr lang="en-US"/>
              <a:t> del Sector Hacienda y Crédito Público</a:t>
            </a:r>
          </a:p>
          <a:p>
            <a:r>
              <a:rPr lang="en-US" err="1"/>
              <a:t>Decreto</a:t>
            </a:r>
            <a:r>
              <a:rPr lang="en-US"/>
              <a:t> 412 de 2018 &gt; Por </a:t>
            </a:r>
            <a:r>
              <a:rPr lang="en-US" err="1"/>
              <a:t>el</a:t>
            </a:r>
            <a:r>
              <a:rPr lang="en-US"/>
              <a:t> </a:t>
            </a:r>
            <a:r>
              <a:rPr lang="en-US" err="1"/>
              <a:t>cual</a:t>
            </a:r>
            <a:r>
              <a:rPr lang="en-US"/>
              <a:t> se </a:t>
            </a:r>
            <a:r>
              <a:rPr lang="en-US" err="1"/>
              <a:t>modifica</a:t>
            </a:r>
            <a:r>
              <a:rPr lang="en-US"/>
              <a:t> </a:t>
            </a:r>
            <a:r>
              <a:rPr lang="en-US" err="1"/>
              <a:t>parcialmente</a:t>
            </a:r>
            <a:r>
              <a:rPr lang="en-US"/>
              <a:t> </a:t>
            </a:r>
            <a:r>
              <a:rPr lang="en-US" err="1"/>
              <a:t>el</a:t>
            </a:r>
            <a:r>
              <a:rPr lang="en-US"/>
              <a:t> </a:t>
            </a:r>
            <a:r>
              <a:rPr lang="en-US" err="1"/>
              <a:t>Decreto</a:t>
            </a:r>
            <a:r>
              <a:rPr lang="en-US"/>
              <a:t> 1068 de 2015 </a:t>
            </a:r>
            <a:r>
              <a:rPr lang="en-US" err="1"/>
              <a:t>en</a:t>
            </a:r>
            <a:r>
              <a:rPr lang="en-US"/>
              <a:t> </a:t>
            </a:r>
            <a:r>
              <a:rPr lang="en-US" err="1"/>
              <a:t>el</a:t>
            </a:r>
            <a:r>
              <a:rPr lang="en-US"/>
              <a:t> Libro </a:t>
            </a:r>
            <a:r>
              <a:rPr lang="en-US">
                <a:hlinkClick r:id="rId3"/>
              </a:rPr>
              <a:t>2</a:t>
            </a:r>
            <a:r>
              <a:rPr lang="en-US"/>
              <a:t> </a:t>
            </a:r>
            <a:r>
              <a:rPr lang="en-US" err="1"/>
              <a:t>Régimen</a:t>
            </a:r>
            <a:r>
              <a:rPr lang="en-US"/>
              <a:t> </a:t>
            </a:r>
            <a:r>
              <a:rPr lang="en-US" err="1"/>
              <a:t>reglamentario</a:t>
            </a:r>
            <a:r>
              <a:rPr lang="en-US"/>
              <a:t> del sector Hacienda y Crédito Público, </a:t>
            </a:r>
            <a:r>
              <a:rPr lang="en-US" err="1"/>
              <a:t>Parte</a:t>
            </a:r>
            <a:r>
              <a:rPr lang="en-US"/>
              <a:t> </a:t>
            </a:r>
            <a:r>
              <a:rPr lang="en-US">
                <a:hlinkClick r:id="rId4"/>
              </a:rPr>
              <a:t>8</a:t>
            </a:r>
            <a:r>
              <a:rPr lang="en-US"/>
              <a:t> del </a:t>
            </a:r>
            <a:r>
              <a:rPr lang="en-US" err="1"/>
              <a:t>Régimen</a:t>
            </a:r>
            <a:r>
              <a:rPr lang="en-US"/>
              <a:t> </a:t>
            </a:r>
            <a:r>
              <a:rPr lang="en-US" err="1"/>
              <a:t>Presupuestal</a:t>
            </a:r>
            <a:r>
              <a:rPr lang="en-US"/>
              <a:t>, </a:t>
            </a:r>
            <a:r>
              <a:rPr lang="en-US" err="1"/>
              <a:t>Parte</a:t>
            </a:r>
            <a:r>
              <a:rPr lang="en-US"/>
              <a:t> </a:t>
            </a:r>
            <a:r>
              <a:rPr lang="en-US">
                <a:hlinkClick r:id="rId5"/>
              </a:rPr>
              <a:t>9</a:t>
            </a:r>
            <a:r>
              <a:rPr lang="en-US"/>
              <a:t> Sistema Integrado de </a:t>
            </a:r>
            <a:r>
              <a:rPr lang="en-US" err="1"/>
              <a:t>Información</a:t>
            </a:r>
            <a:r>
              <a:rPr lang="en-US"/>
              <a:t> Financiera - SIIF </a:t>
            </a:r>
            <a:r>
              <a:rPr lang="en-US" err="1"/>
              <a:t>Nación</a:t>
            </a:r>
            <a:r>
              <a:rPr lang="en-US"/>
              <a:t> y se </a:t>
            </a:r>
            <a:r>
              <a:rPr lang="en-US" err="1"/>
              <a:t>establecen</a:t>
            </a:r>
            <a:r>
              <a:rPr lang="en-US"/>
              <a:t> </a:t>
            </a:r>
            <a:r>
              <a:rPr lang="en-US" err="1"/>
              <a:t>otras</a:t>
            </a:r>
            <a:r>
              <a:rPr lang="en-US"/>
              <a:t> </a:t>
            </a:r>
            <a:r>
              <a:rPr lang="en-US" err="1"/>
              <a:t>disposiciones</a:t>
            </a:r>
            <a:endParaRPr lang="en-US">
              <a:cs typeface="Calibri"/>
            </a:endParaRPr>
          </a:p>
          <a:p>
            <a:r>
              <a:rPr lang="en-US" err="1"/>
              <a:t>Resolución</a:t>
            </a:r>
            <a:r>
              <a:rPr lang="en-US"/>
              <a:t> 3832 de 2019&gt; Por la </a:t>
            </a:r>
            <a:r>
              <a:rPr lang="en-US" err="1"/>
              <a:t>cual</a:t>
            </a:r>
            <a:r>
              <a:rPr lang="en-US"/>
              <a:t> se </a:t>
            </a:r>
            <a:r>
              <a:rPr lang="en-US" err="1"/>
              <a:t>expide</a:t>
            </a:r>
            <a:r>
              <a:rPr lang="en-US"/>
              <a:t> </a:t>
            </a:r>
            <a:r>
              <a:rPr lang="en-US" err="1"/>
              <a:t>el</a:t>
            </a:r>
            <a:r>
              <a:rPr lang="en-US"/>
              <a:t> </a:t>
            </a:r>
            <a:r>
              <a:rPr lang="en-US" err="1"/>
              <a:t>Catálogo</a:t>
            </a:r>
            <a:r>
              <a:rPr lang="en-US"/>
              <a:t> de </a:t>
            </a:r>
            <a:r>
              <a:rPr lang="en-US" err="1"/>
              <a:t>Clasificación</a:t>
            </a:r>
            <a:r>
              <a:rPr lang="en-US"/>
              <a:t> </a:t>
            </a:r>
            <a:r>
              <a:rPr lang="en-US" err="1"/>
              <a:t>Presupuestal</a:t>
            </a:r>
            <a:r>
              <a:rPr lang="en-US"/>
              <a:t> para </a:t>
            </a:r>
            <a:r>
              <a:rPr lang="en-US" err="1"/>
              <a:t>Entidades</a:t>
            </a:r>
            <a:r>
              <a:rPr lang="en-US"/>
              <a:t> </a:t>
            </a:r>
            <a:r>
              <a:rPr lang="en-US" err="1"/>
              <a:t>Territoriales</a:t>
            </a:r>
            <a:r>
              <a:rPr lang="en-US"/>
              <a:t> y sus </a:t>
            </a:r>
            <a:r>
              <a:rPr lang="en-US" err="1"/>
              <a:t>Descentralizadas</a:t>
            </a:r>
            <a:r>
              <a:rPr lang="en-US"/>
              <a:t> - CCPET</a:t>
            </a:r>
          </a:p>
        </p:txBody>
      </p:sp>
      <p:sp>
        <p:nvSpPr>
          <p:cNvPr id="4" name="Slide Number Placeholder 3"/>
          <p:cNvSpPr>
            <a:spLocks noGrp="1"/>
          </p:cNvSpPr>
          <p:nvPr>
            <p:ph type="sldNum" sz="quarter" idx="5"/>
          </p:nvPr>
        </p:nvSpPr>
        <p:spPr/>
        <p:txBody>
          <a:bodyPr/>
          <a:lstStyle/>
          <a:p>
            <a:pPr>
              <a:defRPr/>
            </a:pPr>
            <a:fld id="{9CF95CBB-594D-427E-BBDC-2EB2B1CA6599}" type="slidenum">
              <a:rPr lang="es-CO"/>
              <a:pPr>
                <a:defRPr/>
              </a:pPr>
              <a:t>23</a:t>
            </a:fld>
            <a:endParaRPr lang="es-CO"/>
          </a:p>
        </p:txBody>
      </p:sp>
    </p:spTree>
    <p:extLst>
      <p:ext uri="{BB962C8B-B14F-4D97-AF65-F5344CB8AC3E}">
        <p14:creationId xmlns:p14="http://schemas.microsoft.com/office/powerpoint/2010/main" val="72578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30</a:t>
            </a:fld>
            <a:endParaRPr lang="es-CO"/>
          </a:p>
        </p:txBody>
      </p:sp>
    </p:spTree>
    <p:extLst>
      <p:ext uri="{BB962C8B-B14F-4D97-AF65-F5344CB8AC3E}">
        <p14:creationId xmlns:p14="http://schemas.microsoft.com/office/powerpoint/2010/main" val="97646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33</a:t>
            </a:fld>
            <a:endParaRPr lang="es-CO"/>
          </a:p>
        </p:txBody>
      </p:sp>
    </p:spTree>
    <p:extLst>
      <p:ext uri="{BB962C8B-B14F-4D97-AF65-F5344CB8AC3E}">
        <p14:creationId xmlns:p14="http://schemas.microsoft.com/office/powerpoint/2010/main" val="245576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CO"/>
              <a:t>CPC Art. 345-355 </a:t>
            </a:r>
            <a:r>
              <a:rPr lang="es-CO" sz="1200" b="1">
                <a:latin typeface="Arial" panose="020B0604020202020204" pitchFamily="34" charset="0"/>
                <a:cs typeface="Arial" panose="020B0604020202020204" pitchFamily="34" charset="0"/>
              </a:rPr>
              <a:t>ARTÍCULO 352.- </a:t>
            </a:r>
            <a:r>
              <a:rPr lang="es-CO" sz="1200">
                <a:latin typeface="Arial" panose="020B0604020202020204" pitchFamily="34" charset="0"/>
                <a:cs typeface="Arial" panose="020B0604020202020204" pitchFamily="34" charset="0"/>
              </a:rPr>
              <a:t>Además de lo señalado en esta Constitución, la </a:t>
            </a:r>
            <a:r>
              <a:rPr lang="es-CO" sz="1200" u="sng">
                <a:latin typeface="Arial" panose="020B0604020202020204" pitchFamily="34" charset="0"/>
                <a:cs typeface="Arial" panose="020B0604020202020204" pitchFamily="34" charset="0"/>
              </a:rPr>
              <a:t>Ley Orgánica del Presupuesto regulará lo correspondiente a la programación, aprobación, modificación, ejecución de los presupuestos de la Nación, de las entidades territoriales</a:t>
            </a:r>
            <a:r>
              <a:rPr lang="es-CO" sz="1200">
                <a:latin typeface="Arial" panose="020B0604020202020204" pitchFamily="34" charset="0"/>
                <a:cs typeface="Arial" panose="020B0604020202020204" pitchFamily="34" charset="0"/>
              </a:rPr>
              <a:t> y de los entes descentralizados de cualquier nivel administrativo, y su coordinación con el Plan Nacional de Desarrollo, así como también la capacidad de los organismos y entidades estatales para contratar.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s-MX"/>
              <a:t>Ley 2169 de 2021: Por medio de la cual se impulsa el desarrollo bajo en carbono del país mediante el establecimiento de metas y medidas mínimas en materia de carbono neutralidad y resiliencia climática y se dictan otras disposiciones.</a:t>
            </a:r>
            <a:endParaRPr lang="es-CO">
              <a:solidFill>
                <a:schemeClr val="tx2">
                  <a:lumMod val="75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CO" sz="120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4</a:t>
            </a:fld>
            <a:endParaRPr lang="es-CO"/>
          </a:p>
        </p:txBody>
      </p:sp>
    </p:spTree>
    <p:extLst>
      <p:ext uri="{BB962C8B-B14F-4D97-AF65-F5344CB8AC3E}">
        <p14:creationId xmlns:p14="http://schemas.microsoft.com/office/powerpoint/2010/main" val="63918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Decreto Ley 1421 de 1993: </a:t>
            </a:r>
            <a:r>
              <a:rPr lang="es-MX" sz="1800" b="0" i="1">
                <a:solidFill>
                  <a:srgbClr val="333333"/>
                </a:solidFill>
                <a:effectLst/>
                <a:latin typeface="Arial" panose="020B0604020202020204" pitchFamily="34" charset="0"/>
              </a:rPr>
              <a:t>Por el cual se dicta el Régimen Especial para el Distrito Capital de Santafé de Bogotá (Estatuto Orgánico de </a:t>
            </a:r>
            <a:r>
              <a:rPr lang="es-MX" sz="1800" b="0" i="1" err="1">
                <a:solidFill>
                  <a:srgbClr val="333333"/>
                </a:solidFill>
                <a:effectLst/>
                <a:latin typeface="Arial" panose="020B0604020202020204" pitchFamily="34" charset="0"/>
              </a:rPr>
              <a:t>Bogota</a:t>
            </a:r>
            <a:r>
              <a:rPr lang="es-MX" sz="1800" b="0" i="1">
                <a:solidFill>
                  <a:srgbClr val="333333"/>
                </a:solidFill>
                <a:effectLst/>
                <a:latin typeface="Arial" panose="020B0604020202020204" pitchFamily="34" charset="0"/>
              </a:rPr>
              <a:t>)</a:t>
            </a:r>
            <a:endParaRPr lang="es-CO" b="0"/>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5</a:t>
            </a:fld>
            <a:endParaRPr lang="es-CO"/>
          </a:p>
        </p:txBody>
      </p:sp>
    </p:spTree>
    <p:extLst>
      <p:ext uri="{BB962C8B-B14F-4D97-AF65-F5344CB8AC3E}">
        <p14:creationId xmlns:p14="http://schemas.microsoft.com/office/powerpoint/2010/main" val="335006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lphaLcParenR"/>
            </a:pPr>
            <a:r>
              <a:rPr lang="es-MX"/>
              <a:t>Legalidad. En el presupuesto de cada Vigencia Fiscal no podrán incluirse ingresos, contribuciones o impuesto que no figuren en el Presupuesto de Rentas, o gastos que no estén autorizados previamente por la Ley, los Acuerdos Distritales, la Resoluciones del CONFIS, o las Juntas Directivas de los establecimientos Públicos o las Providencias Judiciales debidamente ejecutoriadas, </a:t>
            </a:r>
            <a:r>
              <a:rPr lang="es-MX" err="1"/>
              <a:t>ní</a:t>
            </a:r>
            <a:r>
              <a:rPr lang="es-MX"/>
              <a:t> podrán 11/3/2019 Decreto 714 de 1996 Alcalde Mayor https://www.alcaldiabogota.gov.co/sisjur/normas/Norma1.jsp?i=1693 5/24 incluirse partidas que no correspondan a las propuestas por el Gobierno para atender el Funcionamiento de la Administración y el Servicio de la Deuda. (Acuerdo 24 de 1995, art. 11º , </a:t>
            </a:r>
            <a:r>
              <a:rPr lang="es-MX" err="1"/>
              <a:t>lit.</a:t>
            </a:r>
            <a:r>
              <a:rPr lang="es-MX"/>
              <a:t> a) </a:t>
            </a:r>
          </a:p>
          <a:p>
            <a:pPr marL="228600" indent="-228600">
              <a:buAutoNum type="alphaLcParenR"/>
            </a:pPr>
            <a:r>
              <a:rPr lang="es-MX"/>
              <a:t>Planificación. El Presupuesto Anual del Distrito Capital deberá guardar concordancia con los contenidos del Plan de Desarrollo, el Plan Financiero y el Plan Operativo Anual de Inversiones. (Acuerdo 24 de 1995 , art. 11º , </a:t>
            </a:r>
            <a:r>
              <a:rPr lang="es-MX" err="1"/>
              <a:t>lit.</a:t>
            </a:r>
            <a:r>
              <a:rPr lang="es-MX"/>
              <a:t> a,) </a:t>
            </a:r>
          </a:p>
          <a:p>
            <a:pPr marL="228600" indent="-228600">
              <a:buAutoNum type="alphaLcParenR"/>
            </a:pPr>
            <a:r>
              <a:rPr lang="es-MX"/>
              <a:t>Anualidad. El año fiscal comienza el 1 de enero y termina el 31 de diciembre de cada año. Después del 31 de diciembre no podrán asumirse compromisos con cargo a las apropiaciones del año fiscal que se cierra en esa fecha, y los saldos de apropiación no afectados por compromisos caducarán sin excepción. (Acuerdo 24 de 1995 , art. 11º , </a:t>
            </a:r>
            <a:r>
              <a:rPr lang="es-MX" err="1"/>
              <a:t>lit</a:t>
            </a:r>
            <a:r>
              <a:rPr lang="es-MX"/>
              <a:t>, c) </a:t>
            </a:r>
          </a:p>
          <a:p>
            <a:pPr marL="228600" indent="-228600">
              <a:buAutoNum type="alphaLcParenR"/>
            </a:pPr>
            <a:r>
              <a:rPr lang="es-MX"/>
              <a:t>Universalidad. EI presupuesto contendrá la totalidad de los gastos públicos que se espere realizar durante la vigencia fiscal respectiva. En consecuencia ninguna autoridad podrá efectuar gastos públicos, erogaciones con cargo al Tesoro Distrital o transferir crédito alguno, que no figure en el presupuesto. (Acuerdo 20 de 1996 , art. 1º ) </a:t>
            </a:r>
          </a:p>
          <a:p>
            <a:pPr marL="228600" indent="-228600">
              <a:buAutoNum type="alphaLcParenR"/>
            </a:pPr>
            <a:r>
              <a:rPr lang="es-MX"/>
              <a:t>Unidad de Caja. Con el recaudo de todas las rentas y recursos de capital se atenderá el pago oportuno de las apropiaciones autorizadas en el Presupuesto Anual del Distrito Capital, salvo las excepciones contempladas en la Ley. (Acuerdo 24 de 1995 , art. 11º , </a:t>
            </a:r>
            <a:r>
              <a:rPr lang="es-MX" err="1"/>
              <a:t>lit.</a:t>
            </a:r>
            <a:r>
              <a:rPr lang="es-MX"/>
              <a:t> f) </a:t>
            </a:r>
          </a:p>
          <a:p>
            <a:pPr marL="228600" indent="-228600">
              <a:buAutoNum type="alphaLcParenR"/>
            </a:pPr>
            <a:r>
              <a:rPr lang="es-MX"/>
              <a:t>Programación Integral. Todo programa presupuestal deberá contemplar simultáneamente los gastos de inversión y de funcionamiento que las exigencias técnicas y administrativas demanden como necesarios para su ejecución y operación, de conformidad con los procedimientos y Normas Legales Vigentes. El programa presupuestal incluye las obras complementarias que garanticen su cabal ejecución. (Acuerdo 24 de 1995 , art. 11, </a:t>
            </a:r>
            <a:r>
              <a:rPr lang="es-MX" err="1"/>
              <a:t>lit.</a:t>
            </a:r>
            <a:r>
              <a:rPr lang="es-MX"/>
              <a:t> g) </a:t>
            </a:r>
          </a:p>
          <a:p>
            <a:pPr marL="228600" indent="-228600">
              <a:buAutoNum type="alphaLcParenR"/>
            </a:pPr>
            <a:r>
              <a:rPr lang="es-MX"/>
              <a:t>Especialización. Las apropiaciones deben referirse en cada Entidad de la Administración a su objeto y funciones y se ejecutarán estrictamente conforme al fin para el cual fueron programadas (Acuerdo 24 de 1995, art. 11º , </a:t>
            </a:r>
            <a:r>
              <a:rPr lang="es-MX" err="1"/>
              <a:t>lit.</a:t>
            </a:r>
            <a:r>
              <a:rPr lang="es-MX"/>
              <a:t> g) </a:t>
            </a:r>
          </a:p>
          <a:p>
            <a:pPr marL="228600" indent="-228600">
              <a:buAutoNum type="alphaLcParenR"/>
            </a:pPr>
            <a:r>
              <a:rPr lang="es-MX"/>
              <a:t>Inembargabilidad. Son inembargables las rentas, cesiones y participaciones incorporadas en el </a:t>
            </a:r>
            <a:r>
              <a:rPr lang="es-ES_tradnl" sz="1200">
                <a:solidFill>
                  <a:prstClr val="black"/>
                </a:solidFill>
                <a:latin typeface="Calibri"/>
              </a:rPr>
              <a:t>Recaudo de todas las rentas salvo excepciones</a:t>
            </a:r>
            <a:r>
              <a:rPr lang="es-MX"/>
              <a:t>Presupuesto Anual del Distrito Capital, así como los bienes y derechos de las Entidades que lo conforman. (Acuerdo 24 de 1995, art. 11º , </a:t>
            </a:r>
            <a:r>
              <a:rPr lang="es-MX" err="1"/>
              <a:t>lit.</a:t>
            </a:r>
            <a:r>
              <a:rPr lang="es-MX"/>
              <a:t> h) </a:t>
            </a:r>
            <a:endParaRPr lang="es-CO"/>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6</a:t>
            </a:fld>
            <a:endParaRPr lang="es-CO"/>
          </a:p>
        </p:txBody>
      </p:sp>
    </p:spTree>
    <p:extLst>
      <p:ext uri="{BB962C8B-B14F-4D97-AF65-F5344CB8AC3E}">
        <p14:creationId xmlns:p14="http://schemas.microsoft.com/office/powerpoint/2010/main" val="142916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buFont typeface="Arial" panose="020B0604020202020204" pitchFamily="34" charset="0"/>
              <a:buChar char="•"/>
            </a:pPr>
            <a:r>
              <a:rPr lang="es-CO" sz="1200" b="1" u="sng">
                <a:latin typeface="+mj-lt"/>
              </a:rPr>
              <a:t>Plan Financiero</a:t>
            </a:r>
            <a:r>
              <a:rPr lang="es-CO" sz="1200">
                <a:latin typeface="+mj-lt"/>
              </a:rPr>
              <a:t>: </a:t>
            </a:r>
            <a:r>
              <a:rPr lang="es-ES" sz="1200">
                <a:latin typeface="+mj-lt"/>
              </a:rPr>
              <a:t>Instrumento de planificación y gestión financiera del sector público a mediano plazo.</a:t>
            </a:r>
          </a:p>
          <a:p>
            <a:pPr marL="285750" indent="-285750" algn="just">
              <a:buFont typeface="Arial" panose="020B0604020202020204" pitchFamily="34" charset="0"/>
              <a:buChar char="•"/>
            </a:pPr>
            <a:r>
              <a:rPr lang="es-CO" sz="1200" b="1" u="sng">
                <a:latin typeface="+mj-lt"/>
              </a:rPr>
              <a:t>POAI</a:t>
            </a:r>
            <a:r>
              <a:rPr lang="es-CO" sz="1200">
                <a:latin typeface="+mj-lt"/>
              </a:rPr>
              <a:t>: Plan Operativo Anual de Inversiones, </a:t>
            </a:r>
            <a:r>
              <a:rPr lang="es-ES" sz="1200">
                <a:latin typeface="+mj-lt"/>
              </a:rPr>
              <a:t>contiene los proyectos de inversión clasificados por sectores, entidades y programas.</a:t>
            </a:r>
          </a:p>
          <a:p>
            <a:pPr marL="285750" indent="-285750" algn="just">
              <a:buFont typeface="Arial" panose="020B0604020202020204" pitchFamily="34" charset="0"/>
              <a:buChar char="•"/>
            </a:pPr>
            <a:r>
              <a:rPr lang="es-CO" sz="1200" b="1" u="sng">
                <a:latin typeface="+mj-lt"/>
              </a:rPr>
              <a:t>Presupuesto</a:t>
            </a:r>
            <a:r>
              <a:rPr lang="es-CO" sz="1200">
                <a:latin typeface="+mj-lt"/>
              </a:rPr>
              <a:t>: Presupuesto de Rentas e Ingresos, el Presupuesto de Gastos e Inversiones y las Disposiciones Generales.</a:t>
            </a:r>
          </a:p>
          <a:p>
            <a:endParaRPr lang="es-CO"/>
          </a:p>
        </p:txBody>
      </p:sp>
      <p:sp>
        <p:nvSpPr>
          <p:cNvPr id="4" name="Marcador de número de diapositiva 3"/>
          <p:cNvSpPr>
            <a:spLocks noGrp="1"/>
          </p:cNvSpPr>
          <p:nvPr>
            <p:ph type="sldNum" sz="quarter" idx="5"/>
          </p:nvPr>
        </p:nvSpPr>
        <p:spPr/>
        <p:txBody>
          <a:bodyPr/>
          <a:lstStyle/>
          <a:p>
            <a:pPr>
              <a:defRPr/>
            </a:pPr>
            <a:fld id="{9CF95CBB-594D-427E-BBDC-2EB2B1CA6599}" type="slidenum">
              <a:rPr lang="es-CO" smtClean="0"/>
              <a:pPr>
                <a:defRPr/>
              </a:pPr>
              <a:t>8</a:t>
            </a:fld>
            <a:endParaRPr lang="es-CO"/>
          </a:p>
        </p:txBody>
      </p:sp>
    </p:spTree>
    <p:extLst>
      <p:ext uri="{BB962C8B-B14F-4D97-AF65-F5344CB8AC3E}">
        <p14:creationId xmlns:p14="http://schemas.microsoft.com/office/powerpoint/2010/main" val="141334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Como vamos, como resumen de lo que vamos haciendo este año un resumen de lo que se esta haciendo este año </a:t>
            </a:r>
          </a:p>
          <a:p>
            <a:endParaRPr lang="es-CO"/>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15</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650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Como vamos, como resumen de lo que vamos haciendo este año un resumen de lo que se esta haciendo este año </a:t>
            </a:r>
          </a:p>
          <a:p>
            <a:endParaRPr lang="es-CO"/>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17</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84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Como vamos, como resumen de lo que vamos haciendo este año un resumen de lo que se esta haciendo este año </a:t>
            </a:r>
          </a:p>
          <a:p>
            <a:endParaRPr lang="es-CO"/>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18</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968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Como vamos, como resumen de lo que vamos haciendo este año un resumen de lo que se esta haciendo este año </a:t>
            </a:r>
          </a:p>
          <a:p>
            <a:endParaRPr lang="es-CO"/>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CO" sz="1200" b="0" i="0" u="none" strike="noStrike" cap="none" smtClean="0">
                <a:solidFill>
                  <a:schemeClr val="dk1"/>
                </a:solidFill>
                <a:latin typeface="Calibri"/>
                <a:ea typeface="Calibri"/>
                <a:cs typeface="Calibri"/>
                <a:sym typeface="Calibri"/>
              </a:rPr>
              <a:t>19</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65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14" name="Marcador de medios 13"/>
          <p:cNvSpPr>
            <a:spLocks noGrp="1"/>
          </p:cNvSpPr>
          <p:nvPr>
            <p:ph type="media" sz="quarter" idx="14"/>
          </p:nvPr>
        </p:nvSpPr>
        <p:spPr>
          <a:xfrm>
            <a:off x="762000" y="136525"/>
            <a:ext cx="9220200" cy="6858000"/>
          </a:xfrm>
        </p:spPr>
        <p:txBody>
          <a:bodyPr rtlCol="0">
            <a:normAutofit/>
          </a:bodyPr>
          <a:lstStyle/>
          <a:p>
            <a:pPr lvl="0"/>
            <a:r>
              <a:rPr lang="es-ES" noProof="0"/>
              <a:t>Haga clic en el icono para agregar medios</a:t>
            </a:r>
            <a:endParaRPr lang="es-CO" noProof="0"/>
          </a:p>
        </p:txBody>
      </p:sp>
      <p:sp>
        <p:nvSpPr>
          <p:cNvPr id="2" name="Título 1"/>
          <p:cNvSpPr>
            <a:spLocks noGrp="1"/>
          </p:cNvSpPr>
          <p:nvPr>
            <p:ph type="ctrTitle"/>
          </p:nvPr>
        </p:nvSpPr>
        <p:spPr>
          <a:xfrm>
            <a:off x="4349227" y="1122363"/>
            <a:ext cx="7209982" cy="2387600"/>
          </a:xfrm>
          <a:prstGeom prst="rect">
            <a:avLst/>
          </a:prstGeom>
        </p:spPr>
        <p:txBody>
          <a:bodyPr anchor="b"/>
          <a:lstStyle>
            <a:lvl1pPr algn="ctr">
              <a:defRPr sz="4800"/>
            </a:lvl1pPr>
          </a:lstStyle>
          <a:p>
            <a:r>
              <a:rPr lang="es-ES"/>
              <a:t>Haga clic para modificar el estilo de título del patrón</a:t>
            </a:r>
            <a:endParaRPr lang="es-CO"/>
          </a:p>
        </p:txBody>
      </p:sp>
      <p:sp>
        <p:nvSpPr>
          <p:cNvPr id="3" name="Subtítulo 2"/>
          <p:cNvSpPr>
            <a:spLocks noGrp="1"/>
          </p:cNvSpPr>
          <p:nvPr>
            <p:ph type="subTitle" idx="1"/>
          </p:nvPr>
        </p:nvSpPr>
        <p:spPr>
          <a:xfrm>
            <a:off x="5002296" y="3509963"/>
            <a:ext cx="5903843" cy="771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B1678FA-2545-3CCA-0C7F-D30DE5AC6896}"/>
              </a:ext>
            </a:extLst>
          </p:cNvPr>
          <p:cNvSpPr>
            <a:spLocks noGrp="1"/>
          </p:cNvSpPr>
          <p:nvPr>
            <p:ph type="dt" sz="half" idx="15"/>
          </p:nvPr>
        </p:nvSpPr>
        <p:spPr/>
        <p:txBody>
          <a:bodyPr/>
          <a:lstStyle>
            <a:lvl1pPr>
              <a:defRPr/>
            </a:lvl1pPr>
          </a:lstStyle>
          <a:p>
            <a:pPr>
              <a:defRPr/>
            </a:pPr>
            <a:fld id="{C93BE447-573C-42DE-A20C-B0330AF94428}"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ED0401FD-B6B4-39C2-E4C9-791859A19CF3}"/>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150F06C3-F75B-7A3F-C01F-39F97022CBC2}"/>
              </a:ext>
            </a:extLst>
          </p:cNvPr>
          <p:cNvSpPr>
            <a:spLocks noGrp="1"/>
          </p:cNvSpPr>
          <p:nvPr>
            <p:ph type="sldNum" sz="quarter" idx="17"/>
          </p:nvPr>
        </p:nvSpPr>
        <p:spPr/>
        <p:txBody>
          <a:bodyPr/>
          <a:lstStyle>
            <a:lvl1pPr>
              <a:defRPr/>
            </a:lvl1pPr>
          </a:lstStyle>
          <a:p>
            <a:pPr>
              <a:defRPr/>
            </a:pPr>
            <a:fld id="{4C4E6C18-A46F-4E27-BA07-ECB26CD3D365}" type="slidenum">
              <a:rPr lang="es-CO"/>
              <a:pPr>
                <a:defRPr/>
              </a:pPr>
              <a:t>‹Nº›</a:t>
            </a:fld>
            <a:endParaRPr lang="es-CO"/>
          </a:p>
        </p:txBody>
      </p:sp>
    </p:spTree>
    <p:extLst>
      <p:ext uri="{BB962C8B-B14F-4D97-AF65-F5344CB8AC3E}">
        <p14:creationId xmlns:p14="http://schemas.microsoft.com/office/powerpoint/2010/main" val="215748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8913"/>
            <a:ext cx="7873314"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Subtítulo 2"/>
          <p:cNvSpPr>
            <a:spLocks noGrp="1"/>
          </p:cNvSpPr>
          <p:nvPr>
            <p:ph type="subTitle" idx="13"/>
          </p:nvPr>
        </p:nvSpPr>
        <p:spPr>
          <a:xfrm>
            <a:off x="838200" y="1065043"/>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11"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7" name="Marcador de fecha 3">
            <a:extLst>
              <a:ext uri="{FF2B5EF4-FFF2-40B4-BE49-F238E27FC236}">
                <a16:creationId xmlns:a16="http://schemas.microsoft.com/office/drawing/2014/main" id="{95C2A24F-BEB8-BF0B-CEA6-6435069C33B5}"/>
              </a:ext>
            </a:extLst>
          </p:cNvPr>
          <p:cNvSpPr>
            <a:spLocks noGrp="1"/>
          </p:cNvSpPr>
          <p:nvPr>
            <p:ph type="dt" sz="half" idx="15"/>
          </p:nvPr>
        </p:nvSpPr>
        <p:spPr/>
        <p:txBody>
          <a:bodyPr/>
          <a:lstStyle>
            <a:lvl1pPr>
              <a:defRPr/>
            </a:lvl1pPr>
          </a:lstStyle>
          <a:p>
            <a:pPr>
              <a:defRPr/>
            </a:pPr>
            <a:fld id="{8BE0B975-4CFF-48A1-AF54-0D398214B4F2}" type="datetimeFigureOut">
              <a:rPr lang="es-CO"/>
              <a:pPr>
                <a:defRPr/>
              </a:pPr>
              <a:t>8/05/2023</a:t>
            </a:fld>
            <a:endParaRPr lang="es-CO"/>
          </a:p>
        </p:txBody>
      </p:sp>
      <p:sp>
        <p:nvSpPr>
          <p:cNvPr id="8" name="Marcador de pie de página 4">
            <a:extLst>
              <a:ext uri="{FF2B5EF4-FFF2-40B4-BE49-F238E27FC236}">
                <a16:creationId xmlns:a16="http://schemas.microsoft.com/office/drawing/2014/main" id="{AB14ACA4-9BE5-2CB6-B5A7-71E5207CD703}"/>
              </a:ext>
            </a:extLst>
          </p:cNvPr>
          <p:cNvSpPr>
            <a:spLocks noGrp="1"/>
          </p:cNvSpPr>
          <p:nvPr>
            <p:ph type="ftr" sz="quarter" idx="16"/>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5EAB5F3E-3A4C-7976-FF4C-684B31241D8E}"/>
              </a:ext>
            </a:extLst>
          </p:cNvPr>
          <p:cNvSpPr>
            <a:spLocks noGrp="1"/>
          </p:cNvSpPr>
          <p:nvPr>
            <p:ph type="sldNum" sz="quarter" idx="17"/>
          </p:nvPr>
        </p:nvSpPr>
        <p:spPr/>
        <p:txBody>
          <a:bodyPr/>
          <a:lstStyle>
            <a:lvl1pPr>
              <a:defRPr/>
            </a:lvl1pPr>
          </a:lstStyle>
          <a:p>
            <a:pPr>
              <a:defRPr/>
            </a:pPr>
            <a:fld id="{A5E4A284-BF45-442B-838A-49097C6979FC}" type="slidenum">
              <a:rPr lang="es-CO"/>
              <a:pPr>
                <a:defRPr/>
              </a:pPr>
              <a:t>‹Nº›</a:t>
            </a:fld>
            <a:endParaRPr lang="es-CO"/>
          </a:p>
        </p:txBody>
      </p:sp>
    </p:spTree>
    <p:extLst>
      <p:ext uri="{BB962C8B-B14F-4D97-AF65-F5344CB8AC3E}">
        <p14:creationId xmlns:p14="http://schemas.microsoft.com/office/powerpoint/2010/main" val="425809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6"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7"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3" name="Marcador de fecha 3">
            <a:extLst>
              <a:ext uri="{FF2B5EF4-FFF2-40B4-BE49-F238E27FC236}">
                <a16:creationId xmlns:a16="http://schemas.microsoft.com/office/drawing/2014/main" id="{FCC974B0-6E50-C49A-7EB0-658507D34815}"/>
              </a:ext>
            </a:extLst>
          </p:cNvPr>
          <p:cNvSpPr>
            <a:spLocks noGrp="1"/>
          </p:cNvSpPr>
          <p:nvPr>
            <p:ph type="dt" sz="half" idx="14"/>
          </p:nvPr>
        </p:nvSpPr>
        <p:spPr/>
        <p:txBody>
          <a:bodyPr/>
          <a:lstStyle>
            <a:lvl1pPr>
              <a:defRPr/>
            </a:lvl1pPr>
          </a:lstStyle>
          <a:p>
            <a:pPr>
              <a:defRPr/>
            </a:pPr>
            <a:fld id="{ABEE7D5A-C0A9-41F5-8E14-BE31EA46DEFD}" type="datetimeFigureOut">
              <a:rPr lang="es-CO"/>
              <a:pPr>
                <a:defRPr/>
              </a:pPr>
              <a:t>8/05/2023</a:t>
            </a:fld>
            <a:endParaRPr lang="es-CO"/>
          </a:p>
        </p:txBody>
      </p:sp>
      <p:sp>
        <p:nvSpPr>
          <p:cNvPr id="4" name="Marcador de pie de página 4">
            <a:extLst>
              <a:ext uri="{FF2B5EF4-FFF2-40B4-BE49-F238E27FC236}">
                <a16:creationId xmlns:a16="http://schemas.microsoft.com/office/drawing/2014/main" id="{2220E2C6-1B5D-7EE8-9F8C-BBEB41A0D9E2}"/>
              </a:ext>
            </a:extLst>
          </p:cNvPr>
          <p:cNvSpPr>
            <a:spLocks noGrp="1"/>
          </p:cNvSpPr>
          <p:nvPr>
            <p:ph type="ftr" sz="quarter" idx="15"/>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6F6836A5-9C4E-6EF8-7F85-4E91C9FCAE65}"/>
              </a:ext>
            </a:extLst>
          </p:cNvPr>
          <p:cNvSpPr>
            <a:spLocks noGrp="1"/>
          </p:cNvSpPr>
          <p:nvPr>
            <p:ph type="sldNum" sz="quarter" idx="16"/>
          </p:nvPr>
        </p:nvSpPr>
        <p:spPr/>
        <p:txBody>
          <a:bodyPr/>
          <a:lstStyle>
            <a:lvl1pPr>
              <a:defRPr/>
            </a:lvl1pPr>
          </a:lstStyle>
          <a:p>
            <a:pPr>
              <a:defRPr/>
            </a:pPr>
            <a:fld id="{BE8DA7C8-F09B-413D-B85D-CE6017AE9A6A}" type="slidenum">
              <a:rPr lang="es-CO"/>
              <a:pPr>
                <a:defRPr/>
              </a:pPr>
              <a:t>‹Nº›</a:t>
            </a:fld>
            <a:endParaRPr lang="es-CO"/>
          </a:p>
        </p:txBody>
      </p:sp>
    </p:spTree>
    <p:extLst>
      <p:ext uri="{BB962C8B-B14F-4D97-AF65-F5344CB8AC3E}">
        <p14:creationId xmlns:p14="http://schemas.microsoft.com/office/powerpoint/2010/main" val="107285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6172200" cy="53975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1952582"/>
            <a:ext cx="6172200" cy="39084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1952582"/>
            <a:ext cx="3932237" cy="391640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D225D67B-3A38-4DB2-38AF-56B4F9AC90CE}"/>
              </a:ext>
            </a:extLst>
          </p:cNvPr>
          <p:cNvSpPr>
            <a:spLocks noGrp="1"/>
          </p:cNvSpPr>
          <p:nvPr>
            <p:ph type="dt" sz="half" idx="15"/>
          </p:nvPr>
        </p:nvSpPr>
        <p:spPr/>
        <p:txBody>
          <a:bodyPr/>
          <a:lstStyle>
            <a:lvl1pPr>
              <a:defRPr/>
            </a:lvl1pPr>
          </a:lstStyle>
          <a:p>
            <a:pPr>
              <a:defRPr/>
            </a:pPr>
            <a:fld id="{C369108C-12CA-4472-B265-207910807C65}"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57708C26-91CB-FADD-D19D-583B4F47FF3D}"/>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97B6C85A-7D70-63F7-6B24-BBADD9824A3D}"/>
              </a:ext>
            </a:extLst>
          </p:cNvPr>
          <p:cNvSpPr>
            <a:spLocks noGrp="1"/>
          </p:cNvSpPr>
          <p:nvPr>
            <p:ph type="sldNum" sz="quarter" idx="17"/>
          </p:nvPr>
        </p:nvSpPr>
        <p:spPr/>
        <p:txBody>
          <a:bodyPr/>
          <a:lstStyle>
            <a:lvl1pPr>
              <a:defRPr/>
            </a:lvl1pPr>
          </a:lstStyle>
          <a:p>
            <a:pPr>
              <a:defRPr/>
            </a:pPr>
            <a:fld id="{38CD16EA-BB5E-4898-BEF3-10A8C93A91CC}" type="slidenum">
              <a:rPr lang="es-CO"/>
              <a:pPr>
                <a:defRPr/>
              </a:pPr>
              <a:t>‹Nº›</a:t>
            </a:fld>
            <a:endParaRPr lang="es-CO"/>
          </a:p>
        </p:txBody>
      </p:sp>
    </p:spTree>
    <p:extLst>
      <p:ext uri="{BB962C8B-B14F-4D97-AF65-F5344CB8AC3E}">
        <p14:creationId xmlns:p14="http://schemas.microsoft.com/office/powerpoint/2010/main" val="1184414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D24FA62-1F6C-38CD-8270-65ED66F16935}"/>
              </a:ext>
            </a:extLst>
          </p:cNvPr>
          <p:cNvSpPr>
            <a:spLocks noGrp="1"/>
          </p:cNvSpPr>
          <p:nvPr>
            <p:ph type="dt" sz="half" idx="10"/>
          </p:nvPr>
        </p:nvSpPr>
        <p:spPr/>
        <p:txBody>
          <a:bodyPr/>
          <a:lstStyle>
            <a:lvl1pPr>
              <a:defRPr/>
            </a:lvl1pPr>
          </a:lstStyle>
          <a:p>
            <a:pPr>
              <a:defRPr/>
            </a:pPr>
            <a:fld id="{E0426AD4-4F8C-491C-9179-06E0B2B46221}"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E76DD083-10EE-7195-90DE-2FAE539845CD}"/>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BB337065-486E-5A67-4B67-57D55730E207}"/>
              </a:ext>
            </a:extLst>
          </p:cNvPr>
          <p:cNvSpPr>
            <a:spLocks noGrp="1"/>
          </p:cNvSpPr>
          <p:nvPr>
            <p:ph type="sldNum" sz="quarter" idx="12"/>
          </p:nvPr>
        </p:nvSpPr>
        <p:spPr/>
        <p:txBody>
          <a:bodyPr/>
          <a:lstStyle>
            <a:lvl1pPr>
              <a:defRPr/>
            </a:lvl1pPr>
          </a:lstStyle>
          <a:p>
            <a:pPr>
              <a:defRPr/>
            </a:pPr>
            <a:fld id="{9D1CD818-E9F5-4BB5-8DAE-C1F2E0174CB6}" type="slidenum">
              <a:rPr lang="es-CO"/>
              <a:pPr>
                <a:defRPr/>
              </a:pPr>
              <a:t>‹Nº›</a:t>
            </a:fld>
            <a:endParaRPr lang="es-CO"/>
          </a:p>
        </p:txBody>
      </p:sp>
    </p:spTree>
    <p:extLst>
      <p:ext uri="{BB962C8B-B14F-4D97-AF65-F5344CB8AC3E}">
        <p14:creationId xmlns:p14="http://schemas.microsoft.com/office/powerpoint/2010/main" val="160013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199" y="498564"/>
            <a:ext cx="6993715" cy="520611"/>
          </a:xfr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4" name="Marcador de fecha 3">
            <a:extLst>
              <a:ext uri="{FF2B5EF4-FFF2-40B4-BE49-F238E27FC236}">
                <a16:creationId xmlns:a16="http://schemas.microsoft.com/office/drawing/2014/main" id="{47B1B48B-2430-4E93-649A-552E55455C54}"/>
              </a:ext>
            </a:extLst>
          </p:cNvPr>
          <p:cNvSpPr>
            <a:spLocks noGrp="1"/>
          </p:cNvSpPr>
          <p:nvPr>
            <p:ph type="dt" sz="half" idx="15"/>
          </p:nvPr>
        </p:nvSpPr>
        <p:spPr/>
        <p:txBody>
          <a:bodyPr/>
          <a:lstStyle>
            <a:lvl1pPr>
              <a:defRPr/>
            </a:lvl1pPr>
          </a:lstStyle>
          <a:p>
            <a:pPr>
              <a:defRPr/>
            </a:pPr>
            <a:fld id="{2522FA43-DCBB-4A5E-B18F-C9B91A61BF80}"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54CDDE3F-9780-103D-5D17-871BCCA41DA7}"/>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4C0542F5-A9D8-1B58-F812-5B0EC668CA76}"/>
              </a:ext>
            </a:extLst>
          </p:cNvPr>
          <p:cNvSpPr>
            <a:spLocks noGrp="1"/>
          </p:cNvSpPr>
          <p:nvPr>
            <p:ph type="sldNum" sz="quarter" idx="17"/>
          </p:nvPr>
        </p:nvSpPr>
        <p:spPr/>
        <p:txBody>
          <a:bodyPr/>
          <a:lstStyle>
            <a:lvl1pPr>
              <a:defRPr/>
            </a:lvl1pPr>
          </a:lstStyle>
          <a:p>
            <a:pPr>
              <a:defRPr/>
            </a:pPr>
            <a:fld id="{336D4661-1A93-438C-9A53-FACE5064E645}" type="slidenum">
              <a:rPr lang="es-CO"/>
              <a:pPr>
                <a:defRPr/>
              </a:pPr>
              <a:t>‹Nº›</a:t>
            </a:fld>
            <a:endParaRPr lang="es-CO"/>
          </a:p>
        </p:txBody>
      </p:sp>
    </p:spTree>
    <p:extLst>
      <p:ext uri="{BB962C8B-B14F-4D97-AF65-F5344CB8AC3E}">
        <p14:creationId xmlns:p14="http://schemas.microsoft.com/office/powerpoint/2010/main" val="171656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8/05/2023</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437309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2113E-CBDC-4EAC-90EB-FBA6BF40DC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05375F-81C9-44C2-9330-B34E0A5EBA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97690F-9681-4ED3-A416-23BB350A4896}"/>
              </a:ext>
            </a:extLst>
          </p:cNvPr>
          <p:cNvSpPr>
            <a:spLocks noGrp="1"/>
          </p:cNvSpPr>
          <p:nvPr>
            <p:ph type="dt" sz="half" idx="10"/>
          </p:nvPr>
        </p:nvSpPr>
        <p:spPr/>
        <p:txBody>
          <a:bodyPr/>
          <a:lstStyle/>
          <a:p>
            <a:fld id="{C407B5D0-BF43-4733-915F-45A54579A949}" type="datetimeFigureOut">
              <a:rPr lang="es-CO" smtClean="0"/>
              <a:t>8/05/2023</a:t>
            </a:fld>
            <a:endParaRPr lang="es-CO"/>
          </a:p>
        </p:txBody>
      </p:sp>
      <p:sp>
        <p:nvSpPr>
          <p:cNvPr id="5" name="Marcador de pie de página 4">
            <a:extLst>
              <a:ext uri="{FF2B5EF4-FFF2-40B4-BE49-F238E27FC236}">
                <a16:creationId xmlns:a16="http://schemas.microsoft.com/office/drawing/2014/main" id="{B3C9ABB9-9A63-4A7F-B855-C5B19B798B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6247B4-AC23-49AE-93DC-3BD5CFF05170}"/>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85176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0B21B8-515C-8E45-ACC6-C958B3C94B4B}" type="datetimeFigureOut">
              <a:rPr lang="es-ES" smtClean="0"/>
              <a:pPr/>
              <a:t>08/05/2023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FCD7B5D-4AAF-944F-8F79-1958F93DB250}" type="slidenum">
              <a:rPr lang="es-ES" smtClean="0"/>
              <a:pPr/>
              <a:t>‹Nº›</a:t>
            </a:fld>
            <a:endParaRPr lang="es-ES"/>
          </a:p>
        </p:txBody>
      </p:sp>
    </p:spTree>
    <p:extLst>
      <p:ext uri="{BB962C8B-B14F-4D97-AF65-F5344CB8AC3E}">
        <p14:creationId xmlns:p14="http://schemas.microsoft.com/office/powerpoint/2010/main" val="116955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D0335E73-F14A-563A-15BB-3961301B2FB2}"/>
              </a:ext>
            </a:extLst>
          </p:cNvPr>
          <p:cNvSpPr>
            <a:spLocks noGrp="1"/>
          </p:cNvSpPr>
          <p:nvPr>
            <p:ph type="dt" sz="half" idx="10"/>
          </p:nvPr>
        </p:nvSpPr>
        <p:spPr/>
        <p:txBody>
          <a:bodyPr/>
          <a:lstStyle>
            <a:lvl1pPr>
              <a:defRPr/>
            </a:lvl1pPr>
          </a:lstStyle>
          <a:p>
            <a:pPr>
              <a:defRPr/>
            </a:pPr>
            <a:fld id="{9464D371-EAC4-42BC-A9E5-ABDFC3EB7352}"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37BF4C67-F7F6-F0BC-67BE-B499B0026C0E}"/>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6A031554-B397-15D9-5C8E-DE317B93D448}"/>
              </a:ext>
            </a:extLst>
          </p:cNvPr>
          <p:cNvSpPr>
            <a:spLocks noGrp="1"/>
          </p:cNvSpPr>
          <p:nvPr>
            <p:ph type="sldNum" sz="quarter" idx="12"/>
          </p:nvPr>
        </p:nvSpPr>
        <p:spPr/>
        <p:txBody>
          <a:bodyPr/>
          <a:lstStyle>
            <a:lvl1pPr>
              <a:defRPr/>
            </a:lvl1pPr>
          </a:lstStyle>
          <a:p>
            <a:pPr>
              <a:defRPr/>
            </a:pPr>
            <a:fld id="{ED30FB9D-BAED-4405-B394-05D5F6B3415E}" type="slidenum">
              <a:rPr lang="es-CO"/>
              <a:pPr>
                <a:defRPr/>
              </a:pPr>
              <a:t>‹Nº›</a:t>
            </a:fld>
            <a:endParaRPr lang="es-CO"/>
          </a:p>
        </p:txBody>
      </p:sp>
    </p:spTree>
    <p:extLst>
      <p:ext uri="{BB962C8B-B14F-4D97-AF65-F5344CB8AC3E}">
        <p14:creationId xmlns:p14="http://schemas.microsoft.com/office/powerpoint/2010/main" val="1642954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5AE8-A1A6-4ED5-9391-36C3D1639F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5E1E3DF-E8EF-45A4-A4F2-62B5056F47DB}"/>
              </a:ext>
            </a:extLst>
          </p:cNvPr>
          <p:cNvSpPr>
            <a:spLocks noGrp="1"/>
          </p:cNvSpPr>
          <p:nvPr>
            <p:ph type="dt" sz="half" idx="10"/>
          </p:nvPr>
        </p:nvSpPr>
        <p:spPr/>
        <p:txBody>
          <a:bodyPr/>
          <a:lstStyle/>
          <a:p>
            <a:fld id="{C407B5D0-BF43-4733-915F-45A54579A949}" type="datetimeFigureOut">
              <a:rPr lang="es-CO" smtClean="0"/>
              <a:t>8/05/2023</a:t>
            </a:fld>
            <a:endParaRPr lang="es-CO"/>
          </a:p>
        </p:txBody>
      </p:sp>
      <p:sp>
        <p:nvSpPr>
          <p:cNvPr id="4" name="Marcador de pie de página 3">
            <a:extLst>
              <a:ext uri="{FF2B5EF4-FFF2-40B4-BE49-F238E27FC236}">
                <a16:creationId xmlns:a16="http://schemas.microsoft.com/office/drawing/2014/main" id="{CF18C060-6AF7-4B75-AEF2-A82F6F3E73F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4C06FA3-4B2A-48FF-9AD7-C338863FEFC1}"/>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23923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2" name="Imagen 9" descr="Imagen en blanco y negro de una ciudad&#10;&#10;Descripción generada automáticamente">
            <a:extLst>
              <a:ext uri="{FF2B5EF4-FFF2-40B4-BE49-F238E27FC236}">
                <a16:creationId xmlns:a16="http://schemas.microsoft.com/office/drawing/2014/main" id="{E0502830-E974-AC19-7E25-57227C802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12" r="5745"/>
          <a:stretch>
            <a:fillRect/>
          </a:stretch>
        </p:blipFill>
        <p:spPr bwMode="auto">
          <a:xfrm>
            <a:off x="341313" y="-6350"/>
            <a:ext cx="984567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C552B66E-5508-582C-FC47-5D8D14DE541D}"/>
              </a:ext>
            </a:extLst>
          </p:cNvPr>
          <p:cNvSpPr/>
          <p:nvPr/>
        </p:nvSpPr>
        <p:spPr>
          <a:xfrm>
            <a:off x="6861175" y="1065213"/>
            <a:ext cx="4802188" cy="4202112"/>
          </a:xfrm>
          <a:prstGeom prst="rect">
            <a:avLst/>
          </a:prstGeom>
          <a:solidFill>
            <a:srgbClr val="F7B03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5" name="Rectángulo 4">
            <a:extLst>
              <a:ext uri="{FF2B5EF4-FFF2-40B4-BE49-F238E27FC236}">
                <a16:creationId xmlns:a16="http://schemas.microsoft.com/office/drawing/2014/main" id="{DDB22406-7CFE-F034-7849-5FBE6AFBAA08}"/>
              </a:ext>
            </a:extLst>
          </p:cNvPr>
          <p:cNvSpPr/>
          <p:nvPr/>
        </p:nvSpPr>
        <p:spPr>
          <a:xfrm>
            <a:off x="-33338" y="1343025"/>
            <a:ext cx="584201" cy="4202113"/>
          </a:xfrm>
          <a:prstGeom prst="rect">
            <a:avLst/>
          </a:prstGeom>
          <a:solidFill>
            <a:srgbClr val="CA1E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6" name="Gráfico 14">
            <a:extLst>
              <a:ext uri="{FF2B5EF4-FFF2-40B4-BE49-F238E27FC236}">
                <a16:creationId xmlns:a16="http://schemas.microsoft.com/office/drawing/2014/main" id="{6228EFA2-DC0E-3D6C-C7E8-38FDAA51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4324350"/>
            <a:ext cx="326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áfico 15">
            <a:extLst>
              <a:ext uri="{FF2B5EF4-FFF2-40B4-BE49-F238E27FC236}">
                <a16:creationId xmlns:a16="http://schemas.microsoft.com/office/drawing/2014/main" id="{75C22A6E-E336-D088-D6E3-0A74144CB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861175" y="4014788"/>
            <a:ext cx="4802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6" descr="Logotipo&#10;&#10;Descripción generada automáticamente">
            <a:extLst>
              <a:ext uri="{FF2B5EF4-FFF2-40B4-BE49-F238E27FC236}">
                <a16:creationId xmlns:a16="http://schemas.microsoft.com/office/drawing/2014/main" id="{A6FA213C-E3A8-8CB8-7F38-188FD9D09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4463" y="5980113"/>
            <a:ext cx="1358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p:cNvSpPr>
            <a:spLocks noGrp="1"/>
          </p:cNvSpPr>
          <p:nvPr>
            <p:ph type="subTitle" idx="1"/>
          </p:nvPr>
        </p:nvSpPr>
        <p:spPr>
          <a:xfrm>
            <a:off x="1088967" y="4275369"/>
            <a:ext cx="9288088" cy="165576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20" name="Título 19"/>
          <p:cNvSpPr>
            <a:spLocks noGrp="1"/>
          </p:cNvSpPr>
          <p:nvPr>
            <p:ph type="title"/>
          </p:nvPr>
        </p:nvSpPr>
        <p:spPr>
          <a:xfrm>
            <a:off x="6788426" y="1343024"/>
            <a:ext cx="5022574" cy="1325563"/>
          </a:xfrm>
        </p:spPr>
        <p:txBody>
          <a:bodyPr/>
          <a:lstStyle>
            <a:lvl1pPr>
              <a:defRPr sz="4000"/>
            </a:lvl1pPr>
          </a:lstStyle>
          <a:p>
            <a:r>
              <a:rPr lang="es-ES"/>
              <a:t>Haga clic para modificar el estilo de título del patrón</a:t>
            </a:r>
            <a:endParaRPr lang="es-CO"/>
          </a:p>
        </p:txBody>
      </p:sp>
      <p:sp>
        <p:nvSpPr>
          <p:cNvPr id="22" name="Marcador de texto 21"/>
          <p:cNvSpPr>
            <a:spLocks noGrp="1"/>
          </p:cNvSpPr>
          <p:nvPr>
            <p:ph type="body" sz="quarter" idx="13"/>
          </p:nvPr>
        </p:nvSpPr>
        <p:spPr>
          <a:xfrm>
            <a:off x="6977063" y="2852738"/>
            <a:ext cx="4581525" cy="10731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fecha 3">
            <a:extLst>
              <a:ext uri="{FF2B5EF4-FFF2-40B4-BE49-F238E27FC236}">
                <a16:creationId xmlns:a16="http://schemas.microsoft.com/office/drawing/2014/main" id="{B3DE41F3-76FB-C0D5-EC63-20D94F9F245F}"/>
              </a:ext>
            </a:extLst>
          </p:cNvPr>
          <p:cNvSpPr>
            <a:spLocks noGrp="1"/>
          </p:cNvSpPr>
          <p:nvPr>
            <p:ph type="dt" sz="half" idx="14"/>
          </p:nvPr>
        </p:nvSpPr>
        <p:spPr/>
        <p:txBody>
          <a:bodyPr/>
          <a:lstStyle>
            <a:lvl1pPr>
              <a:defRPr/>
            </a:lvl1pPr>
          </a:lstStyle>
          <a:p>
            <a:pPr>
              <a:defRPr/>
            </a:pPr>
            <a:fld id="{6CD1C055-5F17-4930-BB4F-F99DB0C10CA9}" type="datetimeFigureOut">
              <a:rPr lang="es-CO"/>
              <a:pPr>
                <a:defRPr/>
              </a:pPr>
              <a:t>8/05/2023</a:t>
            </a:fld>
            <a:endParaRPr lang="es-CO"/>
          </a:p>
        </p:txBody>
      </p:sp>
      <p:sp>
        <p:nvSpPr>
          <p:cNvPr id="10" name="Marcador de pie de página 4">
            <a:extLst>
              <a:ext uri="{FF2B5EF4-FFF2-40B4-BE49-F238E27FC236}">
                <a16:creationId xmlns:a16="http://schemas.microsoft.com/office/drawing/2014/main" id="{8010CAA0-8DBE-7A46-8C77-9F79F037091C}"/>
              </a:ext>
            </a:extLst>
          </p:cNvPr>
          <p:cNvSpPr>
            <a:spLocks noGrp="1"/>
          </p:cNvSpPr>
          <p:nvPr>
            <p:ph type="ftr" sz="quarter" idx="15"/>
          </p:nvPr>
        </p:nvSpPr>
        <p:spPr/>
        <p:txBody>
          <a:bodyPr/>
          <a:lstStyle>
            <a:lvl1pPr>
              <a:defRPr/>
            </a:lvl1pPr>
          </a:lstStyle>
          <a:p>
            <a:pPr>
              <a:defRPr/>
            </a:pPr>
            <a:endParaRPr lang="es-CO"/>
          </a:p>
        </p:txBody>
      </p:sp>
      <p:sp>
        <p:nvSpPr>
          <p:cNvPr id="11" name="Marcador de número de diapositiva 5">
            <a:extLst>
              <a:ext uri="{FF2B5EF4-FFF2-40B4-BE49-F238E27FC236}">
                <a16:creationId xmlns:a16="http://schemas.microsoft.com/office/drawing/2014/main" id="{2F8C9696-2427-1417-101E-0B9D3320D1A0}"/>
              </a:ext>
            </a:extLst>
          </p:cNvPr>
          <p:cNvSpPr>
            <a:spLocks noGrp="1"/>
          </p:cNvSpPr>
          <p:nvPr>
            <p:ph type="sldNum" sz="quarter" idx="16"/>
          </p:nvPr>
        </p:nvSpPr>
        <p:spPr/>
        <p:txBody>
          <a:bodyPr/>
          <a:lstStyle>
            <a:lvl1pPr>
              <a:defRPr/>
            </a:lvl1pPr>
          </a:lstStyle>
          <a:p>
            <a:pPr>
              <a:defRPr/>
            </a:pPr>
            <a:fld id="{FE435F32-BE68-4FD9-B727-0CFD25582CE9}" type="slidenum">
              <a:rPr lang="es-CO"/>
              <a:pPr>
                <a:defRPr/>
              </a:pPr>
              <a:t>‹Nº›</a:t>
            </a:fld>
            <a:endParaRPr lang="es-CO"/>
          </a:p>
        </p:txBody>
      </p:sp>
    </p:spTree>
    <p:extLst>
      <p:ext uri="{BB962C8B-B14F-4D97-AF65-F5344CB8AC3E}">
        <p14:creationId xmlns:p14="http://schemas.microsoft.com/office/powerpoint/2010/main" val="415934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86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D0335E73-F14A-563A-15BB-3961301B2FB2}"/>
              </a:ext>
            </a:extLst>
          </p:cNvPr>
          <p:cNvSpPr>
            <a:spLocks noGrp="1"/>
          </p:cNvSpPr>
          <p:nvPr>
            <p:ph type="dt" sz="half" idx="10"/>
          </p:nvPr>
        </p:nvSpPr>
        <p:spPr/>
        <p:txBody>
          <a:bodyPr/>
          <a:lstStyle>
            <a:lvl1pPr>
              <a:defRPr/>
            </a:lvl1pPr>
          </a:lstStyle>
          <a:p>
            <a:pPr>
              <a:defRPr/>
            </a:pPr>
            <a:fld id="{9464D371-EAC4-42BC-A9E5-ABDFC3EB7352}"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37BF4C67-F7F6-F0BC-67BE-B499B0026C0E}"/>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6A031554-B397-15D9-5C8E-DE317B93D448}"/>
              </a:ext>
            </a:extLst>
          </p:cNvPr>
          <p:cNvSpPr>
            <a:spLocks noGrp="1"/>
          </p:cNvSpPr>
          <p:nvPr>
            <p:ph type="sldNum" sz="quarter" idx="12"/>
          </p:nvPr>
        </p:nvSpPr>
        <p:spPr/>
        <p:txBody>
          <a:bodyPr/>
          <a:lstStyle>
            <a:lvl1pPr>
              <a:defRPr/>
            </a:lvl1pPr>
          </a:lstStyle>
          <a:p>
            <a:pPr>
              <a:defRPr/>
            </a:pPr>
            <a:fld id="{ED30FB9D-BAED-4405-B394-05D5F6B3415E}" type="slidenum">
              <a:rPr lang="es-CO"/>
              <a:pPr>
                <a:defRPr/>
              </a:pPr>
              <a:t>‹Nº›</a:t>
            </a:fld>
            <a:endParaRPr lang="es-CO"/>
          </a:p>
        </p:txBody>
      </p:sp>
    </p:spTree>
    <p:extLst>
      <p:ext uri="{BB962C8B-B14F-4D97-AF65-F5344CB8AC3E}">
        <p14:creationId xmlns:p14="http://schemas.microsoft.com/office/powerpoint/2010/main" val="2352619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posición de imagen 7"/>
          <p:cNvSpPr>
            <a:spLocks noGrp="1"/>
          </p:cNvSpPr>
          <p:nvPr>
            <p:ph type="pic" sz="quarter" idx="13"/>
          </p:nvPr>
        </p:nvSpPr>
        <p:spPr>
          <a:xfrm>
            <a:off x="93663" y="128588"/>
            <a:ext cx="744537" cy="762000"/>
          </a:xfrm>
        </p:spPr>
        <p:txBody>
          <a:bodyPr rtlCol="0">
            <a:normAutofit/>
          </a:bodyPr>
          <a:lstStyle/>
          <a:p>
            <a:pPr lvl="0"/>
            <a:endParaRPr lang="es-CO" noProof="0"/>
          </a:p>
        </p:txBody>
      </p:sp>
      <p:sp>
        <p:nvSpPr>
          <p:cNvPr id="10" name="Marcador de texto 9"/>
          <p:cNvSpPr>
            <a:spLocks noGrp="1"/>
          </p:cNvSpPr>
          <p:nvPr>
            <p:ph type="body" sz="quarter" idx="14"/>
          </p:nvPr>
        </p:nvSpPr>
        <p:spPr>
          <a:xfrm>
            <a:off x="876300" y="890588"/>
            <a:ext cx="10155238" cy="39846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A00C379-459B-FD43-133D-E9628A0B9A06}"/>
              </a:ext>
            </a:extLst>
          </p:cNvPr>
          <p:cNvSpPr>
            <a:spLocks noGrp="1"/>
          </p:cNvSpPr>
          <p:nvPr>
            <p:ph type="dt" sz="half" idx="15"/>
          </p:nvPr>
        </p:nvSpPr>
        <p:spPr/>
        <p:txBody>
          <a:bodyPr/>
          <a:lstStyle>
            <a:lvl1pPr>
              <a:defRPr/>
            </a:lvl1pPr>
          </a:lstStyle>
          <a:p>
            <a:pPr>
              <a:defRPr/>
            </a:pPr>
            <a:fld id="{827A0036-4B0C-41E7-AFC1-D3D0F101EDEF}"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93BB89B8-FE6C-1D79-C5D0-3EA43BE3212D}"/>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BD6D9C89-5F20-927B-5D35-F793EA795246}"/>
              </a:ext>
            </a:extLst>
          </p:cNvPr>
          <p:cNvSpPr>
            <a:spLocks noGrp="1"/>
          </p:cNvSpPr>
          <p:nvPr>
            <p:ph type="sldNum" sz="quarter" idx="17"/>
          </p:nvPr>
        </p:nvSpPr>
        <p:spPr/>
        <p:txBody>
          <a:bodyPr/>
          <a:lstStyle>
            <a:lvl1pPr>
              <a:defRPr/>
            </a:lvl1pPr>
          </a:lstStyle>
          <a:p>
            <a:pPr>
              <a:defRPr/>
            </a:pPr>
            <a:fld id="{9F577AC9-E3C2-44F0-9339-380D4B742DA4}" type="slidenum">
              <a:rPr lang="es-CO"/>
              <a:pPr>
                <a:defRPr/>
              </a:pPr>
              <a:t>‹Nº›</a:t>
            </a:fld>
            <a:endParaRPr lang="es-CO"/>
          </a:p>
        </p:txBody>
      </p:sp>
    </p:spTree>
    <p:extLst>
      <p:ext uri="{BB962C8B-B14F-4D97-AF65-F5344CB8AC3E}">
        <p14:creationId xmlns:p14="http://schemas.microsoft.com/office/powerpoint/2010/main" val="380833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posición de imagen 7"/>
          <p:cNvSpPr>
            <a:spLocks noGrp="1"/>
          </p:cNvSpPr>
          <p:nvPr>
            <p:ph type="pic" sz="quarter" idx="13"/>
          </p:nvPr>
        </p:nvSpPr>
        <p:spPr>
          <a:xfrm>
            <a:off x="93663" y="128588"/>
            <a:ext cx="744537" cy="762000"/>
          </a:xfrm>
        </p:spPr>
        <p:txBody>
          <a:bodyPr rtlCol="0">
            <a:normAutofit/>
          </a:bodyPr>
          <a:lstStyle/>
          <a:p>
            <a:pPr lvl="0"/>
            <a:endParaRPr lang="es-CO" noProof="0"/>
          </a:p>
        </p:txBody>
      </p:sp>
      <p:sp>
        <p:nvSpPr>
          <p:cNvPr id="9" name="Marcador de texto 9"/>
          <p:cNvSpPr>
            <a:spLocks noGrp="1"/>
          </p:cNvSpPr>
          <p:nvPr>
            <p:ph type="body" sz="quarter" idx="14"/>
          </p:nvPr>
        </p:nvSpPr>
        <p:spPr>
          <a:xfrm>
            <a:off x="876300" y="890588"/>
            <a:ext cx="10155238" cy="39846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B42F73EE-DE47-F8EC-48A3-0074EC1B75B9}"/>
              </a:ext>
            </a:extLst>
          </p:cNvPr>
          <p:cNvSpPr>
            <a:spLocks noGrp="1"/>
          </p:cNvSpPr>
          <p:nvPr>
            <p:ph type="dt" sz="half" idx="15"/>
          </p:nvPr>
        </p:nvSpPr>
        <p:spPr/>
        <p:txBody>
          <a:bodyPr/>
          <a:lstStyle>
            <a:lvl1pPr>
              <a:defRPr/>
            </a:lvl1pPr>
          </a:lstStyle>
          <a:p>
            <a:pPr>
              <a:defRPr/>
            </a:pPr>
            <a:fld id="{66477BF1-1AD5-4B8F-AA0B-E162095FD8D9}"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93B65275-4C85-A64D-FE99-11C932372C73}"/>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C676FC2C-5003-ED78-0B85-072585001923}"/>
              </a:ext>
            </a:extLst>
          </p:cNvPr>
          <p:cNvSpPr>
            <a:spLocks noGrp="1"/>
          </p:cNvSpPr>
          <p:nvPr>
            <p:ph type="sldNum" sz="quarter" idx="17"/>
          </p:nvPr>
        </p:nvSpPr>
        <p:spPr/>
        <p:txBody>
          <a:bodyPr/>
          <a:lstStyle>
            <a:lvl1pPr>
              <a:defRPr/>
            </a:lvl1pPr>
          </a:lstStyle>
          <a:p>
            <a:pPr>
              <a:defRPr/>
            </a:pPr>
            <a:fld id="{359B8055-24AC-4AD5-9361-341384624880}" type="slidenum">
              <a:rPr lang="es-CO"/>
              <a:pPr>
                <a:defRPr/>
              </a:pPr>
              <a:t>‹Nº›</a:t>
            </a:fld>
            <a:endParaRPr lang="es-CO"/>
          </a:p>
        </p:txBody>
      </p:sp>
    </p:spTree>
    <p:extLst>
      <p:ext uri="{BB962C8B-B14F-4D97-AF65-F5344CB8AC3E}">
        <p14:creationId xmlns:p14="http://schemas.microsoft.com/office/powerpoint/2010/main" val="1348842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76300" y="-91282"/>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posición de imagen 7"/>
          <p:cNvSpPr>
            <a:spLocks noGrp="1"/>
          </p:cNvSpPr>
          <p:nvPr>
            <p:ph type="pic" sz="quarter" idx="13"/>
          </p:nvPr>
        </p:nvSpPr>
        <p:spPr>
          <a:xfrm>
            <a:off x="93663" y="128588"/>
            <a:ext cx="744537" cy="762000"/>
          </a:xfrm>
        </p:spPr>
        <p:txBody>
          <a:bodyPr rtlCol="0">
            <a:normAutofit/>
          </a:bodyPr>
          <a:lstStyle/>
          <a:p>
            <a:pPr lvl="0"/>
            <a:endParaRPr lang="es-CO" noProof="0"/>
          </a:p>
        </p:txBody>
      </p:sp>
      <p:sp>
        <p:nvSpPr>
          <p:cNvPr id="11" name="Marcador de texto 9"/>
          <p:cNvSpPr>
            <a:spLocks noGrp="1"/>
          </p:cNvSpPr>
          <p:nvPr>
            <p:ph type="body" sz="quarter" idx="14"/>
          </p:nvPr>
        </p:nvSpPr>
        <p:spPr>
          <a:xfrm>
            <a:off x="876300" y="890588"/>
            <a:ext cx="10155238" cy="39846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36B056D1-AE06-B240-A916-42F9018D46C2}"/>
              </a:ext>
            </a:extLst>
          </p:cNvPr>
          <p:cNvSpPr>
            <a:spLocks noGrp="1"/>
          </p:cNvSpPr>
          <p:nvPr>
            <p:ph type="dt" sz="half" idx="15"/>
          </p:nvPr>
        </p:nvSpPr>
        <p:spPr/>
        <p:txBody>
          <a:bodyPr/>
          <a:lstStyle>
            <a:lvl1pPr>
              <a:defRPr/>
            </a:lvl1pPr>
          </a:lstStyle>
          <a:p>
            <a:pPr>
              <a:defRPr/>
            </a:pPr>
            <a:fld id="{A94AF396-CA44-47A4-B107-8CE4EBE2F87C}" type="datetimeFigureOut">
              <a:rPr lang="es-CO"/>
              <a:pPr>
                <a:defRPr/>
              </a:pPr>
              <a:t>8/05/2023</a:t>
            </a:fld>
            <a:endParaRPr lang="es-CO"/>
          </a:p>
        </p:txBody>
      </p:sp>
      <p:sp>
        <p:nvSpPr>
          <p:cNvPr id="8" name="Marcador de pie de página 4">
            <a:extLst>
              <a:ext uri="{FF2B5EF4-FFF2-40B4-BE49-F238E27FC236}">
                <a16:creationId xmlns:a16="http://schemas.microsoft.com/office/drawing/2014/main" id="{C4D15373-4AF4-8043-1760-C455EF7034EC}"/>
              </a:ext>
            </a:extLst>
          </p:cNvPr>
          <p:cNvSpPr>
            <a:spLocks noGrp="1"/>
          </p:cNvSpPr>
          <p:nvPr>
            <p:ph type="ftr" sz="quarter" idx="16"/>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0D5582B8-B0D3-AD8E-8DA2-9D0402A5580A}"/>
              </a:ext>
            </a:extLst>
          </p:cNvPr>
          <p:cNvSpPr>
            <a:spLocks noGrp="1"/>
          </p:cNvSpPr>
          <p:nvPr>
            <p:ph type="sldNum" sz="quarter" idx="17"/>
          </p:nvPr>
        </p:nvSpPr>
        <p:spPr/>
        <p:txBody>
          <a:bodyPr/>
          <a:lstStyle>
            <a:lvl1pPr>
              <a:defRPr/>
            </a:lvl1pPr>
          </a:lstStyle>
          <a:p>
            <a:pPr>
              <a:defRPr/>
            </a:pPr>
            <a:fld id="{DC8B9B8B-1085-4674-86D5-7A9A8F52BB9F}" type="slidenum">
              <a:rPr lang="es-CO"/>
              <a:pPr>
                <a:defRPr/>
              </a:pPr>
              <a:t>‹Nº›</a:t>
            </a:fld>
            <a:endParaRPr lang="es-CO"/>
          </a:p>
        </p:txBody>
      </p:sp>
    </p:spTree>
    <p:extLst>
      <p:ext uri="{BB962C8B-B14F-4D97-AF65-F5344CB8AC3E}">
        <p14:creationId xmlns:p14="http://schemas.microsoft.com/office/powerpoint/2010/main" val="2601326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10930181" cy="365125"/>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posición de imagen 7"/>
          <p:cNvSpPr>
            <a:spLocks noGrp="1"/>
          </p:cNvSpPr>
          <p:nvPr>
            <p:ph type="pic" sz="quarter" idx="13"/>
          </p:nvPr>
        </p:nvSpPr>
        <p:spPr>
          <a:xfrm>
            <a:off x="93663" y="128588"/>
            <a:ext cx="744537" cy="762000"/>
          </a:xfrm>
        </p:spPr>
        <p:txBody>
          <a:bodyPr rtlCol="0">
            <a:normAutofit/>
          </a:bodyPr>
          <a:lstStyle/>
          <a:p>
            <a:pPr lvl="0"/>
            <a:endParaRPr lang="es-CO" noProof="0"/>
          </a:p>
        </p:txBody>
      </p:sp>
      <p:sp>
        <p:nvSpPr>
          <p:cNvPr id="9" name="Marcador de texto 9"/>
          <p:cNvSpPr>
            <a:spLocks noGrp="1"/>
          </p:cNvSpPr>
          <p:nvPr>
            <p:ph type="body" sz="quarter" idx="14"/>
          </p:nvPr>
        </p:nvSpPr>
        <p:spPr>
          <a:xfrm>
            <a:off x="876300" y="890588"/>
            <a:ext cx="10155238" cy="39846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0D3BFDE2-1366-964A-6500-FCB78D45814A}"/>
              </a:ext>
            </a:extLst>
          </p:cNvPr>
          <p:cNvSpPr>
            <a:spLocks noGrp="1"/>
          </p:cNvSpPr>
          <p:nvPr>
            <p:ph type="dt" sz="half" idx="15"/>
          </p:nvPr>
        </p:nvSpPr>
        <p:spPr/>
        <p:txBody>
          <a:bodyPr/>
          <a:lstStyle>
            <a:lvl1pPr>
              <a:defRPr/>
            </a:lvl1pPr>
          </a:lstStyle>
          <a:p>
            <a:pPr>
              <a:defRPr/>
            </a:pPr>
            <a:fld id="{AFD2122D-DB21-482A-94DD-3FA788F38881}"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5F4359B2-AA28-C76C-208A-0D3CC9DC7D5D}"/>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184BEDEE-6D91-BB0C-D12E-F71EF9D1CB8E}"/>
              </a:ext>
            </a:extLst>
          </p:cNvPr>
          <p:cNvSpPr>
            <a:spLocks noGrp="1"/>
          </p:cNvSpPr>
          <p:nvPr>
            <p:ph type="sldNum" sz="quarter" idx="17"/>
          </p:nvPr>
        </p:nvSpPr>
        <p:spPr/>
        <p:txBody>
          <a:bodyPr/>
          <a:lstStyle>
            <a:lvl1pPr>
              <a:defRPr/>
            </a:lvl1pPr>
          </a:lstStyle>
          <a:p>
            <a:pPr>
              <a:defRPr/>
            </a:pPr>
            <a:fld id="{BA3A46E0-8093-4CEC-9A75-99B8F0D9C8DC}" type="slidenum">
              <a:rPr lang="es-CO"/>
              <a:pPr>
                <a:defRPr/>
              </a:pPr>
              <a:t>‹Nº›</a:t>
            </a:fld>
            <a:endParaRPr lang="es-CO"/>
          </a:p>
        </p:txBody>
      </p:sp>
    </p:spTree>
    <p:extLst>
      <p:ext uri="{BB962C8B-B14F-4D97-AF65-F5344CB8AC3E}">
        <p14:creationId xmlns:p14="http://schemas.microsoft.com/office/powerpoint/2010/main" val="288026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11352212" cy="365125"/>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posición de imagen 7"/>
          <p:cNvSpPr>
            <a:spLocks noGrp="1"/>
          </p:cNvSpPr>
          <p:nvPr>
            <p:ph type="pic" sz="quarter" idx="13"/>
          </p:nvPr>
        </p:nvSpPr>
        <p:spPr>
          <a:xfrm>
            <a:off x="93663" y="128588"/>
            <a:ext cx="744537" cy="762000"/>
          </a:xfrm>
        </p:spPr>
        <p:txBody>
          <a:bodyPr rtlCol="0">
            <a:normAutofit/>
          </a:bodyPr>
          <a:lstStyle/>
          <a:p>
            <a:pPr lvl="0"/>
            <a:endParaRPr lang="es-CO" noProof="0"/>
          </a:p>
        </p:txBody>
      </p:sp>
      <p:sp>
        <p:nvSpPr>
          <p:cNvPr id="9" name="Marcador de texto 9"/>
          <p:cNvSpPr>
            <a:spLocks noGrp="1"/>
          </p:cNvSpPr>
          <p:nvPr>
            <p:ph type="body" sz="quarter" idx="14"/>
          </p:nvPr>
        </p:nvSpPr>
        <p:spPr>
          <a:xfrm>
            <a:off x="876300" y="890588"/>
            <a:ext cx="10155238" cy="39846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712AA4A2-3302-021E-274D-37B59B9ACA5B}"/>
              </a:ext>
            </a:extLst>
          </p:cNvPr>
          <p:cNvSpPr>
            <a:spLocks noGrp="1"/>
          </p:cNvSpPr>
          <p:nvPr>
            <p:ph type="dt" sz="half" idx="15"/>
          </p:nvPr>
        </p:nvSpPr>
        <p:spPr/>
        <p:txBody>
          <a:bodyPr/>
          <a:lstStyle>
            <a:lvl1pPr>
              <a:defRPr/>
            </a:lvl1pPr>
          </a:lstStyle>
          <a:p>
            <a:pPr>
              <a:defRPr/>
            </a:pPr>
            <a:fld id="{DE3D90C0-387F-42F6-8710-583CE1E9367E}"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24ADD268-826C-2A99-DE7F-D2D88334F35E}"/>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660411D4-F726-38DD-864F-2EF6D3B03A96}"/>
              </a:ext>
            </a:extLst>
          </p:cNvPr>
          <p:cNvSpPr>
            <a:spLocks noGrp="1"/>
          </p:cNvSpPr>
          <p:nvPr>
            <p:ph type="sldNum" sz="quarter" idx="17"/>
          </p:nvPr>
        </p:nvSpPr>
        <p:spPr/>
        <p:txBody>
          <a:bodyPr/>
          <a:lstStyle>
            <a:lvl1pPr>
              <a:defRPr/>
            </a:lvl1pPr>
          </a:lstStyle>
          <a:p>
            <a:pPr>
              <a:defRPr/>
            </a:pPr>
            <a:fld id="{B8A7C87F-D64F-4A55-AE1F-FF8FD25919D3}" type="slidenum">
              <a:rPr lang="es-CO"/>
              <a:pPr>
                <a:defRPr/>
              </a:pPr>
              <a:t>‹Nº›</a:t>
            </a:fld>
            <a:endParaRPr lang="es-CO"/>
          </a:p>
        </p:txBody>
      </p:sp>
    </p:spTree>
    <p:extLst>
      <p:ext uri="{BB962C8B-B14F-4D97-AF65-F5344CB8AC3E}">
        <p14:creationId xmlns:p14="http://schemas.microsoft.com/office/powerpoint/2010/main" val="127702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58BDD3AE-7246-6154-9F60-040855E73C96}"/>
              </a:ext>
            </a:extLst>
          </p:cNvPr>
          <p:cNvSpPr>
            <a:spLocks noGrp="1"/>
          </p:cNvSpPr>
          <p:nvPr>
            <p:ph type="dt" sz="half" idx="10"/>
          </p:nvPr>
        </p:nvSpPr>
        <p:spPr/>
        <p:txBody>
          <a:bodyPr/>
          <a:lstStyle>
            <a:lvl1pPr>
              <a:defRPr/>
            </a:lvl1pPr>
          </a:lstStyle>
          <a:p>
            <a:pPr>
              <a:defRPr/>
            </a:pPr>
            <a:fld id="{C758ECBE-8D3E-463C-8899-8599F2FEF85F}" type="datetimeFigureOut">
              <a:rPr lang="es-CO"/>
              <a:pPr>
                <a:defRPr/>
              </a:pPr>
              <a:t>8/05/2023</a:t>
            </a:fld>
            <a:endParaRPr lang="es-CO"/>
          </a:p>
        </p:txBody>
      </p:sp>
      <p:sp>
        <p:nvSpPr>
          <p:cNvPr id="4" name="Marcador de pie de página 4">
            <a:extLst>
              <a:ext uri="{FF2B5EF4-FFF2-40B4-BE49-F238E27FC236}">
                <a16:creationId xmlns:a16="http://schemas.microsoft.com/office/drawing/2014/main" id="{3A513D10-71CD-BF0C-DE68-823CF31E4350}"/>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0F80B687-31CB-F2EF-B339-65D4536BFC1B}"/>
              </a:ext>
            </a:extLst>
          </p:cNvPr>
          <p:cNvSpPr>
            <a:spLocks noGrp="1"/>
          </p:cNvSpPr>
          <p:nvPr>
            <p:ph type="sldNum" sz="quarter" idx="12"/>
          </p:nvPr>
        </p:nvSpPr>
        <p:spPr/>
        <p:txBody>
          <a:bodyPr/>
          <a:lstStyle>
            <a:lvl1pPr>
              <a:defRPr/>
            </a:lvl1pPr>
          </a:lstStyle>
          <a:p>
            <a:pPr>
              <a:defRPr/>
            </a:pPr>
            <a:fld id="{F02DC213-82CF-4930-80CB-D567B455C40B}" type="slidenum">
              <a:rPr lang="es-CO"/>
              <a:pPr>
                <a:defRPr/>
              </a:pPr>
              <a:t>‹Nº›</a:t>
            </a:fld>
            <a:endParaRPr lang="es-CO"/>
          </a:p>
        </p:txBody>
      </p:sp>
    </p:spTree>
    <p:extLst>
      <p:ext uri="{BB962C8B-B14F-4D97-AF65-F5344CB8AC3E}">
        <p14:creationId xmlns:p14="http://schemas.microsoft.com/office/powerpoint/2010/main" val="93214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50422" y="1720880"/>
            <a:ext cx="10403378"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088967" y="4275369"/>
            <a:ext cx="9288088" cy="165576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A4BA84A4-58A4-EA29-D9F3-5C7E2C7DE000}"/>
              </a:ext>
            </a:extLst>
          </p:cNvPr>
          <p:cNvSpPr>
            <a:spLocks noGrp="1"/>
          </p:cNvSpPr>
          <p:nvPr>
            <p:ph type="dt" sz="half" idx="10"/>
          </p:nvPr>
        </p:nvSpPr>
        <p:spPr/>
        <p:txBody>
          <a:bodyPr/>
          <a:lstStyle>
            <a:lvl1pPr>
              <a:defRPr/>
            </a:lvl1pPr>
          </a:lstStyle>
          <a:p>
            <a:pPr>
              <a:defRPr/>
            </a:pPr>
            <a:fld id="{1318E101-9237-4ADF-A64A-A39DB8D7E015}"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A98E5938-54EE-5ED0-F6C3-27643416E89A}"/>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BE64C0B7-AE1E-FA5F-916E-1B7690BD7F73}"/>
              </a:ext>
            </a:extLst>
          </p:cNvPr>
          <p:cNvSpPr>
            <a:spLocks noGrp="1"/>
          </p:cNvSpPr>
          <p:nvPr>
            <p:ph type="sldNum" sz="quarter" idx="12"/>
          </p:nvPr>
        </p:nvSpPr>
        <p:spPr/>
        <p:txBody>
          <a:bodyPr/>
          <a:lstStyle>
            <a:lvl1pPr>
              <a:defRPr/>
            </a:lvl1pPr>
          </a:lstStyle>
          <a:p>
            <a:pPr>
              <a:defRPr/>
            </a:pPr>
            <a:fld id="{62B2A245-19C6-4F89-8514-22A92C827888}" type="slidenum">
              <a:rPr lang="es-CO"/>
              <a:pPr>
                <a:defRPr/>
              </a:pPr>
              <a:t>‹Nº›</a:t>
            </a:fld>
            <a:endParaRPr lang="es-CO"/>
          </a:p>
        </p:txBody>
      </p:sp>
    </p:spTree>
    <p:extLst>
      <p:ext uri="{BB962C8B-B14F-4D97-AF65-F5344CB8AC3E}">
        <p14:creationId xmlns:p14="http://schemas.microsoft.com/office/powerpoint/2010/main" val="173726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1E1AF7-59D0-7E86-8569-F5BB53C592BC}"/>
              </a:ext>
            </a:extLst>
          </p:cNvPr>
          <p:cNvSpPr>
            <a:spLocks noGrp="1"/>
          </p:cNvSpPr>
          <p:nvPr>
            <p:ph type="dt" sz="half" idx="10"/>
          </p:nvPr>
        </p:nvSpPr>
        <p:spPr/>
        <p:txBody>
          <a:bodyPr/>
          <a:lstStyle>
            <a:lvl1pPr>
              <a:defRPr/>
            </a:lvl1pPr>
          </a:lstStyle>
          <a:p>
            <a:pPr>
              <a:defRPr/>
            </a:pPr>
            <a:fld id="{41D0F6EE-3C06-48F0-A79A-673706FEC512}"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745FD9C9-E5F4-2877-ACF8-7270FF31DA36}"/>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78E521D-DEFA-320E-08A1-59B0B24C4D20}"/>
              </a:ext>
            </a:extLst>
          </p:cNvPr>
          <p:cNvSpPr>
            <a:spLocks noGrp="1"/>
          </p:cNvSpPr>
          <p:nvPr>
            <p:ph type="sldNum" sz="quarter" idx="12"/>
          </p:nvPr>
        </p:nvSpPr>
        <p:spPr/>
        <p:txBody>
          <a:bodyPr/>
          <a:lstStyle>
            <a:lvl1pPr>
              <a:defRPr/>
            </a:lvl1pPr>
          </a:lstStyle>
          <a:p>
            <a:pPr>
              <a:defRPr/>
            </a:pPr>
            <a:fld id="{20813C2E-6050-4D14-9591-04E81FC90ACC}" type="slidenum">
              <a:rPr lang="es-CO"/>
              <a:pPr>
                <a:defRPr/>
              </a:pPr>
              <a:t>‹Nº›</a:t>
            </a:fld>
            <a:endParaRPr lang="es-CO"/>
          </a:p>
        </p:txBody>
      </p:sp>
    </p:spTree>
    <p:extLst>
      <p:ext uri="{BB962C8B-B14F-4D97-AF65-F5344CB8AC3E}">
        <p14:creationId xmlns:p14="http://schemas.microsoft.com/office/powerpoint/2010/main" val="121834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7473962D-0266-B3E0-EEF2-B5AC5CA3617D}"/>
              </a:ext>
            </a:extLst>
          </p:cNvPr>
          <p:cNvSpPr>
            <a:spLocks noGrp="1"/>
          </p:cNvSpPr>
          <p:nvPr>
            <p:ph type="dt" sz="half" idx="10"/>
          </p:nvPr>
        </p:nvSpPr>
        <p:spPr/>
        <p:txBody>
          <a:bodyPr/>
          <a:lstStyle>
            <a:lvl1pPr>
              <a:defRPr/>
            </a:lvl1pPr>
          </a:lstStyle>
          <a:p>
            <a:pPr>
              <a:defRPr/>
            </a:pPr>
            <a:fld id="{9E1DCDC1-4DFE-4F16-9A53-384D53335448}" type="datetimeFigureOut">
              <a:rPr lang="es-CO"/>
              <a:pPr>
                <a:defRPr/>
              </a:pPr>
              <a:t>8/05/2023</a:t>
            </a:fld>
            <a:endParaRPr lang="es-CO"/>
          </a:p>
        </p:txBody>
      </p:sp>
      <p:sp>
        <p:nvSpPr>
          <p:cNvPr id="4" name="Marcador de pie de página 4">
            <a:extLst>
              <a:ext uri="{FF2B5EF4-FFF2-40B4-BE49-F238E27FC236}">
                <a16:creationId xmlns:a16="http://schemas.microsoft.com/office/drawing/2014/main" id="{AE5A5871-1161-60B2-4684-5906E39AE3F7}"/>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02048A91-29F0-DB85-26E1-B48D88F15C47}"/>
              </a:ext>
            </a:extLst>
          </p:cNvPr>
          <p:cNvSpPr>
            <a:spLocks noGrp="1"/>
          </p:cNvSpPr>
          <p:nvPr>
            <p:ph type="sldNum" sz="quarter" idx="12"/>
          </p:nvPr>
        </p:nvSpPr>
        <p:spPr/>
        <p:txBody>
          <a:bodyPr/>
          <a:lstStyle>
            <a:lvl1pPr>
              <a:defRPr/>
            </a:lvl1pPr>
          </a:lstStyle>
          <a:p>
            <a:pPr>
              <a:defRPr/>
            </a:pPr>
            <a:fld id="{EE3CDD06-61AE-4E3C-897D-3236BC45B1B6}" type="slidenum">
              <a:rPr lang="es-CO"/>
              <a:pPr>
                <a:defRPr/>
              </a:pPr>
              <a:t>‹Nº›</a:t>
            </a:fld>
            <a:endParaRPr lang="es-CO"/>
          </a:p>
        </p:txBody>
      </p:sp>
    </p:spTree>
    <p:extLst>
      <p:ext uri="{BB962C8B-B14F-4D97-AF65-F5344CB8AC3E}">
        <p14:creationId xmlns:p14="http://schemas.microsoft.com/office/powerpoint/2010/main" val="14689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24698" y="214807"/>
            <a:ext cx="8033951" cy="570512"/>
          </a:xfrm>
        </p:spPr>
        <p:txBody>
          <a:bodyPr anchor="b">
            <a:normAutofit/>
          </a:bodyPr>
          <a:lstStyle>
            <a:lvl1pPr algn="ctr">
              <a:defRPr sz="4000"/>
            </a:lvl1pPr>
          </a:lstStyle>
          <a:p>
            <a:r>
              <a:rPr lang="es-ES"/>
              <a:t>Haga clic para modificar el estilo de título del patrón</a:t>
            </a:r>
            <a:endParaRPr lang="es-CO"/>
          </a:p>
        </p:txBody>
      </p:sp>
      <p:sp>
        <p:nvSpPr>
          <p:cNvPr id="3" name="Subtítulo 2"/>
          <p:cNvSpPr>
            <a:spLocks noGrp="1"/>
          </p:cNvSpPr>
          <p:nvPr>
            <p:ph type="subTitle" idx="1"/>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3"/>
          </p:nvPr>
        </p:nvSpPr>
        <p:spPr>
          <a:xfrm>
            <a:off x="111125" y="160338"/>
            <a:ext cx="727075" cy="679450"/>
          </a:xfrm>
        </p:spPr>
        <p:txBody>
          <a:bodyPr rtlCol="0">
            <a:normAutofit/>
          </a:bodyPr>
          <a:lstStyle/>
          <a:p>
            <a:pPr lvl="0"/>
            <a:endParaRPr lang="es-CO" noProof="0"/>
          </a:p>
        </p:txBody>
      </p:sp>
      <p:sp>
        <p:nvSpPr>
          <p:cNvPr id="4" name="Marcador de fecha 3">
            <a:extLst>
              <a:ext uri="{FF2B5EF4-FFF2-40B4-BE49-F238E27FC236}">
                <a16:creationId xmlns:a16="http://schemas.microsoft.com/office/drawing/2014/main" id="{9656DA78-368D-1628-46DE-D92C590EA224}"/>
              </a:ext>
            </a:extLst>
          </p:cNvPr>
          <p:cNvSpPr>
            <a:spLocks noGrp="1"/>
          </p:cNvSpPr>
          <p:nvPr>
            <p:ph type="dt" sz="half" idx="14"/>
          </p:nvPr>
        </p:nvSpPr>
        <p:spPr/>
        <p:txBody>
          <a:bodyPr/>
          <a:lstStyle>
            <a:lvl1pPr>
              <a:defRPr/>
            </a:lvl1pPr>
          </a:lstStyle>
          <a:p>
            <a:pPr>
              <a:defRPr/>
            </a:pPr>
            <a:fld id="{6E1DA879-6E33-45E7-B69E-2A9C89350DF8}"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8E097DA2-C169-A2B4-EAC6-FBED3F5806E8}"/>
              </a:ext>
            </a:extLst>
          </p:cNvPr>
          <p:cNvSpPr>
            <a:spLocks noGrp="1"/>
          </p:cNvSpPr>
          <p:nvPr>
            <p:ph type="ftr" sz="quarter" idx="15"/>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1D12440-1AED-3A78-50DB-4EEF3ACDE73C}"/>
              </a:ext>
            </a:extLst>
          </p:cNvPr>
          <p:cNvSpPr>
            <a:spLocks noGrp="1"/>
          </p:cNvSpPr>
          <p:nvPr>
            <p:ph type="sldNum" sz="quarter" idx="16"/>
          </p:nvPr>
        </p:nvSpPr>
        <p:spPr/>
        <p:txBody>
          <a:bodyPr/>
          <a:lstStyle>
            <a:lvl1pPr>
              <a:defRPr/>
            </a:lvl1pPr>
          </a:lstStyle>
          <a:p>
            <a:pPr>
              <a:defRPr/>
            </a:pPr>
            <a:fld id="{0FDA20E9-3515-40B9-87C7-9D33021D8E74}" type="slidenum">
              <a:rPr lang="es-CO"/>
              <a:pPr>
                <a:defRPr/>
              </a:pPr>
              <a:t>‹Nº›</a:t>
            </a:fld>
            <a:endParaRPr lang="es-CO"/>
          </a:p>
        </p:txBody>
      </p:sp>
    </p:spTree>
    <p:extLst>
      <p:ext uri="{BB962C8B-B14F-4D97-AF65-F5344CB8AC3E}">
        <p14:creationId xmlns:p14="http://schemas.microsoft.com/office/powerpoint/2010/main" val="345018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838200" y="1841157"/>
            <a:ext cx="10515600" cy="4335806"/>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4" name="Marcador de fecha 3">
            <a:extLst>
              <a:ext uri="{FF2B5EF4-FFF2-40B4-BE49-F238E27FC236}">
                <a16:creationId xmlns:a16="http://schemas.microsoft.com/office/drawing/2014/main" id="{32C2BF32-EF72-0C21-088B-8001400E864C}"/>
              </a:ext>
            </a:extLst>
          </p:cNvPr>
          <p:cNvSpPr>
            <a:spLocks noGrp="1"/>
          </p:cNvSpPr>
          <p:nvPr>
            <p:ph type="dt" sz="half" idx="15"/>
          </p:nvPr>
        </p:nvSpPr>
        <p:spPr/>
        <p:txBody>
          <a:bodyPr/>
          <a:lstStyle>
            <a:lvl1pPr>
              <a:defRPr/>
            </a:lvl1pPr>
          </a:lstStyle>
          <a:p>
            <a:pPr>
              <a:defRPr/>
            </a:pPr>
            <a:fld id="{3556CE2E-1A6E-4606-B000-04AB62AFFDA3}"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BECE4492-A593-9D56-3FC8-3833D769D1DC}"/>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61D9E70B-A076-2B87-9DEB-0FE01F2DF1F3}"/>
              </a:ext>
            </a:extLst>
          </p:cNvPr>
          <p:cNvSpPr>
            <a:spLocks noGrp="1"/>
          </p:cNvSpPr>
          <p:nvPr>
            <p:ph type="sldNum" sz="quarter" idx="17"/>
          </p:nvPr>
        </p:nvSpPr>
        <p:spPr/>
        <p:txBody>
          <a:bodyPr/>
          <a:lstStyle>
            <a:lvl1pPr>
              <a:defRPr/>
            </a:lvl1pPr>
          </a:lstStyle>
          <a:p>
            <a:pPr>
              <a:defRPr/>
            </a:pPr>
            <a:fld id="{FC778F78-1873-421F-82A6-6EF0CC156D6F}" type="slidenum">
              <a:rPr lang="es-CO"/>
              <a:pPr>
                <a:defRPr/>
              </a:pPr>
              <a:t>‹Nº›</a:t>
            </a:fld>
            <a:endParaRPr lang="es-CO"/>
          </a:p>
        </p:txBody>
      </p:sp>
    </p:spTree>
    <p:extLst>
      <p:ext uri="{BB962C8B-B14F-4D97-AF65-F5344CB8AC3E}">
        <p14:creationId xmlns:p14="http://schemas.microsoft.com/office/powerpoint/2010/main" val="245955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Subtítulo 2"/>
          <p:cNvSpPr>
            <a:spLocks noGrp="1"/>
          </p:cNvSpPr>
          <p:nvPr>
            <p:ph type="subTitle" idx="13"/>
          </p:nvPr>
        </p:nvSpPr>
        <p:spPr>
          <a:xfrm>
            <a:off x="838199" y="1110929"/>
            <a:ext cx="8417011" cy="570512"/>
          </a:xfrm>
          <a:prstGeom prst="rect">
            <a:avLst/>
          </a:prstGeom>
        </p:spPr>
        <p:txBody>
          <a:bodyPr>
            <a:noAutofit/>
          </a:bodyPr>
          <a:lstStyle>
            <a:lvl1pPr marL="0" indent="0" algn="l" defTabSz="914400" rtl="0" eaLnBrk="1" latinLnBrk="0" hangingPunct="1">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9" name="Marcador de posición de imagen 7"/>
          <p:cNvSpPr>
            <a:spLocks noGrp="1"/>
          </p:cNvSpPr>
          <p:nvPr>
            <p:ph type="pic" sz="quarter" idx="14"/>
          </p:nvPr>
        </p:nvSpPr>
        <p:spPr>
          <a:xfrm>
            <a:off x="111125" y="160338"/>
            <a:ext cx="727075" cy="679450"/>
          </a:xfrm>
        </p:spPr>
        <p:txBody>
          <a:bodyPr rtlCol="0">
            <a:normAutofit/>
          </a:bodyPr>
          <a:lstStyle/>
          <a:p>
            <a:pPr lvl="0"/>
            <a:endParaRPr lang="es-CO" noProof="0"/>
          </a:p>
        </p:txBody>
      </p:sp>
      <p:sp>
        <p:nvSpPr>
          <p:cNvPr id="5" name="Marcador de fecha 3">
            <a:extLst>
              <a:ext uri="{FF2B5EF4-FFF2-40B4-BE49-F238E27FC236}">
                <a16:creationId xmlns:a16="http://schemas.microsoft.com/office/drawing/2014/main" id="{2FDF9880-DD15-A1E2-44A0-107699B96CBB}"/>
              </a:ext>
            </a:extLst>
          </p:cNvPr>
          <p:cNvSpPr>
            <a:spLocks noGrp="1"/>
          </p:cNvSpPr>
          <p:nvPr>
            <p:ph type="dt" sz="half" idx="15"/>
          </p:nvPr>
        </p:nvSpPr>
        <p:spPr/>
        <p:txBody>
          <a:bodyPr/>
          <a:lstStyle>
            <a:lvl1pPr>
              <a:defRPr/>
            </a:lvl1pPr>
          </a:lstStyle>
          <a:p>
            <a:pPr>
              <a:defRPr/>
            </a:pPr>
            <a:fld id="{B99E9516-A3CE-4E1F-B47F-9EB9ED8C52E1}" type="datetimeFigureOut">
              <a:rPr lang="es-CO"/>
              <a:pPr>
                <a:defRPr/>
              </a:pPr>
              <a:t>8/05/2023</a:t>
            </a:fld>
            <a:endParaRPr lang="es-CO"/>
          </a:p>
        </p:txBody>
      </p:sp>
      <p:sp>
        <p:nvSpPr>
          <p:cNvPr id="6" name="Marcador de pie de página 4">
            <a:extLst>
              <a:ext uri="{FF2B5EF4-FFF2-40B4-BE49-F238E27FC236}">
                <a16:creationId xmlns:a16="http://schemas.microsoft.com/office/drawing/2014/main" id="{0DA39527-62E6-FEB1-883A-79F0743E0650}"/>
              </a:ext>
            </a:extLst>
          </p:cNvPr>
          <p:cNvSpPr>
            <a:spLocks noGrp="1"/>
          </p:cNvSpPr>
          <p:nvPr>
            <p:ph type="ftr" sz="quarter" idx="16"/>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E66F4DA0-256D-B392-F1AD-DDF4F51BEB75}"/>
              </a:ext>
            </a:extLst>
          </p:cNvPr>
          <p:cNvSpPr>
            <a:spLocks noGrp="1"/>
          </p:cNvSpPr>
          <p:nvPr>
            <p:ph type="sldNum" sz="quarter" idx="17"/>
          </p:nvPr>
        </p:nvSpPr>
        <p:spPr/>
        <p:txBody>
          <a:bodyPr/>
          <a:lstStyle>
            <a:lvl1pPr>
              <a:defRPr/>
            </a:lvl1pPr>
          </a:lstStyle>
          <a:p>
            <a:pPr>
              <a:defRPr/>
            </a:pPr>
            <a:fld id="{7BD69E00-8634-4F76-8513-C8F73F97075D}" type="slidenum">
              <a:rPr lang="es-CO"/>
              <a:pPr>
                <a:defRPr/>
              </a:pPr>
              <a:t>‹Nº›</a:t>
            </a:fld>
            <a:endParaRPr lang="es-CO"/>
          </a:p>
        </p:txBody>
      </p:sp>
    </p:spTree>
    <p:extLst>
      <p:ext uri="{BB962C8B-B14F-4D97-AF65-F5344CB8AC3E}">
        <p14:creationId xmlns:p14="http://schemas.microsoft.com/office/powerpoint/2010/main" val="2008786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D12E4C55-093D-76BB-A26A-727B0E527881}"/>
              </a:ext>
            </a:extLst>
          </p:cNvPr>
          <p:cNvSpPr>
            <a:spLocks noGrp="1" noChangeArrowheads="1"/>
          </p:cNvSpPr>
          <p:nvPr>
            <p:ph type="title"/>
          </p:nvPr>
        </p:nvSpPr>
        <p:spPr bwMode="auto">
          <a:xfrm>
            <a:off x="4495800" y="1343025"/>
            <a:ext cx="7315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a:extLst>
              <a:ext uri="{FF2B5EF4-FFF2-40B4-BE49-F238E27FC236}">
                <a16:creationId xmlns:a16="http://schemas.microsoft.com/office/drawing/2014/main" id="{894D60E8-ACBC-BD55-D25C-57969AE5A787}"/>
              </a:ext>
            </a:extLst>
          </p:cNvPr>
          <p:cNvSpPr>
            <a:spLocks noGrp="1" noChangeArrowheads="1"/>
          </p:cNvSpPr>
          <p:nvPr>
            <p:ph type="body" idx="1"/>
          </p:nvPr>
        </p:nvSpPr>
        <p:spPr bwMode="auto">
          <a:xfrm>
            <a:off x="4699000" y="3100388"/>
            <a:ext cx="696436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99716F79-0D4C-AD4E-0022-8F5555F79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0C83668-903C-4D8A-8BC6-72F74A963BEB}"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DC4A6009-7E01-FC98-0DF4-2D3E66DB9E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E9334F5D-CD68-9A35-17BC-26D38E2C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49098DF-2D5E-4800-B971-D86DE7C6C8E4}" type="slidenum">
              <a:rPr lang="es-CO"/>
              <a:pPr>
                <a:defRPr/>
              </a:pPr>
              <a:t>‹Nº›</a:t>
            </a:fld>
            <a:endParaRPr lang="es-CO"/>
          </a:p>
        </p:txBody>
      </p:sp>
      <p:sp>
        <p:nvSpPr>
          <p:cNvPr id="9" name="Rectángulo 8">
            <a:extLst>
              <a:ext uri="{FF2B5EF4-FFF2-40B4-BE49-F238E27FC236}">
                <a16:creationId xmlns:a16="http://schemas.microsoft.com/office/drawing/2014/main" id="{9D8B157F-0FFB-61C8-AF0E-D06FCF97EBBE}"/>
              </a:ext>
            </a:extLst>
          </p:cNvPr>
          <p:cNvSpPr/>
          <p:nvPr/>
        </p:nvSpPr>
        <p:spPr>
          <a:xfrm>
            <a:off x="-33338" y="1343025"/>
            <a:ext cx="374651" cy="4202113"/>
          </a:xfrm>
          <a:prstGeom prst="rect">
            <a:avLst/>
          </a:prstGeom>
          <a:solidFill>
            <a:srgbClr val="CA1E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11" name="Gráfico 10">
            <a:extLst>
              <a:ext uri="{FF2B5EF4-FFF2-40B4-BE49-F238E27FC236}">
                <a16:creationId xmlns:a16="http://schemas.microsoft.com/office/drawing/2014/main" id="{F1F86F33-EDD5-E1A3-748F-D763AABB4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050" y="4324350"/>
            <a:ext cx="326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áfico 11">
            <a:extLst>
              <a:ext uri="{FF2B5EF4-FFF2-40B4-BE49-F238E27FC236}">
                <a16:creationId xmlns:a16="http://schemas.microsoft.com/office/drawing/2014/main" id="{D0C7E735-3D5B-DB4A-E1F6-038A55FA0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861175" y="4014788"/>
            <a:ext cx="4802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84" r:id="rId2"/>
    <p:sldLayoutId id="2147483766" r:id="rId3"/>
  </p:sldLayoutIdLst>
  <p:txStyles>
    <p:titleStyle>
      <a:lvl1pPr algn="l" rtl="0" eaLnBrk="1" fontAlgn="base" hangingPunct="1">
        <a:lnSpc>
          <a:spcPct val="90000"/>
        </a:lnSpc>
        <a:spcBef>
          <a:spcPct val="0"/>
        </a:spcBef>
        <a:spcAft>
          <a:spcPct val="0"/>
        </a:spcAft>
        <a:defRPr lang="es-CO" sz="5400" b="1" kern="1200" dirty="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lang="es-ES" sz="2800" b="1" kern="1200" dirty="0">
          <a:solidFill>
            <a:schemeClr val="tx1"/>
          </a:solidFill>
          <a:latin typeface="Arial" panose="020B0604020202020204" pitchFamily="34" charset="0"/>
          <a:ea typeface="+mn-ea"/>
          <a:cs typeface="Arial" panose="020B0604020202020204" pitchFamily="34" charset="0"/>
        </a:defRPr>
      </a:lvl1pPr>
      <a:lvl2pPr marL="457200" algn="l" rtl="0" eaLnBrk="1" fontAlgn="base" hangingPunct="1">
        <a:lnSpc>
          <a:spcPct val="90000"/>
        </a:lnSpc>
        <a:spcBef>
          <a:spcPts val="500"/>
        </a:spcBef>
        <a:spcAft>
          <a:spcPct val="0"/>
        </a:spcAft>
        <a:buFont typeface="Arial" panose="020B0604020202020204" pitchFamily="34" charset="0"/>
        <a:defRPr sz="2400" kern="1200">
          <a:solidFill>
            <a:schemeClr val="tx1"/>
          </a:solidFill>
          <a:latin typeface="+mn-lt"/>
          <a:ea typeface="+mn-ea"/>
          <a:cs typeface="Arial" panose="020B0604020202020204" pitchFamily="34" charset="0"/>
        </a:defRPr>
      </a:lvl2pPr>
      <a:lvl3pPr marL="914400" algn="l" rtl="0" eaLnBrk="1" fontAlgn="base" hangingPunct="1">
        <a:lnSpc>
          <a:spcPct val="90000"/>
        </a:lnSpc>
        <a:spcBef>
          <a:spcPts val="500"/>
        </a:spcBef>
        <a:spcAft>
          <a:spcPct val="0"/>
        </a:spcAft>
        <a:buFont typeface="Arial" panose="020B0604020202020204" pitchFamily="34" charset="0"/>
        <a:defRPr sz="2000" kern="1200">
          <a:solidFill>
            <a:schemeClr val="tx1"/>
          </a:solidFill>
          <a:latin typeface="+mn-lt"/>
          <a:ea typeface="+mn-ea"/>
          <a:cs typeface="Arial" panose="020B0604020202020204" pitchFamily="34" charset="0"/>
        </a:defRPr>
      </a:lvl3pPr>
      <a:lvl4pPr marL="1371600" algn="l" rtl="0" eaLnBrk="1" fontAlgn="base" hangingPunct="1">
        <a:lnSpc>
          <a:spcPct val="90000"/>
        </a:lnSpc>
        <a:spcBef>
          <a:spcPts val="500"/>
        </a:spcBef>
        <a:spcAft>
          <a:spcPct val="0"/>
        </a:spcAft>
        <a:buFont typeface="Arial" panose="020B0604020202020204" pitchFamily="34" charset="0"/>
        <a:defRPr kern="1200">
          <a:solidFill>
            <a:schemeClr val="tx1"/>
          </a:solidFill>
          <a:latin typeface="+mn-lt"/>
          <a:ea typeface="+mn-ea"/>
          <a:cs typeface="Arial" panose="020B0604020202020204" pitchFamily="34" charset="0"/>
        </a:defRPr>
      </a:lvl4pPr>
      <a:lvl5pPr marL="1828800" algn="l" rtl="0" eaLnBrk="1" fontAlgn="base" hangingPunct="1">
        <a:lnSpc>
          <a:spcPct val="90000"/>
        </a:lnSpc>
        <a:spcBef>
          <a:spcPts val="500"/>
        </a:spcBef>
        <a:spcAft>
          <a:spcPct val="0"/>
        </a:spcAft>
        <a:buFont typeface="Arial" panose="020B0604020202020204" pitchFamily="34" charset="0"/>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texto 2">
            <a:extLst>
              <a:ext uri="{FF2B5EF4-FFF2-40B4-BE49-F238E27FC236}">
                <a16:creationId xmlns:a16="http://schemas.microsoft.com/office/drawing/2014/main" id="{74322302-A197-F095-FD84-4CA982FDBD3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A5C2F81B-DE4D-0166-653C-789F1182E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E517ECA-FEA9-48B2-B920-A572F385C896}"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19638007-26E8-D10B-4DE0-A1D47DD26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15107EE6-9980-618F-92A8-33274BF89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EB4D1BE-B239-4D8D-9BD8-E4C5949E76C5}" type="slidenum">
              <a:rPr lang="es-CO"/>
              <a:pPr>
                <a:defRPr/>
              </a:pPr>
              <a:t>‹Nº›</a:t>
            </a:fld>
            <a:endParaRPr lang="es-CO"/>
          </a:p>
        </p:txBody>
      </p:sp>
      <p:sp>
        <p:nvSpPr>
          <p:cNvPr id="7" name="Rectángulo 6">
            <a:extLst>
              <a:ext uri="{FF2B5EF4-FFF2-40B4-BE49-F238E27FC236}">
                <a16:creationId xmlns:a16="http://schemas.microsoft.com/office/drawing/2014/main" id="{73881EE7-89BA-16CD-007F-EFDD3E70C7C9}"/>
              </a:ext>
            </a:extLst>
          </p:cNvPr>
          <p:cNvSpPr/>
          <p:nvPr/>
        </p:nvSpPr>
        <p:spPr>
          <a:xfrm>
            <a:off x="676275" y="1343025"/>
            <a:ext cx="10975975" cy="4202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8" name="Rectángulo 7">
            <a:extLst>
              <a:ext uri="{FF2B5EF4-FFF2-40B4-BE49-F238E27FC236}">
                <a16:creationId xmlns:a16="http://schemas.microsoft.com/office/drawing/2014/main" id="{CABD52A3-3A87-C83E-E8F5-4221D7A2E842}"/>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10" name="Gráfico 9">
            <a:extLst>
              <a:ext uri="{FF2B5EF4-FFF2-40B4-BE49-F238E27FC236}">
                <a16:creationId xmlns:a16="http://schemas.microsoft.com/office/drawing/2014/main" id="{38CEAD7B-B3B9-37BF-877E-376817EA8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075" y="5999163"/>
            <a:ext cx="2289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2D7A0E86-8007-8938-2C1F-ECE8CADEC442}"/>
              </a:ext>
            </a:extLst>
          </p:cNvPr>
          <p:cNvSpPr/>
          <p:nvPr/>
        </p:nvSpPr>
        <p:spPr>
          <a:xfrm>
            <a:off x="528638" y="1346200"/>
            <a:ext cx="85725"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2058" name="Marcador de título 1">
            <a:extLst>
              <a:ext uri="{FF2B5EF4-FFF2-40B4-BE49-F238E27FC236}">
                <a16:creationId xmlns:a16="http://schemas.microsoft.com/office/drawing/2014/main" id="{58DD17B9-7BDB-55EA-F927-26B2BB4516D3}"/>
              </a:ext>
            </a:extLst>
          </p:cNvPr>
          <p:cNvSpPr>
            <a:spLocks noGrp="1" noChangeArrowheads="1"/>
          </p:cNvSpPr>
          <p:nvPr>
            <p:ph type="title"/>
          </p:nvPr>
        </p:nvSpPr>
        <p:spPr bwMode="auto">
          <a:xfrm>
            <a:off x="1144588" y="2103438"/>
            <a:ext cx="10045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pic>
        <p:nvPicPr>
          <p:cNvPr id="2059" name="Imagen 11" descr="Logotipo&#10;&#10;Descripción generada automáticamente">
            <a:extLst>
              <a:ext uri="{FF2B5EF4-FFF2-40B4-BE49-F238E27FC236}">
                <a16:creationId xmlns:a16="http://schemas.microsoft.com/office/drawing/2014/main" id="{C084C1FD-5D4A-DB07-1399-E568755665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63" y="6070600"/>
            <a:ext cx="18859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txStyles>
    <p:titleStyle>
      <a:lvl1pPr algn="l" rtl="0" fontAlgn="base">
        <a:lnSpc>
          <a:spcPct val="90000"/>
        </a:lnSpc>
        <a:spcBef>
          <a:spcPct val="0"/>
        </a:spcBef>
        <a:spcAft>
          <a:spcPct val="0"/>
        </a:spcAft>
        <a:defRPr lang="es-CO" sz="5400" b="1" kern="1200" dirty="0">
          <a:solidFill>
            <a:schemeClr val="tx1"/>
          </a:solidFill>
          <a:latin typeface="Arial" panose="020B0604020202020204" pitchFamily="34" charset="0"/>
          <a:ea typeface="+mn-ea"/>
          <a:cs typeface="Arial" panose="020B0604020202020204" pitchFamily="34" charset="0"/>
        </a:defRPr>
      </a:lvl1pPr>
      <a:lvl2pPr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5400" b="1">
          <a:solidFill>
            <a:schemeClr val="tx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título 1">
            <a:extLst>
              <a:ext uri="{FF2B5EF4-FFF2-40B4-BE49-F238E27FC236}">
                <a16:creationId xmlns:a16="http://schemas.microsoft.com/office/drawing/2014/main" id="{DC17F13B-F8CA-AA7C-F416-4B842C85CB76}"/>
              </a:ext>
            </a:extLst>
          </p:cNvPr>
          <p:cNvSpPr>
            <a:spLocks noGrp="1" noChangeArrowheads="1"/>
          </p:cNvSpPr>
          <p:nvPr>
            <p:ph type="title"/>
          </p:nvPr>
        </p:nvSpPr>
        <p:spPr bwMode="auto">
          <a:xfrm>
            <a:off x="828675" y="225425"/>
            <a:ext cx="6992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3075" name="Marcador de texto 2">
            <a:extLst>
              <a:ext uri="{FF2B5EF4-FFF2-40B4-BE49-F238E27FC236}">
                <a16:creationId xmlns:a16="http://schemas.microsoft.com/office/drawing/2014/main" id="{D7E8CAC7-68B8-45F3-2C23-9068E94B14BA}"/>
              </a:ext>
            </a:extLst>
          </p:cNvPr>
          <p:cNvSpPr>
            <a:spLocks noGrp="1" noChangeArrowheads="1"/>
          </p:cNvSpPr>
          <p:nvPr>
            <p:ph type="body" idx="1"/>
          </p:nvPr>
        </p:nvSpPr>
        <p:spPr bwMode="auto">
          <a:xfrm>
            <a:off x="838200" y="1465263"/>
            <a:ext cx="106045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43A54F77-1DBD-7FFC-6930-C411837A9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B573EEA-85DB-4506-9456-D60424F8A6F9}"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8E818936-4C7C-4E51-A919-2D74A3A34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57C5680D-7046-C09C-A8A9-867D007EF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B308ECE-1BBD-4F80-9993-122F0214383C}" type="slidenum">
              <a:rPr lang="es-CO"/>
              <a:pPr>
                <a:defRPr/>
              </a:pPr>
              <a:t>‹Nº›</a:t>
            </a:fld>
            <a:endParaRPr lang="es-CO"/>
          </a:p>
        </p:txBody>
      </p:sp>
      <p:pic>
        <p:nvPicPr>
          <p:cNvPr id="7" name="Gráfico 6">
            <a:extLst>
              <a:ext uri="{FF2B5EF4-FFF2-40B4-BE49-F238E27FC236}">
                <a16:creationId xmlns:a16="http://schemas.microsoft.com/office/drawing/2014/main" id="{53C28784-F1DA-96FD-3CEB-4F1558A9D3C5}"/>
              </a:ext>
            </a:extLst>
          </p:cNvPr>
          <p:cNvPicPr>
            <a:picLocks noChangeAspect="1"/>
          </p:cNvPicPr>
          <p:nvPr/>
        </p:nvPicPr>
        <p:blipFill>
          <a:blip r:embed="rId16"/>
          <a:stretch>
            <a:fillRect/>
          </a:stretch>
        </p:blipFill>
        <p:spPr>
          <a:xfrm>
            <a:off x="-19050" y="900113"/>
            <a:ext cx="7704138" cy="44450"/>
          </a:xfrm>
          <a:prstGeom prst="rect">
            <a:avLst/>
          </a:prstGeom>
        </p:spPr>
      </p:pic>
      <p:pic>
        <p:nvPicPr>
          <p:cNvPr id="8" name="Gráfico 7">
            <a:extLst>
              <a:ext uri="{FF2B5EF4-FFF2-40B4-BE49-F238E27FC236}">
                <a16:creationId xmlns:a16="http://schemas.microsoft.com/office/drawing/2014/main" id="{37BCA43D-BCDB-5354-2F1E-EDC2EF0AAE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45613" y="339725"/>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agen 8" descr="Logotipo&#10;&#10;Descripción generada automáticamente">
            <a:extLst>
              <a:ext uri="{FF2B5EF4-FFF2-40B4-BE49-F238E27FC236}">
                <a16:creationId xmlns:a16="http://schemas.microsoft.com/office/drawing/2014/main" id="{12F3DD18-038D-F5D7-EDAA-F7E1BB4D13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6575" y="6089650"/>
            <a:ext cx="209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85" r:id="rId9"/>
    <p:sldLayoutId id="2147483786" r:id="rId10"/>
    <p:sldLayoutId id="2147483787" r:id="rId11"/>
    <p:sldLayoutId id="2147483788" r:id="rId12"/>
    <p:sldLayoutId id="2147483789" r:id="rId13"/>
    <p:sldLayoutId id="2147483790" r:id="rId14"/>
  </p:sldLayoutIdLst>
  <p:txStyles>
    <p:titleStyle>
      <a:lvl1pPr algn="l" rtl="0" fontAlgn="base">
        <a:lnSpc>
          <a:spcPct val="90000"/>
        </a:lnSpc>
        <a:spcBef>
          <a:spcPct val="0"/>
        </a:spcBef>
        <a:spcAft>
          <a:spcPct val="0"/>
        </a:spcAft>
        <a:defRPr lang="es-CO" sz="3800" b="1" kern="1200" dirty="0">
          <a:solidFill>
            <a:schemeClr val="tx1"/>
          </a:solidFill>
          <a:latin typeface="Arial" panose="020B0604020202020204" pitchFamily="34" charset="0"/>
          <a:ea typeface="+mn-ea"/>
          <a:cs typeface="Arial" panose="020B0604020202020204" pitchFamily="34" charset="0"/>
        </a:defRPr>
      </a:lvl1pPr>
      <a:lvl2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800" b="1">
          <a:solidFill>
            <a:schemeClr val="tx1"/>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título 1">
            <a:extLst>
              <a:ext uri="{FF2B5EF4-FFF2-40B4-BE49-F238E27FC236}">
                <a16:creationId xmlns:a16="http://schemas.microsoft.com/office/drawing/2014/main" id="{9AA89065-890B-0A50-C0A5-0F16192A2747}"/>
              </a:ext>
            </a:extLst>
          </p:cNvPr>
          <p:cNvSpPr>
            <a:spLocks noGrp="1" noChangeArrowheads="1"/>
          </p:cNvSpPr>
          <p:nvPr>
            <p:ph type="title"/>
          </p:nvPr>
        </p:nvSpPr>
        <p:spPr bwMode="auto">
          <a:xfrm>
            <a:off x="876300" y="-1460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4099" name="Marcador de texto 2">
            <a:extLst>
              <a:ext uri="{FF2B5EF4-FFF2-40B4-BE49-F238E27FC236}">
                <a16:creationId xmlns:a16="http://schemas.microsoft.com/office/drawing/2014/main" id="{E82951D6-8914-E8EC-4B72-BDB86BE355B7}"/>
              </a:ext>
            </a:extLst>
          </p:cNvPr>
          <p:cNvSpPr>
            <a:spLocks noGrp="1" noChangeArrowheads="1"/>
          </p:cNvSpPr>
          <p:nvPr>
            <p:ph type="body" idx="1"/>
          </p:nvPr>
        </p:nvSpPr>
        <p:spPr bwMode="auto">
          <a:xfrm>
            <a:off x="790575" y="1531938"/>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46B03E4E-2E69-A056-F0C0-4A60CCD95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B584438-80D5-47D8-AE13-0F6E4F5E746D}" type="datetimeFigureOut">
              <a:rPr lang="es-CO"/>
              <a:pPr>
                <a:defRPr/>
              </a:pPr>
              <a:t>8/05/2023</a:t>
            </a:fld>
            <a:endParaRPr lang="es-CO"/>
          </a:p>
        </p:txBody>
      </p:sp>
      <p:sp>
        <p:nvSpPr>
          <p:cNvPr id="5" name="Marcador de pie de página 4">
            <a:extLst>
              <a:ext uri="{FF2B5EF4-FFF2-40B4-BE49-F238E27FC236}">
                <a16:creationId xmlns:a16="http://schemas.microsoft.com/office/drawing/2014/main" id="{40469AD4-8AB0-4BEF-7B6E-78A547386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78985AE5-8151-6191-D7E5-19ECC8743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07AE54B-81F4-410C-9D50-4F954FB47B83}" type="slidenum">
              <a:rPr lang="es-CO"/>
              <a:pPr>
                <a:defRPr/>
              </a:pPr>
              <a:t>‹Nº›</a:t>
            </a:fld>
            <a:endParaRPr lang="es-CO"/>
          </a:p>
        </p:txBody>
      </p:sp>
      <p:pic>
        <p:nvPicPr>
          <p:cNvPr id="8" name="Gráfico 7">
            <a:extLst>
              <a:ext uri="{FF2B5EF4-FFF2-40B4-BE49-F238E27FC236}">
                <a16:creationId xmlns:a16="http://schemas.microsoft.com/office/drawing/2014/main" id="{CC7A5F63-2979-8E5E-F5E1-9663DA4BC3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3713" y="6121400"/>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upo 11">
            <a:extLst>
              <a:ext uri="{FF2B5EF4-FFF2-40B4-BE49-F238E27FC236}">
                <a16:creationId xmlns:a16="http://schemas.microsoft.com/office/drawing/2014/main" id="{0009CCBF-4CD9-6654-7267-35F3845BDF08}"/>
              </a:ext>
            </a:extLst>
          </p:cNvPr>
          <p:cNvGrpSpPr>
            <a:grpSpLocks/>
          </p:cNvGrpSpPr>
          <p:nvPr/>
        </p:nvGrpSpPr>
        <p:grpSpPr bwMode="auto">
          <a:xfrm>
            <a:off x="2935288" y="6540500"/>
            <a:ext cx="6321425" cy="101600"/>
            <a:chOff x="-13467" y="6486524"/>
            <a:chExt cx="9166992" cy="371475"/>
          </a:xfrm>
        </p:grpSpPr>
        <p:sp>
          <p:nvSpPr>
            <p:cNvPr id="4106" name="Forma libre: forma 7">
              <a:extLst>
                <a:ext uri="{FF2B5EF4-FFF2-40B4-BE49-F238E27FC236}">
                  <a16:creationId xmlns:a16="http://schemas.microsoft.com/office/drawing/2014/main" id="{4DEC2C9C-4A40-132F-1190-B0ADD3DFE4F8}"/>
                </a:ext>
              </a:extLst>
            </p:cNvPr>
            <p:cNvSpPr>
              <a:spLocks/>
            </p:cNvSpPr>
            <p:nvPr/>
          </p:nvSpPr>
          <p:spPr bwMode="auto">
            <a:xfrm>
              <a:off x="-13467" y="6486524"/>
              <a:ext cx="5953124" cy="371475"/>
            </a:xfrm>
            <a:custGeom>
              <a:avLst/>
              <a:gdLst>
                <a:gd name="T0" fmla="*/ 0 w 803716"/>
                <a:gd name="T1" fmla="*/ 0 h 811434"/>
                <a:gd name="T2" fmla="*/ 5953124 w 803716"/>
                <a:gd name="T3" fmla="*/ 0 h 811434"/>
                <a:gd name="T4" fmla="*/ 5953124 w 803716"/>
                <a:gd name="T5" fmla="*/ 371475 h 811434"/>
                <a:gd name="T6" fmla="*/ 0 w 803716"/>
                <a:gd name="T7" fmla="*/ 371475 h 81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716" h="811434">
                  <a:moveTo>
                    <a:pt x="0" y="0"/>
                  </a:moveTo>
                  <a:lnTo>
                    <a:pt x="803716" y="0"/>
                  </a:lnTo>
                  <a:lnTo>
                    <a:pt x="803716" y="811435"/>
                  </a:lnTo>
                  <a:lnTo>
                    <a:pt x="0" y="811435"/>
                  </a:lnTo>
                  <a:lnTo>
                    <a:pt x="0" y="0"/>
                  </a:lnTo>
                  <a:close/>
                </a:path>
              </a:pathLst>
            </a:custGeom>
            <a:solidFill>
              <a:srgbClr val="AA1C2E"/>
            </a:solidFill>
            <a:ln>
              <a:noFill/>
            </a:ln>
            <a:extLst>
              <a:ext uri="{91240B29-F687-4F45-9708-019B960494DF}">
                <a14:hiddenLine xmlns:a14="http://schemas.microsoft.com/office/drawing/2010/main" w="5251" cap="flat">
                  <a:solidFill>
                    <a:srgbClr val="000000"/>
                  </a:solidFill>
                  <a:prstDash val="solid"/>
                  <a:miter lim="800000"/>
                  <a:headEnd/>
                  <a:tailEnd/>
                </a14:hiddenLine>
              </a:ext>
            </a:extLst>
          </p:spPr>
          <p:txBody>
            <a:bodyPr anchor="ctr"/>
            <a:lstStyle/>
            <a:p>
              <a:endParaRPr lang="es-CO"/>
            </a:p>
          </p:txBody>
        </p:sp>
        <p:sp>
          <p:nvSpPr>
            <p:cNvPr id="4107" name="Forma libre: forma 8">
              <a:extLst>
                <a:ext uri="{FF2B5EF4-FFF2-40B4-BE49-F238E27FC236}">
                  <a16:creationId xmlns:a16="http://schemas.microsoft.com/office/drawing/2014/main" id="{AEFF9F5E-7262-EF23-17B7-A6D6EB631A40}"/>
                </a:ext>
              </a:extLst>
            </p:cNvPr>
            <p:cNvSpPr>
              <a:spLocks/>
            </p:cNvSpPr>
            <p:nvPr/>
          </p:nvSpPr>
          <p:spPr bwMode="auto">
            <a:xfrm>
              <a:off x="790255" y="6486524"/>
              <a:ext cx="5950791" cy="371475"/>
            </a:xfrm>
            <a:custGeom>
              <a:avLst/>
              <a:gdLst>
                <a:gd name="T0" fmla="*/ 0 w 803401"/>
                <a:gd name="T1" fmla="*/ 0 h 811434"/>
                <a:gd name="T2" fmla="*/ 5950791 w 803401"/>
                <a:gd name="T3" fmla="*/ 0 h 811434"/>
                <a:gd name="T4" fmla="*/ 5950791 w 803401"/>
                <a:gd name="T5" fmla="*/ 371475 h 811434"/>
                <a:gd name="T6" fmla="*/ 0 w 803401"/>
                <a:gd name="T7" fmla="*/ 371475 h 81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401" h="811434">
                  <a:moveTo>
                    <a:pt x="0" y="0"/>
                  </a:moveTo>
                  <a:lnTo>
                    <a:pt x="803401" y="0"/>
                  </a:lnTo>
                  <a:lnTo>
                    <a:pt x="803401" y="811435"/>
                  </a:lnTo>
                  <a:lnTo>
                    <a:pt x="0" y="811435"/>
                  </a:lnTo>
                  <a:lnTo>
                    <a:pt x="0" y="0"/>
                  </a:lnTo>
                  <a:close/>
                </a:path>
              </a:pathLst>
            </a:custGeom>
            <a:solidFill>
              <a:srgbClr val="CA1E25"/>
            </a:solidFill>
            <a:ln>
              <a:noFill/>
            </a:ln>
            <a:extLst>
              <a:ext uri="{91240B29-F687-4F45-9708-019B960494DF}">
                <a14:hiddenLine xmlns:a14="http://schemas.microsoft.com/office/drawing/2010/main" w="5251" cap="flat">
                  <a:solidFill>
                    <a:srgbClr val="000000"/>
                  </a:solidFill>
                  <a:prstDash val="solid"/>
                  <a:miter lim="800000"/>
                  <a:headEnd/>
                  <a:tailEnd/>
                </a14:hiddenLine>
              </a:ext>
            </a:extLst>
          </p:spPr>
          <p:txBody>
            <a:bodyPr anchor="ctr"/>
            <a:lstStyle/>
            <a:p>
              <a:endParaRPr lang="es-CO"/>
            </a:p>
          </p:txBody>
        </p:sp>
        <p:sp>
          <p:nvSpPr>
            <p:cNvPr id="4108" name="Forma libre: forma 9">
              <a:extLst>
                <a:ext uri="{FF2B5EF4-FFF2-40B4-BE49-F238E27FC236}">
                  <a16:creationId xmlns:a16="http://schemas.microsoft.com/office/drawing/2014/main" id="{BABF0614-3F5B-9C5C-F3E9-92F0D00F983C}"/>
                </a:ext>
              </a:extLst>
            </p:cNvPr>
            <p:cNvSpPr>
              <a:spLocks/>
            </p:cNvSpPr>
            <p:nvPr/>
          </p:nvSpPr>
          <p:spPr bwMode="auto">
            <a:xfrm>
              <a:off x="1593656" y="6486524"/>
              <a:ext cx="5950791" cy="371475"/>
            </a:xfrm>
            <a:custGeom>
              <a:avLst/>
              <a:gdLst>
                <a:gd name="T0" fmla="*/ 0 w 803401"/>
                <a:gd name="T1" fmla="*/ 0 h 811434"/>
                <a:gd name="T2" fmla="*/ 5950791 w 803401"/>
                <a:gd name="T3" fmla="*/ 0 h 811434"/>
                <a:gd name="T4" fmla="*/ 5950791 w 803401"/>
                <a:gd name="T5" fmla="*/ 371475 h 811434"/>
                <a:gd name="T6" fmla="*/ 0 w 803401"/>
                <a:gd name="T7" fmla="*/ 371475 h 81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401" h="811434">
                  <a:moveTo>
                    <a:pt x="0" y="0"/>
                  </a:moveTo>
                  <a:lnTo>
                    <a:pt x="803401" y="0"/>
                  </a:lnTo>
                  <a:lnTo>
                    <a:pt x="803401" y="811435"/>
                  </a:lnTo>
                  <a:lnTo>
                    <a:pt x="0" y="811435"/>
                  </a:lnTo>
                  <a:lnTo>
                    <a:pt x="0" y="0"/>
                  </a:lnTo>
                  <a:close/>
                </a:path>
              </a:pathLst>
            </a:custGeom>
            <a:solidFill>
              <a:srgbClr val="EA422D"/>
            </a:solidFill>
            <a:ln>
              <a:noFill/>
            </a:ln>
            <a:extLst>
              <a:ext uri="{91240B29-F687-4F45-9708-019B960494DF}">
                <a14:hiddenLine xmlns:a14="http://schemas.microsoft.com/office/drawing/2010/main" w="5251" cap="flat">
                  <a:solidFill>
                    <a:srgbClr val="000000"/>
                  </a:solidFill>
                  <a:prstDash val="solid"/>
                  <a:miter lim="800000"/>
                  <a:headEnd/>
                  <a:tailEnd/>
                </a14:hiddenLine>
              </a:ext>
            </a:extLst>
          </p:spPr>
          <p:txBody>
            <a:bodyPr anchor="ctr"/>
            <a:lstStyle/>
            <a:p>
              <a:endParaRPr lang="es-CO"/>
            </a:p>
          </p:txBody>
        </p:sp>
        <p:sp>
          <p:nvSpPr>
            <p:cNvPr id="4109" name="Forma libre: forma 10">
              <a:extLst>
                <a:ext uri="{FF2B5EF4-FFF2-40B4-BE49-F238E27FC236}">
                  <a16:creationId xmlns:a16="http://schemas.microsoft.com/office/drawing/2014/main" id="{A82A48F5-1119-0CE5-A322-2A3DA26DC5F9}"/>
                </a:ext>
              </a:extLst>
            </p:cNvPr>
            <p:cNvSpPr>
              <a:spLocks/>
            </p:cNvSpPr>
            <p:nvPr/>
          </p:nvSpPr>
          <p:spPr bwMode="auto">
            <a:xfrm>
              <a:off x="2397005" y="6486524"/>
              <a:ext cx="5950791" cy="371475"/>
            </a:xfrm>
            <a:custGeom>
              <a:avLst/>
              <a:gdLst>
                <a:gd name="T0" fmla="*/ 0 w 803401"/>
                <a:gd name="T1" fmla="*/ 0 h 811434"/>
                <a:gd name="T2" fmla="*/ 5950791 w 803401"/>
                <a:gd name="T3" fmla="*/ 0 h 811434"/>
                <a:gd name="T4" fmla="*/ 5950791 w 803401"/>
                <a:gd name="T5" fmla="*/ 371475 h 811434"/>
                <a:gd name="T6" fmla="*/ 0 w 803401"/>
                <a:gd name="T7" fmla="*/ 371475 h 81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401" h="811434">
                  <a:moveTo>
                    <a:pt x="0" y="0"/>
                  </a:moveTo>
                  <a:lnTo>
                    <a:pt x="803401" y="0"/>
                  </a:lnTo>
                  <a:lnTo>
                    <a:pt x="803401" y="811435"/>
                  </a:lnTo>
                  <a:lnTo>
                    <a:pt x="0" y="811435"/>
                  </a:lnTo>
                  <a:lnTo>
                    <a:pt x="0" y="0"/>
                  </a:lnTo>
                  <a:close/>
                </a:path>
              </a:pathLst>
            </a:custGeom>
            <a:solidFill>
              <a:srgbClr val="F7B036"/>
            </a:solidFill>
            <a:ln>
              <a:noFill/>
            </a:ln>
            <a:extLst>
              <a:ext uri="{91240B29-F687-4F45-9708-019B960494DF}">
                <a14:hiddenLine xmlns:a14="http://schemas.microsoft.com/office/drawing/2010/main" w="5251" cap="flat">
                  <a:solidFill>
                    <a:srgbClr val="000000"/>
                  </a:solidFill>
                  <a:prstDash val="solid"/>
                  <a:miter lim="800000"/>
                  <a:headEnd/>
                  <a:tailEnd/>
                </a14:hiddenLine>
              </a:ext>
            </a:extLst>
          </p:spPr>
          <p:txBody>
            <a:bodyPr anchor="ctr"/>
            <a:lstStyle/>
            <a:p>
              <a:endParaRPr lang="es-CO"/>
            </a:p>
          </p:txBody>
        </p:sp>
        <p:sp>
          <p:nvSpPr>
            <p:cNvPr id="4110" name="Forma libre: forma 11">
              <a:extLst>
                <a:ext uri="{FF2B5EF4-FFF2-40B4-BE49-F238E27FC236}">
                  <a16:creationId xmlns:a16="http://schemas.microsoft.com/office/drawing/2014/main" id="{7DF5791D-BA63-2651-E4C8-178BF614CE7F}"/>
                </a:ext>
              </a:extLst>
            </p:cNvPr>
            <p:cNvSpPr>
              <a:spLocks/>
            </p:cNvSpPr>
            <p:nvPr/>
          </p:nvSpPr>
          <p:spPr bwMode="auto">
            <a:xfrm>
              <a:off x="3200401" y="6486524"/>
              <a:ext cx="5953124" cy="371475"/>
            </a:xfrm>
            <a:custGeom>
              <a:avLst/>
              <a:gdLst>
                <a:gd name="T0" fmla="*/ 0 w 803716"/>
                <a:gd name="T1" fmla="*/ 0 h 811434"/>
                <a:gd name="T2" fmla="*/ 5953131 w 803716"/>
                <a:gd name="T3" fmla="*/ 0 h 811434"/>
                <a:gd name="T4" fmla="*/ 5953131 w 803716"/>
                <a:gd name="T5" fmla="*/ 371475 h 811434"/>
                <a:gd name="T6" fmla="*/ 0 w 803716"/>
                <a:gd name="T7" fmla="*/ 371475 h 811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3716" h="811434">
                  <a:moveTo>
                    <a:pt x="0" y="0"/>
                  </a:moveTo>
                  <a:lnTo>
                    <a:pt x="803717" y="0"/>
                  </a:lnTo>
                  <a:lnTo>
                    <a:pt x="803717" y="811435"/>
                  </a:lnTo>
                  <a:lnTo>
                    <a:pt x="0" y="811435"/>
                  </a:lnTo>
                  <a:lnTo>
                    <a:pt x="0" y="0"/>
                  </a:lnTo>
                  <a:close/>
                </a:path>
              </a:pathLst>
            </a:custGeom>
            <a:solidFill>
              <a:srgbClr val="FADD2C"/>
            </a:solidFill>
            <a:ln>
              <a:noFill/>
            </a:ln>
            <a:extLst>
              <a:ext uri="{91240B29-F687-4F45-9708-019B960494DF}">
                <a14:hiddenLine xmlns:a14="http://schemas.microsoft.com/office/drawing/2010/main" w="5251" cap="flat">
                  <a:solidFill>
                    <a:srgbClr val="000000"/>
                  </a:solidFill>
                  <a:prstDash val="solid"/>
                  <a:miter lim="800000"/>
                  <a:headEnd/>
                  <a:tailEnd/>
                </a14:hiddenLine>
              </a:ext>
            </a:extLst>
          </p:spPr>
          <p:txBody>
            <a:bodyPr anchor="ctr"/>
            <a:lstStyle/>
            <a:p>
              <a:endParaRPr lang="es-CO"/>
            </a:p>
          </p:txBody>
        </p:sp>
      </p:grpSp>
      <p:pic>
        <p:nvPicPr>
          <p:cNvPr id="4105" name="Imagen 17" descr="Logotipo&#10;&#10;Descripción generada automáticamente">
            <a:extLst>
              <a:ext uri="{FF2B5EF4-FFF2-40B4-BE49-F238E27FC236}">
                <a16:creationId xmlns:a16="http://schemas.microsoft.com/office/drawing/2014/main" id="{EECE6889-77E5-E67E-64DC-DFC3204BEE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850" y="6178550"/>
            <a:ext cx="18684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xStyles>
    <p:titleStyle>
      <a:lvl1pPr algn="l" rtl="0" fontAlgn="base">
        <a:lnSpc>
          <a:spcPct val="90000"/>
        </a:lnSpc>
        <a:spcBef>
          <a:spcPct val="0"/>
        </a:spcBef>
        <a:spcAft>
          <a:spcPct val="0"/>
        </a:spcAft>
        <a:defRPr lang="es-CO" sz="3200" b="1" kern="1200" dirty="0">
          <a:solidFill>
            <a:srgbClr val="C00000"/>
          </a:solidFill>
          <a:latin typeface="Arial" panose="020B0604020202020204" pitchFamily="34" charset="0"/>
          <a:ea typeface="+mn-ea"/>
          <a:cs typeface="Arial" panose="020B0604020202020204" pitchFamily="34" charset="0"/>
        </a:defRPr>
      </a:lvl1pPr>
      <a:lvl2pPr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b="1">
          <a:solidFill>
            <a:srgbClr val="C00000"/>
          </a:solidFill>
          <a:latin typeface="Arial" panose="020B0604020202020204" pitchFamily="34" charset="0"/>
          <a:cs typeface="Arial" panose="020B0604020202020204" pitchFamily="34" charset="0"/>
        </a:defRPr>
      </a:lvl9pPr>
    </p:titleStyle>
    <p:bodyStyle>
      <a:lvl1pPr indent="-228600" algn="l" rtl="0" fontAlgn="base">
        <a:lnSpc>
          <a:spcPct val="90000"/>
        </a:lnSpc>
        <a:spcBef>
          <a:spcPts val="1000"/>
        </a:spcBef>
        <a:spcAft>
          <a:spcPct val="0"/>
        </a:spcAft>
        <a:buFont typeface="Arial" panose="020B0604020202020204" pitchFamily="34" charset="0"/>
        <a:buChar char="•"/>
        <a:defRPr lang="es-ES" sz="2400" b="1" kern="1200" dirty="0">
          <a:solidFill>
            <a:srgbClr val="262626"/>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2022.dnp.gov.co/DNPN/Paginas/Buscador.aspx?q=CATALOGO%20DE%20PRODUCTOS%20MGA"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2.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Imagen 5" descr="Imagen en blanco y negro de una ciudad&#10;&#10;Descripción generada automáticamente">
            <a:extLst>
              <a:ext uri="{FF2B5EF4-FFF2-40B4-BE49-F238E27FC236}">
                <a16:creationId xmlns:a16="http://schemas.microsoft.com/office/drawing/2014/main" id="{07338F68-733B-24A9-7633-47D1803EA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12" r="5745"/>
          <a:stretch>
            <a:fillRect/>
          </a:stretch>
        </p:blipFill>
        <p:spPr bwMode="auto">
          <a:xfrm>
            <a:off x="341313" y="-6350"/>
            <a:ext cx="984567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E4CE8EF-CEB6-2EA4-EE07-7DF9608BF0EA}"/>
              </a:ext>
            </a:extLst>
          </p:cNvPr>
          <p:cNvSpPr/>
          <p:nvPr/>
        </p:nvSpPr>
        <p:spPr>
          <a:xfrm>
            <a:off x="6861175" y="1065213"/>
            <a:ext cx="4802188" cy="4202112"/>
          </a:xfrm>
          <a:prstGeom prst="rect">
            <a:avLst/>
          </a:prstGeom>
          <a:solidFill>
            <a:srgbClr val="F7B03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13" name="Rectángulo 12">
            <a:extLst>
              <a:ext uri="{FF2B5EF4-FFF2-40B4-BE49-F238E27FC236}">
                <a16:creationId xmlns:a16="http://schemas.microsoft.com/office/drawing/2014/main" id="{AF647C3B-B843-EA89-E356-9D2475903C5D}"/>
              </a:ext>
            </a:extLst>
          </p:cNvPr>
          <p:cNvSpPr/>
          <p:nvPr/>
        </p:nvSpPr>
        <p:spPr>
          <a:xfrm>
            <a:off x="-33338" y="1343025"/>
            <a:ext cx="584201" cy="4202113"/>
          </a:xfrm>
          <a:prstGeom prst="rect">
            <a:avLst/>
          </a:prstGeom>
          <a:solidFill>
            <a:srgbClr val="CA1E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8196" name="CuadroTexto 13">
            <a:extLst>
              <a:ext uri="{FF2B5EF4-FFF2-40B4-BE49-F238E27FC236}">
                <a16:creationId xmlns:a16="http://schemas.microsoft.com/office/drawing/2014/main" id="{09245FB2-1198-D8AF-6E20-564B1560CEA4}"/>
              </a:ext>
            </a:extLst>
          </p:cNvPr>
          <p:cNvSpPr txBox="1">
            <a:spLocks noChangeArrowheads="1"/>
          </p:cNvSpPr>
          <p:nvPr/>
        </p:nvSpPr>
        <p:spPr bwMode="auto">
          <a:xfrm>
            <a:off x="7089775" y="1343025"/>
            <a:ext cx="437367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800" b="1">
                <a:latin typeface="Arial" panose="020B0604020202020204" pitchFamily="34" charset="0"/>
                <a:cs typeface="Arial" panose="020B0604020202020204" pitchFamily="34" charset="0"/>
              </a:rPr>
              <a:t>ASPECTOS GENERALES DEL PRESUPUESTO DISTRITAL</a:t>
            </a:r>
          </a:p>
        </p:txBody>
      </p:sp>
      <p:pic>
        <p:nvPicPr>
          <p:cNvPr id="16" name="Gráfico 15">
            <a:extLst>
              <a:ext uri="{FF2B5EF4-FFF2-40B4-BE49-F238E27FC236}">
                <a16:creationId xmlns:a16="http://schemas.microsoft.com/office/drawing/2014/main" id="{8DA937A4-1BBB-2BC7-D23E-BB5BB2C22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0" y="4324350"/>
            <a:ext cx="32607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áfico 17">
            <a:extLst>
              <a:ext uri="{FF2B5EF4-FFF2-40B4-BE49-F238E27FC236}">
                <a16:creationId xmlns:a16="http://schemas.microsoft.com/office/drawing/2014/main" id="{846EE229-8C49-0E68-49F7-31E880028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861175" y="4014788"/>
            <a:ext cx="4802188"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CuadroTexto 18">
            <a:extLst>
              <a:ext uri="{FF2B5EF4-FFF2-40B4-BE49-F238E27FC236}">
                <a16:creationId xmlns:a16="http://schemas.microsoft.com/office/drawing/2014/main" id="{8C67F6F8-7A6E-A90C-34A9-784B17BB7F46}"/>
              </a:ext>
            </a:extLst>
          </p:cNvPr>
          <p:cNvSpPr txBox="1">
            <a:spLocks noChangeArrowheads="1"/>
          </p:cNvSpPr>
          <p:nvPr/>
        </p:nvSpPr>
        <p:spPr bwMode="auto">
          <a:xfrm>
            <a:off x="7089774" y="3395237"/>
            <a:ext cx="4027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b="1">
                <a:latin typeface="Arial" panose="020B0604020202020204" pitchFamily="34" charset="0"/>
                <a:cs typeface="Arial" panose="020B0604020202020204" pitchFamily="34" charset="0"/>
              </a:rPr>
              <a:t>Secretaría Distrital de Hacienda</a:t>
            </a:r>
          </a:p>
          <a:p>
            <a:pPr eaLnBrk="1" hangingPunct="1"/>
            <a:r>
              <a:rPr lang="es-MX" altLang="es-CO" b="1">
                <a:latin typeface="Arial" panose="020B0604020202020204" pitchFamily="34" charset="0"/>
                <a:cs typeface="Arial" panose="020B0604020202020204" pitchFamily="34" charset="0"/>
              </a:rPr>
              <a:t>Dirección Distrital de Presupuesto </a:t>
            </a:r>
            <a:endParaRPr lang="es-CO" altLang="es-CO" b="1">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B0D9C5-A84A-7B57-B4AD-3DEC65414CB5}"/>
              </a:ext>
            </a:extLst>
          </p:cNvPr>
          <p:cNvGrpSpPr/>
          <p:nvPr/>
        </p:nvGrpSpPr>
        <p:grpSpPr>
          <a:xfrm>
            <a:off x="295348" y="1456404"/>
            <a:ext cx="11116279" cy="4605325"/>
            <a:chOff x="164720" y="2745755"/>
            <a:chExt cx="11116279" cy="3945191"/>
          </a:xfrm>
        </p:grpSpPr>
        <p:sp>
          <p:nvSpPr>
            <p:cNvPr id="135" name="Rectángulo 134">
              <a:extLst>
                <a:ext uri="{FF2B5EF4-FFF2-40B4-BE49-F238E27FC236}">
                  <a16:creationId xmlns:a16="http://schemas.microsoft.com/office/drawing/2014/main" id="{3A7D0573-2474-C63B-CED4-E7FD6DAB3B01}"/>
                </a:ext>
              </a:extLst>
            </p:cNvPr>
            <p:cNvSpPr/>
            <p:nvPr/>
          </p:nvSpPr>
          <p:spPr>
            <a:xfrm>
              <a:off x="164720" y="5904450"/>
              <a:ext cx="2906026" cy="786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3" name="CuadroTexto 2">
              <a:extLst>
                <a:ext uri="{FF2B5EF4-FFF2-40B4-BE49-F238E27FC236}">
                  <a16:creationId xmlns:a16="http://schemas.microsoft.com/office/drawing/2014/main" id="{FCFC4345-52FB-44D2-40B1-F46F0AD04971}"/>
                </a:ext>
              </a:extLst>
            </p:cNvPr>
            <p:cNvSpPr txBox="1"/>
            <p:nvPr/>
          </p:nvSpPr>
          <p:spPr>
            <a:xfrm>
              <a:off x="692656" y="3141641"/>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algn="ctr"/>
              <a:r>
                <a:rPr lang="es-CO" sz="1400" b="1"/>
                <a:t>¿Quién Gasta?</a:t>
              </a:r>
            </a:p>
            <a:p>
              <a:pPr algn="ctr"/>
              <a:r>
                <a:rPr lang="es-CO" sz="1400"/>
                <a:t>Clasificación Administrativa</a:t>
              </a:r>
            </a:p>
          </p:txBody>
        </p:sp>
        <p:grpSp>
          <p:nvGrpSpPr>
            <p:cNvPr id="31" name="Grupo 30">
              <a:extLst>
                <a:ext uri="{FF2B5EF4-FFF2-40B4-BE49-F238E27FC236}">
                  <a16:creationId xmlns:a16="http://schemas.microsoft.com/office/drawing/2014/main" id="{9B7359AA-B103-9918-2A57-1F0B6BCBB81B}"/>
                </a:ext>
              </a:extLst>
            </p:cNvPr>
            <p:cNvGrpSpPr/>
            <p:nvPr/>
          </p:nvGrpSpPr>
          <p:grpSpPr>
            <a:xfrm>
              <a:off x="692656" y="2745755"/>
              <a:ext cx="10580391" cy="355784"/>
              <a:chOff x="2199434" y="2460"/>
              <a:chExt cx="5312675" cy="716231"/>
            </a:xfrm>
          </p:grpSpPr>
          <p:sp>
            <p:nvSpPr>
              <p:cNvPr id="32" name="Rectángulo: esquinas redondeadas 31">
                <a:extLst>
                  <a:ext uri="{FF2B5EF4-FFF2-40B4-BE49-F238E27FC236}">
                    <a16:creationId xmlns:a16="http://schemas.microsoft.com/office/drawing/2014/main" id="{D8E574D7-FBFD-E02E-D1F8-6EC996E7E65A}"/>
                  </a:ext>
                </a:extLst>
              </p:cNvPr>
              <p:cNvSpPr/>
              <p:nvPr/>
            </p:nvSpPr>
            <p:spPr>
              <a:xfrm>
                <a:off x="2413568" y="2460"/>
                <a:ext cx="5098541" cy="69585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Rectángulo: esquinas redondeadas 4">
                <a:extLst>
                  <a:ext uri="{FF2B5EF4-FFF2-40B4-BE49-F238E27FC236}">
                    <a16:creationId xmlns:a16="http://schemas.microsoft.com/office/drawing/2014/main" id="{4B4CE222-4B70-0406-CC9E-345EBEEC9267}"/>
                  </a:ext>
                </a:extLst>
              </p:cNvPr>
              <p:cNvSpPr txBox="1"/>
              <p:nvPr/>
            </p:nvSpPr>
            <p:spPr>
              <a:xfrm>
                <a:off x="2199434" y="22839"/>
                <a:ext cx="5292294" cy="6958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MX" kern="1200">
                    <a:latin typeface="+mn-lt"/>
                  </a:rPr>
                  <a:t>El grado de desagregación del presupuesto debe responder a la necesidad de información:</a:t>
                </a:r>
                <a:endParaRPr lang="es-CO" kern="1200"/>
              </a:p>
            </p:txBody>
          </p:sp>
        </p:grpSp>
        <p:grpSp>
          <p:nvGrpSpPr>
            <p:cNvPr id="34" name="Grupo 33">
              <a:extLst>
                <a:ext uri="{FF2B5EF4-FFF2-40B4-BE49-F238E27FC236}">
                  <a16:creationId xmlns:a16="http://schemas.microsoft.com/office/drawing/2014/main" id="{EA6E5AFD-FAA4-91B9-28D2-F60EBC9BE4DE}"/>
                </a:ext>
              </a:extLst>
            </p:cNvPr>
            <p:cNvGrpSpPr/>
            <p:nvPr/>
          </p:nvGrpSpPr>
          <p:grpSpPr>
            <a:xfrm>
              <a:off x="5772999" y="3123007"/>
              <a:ext cx="5508000" cy="432000"/>
              <a:chOff x="3378492" y="719402"/>
              <a:chExt cx="3813746" cy="608541"/>
            </a:xfrm>
          </p:grpSpPr>
          <p:sp>
            <p:nvSpPr>
              <p:cNvPr id="53" name="Rectángulo: esquinas redondeadas 52">
                <a:extLst>
                  <a:ext uri="{FF2B5EF4-FFF2-40B4-BE49-F238E27FC236}">
                    <a16:creationId xmlns:a16="http://schemas.microsoft.com/office/drawing/2014/main" id="{859A11B2-4B49-272D-9F08-AB3C371ADBFB}"/>
                  </a:ext>
                </a:extLst>
              </p:cNvPr>
              <p:cNvSpPr/>
              <p:nvPr/>
            </p:nvSpPr>
            <p:spPr>
              <a:xfrm>
                <a:off x="3378492" y="719402"/>
                <a:ext cx="3813746" cy="608541"/>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4" name="Rectángulo: esquinas redondeadas 4">
                <a:extLst>
                  <a:ext uri="{FF2B5EF4-FFF2-40B4-BE49-F238E27FC236}">
                    <a16:creationId xmlns:a16="http://schemas.microsoft.com/office/drawing/2014/main" id="{87B25A13-29D2-A3C9-8C80-FA29D9C311FD}"/>
                  </a:ext>
                </a:extLst>
              </p:cNvPr>
              <p:cNvSpPr txBox="1"/>
              <p:nvPr/>
            </p:nvSpPr>
            <p:spPr>
              <a:xfrm>
                <a:off x="3408204" y="749114"/>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bg1"/>
                    </a:solidFill>
                  </a:rPr>
                  <a:t>Nivel Central, </a:t>
                </a:r>
                <a:r>
                  <a:rPr lang="es-CO" sz="1400">
                    <a:solidFill>
                      <a:schemeClr val="bg1"/>
                    </a:solidFill>
                  </a:rPr>
                  <a:t>establecimientos</a:t>
                </a:r>
                <a:r>
                  <a:rPr lang="es-CO" sz="1400" kern="1200">
                    <a:solidFill>
                      <a:schemeClr val="bg1"/>
                    </a:solidFill>
                  </a:rPr>
                  <a:t> públicos, entidades de control, ente autónomo universitario, Empresas industriales y comerciales, FDL</a:t>
                </a:r>
              </a:p>
            </p:txBody>
          </p:sp>
        </p:grpSp>
        <p:grpSp>
          <p:nvGrpSpPr>
            <p:cNvPr id="35" name="Grupo 34">
              <a:extLst>
                <a:ext uri="{FF2B5EF4-FFF2-40B4-BE49-F238E27FC236}">
                  <a16:creationId xmlns:a16="http://schemas.microsoft.com/office/drawing/2014/main" id="{9646AEF7-876F-1B2B-DB85-4D4D5AF77AD8}"/>
                </a:ext>
              </a:extLst>
            </p:cNvPr>
            <p:cNvGrpSpPr/>
            <p:nvPr/>
          </p:nvGrpSpPr>
          <p:grpSpPr>
            <a:xfrm>
              <a:off x="5772999" y="3636096"/>
              <a:ext cx="5508000" cy="432000"/>
              <a:chOff x="3378492" y="1400968"/>
              <a:chExt cx="3813746" cy="608541"/>
            </a:xfrm>
          </p:grpSpPr>
          <p:sp>
            <p:nvSpPr>
              <p:cNvPr id="51" name="Rectángulo: esquinas redondeadas 50">
                <a:extLst>
                  <a:ext uri="{FF2B5EF4-FFF2-40B4-BE49-F238E27FC236}">
                    <a16:creationId xmlns:a16="http://schemas.microsoft.com/office/drawing/2014/main" id="{8E4899BE-7825-4D7F-05B1-B8F0413BD53F}"/>
                  </a:ext>
                </a:extLst>
              </p:cNvPr>
              <p:cNvSpPr/>
              <p:nvPr/>
            </p:nvSpPr>
            <p:spPr>
              <a:xfrm>
                <a:off x="3378492" y="1400968"/>
                <a:ext cx="3813746" cy="608541"/>
              </a:xfrm>
              <a:prstGeom prst="roundRect">
                <a:avLst>
                  <a:gd name="adj" fmla="val 16670"/>
                </a:avLst>
              </a:prstGeom>
            </p:spPr>
            <p:style>
              <a:lnRef idx="2">
                <a:schemeClr val="lt1">
                  <a:hueOff val="0"/>
                  <a:satOff val="0"/>
                  <a:lumOff val="0"/>
                  <a:alphaOff val="0"/>
                </a:schemeClr>
              </a:lnRef>
              <a:fillRef idx="1">
                <a:schemeClr val="accent4">
                  <a:hueOff val="312252"/>
                  <a:satOff val="1739"/>
                  <a:lumOff val="686"/>
                  <a:alphaOff val="0"/>
                </a:schemeClr>
              </a:fillRef>
              <a:effectRef idx="0">
                <a:schemeClr val="accent4">
                  <a:hueOff val="312252"/>
                  <a:satOff val="1739"/>
                  <a:lumOff val="686"/>
                  <a:alphaOff val="0"/>
                </a:schemeClr>
              </a:effectRef>
              <a:fontRef idx="minor">
                <a:schemeClr val="lt1"/>
              </a:fontRef>
            </p:style>
          </p:sp>
          <p:sp>
            <p:nvSpPr>
              <p:cNvPr id="52" name="Rectángulo: esquinas redondeadas 6">
                <a:extLst>
                  <a:ext uri="{FF2B5EF4-FFF2-40B4-BE49-F238E27FC236}">
                    <a16:creationId xmlns:a16="http://schemas.microsoft.com/office/drawing/2014/main" id="{DFD9C335-73B8-91B4-5D4B-B7E223A50F73}"/>
                  </a:ext>
                </a:extLst>
              </p:cNvPr>
              <p:cNvSpPr txBox="1"/>
              <p:nvPr/>
            </p:nvSpPr>
            <p:spPr>
              <a:xfrm>
                <a:off x="3408204" y="1430680"/>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bg1"/>
                    </a:solidFill>
                  </a:rPr>
                  <a:t>Gastos de Funcionamiento, Servicio de la deuda, Gastos de Inversión</a:t>
                </a:r>
              </a:p>
            </p:txBody>
          </p:sp>
        </p:grpSp>
        <p:grpSp>
          <p:nvGrpSpPr>
            <p:cNvPr id="36" name="Grupo 35">
              <a:extLst>
                <a:ext uri="{FF2B5EF4-FFF2-40B4-BE49-F238E27FC236}">
                  <a16:creationId xmlns:a16="http://schemas.microsoft.com/office/drawing/2014/main" id="{11FB4EFA-DFB0-36D9-211E-5996CE37A864}"/>
                </a:ext>
              </a:extLst>
            </p:cNvPr>
            <p:cNvGrpSpPr/>
            <p:nvPr/>
          </p:nvGrpSpPr>
          <p:grpSpPr>
            <a:xfrm>
              <a:off x="5772999" y="4142576"/>
              <a:ext cx="5508000" cy="432000"/>
              <a:chOff x="3378492" y="2105055"/>
              <a:chExt cx="3813746" cy="608541"/>
            </a:xfrm>
          </p:grpSpPr>
          <p:sp>
            <p:nvSpPr>
              <p:cNvPr id="49" name="Rectángulo: esquinas redondeadas 48">
                <a:extLst>
                  <a:ext uri="{FF2B5EF4-FFF2-40B4-BE49-F238E27FC236}">
                    <a16:creationId xmlns:a16="http://schemas.microsoft.com/office/drawing/2014/main" id="{7FDA66A5-F3A9-26D8-D109-C9B2ACBE88E1}"/>
                  </a:ext>
                </a:extLst>
              </p:cNvPr>
              <p:cNvSpPr/>
              <p:nvPr/>
            </p:nvSpPr>
            <p:spPr>
              <a:xfrm>
                <a:off x="3378492" y="2105055"/>
                <a:ext cx="3813746" cy="608541"/>
              </a:xfrm>
              <a:prstGeom prst="roundRect">
                <a:avLst>
                  <a:gd name="adj" fmla="val 16670"/>
                </a:avLst>
              </a:prstGeom>
            </p:spPr>
            <p:style>
              <a:lnRef idx="2">
                <a:schemeClr val="lt1">
                  <a:hueOff val="0"/>
                  <a:satOff val="0"/>
                  <a:lumOff val="0"/>
                  <a:alphaOff val="0"/>
                </a:schemeClr>
              </a:lnRef>
              <a:fillRef idx="1">
                <a:schemeClr val="accent4">
                  <a:hueOff val="624504"/>
                  <a:satOff val="3478"/>
                  <a:lumOff val="1372"/>
                  <a:alphaOff val="0"/>
                </a:schemeClr>
              </a:fillRef>
              <a:effectRef idx="0">
                <a:schemeClr val="accent4">
                  <a:hueOff val="624504"/>
                  <a:satOff val="3478"/>
                  <a:lumOff val="1372"/>
                  <a:alphaOff val="0"/>
                </a:schemeClr>
              </a:effectRef>
              <a:fontRef idx="minor">
                <a:schemeClr val="lt1"/>
              </a:fontRef>
            </p:style>
          </p:sp>
          <p:sp>
            <p:nvSpPr>
              <p:cNvPr id="50" name="Rectángulo: esquinas redondeadas 8">
                <a:extLst>
                  <a:ext uri="{FF2B5EF4-FFF2-40B4-BE49-F238E27FC236}">
                    <a16:creationId xmlns:a16="http://schemas.microsoft.com/office/drawing/2014/main" id="{28D168F0-1445-C620-81F6-A01A20A3F6E9}"/>
                  </a:ext>
                </a:extLst>
              </p:cNvPr>
              <p:cNvSpPr txBox="1"/>
              <p:nvPr/>
            </p:nvSpPr>
            <p:spPr>
              <a:xfrm>
                <a:off x="3408204" y="2112247"/>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MX" sz="1400" kern="1200">
                    <a:solidFill>
                      <a:schemeClr val="bg1"/>
                    </a:solidFill>
                  </a:rPr>
                  <a:t>Funcionamiento, Servicio de la deuda, Inversión. (G</a:t>
                </a:r>
                <a:r>
                  <a:rPr lang="es-MX" sz="1400">
                    <a:solidFill>
                      <a:schemeClr val="bg1"/>
                    </a:solidFill>
                  </a:rPr>
                  <a:t>astos de operación para empresas)    </a:t>
                </a:r>
                <a:r>
                  <a:rPr lang="es-MX" sz="1400" kern="1200">
                    <a:solidFill>
                      <a:schemeClr val="bg1"/>
                    </a:solidFill>
                  </a:rPr>
                  <a:t>CCPET Ministerio de Hacienda</a:t>
                </a:r>
              </a:p>
            </p:txBody>
          </p:sp>
        </p:grpSp>
        <p:grpSp>
          <p:nvGrpSpPr>
            <p:cNvPr id="37" name="Grupo 36">
              <a:extLst>
                <a:ext uri="{FF2B5EF4-FFF2-40B4-BE49-F238E27FC236}">
                  <a16:creationId xmlns:a16="http://schemas.microsoft.com/office/drawing/2014/main" id="{CF2BB698-C846-0848-9346-90233F83AD03}"/>
                </a:ext>
              </a:extLst>
            </p:cNvPr>
            <p:cNvGrpSpPr/>
            <p:nvPr/>
          </p:nvGrpSpPr>
          <p:grpSpPr>
            <a:xfrm>
              <a:off x="5772999" y="4658030"/>
              <a:ext cx="5508000" cy="432000"/>
              <a:chOff x="3378492" y="2764102"/>
              <a:chExt cx="3813746" cy="608541"/>
            </a:xfrm>
          </p:grpSpPr>
          <p:sp>
            <p:nvSpPr>
              <p:cNvPr id="47" name="Rectángulo: esquinas redondeadas 46">
                <a:extLst>
                  <a:ext uri="{FF2B5EF4-FFF2-40B4-BE49-F238E27FC236}">
                    <a16:creationId xmlns:a16="http://schemas.microsoft.com/office/drawing/2014/main" id="{ADD97EE4-A7C0-76AB-AF53-24FCAD022DBE}"/>
                  </a:ext>
                </a:extLst>
              </p:cNvPr>
              <p:cNvSpPr/>
              <p:nvPr/>
            </p:nvSpPr>
            <p:spPr>
              <a:xfrm>
                <a:off x="3378492" y="2764102"/>
                <a:ext cx="3813746" cy="608541"/>
              </a:xfrm>
              <a:prstGeom prst="roundRect">
                <a:avLst>
                  <a:gd name="adj" fmla="val 16670"/>
                </a:avLst>
              </a:prstGeom>
            </p:spPr>
            <p:style>
              <a:lnRef idx="2">
                <a:schemeClr val="lt1">
                  <a:hueOff val="0"/>
                  <a:satOff val="0"/>
                  <a:lumOff val="0"/>
                  <a:alphaOff val="0"/>
                </a:schemeClr>
              </a:lnRef>
              <a:fillRef idx="1">
                <a:schemeClr val="accent4">
                  <a:hueOff val="936757"/>
                  <a:satOff val="5217"/>
                  <a:lumOff val="2059"/>
                  <a:alphaOff val="0"/>
                </a:schemeClr>
              </a:fillRef>
              <a:effectRef idx="0">
                <a:schemeClr val="accent4">
                  <a:hueOff val="936757"/>
                  <a:satOff val="5217"/>
                  <a:lumOff val="2059"/>
                  <a:alphaOff val="0"/>
                </a:schemeClr>
              </a:effectRef>
              <a:fontRef idx="minor">
                <a:schemeClr val="lt1"/>
              </a:fontRef>
            </p:style>
          </p:sp>
          <p:sp>
            <p:nvSpPr>
              <p:cNvPr id="48" name="Rectángulo: esquinas redondeadas 10">
                <a:extLst>
                  <a:ext uri="{FF2B5EF4-FFF2-40B4-BE49-F238E27FC236}">
                    <a16:creationId xmlns:a16="http://schemas.microsoft.com/office/drawing/2014/main" id="{5E3EA4A6-7319-761D-A71A-260E54BEE66D}"/>
                  </a:ext>
                </a:extLst>
              </p:cNvPr>
              <p:cNvSpPr txBox="1"/>
              <p:nvPr/>
            </p:nvSpPr>
            <p:spPr>
              <a:xfrm>
                <a:off x="3408204" y="2793814"/>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bg1"/>
                    </a:solidFill>
                  </a:rPr>
                  <a:t>Desagregación del Gasto (Bienes transportables, Servicios)                                                                       CPC DANE</a:t>
                </a:r>
              </a:p>
            </p:txBody>
          </p:sp>
        </p:grpSp>
        <p:grpSp>
          <p:nvGrpSpPr>
            <p:cNvPr id="38" name="Grupo 37">
              <a:extLst>
                <a:ext uri="{FF2B5EF4-FFF2-40B4-BE49-F238E27FC236}">
                  <a16:creationId xmlns:a16="http://schemas.microsoft.com/office/drawing/2014/main" id="{3540A1FE-3AEF-CE9F-B859-CF81ECF1F9FA}"/>
                </a:ext>
              </a:extLst>
            </p:cNvPr>
            <p:cNvGrpSpPr/>
            <p:nvPr/>
          </p:nvGrpSpPr>
          <p:grpSpPr>
            <a:xfrm>
              <a:off x="5772999" y="5175822"/>
              <a:ext cx="5508000" cy="432000"/>
              <a:chOff x="3378492" y="3445668"/>
              <a:chExt cx="3813746" cy="608541"/>
            </a:xfrm>
          </p:grpSpPr>
          <p:sp>
            <p:nvSpPr>
              <p:cNvPr id="45" name="Rectángulo: esquinas redondeadas 44">
                <a:extLst>
                  <a:ext uri="{FF2B5EF4-FFF2-40B4-BE49-F238E27FC236}">
                    <a16:creationId xmlns:a16="http://schemas.microsoft.com/office/drawing/2014/main" id="{D33A7B36-72F8-4331-66C7-9C0C9E3E7055}"/>
                  </a:ext>
                </a:extLst>
              </p:cNvPr>
              <p:cNvSpPr/>
              <p:nvPr/>
            </p:nvSpPr>
            <p:spPr>
              <a:xfrm>
                <a:off x="3378492" y="3445668"/>
                <a:ext cx="3813746" cy="608541"/>
              </a:xfrm>
              <a:prstGeom prst="roundRect">
                <a:avLst>
                  <a:gd name="adj" fmla="val 16670"/>
                </a:avLst>
              </a:prstGeom>
            </p:spPr>
            <p:style>
              <a:lnRef idx="2">
                <a:schemeClr val="lt1">
                  <a:hueOff val="0"/>
                  <a:satOff val="0"/>
                  <a:lumOff val="0"/>
                  <a:alphaOff val="0"/>
                </a:schemeClr>
              </a:lnRef>
              <a:fillRef idx="1">
                <a:schemeClr val="accent4">
                  <a:hueOff val="1249009"/>
                  <a:satOff val="6956"/>
                  <a:lumOff val="2745"/>
                  <a:alphaOff val="0"/>
                </a:schemeClr>
              </a:fillRef>
              <a:effectRef idx="0">
                <a:schemeClr val="accent4">
                  <a:hueOff val="1249009"/>
                  <a:satOff val="6956"/>
                  <a:lumOff val="2745"/>
                  <a:alphaOff val="0"/>
                </a:schemeClr>
              </a:effectRef>
              <a:fontRef idx="minor">
                <a:schemeClr val="lt1"/>
              </a:fontRef>
            </p:style>
          </p:sp>
          <p:sp>
            <p:nvSpPr>
              <p:cNvPr id="46" name="Rectángulo: esquinas redondeadas 12">
                <a:extLst>
                  <a:ext uri="{FF2B5EF4-FFF2-40B4-BE49-F238E27FC236}">
                    <a16:creationId xmlns:a16="http://schemas.microsoft.com/office/drawing/2014/main" id="{85F59C9F-016C-3A86-89E5-9DD417928595}"/>
                  </a:ext>
                </a:extLst>
              </p:cNvPr>
              <p:cNvSpPr txBox="1"/>
              <p:nvPr/>
            </p:nvSpPr>
            <p:spPr>
              <a:xfrm>
                <a:off x="3408204" y="3475380"/>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bg1"/>
                    </a:solidFill>
                  </a:rPr>
                  <a:t>Educación, Salud, Integración Social, Hábitat, Ambiente, Movilidad, Mujer, Desarrollo Económico, Mujer, Cultura, Seguridad</a:t>
                </a:r>
              </a:p>
            </p:txBody>
          </p:sp>
        </p:grpSp>
        <p:grpSp>
          <p:nvGrpSpPr>
            <p:cNvPr id="39" name="Grupo 38">
              <a:extLst>
                <a:ext uri="{FF2B5EF4-FFF2-40B4-BE49-F238E27FC236}">
                  <a16:creationId xmlns:a16="http://schemas.microsoft.com/office/drawing/2014/main" id="{70F87C50-23F0-99AE-F850-42ADDB1E7AE7}"/>
                </a:ext>
              </a:extLst>
            </p:cNvPr>
            <p:cNvGrpSpPr/>
            <p:nvPr/>
          </p:nvGrpSpPr>
          <p:grpSpPr>
            <a:xfrm>
              <a:off x="5772999" y="5693614"/>
              <a:ext cx="5508000" cy="432000"/>
              <a:chOff x="3378492" y="4127235"/>
              <a:chExt cx="3813746" cy="608541"/>
            </a:xfrm>
          </p:grpSpPr>
          <p:sp>
            <p:nvSpPr>
              <p:cNvPr id="43" name="Rectángulo: esquinas redondeadas 42">
                <a:extLst>
                  <a:ext uri="{FF2B5EF4-FFF2-40B4-BE49-F238E27FC236}">
                    <a16:creationId xmlns:a16="http://schemas.microsoft.com/office/drawing/2014/main" id="{ED53922D-31FC-BC2F-F1A6-44BE5EED97A9}"/>
                  </a:ext>
                </a:extLst>
              </p:cNvPr>
              <p:cNvSpPr/>
              <p:nvPr/>
            </p:nvSpPr>
            <p:spPr>
              <a:xfrm>
                <a:off x="3378492" y="4127235"/>
                <a:ext cx="3813746" cy="608541"/>
              </a:xfrm>
              <a:prstGeom prst="roundRect">
                <a:avLst>
                  <a:gd name="adj" fmla="val 16670"/>
                </a:avLst>
              </a:prstGeom>
            </p:spPr>
            <p:style>
              <a:lnRef idx="2">
                <a:schemeClr val="lt1">
                  <a:hueOff val="0"/>
                  <a:satOff val="0"/>
                  <a:lumOff val="0"/>
                  <a:alphaOff val="0"/>
                </a:schemeClr>
              </a:lnRef>
              <a:fillRef idx="1">
                <a:schemeClr val="accent4">
                  <a:hueOff val="1561261"/>
                  <a:satOff val="8695"/>
                  <a:lumOff val="3431"/>
                  <a:alphaOff val="0"/>
                </a:schemeClr>
              </a:fillRef>
              <a:effectRef idx="0">
                <a:schemeClr val="accent4">
                  <a:hueOff val="1561261"/>
                  <a:satOff val="8695"/>
                  <a:lumOff val="3431"/>
                  <a:alphaOff val="0"/>
                </a:schemeClr>
              </a:effectRef>
              <a:fontRef idx="minor">
                <a:schemeClr val="lt1"/>
              </a:fontRef>
            </p:style>
          </p:sp>
          <p:sp>
            <p:nvSpPr>
              <p:cNvPr id="44" name="Rectángulo: esquinas redondeadas 14">
                <a:extLst>
                  <a:ext uri="{FF2B5EF4-FFF2-40B4-BE49-F238E27FC236}">
                    <a16:creationId xmlns:a16="http://schemas.microsoft.com/office/drawing/2014/main" id="{23BD8F8D-CABF-052F-7C49-694A603008B9}"/>
                  </a:ext>
                </a:extLst>
              </p:cNvPr>
              <p:cNvSpPr txBox="1"/>
              <p:nvPr/>
            </p:nvSpPr>
            <p:spPr>
              <a:xfrm>
                <a:off x="3408204" y="4156947"/>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tx1"/>
                    </a:solidFill>
                  </a:rPr>
                  <a:t>Libre destinación ((Recursos Distrito), Destinación específica (Valorización, estampillas, multas, plusvalía, SGP)</a:t>
                </a:r>
              </a:p>
            </p:txBody>
          </p:sp>
        </p:grpSp>
        <p:grpSp>
          <p:nvGrpSpPr>
            <p:cNvPr id="40" name="Grupo 39">
              <a:extLst>
                <a:ext uri="{FF2B5EF4-FFF2-40B4-BE49-F238E27FC236}">
                  <a16:creationId xmlns:a16="http://schemas.microsoft.com/office/drawing/2014/main" id="{280C6687-36C0-5DF8-C409-47024380AAC9}"/>
                </a:ext>
              </a:extLst>
            </p:cNvPr>
            <p:cNvGrpSpPr/>
            <p:nvPr/>
          </p:nvGrpSpPr>
          <p:grpSpPr>
            <a:xfrm>
              <a:off x="5772999" y="6211404"/>
              <a:ext cx="5508000" cy="432000"/>
              <a:chOff x="3378492" y="4808802"/>
              <a:chExt cx="3813746" cy="608541"/>
            </a:xfrm>
          </p:grpSpPr>
          <p:sp>
            <p:nvSpPr>
              <p:cNvPr id="41" name="Rectángulo: esquinas redondeadas 40">
                <a:extLst>
                  <a:ext uri="{FF2B5EF4-FFF2-40B4-BE49-F238E27FC236}">
                    <a16:creationId xmlns:a16="http://schemas.microsoft.com/office/drawing/2014/main" id="{C856B924-52C3-7BD3-01C9-BDEA91DC0FF7}"/>
                  </a:ext>
                </a:extLst>
              </p:cNvPr>
              <p:cNvSpPr/>
              <p:nvPr/>
            </p:nvSpPr>
            <p:spPr>
              <a:xfrm>
                <a:off x="3378492" y="4808802"/>
                <a:ext cx="3813746" cy="608541"/>
              </a:xfrm>
              <a:prstGeom prst="roundRect">
                <a:avLst>
                  <a:gd name="adj" fmla="val 16670"/>
                </a:avLst>
              </a:prstGeom>
            </p:spPr>
            <p:style>
              <a:lnRef idx="2">
                <a:schemeClr val="lt1">
                  <a:hueOff val="0"/>
                  <a:satOff val="0"/>
                  <a:lumOff val="0"/>
                  <a:alphaOff val="0"/>
                </a:schemeClr>
              </a:lnRef>
              <a:fillRef idx="1">
                <a:schemeClr val="accent4">
                  <a:hueOff val="1873513"/>
                  <a:satOff val="10434"/>
                  <a:lumOff val="4117"/>
                  <a:alphaOff val="0"/>
                </a:schemeClr>
              </a:fillRef>
              <a:effectRef idx="0">
                <a:schemeClr val="accent4">
                  <a:hueOff val="1873513"/>
                  <a:satOff val="10434"/>
                  <a:lumOff val="4117"/>
                  <a:alphaOff val="0"/>
                </a:schemeClr>
              </a:effectRef>
              <a:fontRef idx="minor">
                <a:schemeClr val="lt1"/>
              </a:fontRef>
            </p:style>
          </p:sp>
          <p:sp>
            <p:nvSpPr>
              <p:cNvPr id="42" name="Rectángulo: esquinas redondeadas 16">
                <a:extLst>
                  <a:ext uri="{FF2B5EF4-FFF2-40B4-BE49-F238E27FC236}">
                    <a16:creationId xmlns:a16="http://schemas.microsoft.com/office/drawing/2014/main" id="{863A3A78-ECE3-DA33-2F90-3B71D0E4E522}"/>
                  </a:ext>
                </a:extLst>
              </p:cNvPr>
              <p:cNvSpPr txBox="1"/>
              <p:nvPr/>
            </p:nvSpPr>
            <p:spPr>
              <a:xfrm>
                <a:off x="3408204" y="4838514"/>
                <a:ext cx="3754322" cy="5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784" tIns="49784" rIns="49784" bIns="49784" numCol="1" spcCol="1270" anchor="ctr" anchorCtr="0">
                <a:noAutofit/>
              </a:bodyPr>
              <a:lstStyle/>
              <a:p>
                <a:pPr marL="0" lvl="0" indent="0" defTabSz="311150">
                  <a:lnSpc>
                    <a:spcPct val="90000"/>
                  </a:lnSpc>
                  <a:spcBef>
                    <a:spcPct val="0"/>
                  </a:spcBef>
                  <a:spcAft>
                    <a:spcPct val="35000"/>
                  </a:spcAft>
                  <a:buNone/>
                </a:pPr>
                <a:r>
                  <a:rPr lang="es-CO" sz="1400" kern="1200">
                    <a:solidFill>
                      <a:schemeClr val="tx1"/>
                    </a:solidFill>
                  </a:rPr>
                  <a:t>PDD Un nuevo Contrato social y ambiental para la Bogotá del Siglo XXI</a:t>
                </a:r>
              </a:p>
            </p:txBody>
          </p:sp>
        </p:grpSp>
        <p:cxnSp>
          <p:nvCxnSpPr>
            <p:cNvPr id="59" name="Conector recto 58">
              <a:extLst>
                <a:ext uri="{FF2B5EF4-FFF2-40B4-BE49-F238E27FC236}">
                  <a16:creationId xmlns:a16="http://schemas.microsoft.com/office/drawing/2014/main" id="{2058E924-80D3-074A-BDD3-07BC909F4936}"/>
                </a:ext>
              </a:extLst>
            </p:cNvPr>
            <p:cNvCxnSpPr>
              <a:cxnSpLocks/>
            </p:cNvCxnSpPr>
            <p:nvPr/>
          </p:nvCxnSpPr>
          <p:spPr>
            <a:xfrm flipV="1">
              <a:off x="5601702" y="3339008"/>
              <a:ext cx="214209" cy="6830"/>
            </a:xfrm>
            <a:prstGeom prst="line">
              <a:avLst/>
            </a:prstGeom>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01EE1023-C97E-5063-751A-1A44E43C62C2}"/>
                </a:ext>
              </a:extLst>
            </p:cNvPr>
            <p:cNvSpPr txBox="1"/>
            <p:nvPr/>
          </p:nvSpPr>
          <p:spPr>
            <a:xfrm>
              <a:off x="692656" y="3646242"/>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algn="ctr"/>
              <a:r>
                <a:rPr lang="es-CO" sz="1400" b="1"/>
                <a:t>¿Se gasta o se invierte?</a:t>
              </a:r>
            </a:p>
            <a:p>
              <a:pPr algn="ctr"/>
              <a:r>
                <a:rPr lang="es-CO" sz="1400"/>
                <a:t>Clasificación económica</a:t>
              </a:r>
            </a:p>
          </p:txBody>
        </p:sp>
        <p:sp>
          <p:nvSpPr>
            <p:cNvPr id="61" name="CuadroTexto 60">
              <a:extLst>
                <a:ext uri="{FF2B5EF4-FFF2-40B4-BE49-F238E27FC236}">
                  <a16:creationId xmlns:a16="http://schemas.microsoft.com/office/drawing/2014/main" id="{9679BFA1-E0F0-E5BA-4455-84170844EF6E}"/>
                </a:ext>
              </a:extLst>
            </p:cNvPr>
            <p:cNvSpPr txBox="1"/>
            <p:nvPr/>
          </p:nvSpPr>
          <p:spPr>
            <a:xfrm>
              <a:off x="692656" y="4150843"/>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algn="ctr"/>
              <a:r>
                <a:rPr lang="es-CO" sz="1400" b="1"/>
                <a:t>¿En qué se gasta?</a:t>
              </a:r>
            </a:p>
            <a:p>
              <a:pPr algn="ctr"/>
              <a:r>
                <a:rPr lang="es-CO" sz="1400"/>
                <a:t>Clasificación por objeto de gasto</a:t>
              </a:r>
            </a:p>
          </p:txBody>
        </p:sp>
        <p:sp>
          <p:nvSpPr>
            <p:cNvPr id="62" name="CuadroTexto 61">
              <a:extLst>
                <a:ext uri="{FF2B5EF4-FFF2-40B4-BE49-F238E27FC236}">
                  <a16:creationId xmlns:a16="http://schemas.microsoft.com/office/drawing/2014/main" id="{78777304-6A94-67BF-5949-496AFFFA2942}"/>
                </a:ext>
              </a:extLst>
            </p:cNvPr>
            <p:cNvSpPr txBox="1"/>
            <p:nvPr/>
          </p:nvSpPr>
          <p:spPr>
            <a:xfrm>
              <a:off x="692656" y="4669092"/>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algn="ctr"/>
              <a:r>
                <a:rPr lang="es-CO" sz="1400" b="1"/>
                <a:t>¿Cuál es el destino del gasto?</a:t>
              </a:r>
            </a:p>
            <a:p>
              <a:pPr algn="ctr"/>
              <a:r>
                <a:rPr lang="es-CO" sz="1400"/>
                <a:t>Clasificación por tipo de gasto</a:t>
              </a:r>
            </a:p>
          </p:txBody>
        </p:sp>
        <p:sp>
          <p:nvSpPr>
            <p:cNvPr id="63" name="CuadroTexto 62">
              <a:extLst>
                <a:ext uri="{FF2B5EF4-FFF2-40B4-BE49-F238E27FC236}">
                  <a16:creationId xmlns:a16="http://schemas.microsoft.com/office/drawing/2014/main" id="{957640F9-1A98-44A4-D10A-75AAFDEA4AE7}"/>
                </a:ext>
              </a:extLst>
            </p:cNvPr>
            <p:cNvSpPr txBox="1"/>
            <p:nvPr/>
          </p:nvSpPr>
          <p:spPr>
            <a:xfrm>
              <a:off x="692656" y="5187341"/>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algn="ctr"/>
              <a:r>
                <a:rPr lang="es-CO" sz="1400" b="1"/>
                <a:t>¿Para que necesidad de la comunidad se gasta?</a:t>
              </a:r>
            </a:p>
            <a:p>
              <a:pPr algn="ctr"/>
              <a:r>
                <a:rPr lang="es-CO" sz="1400"/>
                <a:t>Clasificación funcional</a:t>
              </a:r>
            </a:p>
          </p:txBody>
        </p:sp>
        <p:sp>
          <p:nvSpPr>
            <p:cNvPr id="64" name="CuadroTexto 63">
              <a:extLst>
                <a:ext uri="{FF2B5EF4-FFF2-40B4-BE49-F238E27FC236}">
                  <a16:creationId xmlns:a16="http://schemas.microsoft.com/office/drawing/2014/main" id="{C59968A9-8744-4613-2E6F-99928C806197}"/>
                </a:ext>
              </a:extLst>
            </p:cNvPr>
            <p:cNvSpPr txBox="1"/>
            <p:nvPr/>
          </p:nvSpPr>
          <p:spPr>
            <a:xfrm>
              <a:off x="692656" y="5705591"/>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marL="355600" algn="ctr"/>
              <a:r>
                <a:rPr lang="es-MX" sz="1400" b="1">
                  <a:latin typeface="+mn-lt"/>
                </a:rPr>
                <a:t>¿Cuál es el origen en que se aplican los recursos?</a:t>
              </a:r>
            </a:p>
            <a:p>
              <a:pPr marL="355600" algn="ctr"/>
              <a:r>
                <a:rPr lang="es-MX" sz="1400">
                  <a:latin typeface="+mn-lt"/>
                </a:rPr>
                <a:t>Clasificación por fuente de financiación </a:t>
              </a:r>
            </a:p>
          </p:txBody>
        </p:sp>
        <p:sp>
          <p:nvSpPr>
            <p:cNvPr id="65" name="CuadroTexto 64">
              <a:extLst>
                <a:ext uri="{FF2B5EF4-FFF2-40B4-BE49-F238E27FC236}">
                  <a16:creationId xmlns:a16="http://schemas.microsoft.com/office/drawing/2014/main" id="{8B187FF3-C8E5-1AEA-FD8C-5A128D941E9B}"/>
                </a:ext>
              </a:extLst>
            </p:cNvPr>
            <p:cNvSpPr txBox="1"/>
            <p:nvPr/>
          </p:nvSpPr>
          <p:spPr>
            <a:xfrm>
              <a:off x="692656" y="6223842"/>
              <a:ext cx="4909046" cy="408391"/>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ctr" anchorCtr="0">
              <a:spAutoFit/>
            </a:bodyPr>
            <a:lstStyle/>
            <a:p>
              <a:pPr marL="355600" algn="ctr"/>
              <a:r>
                <a:rPr lang="es-MX" sz="1400" b="1">
                  <a:latin typeface="+mn-lt"/>
                </a:rPr>
                <a:t>¿Se están cumpliendo los objetivos y las metas?</a:t>
              </a:r>
            </a:p>
            <a:p>
              <a:pPr marL="355600" algn="ctr"/>
              <a:r>
                <a:rPr lang="es-MX" sz="1400">
                  <a:latin typeface="+mn-lt"/>
                </a:rPr>
                <a:t>Clasificación programática</a:t>
              </a:r>
              <a:endParaRPr lang="es-CO" sz="1400">
                <a:latin typeface="+mn-lt"/>
              </a:endParaRPr>
            </a:p>
          </p:txBody>
        </p:sp>
        <p:cxnSp>
          <p:nvCxnSpPr>
            <p:cNvPr id="72" name="Conector recto 71">
              <a:extLst>
                <a:ext uri="{FF2B5EF4-FFF2-40B4-BE49-F238E27FC236}">
                  <a16:creationId xmlns:a16="http://schemas.microsoft.com/office/drawing/2014/main" id="{8E699752-86B8-9FB7-EF09-4851ADBBF208}"/>
                </a:ext>
              </a:extLst>
            </p:cNvPr>
            <p:cNvCxnSpPr>
              <a:cxnSpLocks/>
            </p:cNvCxnSpPr>
            <p:nvPr/>
          </p:nvCxnSpPr>
          <p:spPr>
            <a:xfrm>
              <a:off x="5601702" y="3850438"/>
              <a:ext cx="214209" cy="1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49D98EE2-79FA-161E-318F-F2FCFD865A89}"/>
                </a:ext>
              </a:extLst>
            </p:cNvPr>
            <p:cNvCxnSpPr>
              <a:cxnSpLocks/>
              <a:endCxn id="49" idx="1"/>
            </p:cNvCxnSpPr>
            <p:nvPr/>
          </p:nvCxnSpPr>
          <p:spPr>
            <a:xfrm>
              <a:off x="5601702" y="4355039"/>
              <a:ext cx="171297" cy="3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17C2BE6C-F3EE-D9B4-651C-189A9C5DF126}"/>
                </a:ext>
              </a:extLst>
            </p:cNvPr>
            <p:cNvCxnSpPr>
              <a:cxnSpLocks/>
            </p:cNvCxnSpPr>
            <p:nvPr/>
          </p:nvCxnSpPr>
          <p:spPr>
            <a:xfrm>
              <a:off x="5601702" y="4873288"/>
              <a:ext cx="214209" cy="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22CA1207-8FB9-4F39-475C-37D966DC4F12}"/>
                </a:ext>
              </a:extLst>
            </p:cNvPr>
            <p:cNvCxnSpPr>
              <a:cxnSpLocks/>
            </p:cNvCxnSpPr>
            <p:nvPr/>
          </p:nvCxnSpPr>
          <p:spPr>
            <a:xfrm flipV="1">
              <a:off x="5601702" y="5909615"/>
              <a:ext cx="214209" cy="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A5F4C3DE-6096-5184-AAC8-4032303A6723}"/>
                </a:ext>
              </a:extLst>
            </p:cNvPr>
            <p:cNvCxnSpPr>
              <a:cxnSpLocks/>
            </p:cNvCxnSpPr>
            <p:nvPr/>
          </p:nvCxnSpPr>
          <p:spPr>
            <a:xfrm flipV="1">
              <a:off x="5601702" y="6427404"/>
              <a:ext cx="214209" cy="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803ADB34-72A5-F293-BE90-837DB84F1E89}"/>
                </a:ext>
              </a:extLst>
            </p:cNvPr>
            <p:cNvCxnSpPr>
              <a:cxnSpLocks/>
            </p:cNvCxnSpPr>
            <p:nvPr/>
          </p:nvCxnSpPr>
          <p:spPr>
            <a:xfrm>
              <a:off x="5601702" y="5391537"/>
              <a:ext cx="171297" cy="2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CuadroTexto 21">
            <a:extLst>
              <a:ext uri="{FF2B5EF4-FFF2-40B4-BE49-F238E27FC236}">
                <a16:creationId xmlns:a16="http://schemas.microsoft.com/office/drawing/2014/main" id="{F0191164-2B5B-2C4E-DE12-187F0D605E67}"/>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32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CA90B1-AF66-D427-D043-B657ED9BC982}"/>
              </a:ext>
            </a:extLst>
          </p:cNvPr>
          <p:cNvSpPr txBox="1"/>
          <p:nvPr/>
        </p:nvSpPr>
        <p:spPr>
          <a:xfrm>
            <a:off x="1937539" y="5771527"/>
            <a:ext cx="3574703" cy="253916"/>
          </a:xfrm>
          <a:prstGeom prst="rect">
            <a:avLst/>
          </a:prstGeom>
          <a:noFill/>
          <a:ln>
            <a:noFill/>
          </a:ln>
        </p:spPr>
        <p:txBody>
          <a:bodyPr wrap="square" rtlCol="0">
            <a:spAutoFit/>
          </a:bodyPr>
          <a:lstStyle/>
          <a:p>
            <a:r>
              <a:rPr lang="es-CO" sz="1050">
                <a:latin typeface="+mj-lt"/>
              </a:rPr>
              <a:t>Incluye transferencias a los FDL y EICD.</a:t>
            </a:r>
          </a:p>
        </p:txBody>
      </p:sp>
      <p:sp>
        <p:nvSpPr>
          <p:cNvPr id="5" name="Elipse 4">
            <a:extLst>
              <a:ext uri="{FF2B5EF4-FFF2-40B4-BE49-F238E27FC236}">
                <a16:creationId xmlns:a16="http://schemas.microsoft.com/office/drawing/2014/main" id="{2584B036-71C8-D007-C0AA-9C920C130CCA}"/>
              </a:ext>
            </a:extLst>
          </p:cNvPr>
          <p:cNvSpPr/>
          <p:nvPr/>
        </p:nvSpPr>
        <p:spPr>
          <a:xfrm>
            <a:off x="2250042" y="1984946"/>
            <a:ext cx="1970769" cy="568645"/>
          </a:xfrm>
          <a:prstGeom prst="ellipse">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2000" b="1">
              <a:solidFill>
                <a:schemeClr val="tx1"/>
              </a:solidFill>
              <a:latin typeface="+mj-lt"/>
            </a:endParaRPr>
          </a:p>
        </p:txBody>
      </p:sp>
      <p:sp>
        <p:nvSpPr>
          <p:cNvPr id="6" name="Elipse 5">
            <a:extLst>
              <a:ext uri="{FF2B5EF4-FFF2-40B4-BE49-F238E27FC236}">
                <a16:creationId xmlns:a16="http://schemas.microsoft.com/office/drawing/2014/main" id="{446CF651-89C0-9116-B09F-0891EA17799F}"/>
              </a:ext>
            </a:extLst>
          </p:cNvPr>
          <p:cNvSpPr/>
          <p:nvPr/>
        </p:nvSpPr>
        <p:spPr>
          <a:xfrm>
            <a:off x="7929870" y="1986966"/>
            <a:ext cx="2012088" cy="546830"/>
          </a:xfrm>
          <a:prstGeom prst="ellipse">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3200" b="1">
              <a:latin typeface="+mj-lt"/>
            </a:endParaRPr>
          </a:p>
        </p:txBody>
      </p:sp>
      <p:sp>
        <p:nvSpPr>
          <p:cNvPr id="8" name="Rectángulo redondeado 3">
            <a:extLst>
              <a:ext uri="{FF2B5EF4-FFF2-40B4-BE49-F238E27FC236}">
                <a16:creationId xmlns:a16="http://schemas.microsoft.com/office/drawing/2014/main" id="{12418421-E1E9-4018-E555-81B329EB3AF8}"/>
              </a:ext>
            </a:extLst>
          </p:cNvPr>
          <p:cNvSpPr/>
          <p:nvPr/>
        </p:nvSpPr>
        <p:spPr>
          <a:xfrm>
            <a:off x="1970213" y="3969461"/>
            <a:ext cx="2530426" cy="1810310"/>
          </a:xfrm>
          <a:prstGeom prst="roundRect">
            <a:avLst>
              <a:gd name="adj" fmla="val 3154"/>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1600">
              <a:solidFill>
                <a:schemeClr val="tx1"/>
              </a:solidFill>
              <a:latin typeface="+mj-lt"/>
            </a:endParaRPr>
          </a:p>
        </p:txBody>
      </p:sp>
      <p:sp>
        <p:nvSpPr>
          <p:cNvPr id="9" name="Rectángulo redondeado 20">
            <a:extLst>
              <a:ext uri="{FF2B5EF4-FFF2-40B4-BE49-F238E27FC236}">
                <a16:creationId xmlns:a16="http://schemas.microsoft.com/office/drawing/2014/main" id="{27664505-0670-3048-E0FD-5CDF81A015E5}"/>
              </a:ext>
            </a:extLst>
          </p:cNvPr>
          <p:cNvSpPr/>
          <p:nvPr/>
        </p:nvSpPr>
        <p:spPr>
          <a:xfrm>
            <a:off x="7659530" y="3996145"/>
            <a:ext cx="2562257" cy="1783626"/>
          </a:xfrm>
          <a:prstGeom prst="roundRect">
            <a:avLst>
              <a:gd name="adj" fmla="val 3154"/>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1400">
              <a:solidFill>
                <a:schemeClr val="tx1"/>
              </a:solidFill>
              <a:latin typeface="+mj-lt"/>
            </a:endParaRPr>
          </a:p>
        </p:txBody>
      </p:sp>
      <p:sp>
        <p:nvSpPr>
          <p:cNvPr id="10" name="Elipse 9">
            <a:extLst>
              <a:ext uri="{FF2B5EF4-FFF2-40B4-BE49-F238E27FC236}">
                <a16:creationId xmlns:a16="http://schemas.microsoft.com/office/drawing/2014/main" id="{A6CC4069-F8EA-DAC6-3546-F61DDF21EE9C}"/>
              </a:ext>
            </a:extLst>
          </p:cNvPr>
          <p:cNvSpPr/>
          <p:nvPr/>
        </p:nvSpPr>
        <p:spPr>
          <a:xfrm>
            <a:off x="5096988" y="1979462"/>
            <a:ext cx="1970769" cy="60497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2000" b="1">
              <a:solidFill>
                <a:schemeClr val="tx1"/>
              </a:solidFill>
              <a:latin typeface="+mj-lt"/>
            </a:endParaRPr>
          </a:p>
        </p:txBody>
      </p:sp>
      <p:sp>
        <p:nvSpPr>
          <p:cNvPr id="11" name="Rectángulo redondeado 21">
            <a:extLst>
              <a:ext uri="{FF2B5EF4-FFF2-40B4-BE49-F238E27FC236}">
                <a16:creationId xmlns:a16="http://schemas.microsoft.com/office/drawing/2014/main" id="{C42B9B33-C3C3-0C91-4D3D-75969AB621AC}"/>
              </a:ext>
            </a:extLst>
          </p:cNvPr>
          <p:cNvSpPr/>
          <p:nvPr/>
        </p:nvSpPr>
        <p:spPr>
          <a:xfrm>
            <a:off x="4826649" y="4007623"/>
            <a:ext cx="2530426" cy="1810310"/>
          </a:xfrm>
          <a:prstGeom prst="roundRect">
            <a:avLst>
              <a:gd name="adj" fmla="val 3154"/>
            </a:avLst>
          </a:prstGeom>
          <a:noFill/>
          <a:ln>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endParaRPr lang="es-CO">
              <a:solidFill>
                <a:schemeClr val="tx1"/>
              </a:solidFill>
              <a:latin typeface="+mj-lt"/>
            </a:endParaRPr>
          </a:p>
        </p:txBody>
      </p:sp>
      <p:sp>
        <p:nvSpPr>
          <p:cNvPr id="13" name="Rectángulo redondeado 4">
            <a:extLst>
              <a:ext uri="{FF2B5EF4-FFF2-40B4-BE49-F238E27FC236}">
                <a16:creationId xmlns:a16="http://schemas.microsoft.com/office/drawing/2014/main" id="{381FE9F7-EFBD-0FFC-1998-31F51AA09C2E}"/>
              </a:ext>
            </a:extLst>
          </p:cNvPr>
          <p:cNvSpPr/>
          <p:nvPr/>
        </p:nvSpPr>
        <p:spPr>
          <a:xfrm>
            <a:off x="1970213" y="3410157"/>
            <a:ext cx="2530426" cy="341263"/>
          </a:xfrm>
          <a:prstGeom prst="roundRect">
            <a:avLst>
              <a:gd name="adj" fmla="val 8294"/>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2400">
              <a:solidFill>
                <a:schemeClr val="tx1"/>
              </a:solidFill>
              <a:latin typeface="+mj-lt"/>
            </a:endParaRPr>
          </a:p>
        </p:txBody>
      </p:sp>
      <p:sp>
        <p:nvSpPr>
          <p:cNvPr id="14" name="Rectángulo redondeado 22">
            <a:extLst>
              <a:ext uri="{FF2B5EF4-FFF2-40B4-BE49-F238E27FC236}">
                <a16:creationId xmlns:a16="http://schemas.microsoft.com/office/drawing/2014/main" id="{9FA6D264-E094-F234-B5CB-E75E09A597E3}"/>
              </a:ext>
            </a:extLst>
          </p:cNvPr>
          <p:cNvSpPr/>
          <p:nvPr/>
        </p:nvSpPr>
        <p:spPr>
          <a:xfrm>
            <a:off x="7659531" y="3410157"/>
            <a:ext cx="2530426" cy="341263"/>
          </a:xfrm>
          <a:prstGeom prst="roundRect">
            <a:avLst>
              <a:gd name="adj" fmla="val 8294"/>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CO" sz="1600">
              <a:solidFill>
                <a:schemeClr val="tx1"/>
              </a:solidFill>
              <a:latin typeface="+mj-lt"/>
            </a:endParaRPr>
          </a:p>
        </p:txBody>
      </p:sp>
      <p:sp>
        <p:nvSpPr>
          <p:cNvPr id="15" name="Rectángulo redondeado 23">
            <a:extLst>
              <a:ext uri="{FF2B5EF4-FFF2-40B4-BE49-F238E27FC236}">
                <a16:creationId xmlns:a16="http://schemas.microsoft.com/office/drawing/2014/main" id="{4E1E9351-B33C-849D-2CF6-4B0C9369231F}"/>
              </a:ext>
            </a:extLst>
          </p:cNvPr>
          <p:cNvSpPr/>
          <p:nvPr/>
        </p:nvSpPr>
        <p:spPr>
          <a:xfrm>
            <a:off x="4826649" y="3410157"/>
            <a:ext cx="2530426" cy="341263"/>
          </a:xfrm>
          <a:prstGeom prst="roundRect">
            <a:avLst>
              <a:gd name="adj" fmla="val 8294"/>
            </a:avLst>
          </a:prstGeom>
          <a:noFill/>
          <a:ln>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sz="1600">
              <a:solidFill>
                <a:schemeClr val="tx1"/>
              </a:solidFill>
              <a:latin typeface="+mj-lt"/>
            </a:endParaRPr>
          </a:p>
        </p:txBody>
      </p:sp>
      <p:sp>
        <p:nvSpPr>
          <p:cNvPr id="16" name="CuadroTexto 15">
            <a:extLst>
              <a:ext uri="{FF2B5EF4-FFF2-40B4-BE49-F238E27FC236}">
                <a16:creationId xmlns:a16="http://schemas.microsoft.com/office/drawing/2014/main" id="{484B76D5-D213-516E-BDDA-14EFE9609F92}"/>
              </a:ext>
            </a:extLst>
          </p:cNvPr>
          <p:cNvSpPr txBox="1"/>
          <p:nvPr/>
        </p:nvSpPr>
        <p:spPr>
          <a:xfrm>
            <a:off x="2071293" y="3420401"/>
            <a:ext cx="2335553" cy="369332"/>
          </a:xfrm>
          <a:prstGeom prst="rect">
            <a:avLst/>
          </a:prstGeom>
          <a:noFill/>
          <a:ln>
            <a:noFill/>
          </a:ln>
        </p:spPr>
        <p:txBody>
          <a:bodyPr wrap="square" rtlCol="0">
            <a:spAutoFit/>
          </a:bodyPr>
          <a:lstStyle/>
          <a:p>
            <a:pPr algn="ctr"/>
            <a:r>
              <a:rPr lang="es-CO" b="1">
                <a:latin typeface="+mj-lt"/>
              </a:rPr>
              <a:t>Presupuesto Anual</a:t>
            </a:r>
          </a:p>
        </p:txBody>
      </p:sp>
      <p:sp>
        <p:nvSpPr>
          <p:cNvPr id="17" name="CuadroTexto 16">
            <a:extLst>
              <a:ext uri="{FF2B5EF4-FFF2-40B4-BE49-F238E27FC236}">
                <a16:creationId xmlns:a16="http://schemas.microsoft.com/office/drawing/2014/main" id="{69726DE0-2C07-4DB2-355C-ACD26F37B541}"/>
              </a:ext>
            </a:extLst>
          </p:cNvPr>
          <p:cNvSpPr txBox="1"/>
          <p:nvPr/>
        </p:nvSpPr>
        <p:spPr>
          <a:xfrm>
            <a:off x="4937406" y="3421743"/>
            <a:ext cx="2335553" cy="369332"/>
          </a:xfrm>
          <a:prstGeom prst="rect">
            <a:avLst/>
          </a:prstGeom>
          <a:noFill/>
          <a:ln>
            <a:noFill/>
          </a:ln>
        </p:spPr>
        <p:txBody>
          <a:bodyPr wrap="square" rtlCol="0">
            <a:spAutoFit/>
          </a:bodyPr>
          <a:lstStyle/>
          <a:p>
            <a:pPr algn="ctr"/>
            <a:r>
              <a:rPr lang="es-CO" b="1">
                <a:latin typeface="+mj-lt"/>
              </a:rPr>
              <a:t>Empresas</a:t>
            </a:r>
          </a:p>
        </p:txBody>
      </p:sp>
      <p:sp>
        <p:nvSpPr>
          <p:cNvPr id="18" name="CuadroTexto 17">
            <a:extLst>
              <a:ext uri="{FF2B5EF4-FFF2-40B4-BE49-F238E27FC236}">
                <a16:creationId xmlns:a16="http://schemas.microsoft.com/office/drawing/2014/main" id="{F919534D-FAE7-5BCF-88D3-20AD39894ED9}"/>
              </a:ext>
            </a:extLst>
          </p:cNvPr>
          <p:cNvSpPr txBox="1"/>
          <p:nvPr/>
        </p:nvSpPr>
        <p:spPr>
          <a:xfrm>
            <a:off x="7613360" y="3419495"/>
            <a:ext cx="2576597" cy="369332"/>
          </a:xfrm>
          <a:prstGeom prst="rect">
            <a:avLst/>
          </a:prstGeom>
          <a:noFill/>
          <a:ln>
            <a:noFill/>
          </a:ln>
        </p:spPr>
        <p:txBody>
          <a:bodyPr wrap="square" rtlCol="0">
            <a:spAutoFit/>
          </a:bodyPr>
          <a:lstStyle/>
          <a:p>
            <a:pPr algn="ctr"/>
            <a:r>
              <a:rPr lang="es-CO" b="1">
                <a:latin typeface="+mj-lt"/>
              </a:rPr>
              <a:t>FDL</a:t>
            </a:r>
          </a:p>
        </p:txBody>
      </p:sp>
      <p:sp>
        <p:nvSpPr>
          <p:cNvPr id="20" name="CuadroTexto 19">
            <a:extLst>
              <a:ext uri="{FF2B5EF4-FFF2-40B4-BE49-F238E27FC236}">
                <a16:creationId xmlns:a16="http://schemas.microsoft.com/office/drawing/2014/main" id="{A315F636-9F30-C55C-5F34-E29621F15170}"/>
              </a:ext>
            </a:extLst>
          </p:cNvPr>
          <p:cNvSpPr txBox="1"/>
          <p:nvPr/>
        </p:nvSpPr>
        <p:spPr>
          <a:xfrm>
            <a:off x="2159791" y="2017679"/>
            <a:ext cx="2124501" cy="584775"/>
          </a:xfrm>
          <a:prstGeom prst="rect">
            <a:avLst/>
          </a:prstGeom>
          <a:noFill/>
          <a:ln>
            <a:noFill/>
          </a:ln>
        </p:spPr>
        <p:txBody>
          <a:bodyPr wrap="square" rtlCol="0">
            <a:spAutoFit/>
          </a:bodyPr>
          <a:lstStyle/>
          <a:p>
            <a:pPr algn="ctr"/>
            <a:r>
              <a:rPr lang="es-CO" sz="1600" b="1">
                <a:latin typeface="+mj-lt"/>
              </a:rPr>
              <a:t>CONCEJO DE BOGOTÁ</a:t>
            </a:r>
          </a:p>
        </p:txBody>
      </p:sp>
      <p:sp>
        <p:nvSpPr>
          <p:cNvPr id="21" name="CuadroTexto 20">
            <a:extLst>
              <a:ext uri="{FF2B5EF4-FFF2-40B4-BE49-F238E27FC236}">
                <a16:creationId xmlns:a16="http://schemas.microsoft.com/office/drawing/2014/main" id="{354E5BB0-4669-40A5-3DD7-83ABA4848538}"/>
              </a:ext>
            </a:extLst>
          </p:cNvPr>
          <p:cNvSpPr txBox="1"/>
          <p:nvPr/>
        </p:nvSpPr>
        <p:spPr>
          <a:xfrm>
            <a:off x="5466869" y="2084916"/>
            <a:ext cx="1222606" cy="400110"/>
          </a:xfrm>
          <a:prstGeom prst="rect">
            <a:avLst/>
          </a:prstGeom>
          <a:noFill/>
          <a:ln>
            <a:noFill/>
          </a:ln>
        </p:spPr>
        <p:txBody>
          <a:bodyPr wrap="square" rtlCol="0">
            <a:spAutoFit/>
          </a:bodyPr>
          <a:lstStyle/>
          <a:p>
            <a:pPr algn="ctr"/>
            <a:r>
              <a:rPr lang="es-CO" sz="2000" b="1">
                <a:latin typeface="+mj-lt"/>
              </a:rPr>
              <a:t>CONFIS</a:t>
            </a:r>
          </a:p>
        </p:txBody>
      </p:sp>
      <p:sp>
        <p:nvSpPr>
          <p:cNvPr id="22" name="CuadroTexto 21">
            <a:extLst>
              <a:ext uri="{FF2B5EF4-FFF2-40B4-BE49-F238E27FC236}">
                <a16:creationId xmlns:a16="http://schemas.microsoft.com/office/drawing/2014/main" id="{7A6B102F-E856-AD65-D6E3-28235C859F0B}"/>
              </a:ext>
            </a:extLst>
          </p:cNvPr>
          <p:cNvSpPr txBox="1"/>
          <p:nvPr/>
        </p:nvSpPr>
        <p:spPr>
          <a:xfrm>
            <a:off x="8594588" y="2047679"/>
            <a:ext cx="785587" cy="461665"/>
          </a:xfrm>
          <a:prstGeom prst="rect">
            <a:avLst/>
          </a:prstGeom>
          <a:noFill/>
          <a:ln>
            <a:noFill/>
          </a:ln>
        </p:spPr>
        <p:txBody>
          <a:bodyPr wrap="square" rtlCol="0">
            <a:spAutoFit/>
          </a:bodyPr>
          <a:lstStyle/>
          <a:p>
            <a:pPr algn="ctr"/>
            <a:r>
              <a:rPr lang="es-CO" sz="2400" b="1">
                <a:latin typeface="+mj-lt"/>
              </a:rPr>
              <a:t>JAL</a:t>
            </a:r>
            <a:endParaRPr lang="es-CO" b="1">
              <a:latin typeface="+mj-lt"/>
            </a:endParaRPr>
          </a:p>
        </p:txBody>
      </p:sp>
      <p:sp>
        <p:nvSpPr>
          <p:cNvPr id="23" name="CuadroTexto 22">
            <a:extLst>
              <a:ext uri="{FF2B5EF4-FFF2-40B4-BE49-F238E27FC236}">
                <a16:creationId xmlns:a16="http://schemas.microsoft.com/office/drawing/2014/main" id="{072684F2-513F-EE42-3975-49FDA552D6DD}"/>
              </a:ext>
            </a:extLst>
          </p:cNvPr>
          <p:cNvSpPr txBox="1"/>
          <p:nvPr/>
        </p:nvSpPr>
        <p:spPr>
          <a:xfrm>
            <a:off x="2024864" y="4187167"/>
            <a:ext cx="2241107" cy="307777"/>
          </a:xfrm>
          <a:prstGeom prst="rect">
            <a:avLst/>
          </a:prstGeom>
          <a:noFill/>
          <a:ln>
            <a:noFill/>
          </a:ln>
        </p:spPr>
        <p:txBody>
          <a:bodyPr wrap="square" rtlCol="0">
            <a:spAutoFit/>
          </a:bodyPr>
          <a:lstStyle/>
          <a:p>
            <a:pPr marL="128588" indent="-128588">
              <a:buFont typeface="Arial" panose="020B0604020202020204" pitchFamily="34" charset="0"/>
              <a:buChar char="•"/>
            </a:pPr>
            <a:r>
              <a:rPr lang="es-CO" sz="1400">
                <a:latin typeface="+mj-lt"/>
              </a:rPr>
              <a:t>Administración Central                          </a:t>
            </a:r>
            <a:endParaRPr lang="es-CO" sz="1400" b="1">
              <a:latin typeface="+mj-lt"/>
            </a:endParaRPr>
          </a:p>
        </p:txBody>
      </p:sp>
      <p:sp>
        <p:nvSpPr>
          <p:cNvPr id="24" name="CuadroTexto 23">
            <a:extLst>
              <a:ext uri="{FF2B5EF4-FFF2-40B4-BE49-F238E27FC236}">
                <a16:creationId xmlns:a16="http://schemas.microsoft.com/office/drawing/2014/main" id="{D07523F2-A1D0-6371-9C2E-3F064097A373}"/>
              </a:ext>
            </a:extLst>
          </p:cNvPr>
          <p:cNvSpPr txBox="1"/>
          <p:nvPr/>
        </p:nvSpPr>
        <p:spPr>
          <a:xfrm>
            <a:off x="2024864" y="4572010"/>
            <a:ext cx="2548173" cy="523220"/>
          </a:xfrm>
          <a:prstGeom prst="rect">
            <a:avLst/>
          </a:prstGeom>
          <a:noFill/>
          <a:ln>
            <a:noFill/>
          </a:ln>
        </p:spPr>
        <p:txBody>
          <a:bodyPr wrap="square" rtlCol="0">
            <a:spAutoFit/>
          </a:bodyPr>
          <a:lstStyle/>
          <a:p>
            <a:pPr marL="128588" indent="-128588">
              <a:buFont typeface="Arial" panose="020B0604020202020204" pitchFamily="34" charset="0"/>
              <a:buChar char="•"/>
            </a:pPr>
            <a:r>
              <a:rPr lang="es-CO" sz="1400">
                <a:latin typeface="+mj-lt"/>
              </a:rPr>
              <a:t>Establecimientos Públicos y  Organismos de Control</a:t>
            </a:r>
          </a:p>
        </p:txBody>
      </p:sp>
      <p:sp>
        <p:nvSpPr>
          <p:cNvPr id="25" name="CuadroTexto 24">
            <a:extLst>
              <a:ext uri="{FF2B5EF4-FFF2-40B4-BE49-F238E27FC236}">
                <a16:creationId xmlns:a16="http://schemas.microsoft.com/office/drawing/2014/main" id="{D7B48556-3989-72A3-021C-A6872B67BF15}"/>
              </a:ext>
            </a:extLst>
          </p:cNvPr>
          <p:cNvSpPr txBox="1"/>
          <p:nvPr/>
        </p:nvSpPr>
        <p:spPr>
          <a:xfrm>
            <a:off x="2024864" y="5133899"/>
            <a:ext cx="2335553" cy="523220"/>
          </a:xfrm>
          <a:prstGeom prst="rect">
            <a:avLst/>
          </a:prstGeom>
          <a:noFill/>
          <a:ln>
            <a:noFill/>
          </a:ln>
        </p:spPr>
        <p:txBody>
          <a:bodyPr wrap="square" rtlCol="0">
            <a:spAutoFit/>
          </a:bodyPr>
          <a:lstStyle/>
          <a:p>
            <a:pPr marL="128588" indent="-128588">
              <a:buFont typeface="Arial" panose="020B0604020202020204" pitchFamily="34" charset="0"/>
              <a:buChar char="•"/>
            </a:pPr>
            <a:r>
              <a:rPr lang="es-CO" sz="1400">
                <a:latin typeface="+mj-lt"/>
              </a:rPr>
              <a:t>Ente Universitario Autónomo</a:t>
            </a:r>
            <a:endParaRPr lang="es-CO" sz="1400" b="1">
              <a:latin typeface="+mj-lt"/>
            </a:endParaRPr>
          </a:p>
        </p:txBody>
      </p:sp>
      <p:sp>
        <p:nvSpPr>
          <p:cNvPr id="26" name="CuadroTexto 25">
            <a:extLst>
              <a:ext uri="{FF2B5EF4-FFF2-40B4-BE49-F238E27FC236}">
                <a16:creationId xmlns:a16="http://schemas.microsoft.com/office/drawing/2014/main" id="{E0502623-1032-47FA-98FA-68EBA922B84E}"/>
              </a:ext>
            </a:extLst>
          </p:cNvPr>
          <p:cNvSpPr txBox="1"/>
          <p:nvPr/>
        </p:nvSpPr>
        <p:spPr>
          <a:xfrm>
            <a:off x="5081572" y="4123638"/>
            <a:ext cx="2085589" cy="738664"/>
          </a:xfrm>
          <a:prstGeom prst="rect">
            <a:avLst/>
          </a:prstGeom>
          <a:noFill/>
          <a:ln>
            <a:noFill/>
          </a:ln>
        </p:spPr>
        <p:txBody>
          <a:bodyPr wrap="square" rtlCol="0">
            <a:spAutoFit/>
          </a:bodyPr>
          <a:lstStyle/>
          <a:p>
            <a:pPr marL="128588" indent="-128588">
              <a:buFont typeface="Arial" panose="020B0604020202020204" pitchFamily="34" charset="0"/>
              <a:buChar char="•"/>
            </a:pPr>
            <a:r>
              <a:rPr lang="es-CO" sz="1400">
                <a:latin typeface="+mj-lt"/>
              </a:rPr>
              <a:t>Empresas Industriales y Comerciales del Distrito – EICD </a:t>
            </a:r>
          </a:p>
        </p:txBody>
      </p:sp>
      <p:sp>
        <p:nvSpPr>
          <p:cNvPr id="28" name="Rectángulo 27">
            <a:extLst>
              <a:ext uri="{FF2B5EF4-FFF2-40B4-BE49-F238E27FC236}">
                <a16:creationId xmlns:a16="http://schemas.microsoft.com/office/drawing/2014/main" id="{0E11280C-3442-0EFE-956C-9067DD96F9F8}"/>
              </a:ext>
            </a:extLst>
          </p:cNvPr>
          <p:cNvSpPr/>
          <p:nvPr/>
        </p:nvSpPr>
        <p:spPr>
          <a:xfrm>
            <a:off x="5093488" y="4976710"/>
            <a:ext cx="1969367" cy="523220"/>
          </a:xfrm>
          <a:prstGeom prst="rect">
            <a:avLst/>
          </a:prstGeom>
          <a:ln>
            <a:noFill/>
          </a:ln>
        </p:spPr>
        <p:txBody>
          <a:bodyPr wrap="square">
            <a:spAutoFit/>
          </a:bodyPr>
          <a:lstStyle/>
          <a:p>
            <a:pPr marL="128588" indent="-128588">
              <a:buFont typeface="Arial" panose="020B0604020202020204" pitchFamily="34" charset="0"/>
              <a:buChar char="•"/>
            </a:pPr>
            <a:r>
              <a:rPr lang="es-CO" sz="1400">
                <a:latin typeface="+mj-lt"/>
              </a:rPr>
              <a:t>Empresas Sociales del Estado – ESE </a:t>
            </a:r>
          </a:p>
        </p:txBody>
      </p:sp>
      <p:sp>
        <p:nvSpPr>
          <p:cNvPr id="29" name="CuadroTexto 28">
            <a:extLst>
              <a:ext uri="{FF2B5EF4-FFF2-40B4-BE49-F238E27FC236}">
                <a16:creationId xmlns:a16="http://schemas.microsoft.com/office/drawing/2014/main" id="{25006410-0B1B-3DB6-D47E-5B458F96682E}"/>
              </a:ext>
            </a:extLst>
          </p:cNvPr>
          <p:cNvSpPr txBox="1"/>
          <p:nvPr/>
        </p:nvSpPr>
        <p:spPr>
          <a:xfrm>
            <a:off x="7890268" y="4138716"/>
            <a:ext cx="2010371" cy="738664"/>
          </a:xfrm>
          <a:prstGeom prst="rect">
            <a:avLst/>
          </a:prstGeom>
          <a:noFill/>
          <a:ln>
            <a:noFill/>
          </a:ln>
        </p:spPr>
        <p:txBody>
          <a:bodyPr wrap="square" rtlCol="0">
            <a:spAutoFit/>
          </a:bodyPr>
          <a:lstStyle/>
          <a:p>
            <a:pPr marL="285750" indent="-285750">
              <a:buFont typeface="Arial" panose="020B0604020202020204" pitchFamily="34" charset="0"/>
              <a:buChar char="•"/>
            </a:pPr>
            <a:r>
              <a:rPr lang="es-CO" sz="1400">
                <a:latin typeface="+mj-lt"/>
              </a:rPr>
              <a:t>Fondos de Desarrollo Local – FDL (20)  </a:t>
            </a:r>
          </a:p>
        </p:txBody>
      </p:sp>
      <p:cxnSp>
        <p:nvCxnSpPr>
          <p:cNvPr id="30" name="Conector recto de flecha 29">
            <a:extLst>
              <a:ext uri="{FF2B5EF4-FFF2-40B4-BE49-F238E27FC236}">
                <a16:creationId xmlns:a16="http://schemas.microsoft.com/office/drawing/2014/main" id="{39448653-9408-F46E-0295-84B23D5C5800}"/>
              </a:ext>
            </a:extLst>
          </p:cNvPr>
          <p:cNvCxnSpPr>
            <a:cxnSpLocks/>
            <a:stCxn id="10" idx="4"/>
            <a:endCxn id="15" idx="0"/>
          </p:cNvCxnSpPr>
          <p:nvPr/>
        </p:nvCxnSpPr>
        <p:spPr>
          <a:xfrm>
            <a:off x="6082373" y="2584432"/>
            <a:ext cx="9489" cy="82572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346AFAD9-B041-5BA5-640E-FC197621F20F}"/>
              </a:ext>
            </a:extLst>
          </p:cNvPr>
          <p:cNvCxnSpPr>
            <a:cxnSpLocks/>
            <a:stCxn id="10" idx="4"/>
            <a:endCxn id="14" idx="0"/>
          </p:cNvCxnSpPr>
          <p:nvPr/>
        </p:nvCxnSpPr>
        <p:spPr>
          <a:xfrm>
            <a:off x="6082373" y="2584432"/>
            <a:ext cx="2842371" cy="825725"/>
          </a:xfrm>
          <a:prstGeom prst="straightConnector1">
            <a:avLst/>
          </a:prstGeom>
          <a:ln>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a:extLst>
              <a:ext uri="{FF2B5EF4-FFF2-40B4-BE49-F238E27FC236}">
                <a16:creationId xmlns:a16="http://schemas.microsoft.com/office/drawing/2014/main" id="{E8E33AC0-29B9-E938-D328-F3A85EFF58C3}"/>
              </a:ext>
            </a:extLst>
          </p:cNvPr>
          <p:cNvCxnSpPr>
            <a:cxnSpLocks/>
            <a:stCxn id="10" idx="4"/>
            <a:endCxn id="13" idx="0"/>
          </p:cNvCxnSpPr>
          <p:nvPr/>
        </p:nvCxnSpPr>
        <p:spPr>
          <a:xfrm flipH="1">
            <a:off x="3235426" y="2584432"/>
            <a:ext cx="2846947" cy="825725"/>
          </a:xfrm>
          <a:prstGeom prst="straightConnector1">
            <a:avLst/>
          </a:prstGeom>
          <a:ln>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a:extLst>
              <a:ext uri="{FF2B5EF4-FFF2-40B4-BE49-F238E27FC236}">
                <a16:creationId xmlns:a16="http://schemas.microsoft.com/office/drawing/2014/main" id="{8E2D5E31-B861-BD9D-7CC9-D84A06282B54}"/>
              </a:ext>
            </a:extLst>
          </p:cNvPr>
          <p:cNvCxnSpPr>
            <a:cxnSpLocks/>
            <a:stCxn id="5" idx="4"/>
            <a:endCxn id="13" idx="0"/>
          </p:cNvCxnSpPr>
          <p:nvPr/>
        </p:nvCxnSpPr>
        <p:spPr>
          <a:xfrm flipH="1">
            <a:off x="3235426" y="2553591"/>
            <a:ext cx="1" cy="856566"/>
          </a:xfrm>
          <a:prstGeom prst="straightConnector1">
            <a:avLst/>
          </a:prstGeom>
          <a:ln>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4" name="Conector recto de flecha 33">
            <a:extLst>
              <a:ext uri="{FF2B5EF4-FFF2-40B4-BE49-F238E27FC236}">
                <a16:creationId xmlns:a16="http://schemas.microsoft.com/office/drawing/2014/main" id="{CB1D9DE8-83C2-ED0B-B1FD-9F5354ED4D01}"/>
              </a:ext>
            </a:extLst>
          </p:cNvPr>
          <p:cNvCxnSpPr>
            <a:cxnSpLocks/>
            <a:stCxn id="6" idx="4"/>
            <a:endCxn id="14" idx="0"/>
          </p:cNvCxnSpPr>
          <p:nvPr/>
        </p:nvCxnSpPr>
        <p:spPr>
          <a:xfrm flipH="1">
            <a:off x="8924744" y="2533796"/>
            <a:ext cx="11170" cy="876361"/>
          </a:xfrm>
          <a:prstGeom prst="straightConnector1">
            <a:avLst/>
          </a:prstGeom>
          <a:ln>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5" name="CuadroTexto 34">
            <a:extLst>
              <a:ext uri="{FF2B5EF4-FFF2-40B4-BE49-F238E27FC236}">
                <a16:creationId xmlns:a16="http://schemas.microsoft.com/office/drawing/2014/main" id="{6A176C6F-332F-2916-FF57-85D048012F25}"/>
              </a:ext>
            </a:extLst>
          </p:cNvPr>
          <p:cNvSpPr txBox="1"/>
          <p:nvPr/>
        </p:nvSpPr>
        <p:spPr>
          <a:xfrm rot="16200000">
            <a:off x="2716036" y="2781857"/>
            <a:ext cx="861133" cy="307777"/>
          </a:xfrm>
          <a:prstGeom prst="rect">
            <a:avLst/>
          </a:prstGeom>
          <a:noFill/>
          <a:ln>
            <a:noFill/>
          </a:ln>
        </p:spPr>
        <p:txBody>
          <a:bodyPr wrap="none" rtlCol="0">
            <a:spAutoFit/>
          </a:bodyPr>
          <a:lstStyle/>
          <a:p>
            <a:r>
              <a:rPr lang="es-CO" sz="1400">
                <a:latin typeface="+mj-lt"/>
              </a:rPr>
              <a:t>Aprueba</a:t>
            </a:r>
          </a:p>
        </p:txBody>
      </p:sp>
      <p:sp>
        <p:nvSpPr>
          <p:cNvPr id="36" name="CuadroTexto 35">
            <a:extLst>
              <a:ext uri="{FF2B5EF4-FFF2-40B4-BE49-F238E27FC236}">
                <a16:creationId xmlns:a16="http://schemas.microsoft.com/office/drawing/2014/main" id="{9E356C08-5F0D-8B22-9B40-69F39FEAAC2A}"/>
              </a:ext>
            </a:extLst>
          </p:cNvPr>
          <p:cNvSpPr txBox="1"/>
          <p:nvPr/>
        </p:nvSpPr>
        <p:spPr>
          <a:xfrm rot="16200000">
            <a:off x="5538703" y="2843056"/>
            <a:ext cx="861133" cy="307777"/>
          </a:xfrm>
          <a:prstGeom prst="rect">
            <a:avLst/>
          </a:prstGeom>
          <a:noFill/>
          <a:ln>
            <a:noFill/>
          </a:ln>
        </p:spPr>
        <p:txBody>
          <a:bodyPr wrap="none" rtlCol="0">
            <a:spAutoFit/>
          </a:bodyPr>
          <a:lstStyle/>
          <a:p>
            <a:r>
              <a:rPr lang="es-CO" sz="1400">
                <a:latin typeface="+mj-lt"/>
              </a:rPr>
              <a:t>Aprueba</a:t>
            </a:r>
          </a:p>
        </p:txBody>
      </p:sp>
      <p:sp>
        <p:nvSpPr>
          <p:cNvPr id="37" name="CuadroTexto 36">
            <a:extLst>
              <a:ext uri="{FF2B5EF4-FFF2-40B4-BE49-F238E27FC236}">
                <a16:creationId xmlns:a16="http://schemas.microsoft.com/office/drawing/2014/main" id="{72E29A1D-9378-D664-E329-1DD1FCC62C10}"/>
              </a:ext>
            </a:extLst>
          </p:cNvPr>
          <p:cNvSpPr txBox="1"/>
          <p:nvPr/>
        </p:nvSpPr>
        <p:spPr>
          <a:xfrm rot="16200000">
            <a:off x="8358331" y="2768320"/>
            <a:ext cx="861133" cy="307777"/>
          </a:xfrm>
          <a:prstGeom prst="rect">
            <a:avLst/>
          </a:prstGeom>
          <a:noFill/>
          <a:ln>
            <a:noFill/>
          </a:ln>
        </p:spPr>
        <p:txBody>
          <a:bodyPr wrap="none" rtlCol="0">
            <a:spAutoFit/>
          </a:bodyPr>
          <a:lstStyle/>
          <a:p>
            <a:r>
              <a:rPr lang="es-CO" sz="1400">
                <a:latin typeface="+mj-lt"/>
              </a:rPr>
              <a:t>Aprueba</a:t>
            </a:r>
          </a:p>
        </p:txBody>
      </p:sp>
      <p:sp>
        <p:nvSpPr>
          <p:cNvPr id="38" name="CuadroTexto 37">
            <a:extLst>
              <a:ext uri="{FF2B5EF4-FFF2-40B4-BE49-F238E27FC236}">
                <a16:creationId xmlns:a16="http://schemas.microsoft.com/office/drawing/2014/main" id="{A8CD1612-AA91-B1E5-B2F4-6309698F21BA}"/>
              </a:ext>
            </a:extLst>
          </p:cNvPr>
          <p:cNvSpPr txBox="1"/>
          <p:nvPr/>
        </p:nvSpPr>
        <p:spPr>
          <a:xfrm rot="984610">
            <a:off x="6796635" y="2729749"/>
            <a:ext cx="1634689" cy="307777"/>
          </a:xfrm>
          <a:prstGeom prst="rect">
            <a:avLst/>
          </a:prstGeom>
          <a:noFill/>
          <a:ln>
            <a:noFill/>
          </a:ln>
        </p:spPr>
        <p:txBody>
          <a:bodyPr wrap="square" rtlCol="0">
            <a:spAutoFit/>
          </a:bodyPr>
          <a:lstStyle/>
          <a:p>
            <a:pPr algn="ctr"/>
            <a:r>
              <a:rPr lang="es-CO" sz="1400">
                <a:latin typeface="+mj-lt"/>
              </a:rPr>
              <a:t>Emite Concepto</a:t>
            </a:r>
          </a:p>
        </p:txBody>
      </p:sp>
      <p:sp>
        <p:nvSpPr>
          <p:cNvPr id="39" name="CuadroTexto 38">
            <a:extLst>
              <a:ext uri="{FF2B5EF4-FFF2-40B4-BE49-F238E27FC236}">
                <a16:creationId xmlns:a16="http://schemas.microsoft.com/office/drawing/2014/main" id="{D79F6D5D-B809-ECFF-270F-4FAACA38494B}"/>
              </a:ext>
            </a:extLst>
          </p:cNvPr>
          <p:cNvSpPr txBox="1"/>
          <p:nvPr/>
        </p:nvSpPr>
        <p:spPr>
          <a:xfrm rot="20634519">
            <a:off x="3409629" y="2729347"/>
            <a:ext cx="2213764" cy="307777"/>
          </a:xfrm>
          <a:prstGeom prst="rect">
            <a:avLst/>
          </a:prstGeom>
          <a:noFill/>
          <a:ln>
            <a:noFill/>
          </a:ln>
        </p:spPr>
        <p:txBody>
          <a:bodyPr wrap="square" rtlCol="0">
            <a:spAutoFit/>
          </a:bodyPr>
          <a:lstStyle/>
          <a:p>
            <a:pPr algn="ctr"/>
            <a:r>
              <a:rPr lang="es-CO" sz="1400">
                <a:latin typeface="+mj-lt"/>
              </a:rPr>
              <a:t>Aprueba anteproyecto </a:t>
            </a:r>
          </a:p>
        </p:txBody>
      </p:sp>
      <p:sp>
        <p:nvSpPr>
          <p:cNvPr id="40" name="CuadroTexto 22">
            <a:extLst>
              <a:ext uri="{FF2B5EF4-FFF2-40B4-BE49-F238E27FC236}">
                <a16:creationId xmlns:a16="http://schemas.microsoft.com/office/drawing/2014/main" id="{376A5D05-B4C4-2631-7198-3F76D3199F9E}"/>
              </a:ext>
            </a:extLst>
          </p:cNvPr>
          <p:cNvSpPr txBox="1">
            <a:spLocks noChangeArrowheads="1"/>
          </p:cNvSpPr>
          <p:nvPr/>
        </p:nvSpPr>
        <p:spPr bwMode="auto">
          <a:xfrm>
            <a:off x="3843101" y="1157168"/>
            <a:ext cx="45241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2000" b="1">
                <a:solidFill>
                  <a:srgbClr val="EA213B"/>
                </a:solidFill>
                <a:latin typeface="Arial" panose="020B0604020202020204" pitchFamily="34" charset="0"/>
                <a:cs typeface="Arial" panose="020B0604020202020204" pitchFamily="34" charset="0"/>
              </a:rPr>
              <a:t>Presupuesto General de Bogotá</a:t>
            </a:r>
          </a:p>
          <a:p>
            <a:pPr algn="ctr" eaLnBrk="1" hangingPunct="1"/>
            <a:r>
              <a:rPr lang="es-CO" altLang="es-CO" sz="2000" b="1">
                <a:solidFill>
                  <a:srgbClr val="EA213B"/>
                </a:solidFill>
                <a:latin typeface="Arial" panose="020B0604020202020204" pitchFamily="34" charset="0"/>
                <a:cs typeface="Arial" panose="020B0604020202020204" pitchFamily="34" charset="0"/>
              </a:rPr>
              <a:t>Instancias de aprobación</a:t>
            </a:r>
            <a:endParaRPr lang="es-MX" altLang="es-CO" sz="2000" b="1">
              <a:solidFill>
                <a:srgbClr val="EA213B"/>
              </a:solidFill>
              <a:latin typeface="Arial" panose="020B0604020202020204" pitchFamily="34" charset="0"/>
              <a:cs typeface="Arial" panose="020B0604020202020204" pitchFamily="34" charset="0"/>
            </a:endParaRPr>
          </a:p>
        </p:txBody>
      </p:sp>
      <p:sp>
        <p:nvSpPr>
          <p:cNvPr id="41" name="CuadroTexto 21">
            <a:extLst>
              <a:ext uri="{FF2B5EF4-FFF2-40B4-BE49-F238E27FC236}">
                <a16:creationId xmlns:a16="http://schemas.microsoft.com/office/drawing/2014/main" id="{D3F525FD-0DEF-130F-C4EE-1C53B84A4D52}"/>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4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Gráfico 92">
            <a:extLst>
              <a:ext uri="{FF2B5EF4-FFF2-40B4-BE49-F238E27FC236}">
                <a16:creationId xmlns:a16="http://schemas.microsoft.com/office/drawing/2014/main" id="{755A6AAF-A2CA-4DD9-AE76-DEB940C7B8FC}"/>
              </a:ext>
            </a:extLst>
          </p:cNvPr>
          <p:cNvGraphicFramePr>
            <a:graphicFrameLocks/>
          </p:cNvGraphicFramePr>
          <p:nvPr>
            <p:extLst>
              <p:ext uri="{D42A27DB-BD31-4B8C-83A1-F6EECF244321}">
                <p14:modId xmlns:p14="http://schemas.microsoft.com/office/powerpoint/2010/main" val="1975500180"/>
              </p:ext>
            </p:extLst>
          </p:nvPr>
        </p:nvGraphicFramePr>
        <p:xfrm>
          <a:off x="3965509" y="985856"/>
          <a:ext cx="8193211" cy="5757857"/>
        </p:xfrm>
        <a:graphic>
          <a:graphicData uri="http://schemas.openxmlformats.org/drawingml/2006/chart">
            <c:chart xmlns:c="http://schemas.openxmlformats.org/drawingml/2006/chart" xmlns:r="http://schemas.openxmlformats.org/officeDocument/2006/relationships" r:id="rId2"/>
          </a:graphicData>
        </a:graphic>
      </p:graphicFrame>
      <p:sp>
        <p:nvSpPr>
          <p:cNvPr id="94" name="CuadroTexto 93">
            <a:extLst>
              <a:ext uri="{FF2B5EF4-FFF2-40B4-BE49-F238E27FC236}">
                <a16:creationId xmlns:a16="http://schemas.microsoft.com/office/drawing/2014/main" id="{1CF81F71-27C8-481F-84FB-FD4EE04F5EA6}"/>
              </a:ext>
            </a:extLst>
          </p:cNvPr>
          <p:cNvSpPr txBox="1"/>
          <p:nvPr/>
        </p:nvSpPr>
        <p:spPr>
          <a:xfrm>
            <a:off x="6448479" y="2885995"/>
            <a:ext cx="3470077" cy="1938992"/>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s-CO" sz="4000" b="1">
                <a:solidFill>
                  <a:srgbClr val="FFFFFF"/>
                </a:solidFill>
                <a:latin typeface="Calibri" panose="020F0502020204030204" pitchFamily="34" charset="0"/>
              </a:rPr>
              <a:t>Proceso de Programación Presupuestal </a:t>
            </a:r>
          </a:p>
        </p:txBody>
      </p:sp>
      <p:graphicFrame>
        <p:nvGraphicFramePr>
          <p:cNvPr id="96" name="Diagrama 95">
            <a:extLst>
              <a:ext uri="{FF2B5EF4-FFF2-40B4-BE49-F238E27FC236}">
                <a16:creationId xmlns:a16="http://schemas.microsoft.com/office/drawing/2014/main" id="{DE099F04-70C8-41BE-B522-6E74C72A2E5F}"/>
              </a:ext>
            </a:extLst>
          </p:cNvPr>
          <p:cNvGraphicFramePr/>
          <p:nvPr>
            <p:extLst>
              <p:ext uri="{D42A27DB-BD31-4B8C-83A1-F6EECF244321}">
                <p14:modId xmlns:p14="http://schemas.microsoft.com/office/powerpoint/2010/main" val="1275401356"/>
              </p:ext>
            </p:extLst>
          </p:nvPr>
        </p:nvGraphicFramePr>
        <p:xfrm>
          <a:off x="5310245" y="1544657"/>
          <a:ext cx="5570537" cy="461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Triángulo isósceles 96">
            <a:extLst>
              <a:ext uri="{FF2B5EF4-FFF2-40B4-BE49-F238E27FC236}">
                <a16:creationId xmlns:a16="http://schemas.microsoft.com/office/drawing/2014/main" id="{EEA90E50-9028-472B-AAED-0789D6D722AD}"/>
              </a:ext>
            </a:extLst>
          </p:cNvPr>
          <p:cNvSpPr/>
          <p:nvPr/>
        </p:nvSpPr>
        <p:spPr>
          <a:xfrm rot="10800000">
            <a:off x="7838779" y="1388295"/>
            <a:ext cx="384742" cy="257809"/>
          </a:xfrm>
          <a:prstGeom prst="triangle">
            <a:avLst/>
          </a:prstGeom>
          <a:solidFill>
            <a:srgbClr val="FFD005"/>
          </a:solidFill>
          <a:ln>
            <a:solidFill>
              <a:srgbClr val="FFD0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CuadroTexto 97">
            <a:extLst>
              <a:ext uri="{FF2B5EF4-FFF2-40B4-BE49-F238E27FC236}">
                <a16:creationId xmlns:a16="http://schemas.microsoft.com/office/drawing/2014/main" id="{D3F4AAA6-D285-40F9-A71E-33D424623528}"/>
              </a:ext>
            </a:extLst>
          </p:cNvPr>
          <p:cNvSpPr txBox="1"/>
          <p:nvPr/>
        </p:nvSpPr>
        <p:spPr>
          <a:xfrm>
            <a:off x="7666677" y="977209"/>
            <a:ext cx="740202" cy="415498"/>
          </a:xfrm>
          <a:prstGeom prst="rect">
            <a:avLst/>
          </a:prstGeom>
          <a:noFill/>
        </p:spPr>
        <p:txBody>
          <a:bodyPr wrap="square" rtlCol="0">
            <a:spAutoFit/>
          </a:bodyPr>
          <a:lstStyle/>
          <a:p>
            <a:pPr algn="ctr"/>
            <a:r>
              <a:rPr lang="es-CO" sz="1050" b="1"/>
              <a:t>INICIO DE VIGENCIA</a:t>
            </a:r>
          </a:p>
        </p:txBody>
      </p:sp>
      <p:graphicFrame>
        <p:nvGraphicFramePr>
          <p:cNvPr id="99" name="Diagrama 98">
            <a:extLst>
              <a:ext uri="{FF2B5EF4-FFF2-40B4-BE49-F238E27FC236}">
                <a16:creationId xmlns:a16="http://schemas.microsoft.com/office/drawing/2014/main" id="{7C4B961E-7482-4F14-94E8-ADBEC8328044}"/>
              </a:ext>
            </a:extLst>
          </p:cNvPr>
          <p:cNvGraphicFramePr/>
          <p:nvPr>
            <p:extLst>
              <p:ext uri="{D42A27DB-BD31-4B8C-83A1-F6EECF244321}">
                <p14:modId xmlns:p14="http://schemas.microsoft.com/office/powerpoint/2010/main" val="3232854496"/>
              </p:ext>
            </p:extLst>
          </p:nvPr>
        </p:nvGraphicFramePr>
        <p:xfrm>
          <a:off x="-151917" y="1646910"/>
          <a:ext cx="4294709" cy="3596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0" name="CuadroTexto 99">
            <a:extLst>
              <a:ext uri="{FF2B5EF4-FFF2-40B4-BE49-F238E27FC236}">
                <a16:creationId xmlns:a16="http://schemas.microsoft.com/office/drawing/2014/main" id="{9DD29C25-9245-4DAD-B6B0-D51B36EABA78}"/>
              </a:ext>
            </a:extLst>
          </p:cNvPr>
          <p:cNvSpPr txBox="1"/>
          <p:nvPr/>
        </p:nvSpPr>
        <p:spPr>
          <a:xfrm>
            <a:off x="1260009" y="1344306"/>
            <a:ext cx="1739601" cy="307777"/>
          </a:xfrm>
          <a:prstGeom prst="rect">
            <a:avLst/>
          </a:prstGeom>
          <a:noFill/>
        </p:spPr>
        <p:txBody>
          <a:bodyPr wrap="square" rtlCol="0">
            <a:spAutoFit/>
          </a:bodyPr>
          <a:lstStyle/>
          <a:p>
            <a:r>
              <a:rPr lang="es-CO" sz="1400" b="1"/>
              <a:t>Marzo – diciembre </a:t>
            </a:r>
          </a:p>
        </p:txBody>
      </p:sp>
      <p:sp>
        <p:nvSpPr>
          <p:cNvPr id="101" name="CuadroTexto 100">
            <a:extLst>
              <a:ext uri="{FF2B5EF4-FFF2-40B4-BE49-F238E27FC236}">
                <a16:creationId xmlns:a16="http://schemas.microsoft.com/office/drawing/2014/main" id="{399A36F3-3592-49FE-9EF1-D9889715F969}"/>
              </a:ext>
            </a:extLst>
          </p:cNvPr>
          <p:cNvSpPr txBox="1"/>
          <p:nvPr/>
        </p:nvSpPr>
        <p:spPr>
          <a:xfrm>
            <a:off x="58299" y="5236186"/>
            <a:ext cx="1304413" cy="307777"/>
          </a:xfrm>
          <a:prstGeom prst="rect">
            <a:avLst/>
          </a:prstGeom>
          <a:noFill/>
        </p:spPr>
        <p:txBody>
          <a:bodyPr wrap="square" rtlCol="0">
            <a:spAutoFit/>
          </a:bodyPr>
          <a:lstStyle/>
          <a:p>
            <a:pPr algn="ctr"/>
            <a:r>
              <a:rPr lang="es-CO" sz="1400" b="1"/>
              <a:t>enero - abril </a:t>
            </a:r>
          </a:p>
        </p:txBody>
      </p:sp>
      <p:sp>
        <p:nvSpPr>
          <p:cNvPr id="102" name="CuadroTexto 101">
            <a:extLst>
              <a:ext uri="{FF2B5EF4-FFF2-40B4-BE49-F238E27FC236}">
                <a16:creationId xmlns:a16="http://schemas.microsoft.com/office/drawing/2014/main" id="{9F802269-145D-4E47-9D1E-C85E95D5CEF6}"/>
              </a:ext>
            </a:extLst>
          </p:cNvPr>
          <p:cNvSpPr txBox="1"/>
          <p:nvPr/>
        </p:nvSpPr>
        <p:spPr>
          <a:xfrm>
            <a:off x="1985189" y="5252622"/>
            <a:ext cx="2236137" cy="523220"/>
          </a:xfrm>
          <a:prstGeom prst="rect">
            <a:avLst/>
          </a:prstGeom>
          <a:noFill/>
        </p:spPr>
        <p:txBody>
          <a:bodyPr wrap="square" rtlCol="0">
            <a:spAutoFit/>
          </a:bodyPr>
          <a:lstStyle/>
          <a:p>
            <a:pPr algn="ctr"/>
            <a:r>
              <a:rPr lang="es-CO" sz="1400" b="1"/>
              <a:t>Del 1 de enero al </a:t>
            </a:r>
          </a:p>
          <a:p>
            <a:pPr algn="ctr"/>
            <a:r>
              <a:rPr lang="es-CO" sz="1400" b="1"/>
              <a:t>31 de diciembre</a:t>
            </a:r>
          </a:p>
        </p:txBody>
      </p:sp>
      <p:sp>
        <p:nvSpPr>
          <p:cNvPr id="2" name="CuadroTexto 21">
            <a:extLst>
              <a:ext uri="{FF2B5EF4-FFF2-40B4-BE49-F238E27FC236}">
                <a16:creationId xmlns:a16="http://schemas.microsoft.com/office/drawing/2014/main" id="{D64CABB4-E6D3-45CD-DAE4-BC4C4C2EB86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46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D04AB5A-20F4-883B-EFFC-72338792495F}"/>
              </a:ext>
            </a:extLst>
          </p:cNvPr>
          <p:cNvGrpSpPr/>
          <p:nvPr/>
        </p:nvGrpSpPr>
        <p:grpSpPr>
          <a:xfrm>
            <a:off x="871538" y="900119"/>
            <a:ext cx="10167441" cy="5958639"/>
            <a:chOff x="2514315" y="1054572"/>
            <a:chExt cx="7210679" cy="5029848"/>
          </a:xfrm>
        </p:grpSpPr>
        <p:sp>
          <p:nvSpPr>
            <p:cNvPr id="54" name="Rectángulo: esquinas redondeadas 53">
              <a:extLst>
                <a:ext uri="{FF2B5EF4-FFF2-40B4-BE49-F238E27FC236}">
                  <a16:creationId xmlns:a16="http://schemas.microsoft.com/office/drawing/2014/main" id="{A7A819F2-5333-4A88-BF6C-46FC42367131}"/>
                </a:ext>
              </a:extLst>
            </p:cNvPr>
            <p:cNvSpPr/>
            <p:nvPr/>
          </p:nvSpPr>
          <p:spPr>
            <a:xfrm>
              <a:off x="5446453" y="1168966"/>
              <a:ext cx="1149686" cy="462694"/>
            </a:xfrm>
            <a:prstGeom prst="roundRect">
              <a:avLst>
                <a:gd name="adj" fmla="val 9027"/>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sz="1050">
                <a:solidFill>
                  <a:schemeClr val="tx1"/>
                </a:solidFill>
                <a:latin typeface="Arial Narrow" panose="020B0606020202030204" pitchFamily="34" charset="0"/>
                <a:cs typeface="Arial" panose="020B0604020202020204" pitchFamily="34" charset="0"/>
              </a:endParaRPr>
            </a:p>
          </p:txBody>
        </p:sp>
        <p:sp>
          <p:nvSpPr>
            <p:cNvPr id="55" name="Rectángulo: esquinas redondeadas 54">
              <a:extLst>
                <a:ext uri="{FF2B5EF4-FFF2-40B4-BE49-F238E27FC236}">
                  <a16:creationId xmlns:a16="http://schemas.microsoft.com/office/drawing/2014/main" id="{1F6A8973-9A38-4564-ACEE-E0ED237BB3E8}"/>
                </a:ext>
              </a:extLst>
            </p:cNvPr>
            <p:cNvSpPr/>
            <p:nvPr/>
          </p:nvSpPr>
          <p:spPr>
            <a:xfrm>
              <a:off x="8392807" y="2384536"/>
              <a:ext cx="1248338" cy="462694"/>
            </a:xfrm>
            <a:prstGeom prst="roundRect">
              <a:avLst>
                <a:gd name="adj" fmla="val 0"/>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900">
                <a:solidFill>
                  <a:schemeClr val="tx1"/>
                </a:solidFill>
                <a:latin typeface="Arial Narrow" panose="020B0606020202030204" pitchFamily="34" charset="0"/>
                <a:cs typeface="Arial" panose="020B0604020202020204" pitchFamily="34" charset="0"/>
              </a:endParaRPr>
            </a:p>
          </p:txBody>
        </p:sp>
        <p:sp>
          <p:nvSpPr>
            <p:cNvPr id="56" name="Rectángulo: esquinas redondeadas 55">
              <a:extLst>
                <a:ext uri="{FF2B5EF4-FFF2-40B4-BE49-F238E27FC236}">
                  <a16:creationId xmlns:a16="http://schemas.microsoft.com/office/drawing/2014/main" id="{72633D94-ABD2-4B17-8B26-3F5B0477625E}"/>
                </a:ext>
              </a:extLst>
            </p:cNvPr>
            <p:cNvSpPr/>
            <p:nvPr/>
          </p:nvSpPr>
          <p:spPr>
            <a:xfrm>
              <a:off x="6979461" y="2384536"/>
              <a:ext cx="1271360" cy="462694"/>
            </a:xfrm>
            <a:prstGeom prst="roundRect">
              <a:avLst>
                <a:gd name="adj"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sz="900">
                <a:solidFill>
                  <a:schemeClr val="tx1"/>
                </a:solidFill>
                <a:latin typeface="Arial Narrow" panose="020B0606020202030204" pitchFamily="34" charset="0"/>
                <a:cs typeface="Arial" panose="020B0604020202020204" pitchFamily="34" charset="0"/>
              </a:endParaRPr>
            </a:p>
          </p:txBody>
        </p:sp>
        <p:sp>
          <p:nvSpPr>
            <p:cNvPr id="57" name="Rectángulo: esquinas redondeadas 56">
              <a:extLst>
                <a:ext uri="{FF2B5EF4-FFF2-40B4-BE49-F238E27FC236}">
                  <a16:creationId xmlns:a16="http://schemas.microsoft.com/office/drawing/2014/main" id="{172E2CF0-639D-4578-9642-AC7868444591}"/>
                </a:ext>
              </a:extLst>
            </p:cNvPr>
            <p:cNvSpPr/>
            <p:nvPr/>
          </p:nvSpPr>
          <p:spPr>
            <a:xfrm>
              <a:off x="5460593" y="2408600"/>
              <a:ext cx="1149686" cy="512476"/>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900" b="1">
                  <a:solidFill>
                    <a:schemeClr val="bg1"/>
                  </a:solidFill>
                  <a:latin typeface="Arial Narrow" panose="020B0606020202030204" pitchFamily="34" charset="0"/>
                  <a:cs typeface="Arial" panose="020B0604020202020204" pitchFamily="34" charset="0"/>
                </a:rPr>
                <a:t>Subdirección </a:t>
              </a:r>
            </a:p>
            <a:p>
              <a:pPr algn="ctr"/>
              <a:r>
                <a:rPr lang="es-CO" sz="900" b="1">
                  <a:solidFill>
                    <a:schemeClr val="bg1"/>
                  </a:solidFill>
                  <a:latin typeface="Arial Narrow" panose="020B0606020202030204" pitchFamily="34" charset="0"/>
                  <a:cs typeface="Arial" panose="020B0604020202020204" pitchFamily="34" charset="0"/>
                </a:rPr>
                <a:t>GESTION DE LA INFORMACIÓN PRESUPUESTAL </a:t>
              </a:r>
            </a:p>
          </p:txBody>
        </p:sp>
        <p:sp>
          <p:nvSpPr>
            <p:cNvPr id="58" name="Rectángulo: esquinas redondeadas 57">
              <a:extLst>
                <a:ext uri="{FF2B5EF4-FFF2-40B4-BE49-F238E27FC236}">
                  <a16:creationId xmlns:a16="http://schemas.microsoft.com/office/drawing/2014/main" id="{43093CFF-6839-4C41-A7E4-1E632446F795}"/>
                </a:ext>
              </a:extLst>
            </p:cNvPr>
            <p:cNvSpPr/>
            <p:nvPr/>
          </p:nvSpPr>
          <p:spPr>
            <a:xfrm>
              <a:off x="3933394" y="2444696"/>
              <a:ext cx="1149686" cy="462694"/>
            </a:xfrm>
            <a:prstGeom prst="roundRect">
              <a:avLst>
                <a:gd name="adj"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sz="1000">
                <a:solidFill>
                  <a:schemeClr val="tx1"/>
                </a:solidFill>
                <a:latin typeface="Arial Narrow" panose="020B0606020202030204" pitchFamily="34" charset="0"/>
                <a:cs typeface="Arial" panose="020B0604020202020204" pitchFamily="34" charset="0"/>
              </a:endParaRPr>
            </a:p>
          </p:txBody>
        </p:sp>
        <p:sp>
          <p:nvSpPr>
            <p:cNvPr id="59" name="Rectángulo: esquinas redondeadas 58">
              <a:extLst>
                <a:ext uri="{FF2B5EF4-FFF2-40B4-BE49-F238E27FC236}">
                  <a16:creationId xmlns:a16="http://schemas.microsoft.com/office/drawing/2014/main" id="{AF6F3463-2EA0-4849-9CD4-4A77989DDD84}"/>
                </a:ext>
              </a:extLst>
            </p:cNvPr>
            <p:cNvSpPr/>
            <p:nvPr/>
          </p:nvSpPr>
          <p:spPr>
            <a:xfrm>
              <a:off x="2620367" y="2444696"/>
              <a:ext cx="1263602" cy="462694"/>
            </a:xfrm>
            <a:prstGeom prst="roundRect">
              <a:avLst>
                <a:gd name="adj" fmla="val 0"/>
              </a:avLst>
            </a:prstGeom>
            <a:solidFill>
              <a:schemeClr val="bg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sz="1000">
                <a:solidFill>
                  <a:schemeClr val="bg1"/>
                </a:solidFill>
                <a:latin typeface="Arial Narrow" panose="020B0606020202030204" pitchFamily="34" charset="0"/>
                <a:cs typeface="Arial" panose="020B0604020202020204" pitchFamily="34" charset="0"/>
              </a:endParaRPr>
            </a:p>
          </p:txBody>
        </p:sp>
        <p:sp>
          <p:nvSpPr>
            <p:cNvPr id="60" name="Rectángulo redondeado 4">
              <a:extLst>
                <a:ext uri="{FF2B5EF4-FFF2-40B4-BE49-F238E27FC236}">
                  <a16:creationId xmlns:a16="http://schemas.microsoft.com/office/drawing/2014/main" id="{EBDBE7B6-A4FC-443C-AD45-3AD841716821}"/>
                </a:ext>
              </a:extLst>
            </p:cNvPr>
            <p:cNvSpPr/>
            <p:nvPr/>
          </p:nvSpPr>
          <p:spPr>
            <a:xfrm>
              <a:off x="2715870" y="2435956"/>
              <a:ext cx="1118766" cy="517394"/>
            </a:xfrm>
            <a:prstGeom prst="round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CO" sz="1000" b="1">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Subdirección INFRAESTRUCTURA Y LOCALIDADES</a:t>
              </a:r>
            </a:p>
          </p:txBody>
        </p:sp>
        <p:sp>
          <p:nvSpPr>
            <p:cNvPr id="61" name="Rectángulo redondeado 33">
              <a:extLst>
                <a:ext uri="{FF2B5EF4-FFF2-40B4-BE49-F238E27FC236}">
                  <a16:creationId xmlns:a16="http://schemas.microsoft.com/office/drawing/2014/main" id="{A72B919E-3E90-489A-B048-8550E651DAE5}"/>
                </a:ext>
              </a:extLst>
            </p:cNvPr>
            <p:cNvSpPr/>
            <p:nvPr/>
          </p:nvSpPr>
          <p:spPr>
            <a:xfrm>
              <a:off x="3930317" y="2408600"/>
              <a:ext cx="1117921" cy="388045"/>
            </a:xfrm>
            <a:prstGeom prst="roundRect">
              <a:avLst/>
            </a:prstGeom>
            <a:noFill/>
            <a:ln>
              <a:no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CO" sz="1050" b="1">
                  <a:solidFill>
                    <a:schemeClr val="bg1"/>
                  </a:solidFill>
                  <a:latin typeface="Arial Narrow" panose="020B0606020202030204" pitchFamily="34" charset="0"/>
                  <a:cs typeface="Arial" panose="020B0604020202020204" pitchFamily="34" charset="0"/>
                </a:rPr>
                <a:t>Subdirección DESARROLLO SOCIAL</a:t>
              </a:r>
            </a:p>
          </p:txBody>
        </p:sp>
        <p:sp>
          <p:nvSpPr>
            <p:cNvPr id="62" name="Rectángulo redondeado 36">
              <a:extLst>
                <a:ext uri="{FF2B5EF4-FFF2-40B4-BE49-F238E27FC236}">
                  <a16:creationId xmlns:a16="http://schemas.microsoft.com/office/drawing/2014/main" id="{2BE06D4F-61A8-4172-80A3-79C457EE4123}"/>
                </a:ext>
              </a:extLst>
            </p:cNvPr>
            <p:cNvSpPr/>
            <p:nvPr/>
          </p:nvSpPr>
          <p:spPr>
            <a:xfrm>
              <a:off x="8304616" y="2363872"/>
              <a:ext cx="1420378" cy="373673"/>
            </a:xfrm>
            <a:prstGeom prst="roundRect">
              <a:avLst/>
            </a:prstGeom>
            <a:noFill/>
            <a:ln>
              <a:no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CO" sz="1000" b="1">
                  <a:solidFill>
                    <a:schemeClr val="bg1"/>
                  </a:solidFill>
                  <a:latin typeface="Arial Narrow" panose="020B0606020202030204" pitchFamily="34" charset="0"/>
                  <a:cs typeface="Arial" panose="020B0604020202020204" pitchFamily="34" charset="0"/>
                </a:rPr>
                <a:t>Subdirección ANÁLISIS Y SOSTENIBILIDAD PRESUPUESTAL</a:t>
              </a:r>
            </a:p>
          </p:txBody>
        </p:sp>
        <p:sp>
          <p:nvSpPr>
            <p:cNvPr id="63" name="Rectángulo 62">
              <a:extLst>
                <a:ext uri="{FF2B5EF4-FFF2-40B4-BE49-F238E27FC236}">
                  <a16:creationId xmlns:a16="http://schemas.microsoft.com/office/drawing/2014/main" id="{EE9584E8-83CD-465F-AE52-2E09B8459E92}"/>
                </a:ext>
              </a:extLst>
            </p:cNvPr>
            <p:cNvSpPr/>
            <p:nvPr/>
          </p:nvSpPr>
          <p:spPr>
            <a:xfrm>
              <a:off x="6928154" y="1085537"/>
              <a:ext cx="2757556" cy="23873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lvl="0" algn="ctr"/>
              <a:r>
                <a:rPr lang="es-CO" sz="1200">
                  <a:solidFill>
                    <a:srgbClr val="002060"/>
                  </a:solidFill>
                  <a:latin typeface="Arial Narrow" panose="020B0606020202030204" pitchFamily="34" charset="0"/>
                  <a:cs typeface="Arial" panose="020B0604020202020204" pitchFamily="34" charset="0"/>
                </a:rPr>
                <a:t>Estrategia Financiera</a:t>
              </a:r>
            </a:p>
          </p:txBody>
        </p:sp>
        <p:sp>
          <p:nvSpPr>
            <p:cNvPr id="64" name="Rectángulo 63">
              <a:extLst>
                <a:ext uri="{FF2B5EF4-FFF2-40B4-BE49-F238E27FC236}">
                  <a16:creationId xmlns:a16="http://schemas.microsoft.com/office/drawing/2014/main" id="{5796B887-5F06-4A74-8F9D-D83D10E870C1}"/>
                </a:ext>
              </a:extLst>
            </p:cNvPr>
            <p:cNvSpPr/>
            <p:nvPr/>
          </p:nvSpPr>
          <p:spPr>
            <a:xfrm>
              <a:off x="2627609" y="1370154"/>
              <a:ext cx="2484000" cy="23873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algn="ctr"/>
              <a:r>
                <a:rPr lang="es-CO" sz="1200">
                  <a:solidFill>
                    <a:srgbClr val="002060"/>
                  </a:solidFill>
                  <a:latin typeface="Arial Narrow" panose="020B0606020202030204" pitchFamily="34" charset="0"/>
                  <a:cs typeface="Arial" panose="020B0604020202020204" pitchFamily="34" charset="0"/>
                </a:rPr>
                <a:t>Armonización presupuestal</a:t>
              </a:r>
            </a:p>
          </p:txBody>
        </p:sp>
        <p:sp>
          <p:nvSpPr>
            <p:cNvPr id="65" name="Rectángulo 64">
              <a:extLst>
                <a:ext uri="{FF2B5EF4-FFF2-40B4-BE49-F238E27FC236}">
                  <a16:creationId xmlns:a16="http://schemas.microsoft.com/office/drawing/2014/main" id="{B2BAD15C-B973-4C72-884E-5E383FBD2ECD}"/>
                </a:ext>
              </a:extLst>
            </p:cNvPr>
            <p:cNvSpPr/>
            <p:nvPr/>
          </p:nvSpPr>
          <p:spPr>
            <a:xfrm>
              <a:off x="2627609" y="1083114"/>
              <a:ext cx="2484000" cy="23873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algn="ctr"/>
              <a:r>
                <a:rPr lang="es-CO" sz="1200">
                  <a:solidFill>
                    <a:srgbClr val="002060"/>
                  </a:solidFill>
                  <a:latin typeface="Arial Narrow" panose="020B0606020202030204" pitchFamily="34" charset="0"/>
                  <a:cs typeface="Arial" panose="020B0604020202020204" pitchFamily="34" charset="0"/>
                </a:rPr>
                <a:t>Producción de las cifras presupuestales</a:t>
              </a:r>
            </a:p>
          </p:txBody>
        </p:sp>
        <p:sp>
          <p:nvSpPr>
            <p:cNvPr id="66" name="Rectángulo 65">
              <a:extLst>
                <a:ext uri="{FF2B5EF4-FFF2-40B4-BE49-F238E27FC236}">
                  <a16:creationId xmlns:a16="http://schemas.microsoft.com/office/drawing/2014/main" id="{0FC5968C-CAF5-476C-BB53-2DFD12411525}"/>
                </a:ext>
              </a:extLst>
            </p:cNvPr>
            <p:cNvSpPr/>
            <p:nvPr/>
          </p:nvSpPr>
          <p:spPr>
            <a:xfrm>
              <a:off x="6923523" y="1654815"/>
              <a:ext cx="2757556" cy="23873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algn="ctr"/>
              <a:r>
                <a:rPr lang="es-CO" sz="1200">
                  <a:solidFill>
                    <a:srgbClr val="002060"/>
                  </a:solidFill>
                  <a:latin typeface="Arial Narrow" panose="020B0606020202030204" pitchFamily="34" charset="0"/>
                  <a:cs typeface="Arial" panose="020B0604020202020204" pitchFamily="34" charset="0"/>
                </a:rPr>
                <a:t>Prog., ejecución, seguimiento y cierre  Presupuestal</a:t>
              </a:r>
            </a:p>
          </p:txBody>
        </p:sp>
        <p:sp>
          <p:nvSpPr>
            <p:cNvPr id="67" name="Rectángulo 66">
              <a:extLst>
                <a:ext uri="{FF2B5EF4-FFF2-40B4-BE49-F238E27FC236}">
                  <a16:creationId xmlns:a16="http://schemas.microsoft.com/office/drawing/2014/main" id="{54DE5C39-2D75-447A-9136-B6EB6D03F4D6}"/>
                </a:ext>
              </a:extLst>
            </p:cNvPr>
            <p:cNvSpPr/>
            <p:nvPr/>
          </p:nvSpPr>
          <p:spPr>
            <a:xfrm>
              <a:off x="6930130" y="1370822"/>
              <a:ext cx="2757556" cy="22574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algn="ctr"/>
              <a:r>
                <a:rPr lang="es-CO" sz="1100">
                  <a:solidFill>
                    <a:srgbClr val="002060"/>
                  </a:solidFill>
                  <a:latin typeface="Arial Narrow" panose="020B0606020202030204" pitchFamily="34" charset="0"/>
                  <a:cs typeface="Arial" panose="020B0604020202020204" pitchFamily="34" charset="0"/>
                </a:rPr>
                <a:t>Elaboración Presupuesto Anual y General del Distrito</a:t>
              </a:r>
            </a:p>
          </p:txBody>
        </p:sp>
        <p:sp>
          <p:nvSpPr>
            <p:cNvPr id="68" name="Rectángulo 67">
              <a:extLst>
                <a:ext uri="{FF2B5EF4-FFF2-40B4-BE49-F238E27FC236}">
                  <a16:creationId xmlns:a16="http://schemas.microsoft.com/office/drawing/2014/main" id="{46CF4A16-AF92-46C9-95BE-611B89CEDF02}"/>
                </a:ext>
              </a:extLst>
            </p:cNvPr>
            <p:cNvSpPr/>
            <p:nvPr/>
          </p:nvSpPr>
          <p:spPr>
            <a:xfrm>
              <a:off x="7007665" y="3837447"/>
              <a:ext cx="1248336" cy="342653"/>
            </a:xfrm>
            <a:prstGeom prst="rect">
              <a:avLst/>
            </a:prstGeom>
          </p:spPr>
          <p:style>
            <a:lnRef idx="2">
              <a:schemeClr val="accent3"/>
            </a:lnRef>
            <a:fillRef idx="1">
              <a:schemeClr val="lt1"/>
            </a:fillRef>
            <a:effectRef idx="0">
              <a:schemeClr val="accent3"/>
            </a:effectRef>
            <a:fontRef idx="minor">
              <a:schemeClr val="dk1"/>
            </a:fontRef>
          </p:style>
          <p:txBody>
            <a:bodyPr wrap="square" tIns="48600" bIns="48600">
              <a:spAutoFit/>
            </a:bodyPr>
            <a:lstStyle/>
            <a:p>
              <a:pPr algn="ctr"/>
              <a:r>
                <a:rPr lang="es-CO" sz="1000">
                  <a:solidFill>
                    <a:schemeClr val="tx1"/>
                  </a:solidFill>
                  <a:latin typeface="Arial Narrow" panose="020B0606020202030204" pitchFamily="34" charset="0"/>
                  <a:cs typeface="Arial" panose="020B0604020202020204" pitchFamily="34" charset="0"/>
                </a:rPr>
                <a:t>Elaboración del Plan Financiero Plurianual </a:t>
              </a:r>
            </a:p>
          </p:txBody>
        </p:sp>
        <p:sp>
          <p:nvSpPr>
            <p:cNvPr id="69" name="Rectángulo 68">
              <a:extLst>
                <a:ext uri="{FF2B5EF4-FFF2-40B4-BE49-F238E27FC236}">
                  <a16:creationId xmlns:a16="http://schemas.microsoft.com/office/drawing/2014/main" id="{7BB5BC56-DB19-40A0-88EA-20BCB592F36D}"/>
                </a:ext>
              </a:extLst>
            </p:cNvPr>
            <p:cNvSpPr/>
            <p:nvPr/>
          </p:nvSpPr>
          <p:spPr>
            <a:xfrm>
              <a:off x="2620367" y="5107106"/>
              <a:ext cx="1214269" cy="828280"/>
            </a:xfrm>
            <a:prstGeom prst="rect">
              <a:avLst/>
            </a:prstGeom>
            <a:solidFill>
              <a:schemeClr val="bg1">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600">
                  <a:solidFill>
                    <a:schemeClr val="bg1"/>
                  </a:solidFill>
                  <a:latin typeface="Arial Narrow" panose="020B0606020202030204" pitchFamily="34" charset="0"/>
                  <a:cs typeface="Arial" panose="020B0604020202020204" pitchFamily="34" charset="0"/>
                </a:rPr>
                <a:t>Ordenar el gasto de la Unidad Ejecutora 02 – DDP</a:t>
              </a:r>
            </a:p>
          </p:txBody>
        </p:sp>
        <p:sp>
          <p:nvSpPr>
            <p:cNvPr id="70" name="Rectángulo 69">
              <a:extLst>
                <a:ext uri="{FF2B5EF4-FFF2-40B4-BE49-F238E27FC236}">
                  <a16:creationId xmlns:a16="http://schemas.microsoft.com/office/drawing/2014/main" id="{3F0DEB27-8395-44BD-AE19-7595A85DC51D}"/>
                </a:ext>
              </a:extLst>
            </p:cNvPr>
            <p:cNvSpPr/>
            <p:nvPr/>
          </p:nvSpPr>
          <p:spPr>
            <a:xfrm>
              <a:off x="8403737" y="3013890"/>
              <a:ext cx="1248336" cy="492039"/>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tIns="48600" bIns="48600">
              <a:spAutoFit/>
            </a:bodyPr>
            <a:lstStyle/>
            <a:p>
              <a:pPr algn="ctr"/>
              <a:r>
                <a:rPr lang="es-CO" sz="1050">
                  <a:solidFill>
                    <a:schemeClr val="tx1"/>
                  </a:solidFill>
                  <a:latin typeface="Arial Narrow" panose="020B0606020202030204" pitchFamily="34" charset="0"/>
                  <a:cs typeface="Arial" panose="020B0604020202020204" pitchFamily="34" charset="0"/>
                </a:rPr>
                <a:t>Análisis sostenibilidad presupuestal de proyectos de ley, acuerdos y decretos</a:t>
              </a:r>
            </a:p>
          </p:txBody>
        </p:sp>
        <p:sp>
          <p:nvSpPr>
            <p:cNvPr id="71" name="Rectángulo 70">
              <a:extLst>
                <a:ext uri="{FF2B5EF4-FFF2-40B4-BE49-F238E27FC236}">
                  <a16:creationId xmlns:a16="http://schemas.microsoft.com/office/drawing/2014/main" id="{4C6CC871-471C-48ED-B9C1-83122261C034}"/>
                </a:ext>
              </a:extLst>
            </p:cNvPr>
            <p:cNvSpPr/>
            <p:nvPr/>
          </p:nvSpPr>
          <p:spPr>
            <a:xfrm>
              <a:off x="8403739" y="3641060"/>
              <a:ext cx="1248337" cy="355643"/>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tIns="48600" bIns="48600">
              <a:spAutoFit/>
            </a:bodyPr>
            <a:lstStyle/>
            <a:p>
              <a:pPr algn="ctr"/>
              <a:r>
                <a:rPr lang="es-CO" sz="1050">
                  <a:solidFill>
                    <a:schemeClr val="tx1"/>
                  </a:solidFill>
                  <a:latin typeface="Arial Narrow" panose="020B0606020202030204" pitchFamily="34" charset="0"/>
                  <a:cs typeface="Arial" panose="020B0604020202020204" pitchFamily="34" charset="0"/>
                </a:rPr>
                <a:t>Seguimiento de las fuentes de financiamiento SGP</a:t>
              </a:r>
            </a:p>
          </p:txBody>
        </p:sp>
        <p:sp>
          <p:nvSpPr>
            <p:cNvPr id="72" name="Rectángulo 71">
              <a:extLst>
                <a:ext uri="{FF2B5EF4-FFF2-40B4-BE49-F238E27FC236}">
                  <a16:creationId xmlns:a16="http://schemas.microsoft.com/office/drawing/2014/main" id="{30387BC4-C42B-4015-B862-E6BFA7B9AD4B}"/>
                </a:ext>
              </a:extLst>
            </p:cNvPr>
            <p:cNvSpPr/>
            <p:nvPr/>
          </p:nvSpPr>
          <p:spPr>
            <a:xfrm>
              <a:off x="8403736" y="4116061"/>
              <a:ext cx="1248338" cy="355643"/>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tIns="48600" bIns="48600">
              <a:spAutoFit/>
            </a:bodyPr>
            <a:lstStyle/>
            <a:p>
              <a:pPr algn="ctr"/>
              <a:r>
                <a:rPr lang="es-CO" sz="1050">
                  <a:solidFill>
                    <a:schemeClr val="tx1"/>
                  </a:solidFill>
                  <a:latin typeface="Arial Narrow" panose="020B0606020202030204" pitchFamily="34" charset="0"/>
                  <a:cs typeface="Arial" panose="020B0604020202020204" pitchFamily="34" charset="0"/>
                </a:rPr>
                <a:t>Seguimiento Recursos SGP y SGR</a:t>
              </a:r>
            </a:p>
          </p:txBody>
        </p:sp>
        <p:sp>
          <p:nvSpPr>
            <p:cNvPr id="73" name="Rectángulo 72">
              <a:extLst>
                <a:ext uri="{FF2B5EF4-FFF2-40B4-BE49-F238E27FC236}">
                  <a16:creationId xmlns:a16="http://schemas.microsoft.com/office/drawing/2014/main" id="{C40CA40E-5815-4121-8960-8203B531E660}"/>
                </a:ext>
              </a:extLst>
            </p:cNvPr>
            <p:cNvSpPr/>
            <p:nvPr/>
          </p:nvSpPr>
          <p:spPr>
            <a:xfrm>
              <a:off x="8403737" y="4586866"/>
              <a:ext cx="1248338" cy="355643"/>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tIns="48600" bIns="48600">
              <a:spAutoFit/>
            </a:bodyPr>
            <a:lstStyle/>
            <a:p>
              <a:pPr algn="ctr"/>
              <a:r>
                <a:rPr lang="es-CO" sz="1050">
                  <a:solidFill>
                    <a:schemeClr val="tx1"/>
                  </a:solidFill>
                  <a:latin typeface="Arial Narrow" panose="020B0606020202030204" pitchFamily="34" charset="0"/>
                  <a:cs typeface="Arial" panose="020B0604020202020204" pitchFamily="34" charset="0"/>
                </a:rPr>
                <a:t>Participación Comisión - Sentencia Río Bogotá</a:t>
              </a:r>
            </a:p>
          </p:txBody>
        </p:sp>
        <p:sp>
          <p:nvSpPr>
            <p:cNvPr id="74" name="Rectángulo 73">
              <a:extLst>
                <a:ext uri="{FF2B5EF4-FFF2-40B4-BE49-F238E27FC236}">
                  <a16:creationId xmlns:a16="http://schemas.microsoft.com/office/drawing/2014/main" id="{1C6D8B4D-1BA2-4D42-9782-82E2D951E380}"/>
                </a:ext>
              </a:extLst>
            </p:cNvPr>
            <p:cNvSpPr/>
            <p:nvPr/>
          </p:nvSpPr>
          <p:spPr>
            <a:xfrm>
              <a:off x="8403737" y="5033543"/>
              <a:ext cx="1248339" cy="628436"/>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tIns="48600" bIns="48600">
              <a:spAutoFit/>
            </a:bodyPr>
            <a:lstStyle/>
            <a:p>
              <a:pPr algn="ctr"/>
              <a:r>
                <a:rPr lang="es-CO" sz="1050">
                  <a:solidFill>
                    <a:schemeClr val="tx1"/>
                  </a:solidFill>
                  <a:latin typeface="Arial Narrow" panose="020B0606020202030204" pitchFamily="34" charset="0"/>
                  <a:cs typeface="Arial" panose="020B0604020202020204" pitchFamily="34" charset="0"/>
                </a:rPr>
                <a:t>PMR , </a:t>
              </a:r>
            </a:p>
            <a:p>
              <a:pPr algn="ctr"/>
              <a:r>
                <a:rPr lang="es-CO" sz="1050">
                  <a:solidFill>
                    <a:schemeClr val="tx1"/>
                  </a:solidFill>
                  <a:latin typeface="Arial Narrow" panose="020B0606020202030204" pitchFamily="34" charset="0"/>
                  <a:cs typeface="Arial" panose="020B0604020202020204" pitchFamily="34" charset="0"/>
                </a:rPr>
                <a:t>Gasto Recurrente,</a:t>
              </a:r>
            </a:p>
            <a:p>
              <a:pPr algn="ctr"/>
              <a:r>
                <a:rPr lang="es-CO" sz="1050">
                  <a:solidFill>
                    <a:schemeClr val="tx1"/>
                  </a:solidFill>
                  <a:latin typeface="Arial Narrow" panose="020B0606020202030204" pitchFamily="34" charset="0"/>
                  <a:cs typeface="Arial" panose="020B0604020202020204" pitchFamily="34" charset="0"/>
                </a:rPr>
                <a:t>Poblaciones</a:t>
              </a:r>
            </a:p>
            <a:p>
              <a:pPr algn="ctr"/>
              <a:r>
                <a:rPr lang="es-CO" sz="1050">
                  <a:solidFill>
                    <a:schemeClr val="tx1"/>
                  </a:solidFill>
                  <a:latin typeface="Arial Narrow" panose="020B0606020202030204" pitchFamily="34" charset="0"/>
                  <a:cs typeface="Arial" panose="020B0604020202020204" pitchFamily="34" charset="0"/>
                </a:rPr>
                <a:t>Calidad del gasto</a:t>
              </a:r>
            </a:p>
          </p:txBody>
        </p:sp>
        <p:sp>
          <p:nvSpPr>
            <p:cNvPr id="75" name="Rectángulo 74">
              <a:extLst>
                <a:ext uri="{FF2B5EF4-FFF2-40B4-BE49-F238E27FC236}">
                  <a16:creationId xmlns:a16="http://schemas.microsoft.com/office/drawing/2014/main" id="{4BBECF86-F6CE-4738-BC19-1AFB314B15DF}"/>
                </a:ext>
              </a:extLst>
            </p:cNvPr>
            <p:cNvSpPr/>
            <p:nvPr/>
          </p:nvSpPr>
          <p:spPr>
            <a:xfrm>
              <a:off x="7002487" y="4269699"/>
              <a:ext cx="1252253" cy="342653"/>
            </a:xfrm>
            <a:prstGeom prst="rect">
              <a:avLst/>
            </a:prstGeom>
          </p:spPr>
          <p:style>
            <a:lnRef idx="2">
              <a:schemeClr val="accent3"/>
            </a:lnRef>
            <a:fillRef idx="1">
              <a:schemeClr val="lt1"/>
            </a:fillRef>
            <a:effectRef idx="0">
              <a:schemeClr val="accent3"/>
            </a:effectRef>
            <a:fontRef idx="minor">
              <a:schemeClr val="dk1"/>
            </a:fontRef>
          </p:style>
          <p:txBody>
            <a:bodyPr wrap="square" tIns="48600" bIns="48600">
              <a:spAutoFit/>
            </a:bodyPr>
            <a:lstStyle/>
            <a:p>
              <a:pPr algn="ctr"/>
              <a:r>
                <a:rPr lang="es-CO" sz="1000">
                  <a:solidFill>
                    <a:schemeClr val="tx1"/>
                  </a:solidFill>
                  <a:latin typeface="Arial Narrow" panose="020B0606020202030204" pitchFamily="34" charset="0"/>
                  <a:cs typeface="Arial" panose="020B0604020202020204" pitchFamily="34" charset="0"/>
                </a:rPr>
                <a:t>Reportes – CUIPO (Contraloría General de la República y DNP)</a:t>
              </a:r>
            </a:p>
          </p:txBody>
        </p:sp>
        <p:sp>
          <p:nvSpPr>
            <p:cNvPr id="76" name="Rectángulo 75">
              <a:extLst>
                <a:ext uri="{FF2B5EF4-FFF2-40B4-BE49-F238E27FC236}">
                  <a16:creationId xmlns:a16="http://schemas.microsoft.com/office/drawing/2014/main" id="{6B63C436-A251-43D5-9031-F25AEA4EB811}"/>
                </a:ext>
              </a:extLst>
            </p:cNvPr>
            <p:cNvSpPr/>
            <p:nvPr/>
          </p:nvSpPr>
          <p:spPr>
            <a:xfrm>
              <a:off x="7002485" y="4843118"/>
              <a:ext cx="1248336" cy="342653"/>
            </a:xfrm>
            <a:prstGeom prst="rect">
              <a:avLst/>
            </a:prstGeom>
          </p:spPr>
          <p:style>
            <a:lnRef idx="2">
              <a:schemeClr val="accent3"/>
            </a:lnRef>
            <a:fillRef idx="1">
              <a:schemeClr val="lt1"/>
            </a:fillRef>
            <a:effectRef idx="0">
              <a:schemeClr val="accent3"/>
            </a:effectRef>
            <a:fontRef idx="minor">
              <a:schemeClr val="dk1"/>
            </a:fontRef>
          </p:style>
          <p:txBody>
            <a:bodyPr wrap="square" tIns="48600" bIns="48600">
              <a:spAutoFit/>
            </a:bodyPr>
            <a:lstStyle/>
            <a:p>
              <a:pPr algn="ctr"/>
              <a:r>
                <a:rPr lang="es-CO" sz="1000">
                  <a:solidFill>
                    <a:schemeClr val="tx1"/>
                  </a:solidFill>
                  <a:latin typeface="Arial Narrow" panose="020B0606020202030204" pitchFamily="34" charset="0"/>
                  <a:cs typeface="Arial" panose="020B0604020202020204" pitchFamily="34" charset="0"/>
                </a:rPr>
                <a:t>Control limites de gastos de funcionamiento (Ley 617 de 2000) </a:t>
              </a:r>
            </a:p>
          </p:txBody>
        </p:sp>
        <p:sp>
          <p:nvSpPr>
            <p:cNvPr id="77" name="Rectángulo 76">
              <a:extLst>
                <a:ext uri="{FF2B5EF4-FFF2-40B4-BE49-F238E27FC236}">
                  <a16:creationId xmlns:a16="http://schemas.microsoft.com/office/drawing/2014/main" id="{D027E340-D177-4BC3-99F8-98E75D376AA5}"/>
                </a:ext>
              </a:extLst>
            </p:cNvPr>
            <p:cNvSpPr/>
            <p:nvPr/>
          </p:nvSpPr>
          <p:spPr>
            <a:xfrm>
              <a:off x="2620368" y="3074048"/>
              <a:ext cx="2427869" cy="377839"/>
            </a:xfrm>
            <a:prstGeom prst="rect">
              <a:avLst/>
            </a:prstGeom>
          </p:spPr>
          <p:style>
            <a:lnRef idx="2">
              <a:schemeClr val="dk1"/>
            </a:lnRef>
            <a:fillRef idx="1">
              <a:schemeClr val="lt1"/>
            </a:fillRef>
            <a:effectRef idx="0">
              <a:schemeClr val="dk1"/>
            </a:effectRef>
            <a:fontRef idx="minor">
              <a:schemeClr val="dk1"/>
            </a:fontRef>
          </p:style>
          <p:txBody>
            <a:bodyPr wrap="square" tIns="54000" bIns="54000">
              <a:spAutoFit/>
            </a:bodyPr>
            <a:lstStyle/>
            <a:p>
              <a:pPr algn="ctr"/>
              <a:r>
                <a:rPr lang="es-CO" sz="1100">
                  <a:solidFill>
                    <a:schemeClr val="tx1"/>
                  </a:solidFill>
                  <a:latin typeface="Arial Narrow" panose="020B0606020202030204" pitchFamily="34" charset="0"/>
                  <a:cs typeface="Arial" panose="020B0604020202020204" pitchFamily="34" charset="0"/>
                </a:rPr>
                <a:t>Asesorar en la Programación, ejecución, seguimiento y cierre presupuestal a las entidades distritales</a:t>
              </a:r>
            </a:p>
          </p:txBody>
        </p:sp>
        <p:sp>
          <p:nvSpPr>
            <p:cNvPr id="78" name="Rectángulo 77">
              <a:extLst>
                <a:ext uri="{FF2B5EF4-FFF2-40B4-BE49-F238E27FC236}">
                  <a16:creationId xmlns:a16="http://schemas.microsoft.com/office/drawing/2014/main" id="{AE2C6917-B89E-46E1-91DC-55037B10DBEA}"/>
                </a:ext>
              </a:extLst>
            </p:cNvPr>
            <p:cNvSpPr/>
            <p:nvPr/>
          </p:nvSpPr>
          <p:spPr>
            <a:xfrm>
              <a:off x="2620368" y="4599760"/>
              <a:ext cx="2427869" cy="234948"/>
            </a:xfrm>
            <a:prstGeom prst="rect">
              <a:avLst/>
            </a:prstGeom>
          </p:spPr>
          <p:style>
            <a:lnRef idx="2">
              <a:schemeClr val="dk1"/>
            </a:lnRef>
            <a:fillRef idx="1">
              <a:schemeClr val="lt1"/>
            </a:fillRef>
            <a:effectRef idx="0">
              <a:schemeClr val="dk1"/>
            </a:effectRef>
            <a:fontRef idx="minor">
              <a:schemeClr val="dk1"/>
            </a:fontRef>
          </p:style>
          <p:txBody>
            <a:bodyPr wrap="square" tIns="54000" bIns="54000">
              <a:spAutoFit/>
            </a:bodyPr>
            <a:lstStyle/>
            <a:p>
              <a:pPr algn="ctr"/>
              <a:r>
                <a:rPr lang="es-CO" sz="1100">
                  <a:solidFill>
                    <a:schemeClr val="tx1"/>
                  </a:solidFill>
                  <a:latin typeface="Arial Narrow" panose="020B0606020202030204" pitchFamily="34" charset="0"/>
                  <a:cs typeface="Arial" panose="020B0604020202020204" pitchFamily="34" charset="0"/>
                </a:rPr>
                <a:t>Propuesta de distribución de los excedentes financieros </a:t>
              </a:r>
            </a:p>
          </p:txBody>
        </p:sp>
        <p:sp>
          <p:nvSpPr>
            <p:cNvPr id="79" name="Rectángulo 78">
              <a:extLst>
                <a:ext uri="{FF2B5EF4-FFF2-40B4-BE49-F238E27FC236}">
                  <a16:creationId xmlns:a16="http://schemas.microsoft.com/office/drawing/2014/main" id="{3BB960AD-0C55-4E24-B2FB-4A9234799BF0}"/>
                </a:ext>
              </a:extLst>
            </p:cNvPr>
            <p:cNvSpPr/>
            <p:nvPr/>
          </p:nvSpPr>
          <p:spPr>
            <a:xfrm>
              <a:off x="2620368" y="3739462"/>
              <a:ext cx="2427869" cy="234948"/>
            </a:xfrm>
            <a:prstGeom prst="rect">
              <a:avLst/>
            </a:prstGeom>
          </p:spPr>
          <p:style>
            <a:lnRef idx="2">
              <a:schemeClr val="dk1"/>
            </a:lnRef>
            <a:fillRef idx="1">
              <a:schemeClr val="lt1"/>
            </a:fillRef>
            <a:effectRef idx="0">
              <a:schemeClr val="dk1"/>
            </a:effectRef>
            <a:fontRef idx="minor">
              <a:schemeClr val="dk1"/>
            </a:fontRef>
          </p:style>
          <p:txBody>
            <a:bodyPr wrap="square" tIns="54000" bIns="54000">
              <a:spAutoFit/>
            </a:bodyPr>
            <a:lstStyle/>
            <a:p>
              <a:pPr algn="ctr"/>
              <a:r>
                <a:rPr lang="es-CO" sz="1100">
                  <a:solidFill>
                    <a:schemeClr val="tx1"/>
                  </a:solidFill>
                  <a:latin typeface="Arial Narrow" panose="020B0606020202030204" pitchFamily="34" charset="0"/>
                  <a:cs typeface="Arial" panose="020B0604020202020204" pitchFamily="34" charset="0"/>
                </a:rPr>
                <a:t>Análisis  de modificaciones presupuestales </a:t>
              </a:r>
            </a:p>
          </p:txBody>
        </p:sp>
        <p:sp>
          <p:nvSpPr>
            <p:cNvPr id="80" name="Rectángulo 79">
              <a:extLst>
                <a:ext uri="{FF2B5EF4-FFF2-40B4-BE49-F238E27FC236}">
                  <a16:creationId xmlns:a16="http://schemas.microsoft.com/office/drawing/2014/main" id="{64786AE6-6DCC-4AD5-B330-EF074D162E07}"/>
                </a:ext>
              </a:extLst>
            </p:cNvPr>
            <p:cNvSpPr/>
            <p:nvPr/>
          </p:nvSpPr>
          <p:spPr>
            <a:xfrm>
              <a:off x="2632398" y="1664263"/>
              <a:ext cx="2484002" cy="238732"/>
            </a:xfrm>
            <a:prstGeom prst="rect">
              <a:avLst/>
            </a:prstGeom>
            <a:solidFill>
              <a:srgbClr val="92D050"/>
            </a:solidFill>
          </p:spPr>
          <p:style>
            <a:lnRef idx="1">
              <a:schemeClr val="accent6"/>
            </a:lnRef>
            <a:fillRef idx="3">
              <a:schemeClr val="accent6"/>
            </a:fillRef>
            <a:effectRef idx="2">
              <a:schemeClr val="accent6"/>
            </a:effectRef>
            <a:fontRef idx="minor">
              <a:schemeClr val="lt1"/>
            </a:fontRef>
          </p:style>
          <p:txBody>
            <a:bodyPr wrap="square" tIns="48600" bIns="48600">
              <a:spAutoFit/>
            </a:bodyPr>
            <a:lstStyle/>
            <a:p>
              <a:pPr algn="ctr"/>
              <a:r>
                <a:rPr lang="es-CO" sz="1200">
                  <a:solidFill>
                    <a:srgbClr val="002060"/>
                  </a:solidFill>
                  <a:latin typeface="Arial Narrow" panose="020B0606020202030204" pitchFamily="34" charset="0"/>
                  <a:cs typeface="Arial" panose="020B0604020202020204" pitchFamily="34" charset="0"/>
                </a:rPr>
                <a:t>Recomendaciones  al CONFIS Distrital </a:t>
              </a:r>
            </a:p>
          </p:txBody>
        </p:sp>
        <p:sp>
          <p:nvSpPr>
            <p:cNvPr id="81" name="Rectángulo 80">
              <a:extLst>
                <a:ext uri="{FF2B5EF4-FFF2-40B4-BE49-F238E27FC236}">
                  <a16:creationId xmlns:a16="http://schemas.microsoft.com/office/drawing/2014/main" id="{D80F16CD-F54B-41EB-A6D0-C118FD835C9A}"/>
                </a:ext>
              </a:extLst>
            </p:cNvPr>
            <p:cNvSpPr/>
            <p:nvPr/>
          </p:nvSpPr>
          <p:spPr>
            <a:xfrm>
              <a:off x="2620368" y="4112404"/>
              <a:ext cx="2427869" cy="234948"/>
            </a:xfrm>
            <a:prstGeom prst="rect">
              <a:avLst/>
            </a:prstGeom>
          </p:spPr>
          <p:style>
            <a:lnRef idx="2">
              <a:schemeClr val="dk1"/>
            </a:lnRef>
            <a:fillRef idx="1">
              <a:schemeClr val="lt1"/>
            </a:fillRef>
            <a:effectRef idx="0">
              <a:schemeClr val="dk1"/>
            </a:effectRef>
            <a:fontRef idx="minor">
              <a:schemeClr val="dk1"/>
            </a:fontRef>
          </p:style>
          <p:txBody>
            <a:bodyPr wrap="square" tIns="54000" bIns="54000">
              <a:spAutoFit/>
            </a:bodyPr>
            <a:lstStyle/>
            <a:p>
              <a:pPr algn="ctr"/>
              <a:r>
                <a:rPr lang="es-CO" sz="1100">
                  <a:solidFill>
                    <a:schemeClr val="tx1"/>
                  </a:solidFill>
                  <a:latin typeface="Arial Narrow" panose="020B0606020202030204" pitchFamily="34" charset="0"/>
                  <a:cs typeface="Arial" panose="020B0604020202020204" pitchFamily="34" charset="0"/>
                </a:rPr>
                <a:t>Capacitación presupuestal a entidades del Distrito</a:t>
              </a:r>
            </a:p>
          </p:txBody>
        </p:sp>
        <p:sp>
          <p:nvSpPr>
            <p:cNvPr id="82" name="Rectángulo 81">
              <a:extLst>
                <a:ext uri="{FF2B5EF4-FFF2-40B4-BE49-F238E27FC236}">
                  <a16:creationId xmlns:a16="http://schemas.microsoft.com/office/drawing/2014/main" id="{FAC37136-B14A-4114-8B5C-226EB4BB6933}"/>
                </a:ext>
              </a:extLst>
            </p:cNvPr>
            <p:cNvSpPr/>
            <p:nvPr/>
          </p:nvSpPr>
          <p:spPr>
            <a:xfrm>
              <a:off x="7009556" y="3013889"/>
              <a:ext cx="1248336" cy="602455"/>
            </a:xfrm>
            <a:prstGeom prst="rect">
              <a:avLst/>
            </a:prstGeom>
          </p:spPr>
          <p:style>
            <a:lnRef idx="2">
              <a:schemeClr val="accent3"/>
            </a:lnRef>
            <a:fillRef idx="1">
              <a:schemeClr val="lt1"/>
            </a:fillRef>
            <a:effectRef idx="0">
              <a:schemeClr val="accent3"/>
            </a:effectRef>
            <a:fontRef idx="minor">
              <a:schemeClr val="dk1"/>
            </a:fontRef>
          </p:style>
          <p:txBody>
            <a:bodyPr wrap="square" tIns="48600" bIns="48600">
              <a:spAutoFit/>
            </a:bodyPr>
            <a:lstStyle/>
            <a:p>
              <a:pPr algn="ctr"/>
              <a:r>
                <a:rPr lang="es-CO" sz="1000">
                  <a:solidFill>
                    <a:schemeClr val="tx1"/>
                  </a:solidFill>
                  <a:latin typeface="Arial Narrow" panose="020B0606020202030204" pitchFamily="34" charset="0"/>
                  <a:cs typeface="Arial" panose="020B0604020202020204" pitchFamily="34" charset="0"/>
                </a:rPr>
                <a:t>Consolidación  de la información presupuestal y financiera del D.C. Seguimiento Fuentes de Destinación  Especifica</a:t>
              </a:r>
            </a:p>
          </p:txBody>
        </p:sp>
        <p:sp>
          <p:nvSpPr>
            <p:cNvPr id="84" name="Rectángulo redondeado 79">
              <a:extLst>
                <a:ext uri="{FF2B5EF4-FFF2-40B4-BE49-F238E27FC236}">
                  <a16:creationId xmlns:a16="http://schemas.microsoft.com/office/drawing/2014/main" id="{950F4262-01A1-4ED4-B066-CAFDB945BF36}"/>
                </a:ext>
              </a:extLst>
            </p:cNvPr>
            <p:cNvSpPr/>
            <p:nvPr/>
          </p:nvSpPr>
          <p:spPr>
            <a:xfrm>
              <a:off x="7075141" y="2384624"/>
              <a:ext cx="1080000" cy="373673"/>
            </a:xfrm>
            <a:prstGeom prst="round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CO" sz="1000" b="1">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Subdirección FINANZAS DISTRITALES</a:t>
              </a:r>
            </a:p>
          </p:txBody>
        </p:sp>
        <p:sp>
          <p:nvSpPr>
            <p:cNvPr id="85" name="Rectángulo 84">
              <a:extLst>
                <a:ext uri="{FF2B5EF4-FFF2-40B4-BE49-F238E27FC236}">
                  <a16:creationId xmlns:a16="http://schemas.microsoft.com/office/drawing/2014/main" id="{3DF5B5F2-F528-405D-BC64-F79E744EC40B}"/>
                </a:ext>
              </a:extLst>
            </p:cNvPr>
            <p:cNvSpPr/>
            <p:nvPr/>
          </p:nvSpPr>
          <p:spPr>
            <a:xfrm>
              <a:off x="5511748" y="1054572"/>
              <a:ext cx="1002005" cy="75992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endParaRPr lang="es-CO" sz="1050">
                <a:solidFill>
                  <a:schemeClr val="tx1"/>
                </a:solidFill>
                <a:latin typeface="Arial Narrow" panose="020B0606020202030204" pitchFamily="34" charset="0"/>
                <a:cs typeface="Arial" panose="020B0604020202020204" pitchFamily="34" charset="0"/>
              </a:endParaRPr>
            </a:p>
            <a:p>
              <a:pPr lvl="0" algn="ctr"/>
              <a:r>
                <a:rPr lang="es-CO" sz="3200" b="1">
                  <a:solidFill>
                    <a:schemeClr val="bg1"/>
                  </a:solidFill>
                  <a:latin typeface="Arial Narrow" panose="020B0606020202030204" pitchFamily="34" charset="0"/>
                  <a:cs typeface="Arial" panose="020B0604020202020204" pitchFamily="34" charset="0"/>
                </a:rPr>
                <a:t>DDP</a:t>
              </a:r>
            </a:p>
            <a:p>
              <a:pPr lvl="0"/>
              <a:endParaRPr lang="es-CO" sz="1050">
                <a:solidFill>
                  <a:schemeClr val="tx1"/>
                </a:solidFill>
                <a:latin typeface="Arial Narrow" panose="020B0606020202030204" pitchFamily="34" charset="0"/>
                <a:cs typeface="Arial" panose="020B0604020202020204" pitchFamily="34" charset="0"/>
              </a:endParaRPr>
            </a:p>
          </p:txBody>
        </p:sp>
        <p:sp>
          <p:nvSpPr>
            <p:cNvPr id="86" name="Rectángulo 85">
              <a:extLst>
                <a:ext uri="{FF2B5EF4-FFF2-40B4-BE49-F238E27FC236}">
                  <a16:creationId xmlns:a16="http://schemas.microsoft.com/office/drawing/2014/main" id="{6F61DB1E-80C2-4279-9472-99B393D5BF04}"/>
                </a:ext>
              </a:extLst>
            </p:cNvPr>
            <p:cNvSpPr/>
            <p:nvPr/>
          </p:nvSpPr>
          <p:spPr>
            <a:xfrm>
              <a:off x="7002485" y="5422921"/>
              <a:ext cx="1248336" cy="342653"/>
            </a:xfrm>
            <a:prstGeom prst="rect">
              <a:avLst/>
            </a:prstGeom>
          </p:spPr>
          <p:style>
            <a:lnRef idx="2">
              <a:schemeClr val="accent3"/>
            </a:lnRef>
            <a:fillRef idx="1">
              <a:schemeClr val="lt1"/>
            </a:fillRef>
            <a:effectRef idx="0">
              <a:schemeClr val="accent3"/>
            </a:effectRef>
            <a:fontRef idx="minor">
              <a:schemeClr val="dk1"/>
            </a:fontRef>
          </p:style>
          <p:txBody>
            <a:bodyPr wrap="square" tIns="48600" bIns="48600">
              <a:spAutoFit/>
            </a:bodyPr>
            <a:lstStyle/>
            <a:p>
              <a:pPr algn="ctr"/>
              <a:r>
                <a:rPr lang="es-CO" sz="1000">
                  <a:solidFill>
                    <a:schemeClr val="tx1"/>
                  </a:solidFill>
                  <a:latin typeface="Arial Narrow" panose="020B0606020202030204" pitchFamily="34" charset="0"/>
                  <a:cs typeface="Arial" panose="020B0604020202020204" pitchFamily="34" charset="0"/>
                </a:rPr>
                <a:t>Elaboración del informe del cierre Presupuestal </a:t>
              </a:r>
            </a:p>
          </p:txBody>
        </p:sp>
        <p:sp>
          <p:nvSpPr>
            <p:cNvPr id="91" name="Rectángulo redondeado 6">
              <a:extLst>
                <a:ext uri="{FF2B5EF4-FFF2-40B4-BE49-F238E27FC236}">
                  <a16:creationId xmlns:a16="http://schemas.microsoft.com/office/drawing/2014/main" id="{382688BF-FE14-4A30-BEA7-EA35626F9E48}"/>
                </a:ext>
              </a:extLst>
            </p:cNvPr>
            <p:cNvSpPr/>
            <p:nvPr/>
          </p:nvSpPr>
          <p:spPr>
            <a:xfrm>
              <a:off x="5192759" y="3045456"/>
              <a:ext cx="1631874" cy="3006602"/>
            </a:xfrm>
            <a:prstGeom prst="roundRect">
              <a:avLst>
                <a:gd name="adj" fmla="val 5436"/>
              </a:avLst>
            </a:prstGeom>
            <a:noFill/>
            <a:ln w="28575">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2" name="Cilindro 91">
              <a:extLst>
                <a:ext uri="{FF2B5EF4-FFF2-40B4-BE49-F238E27FC236}">
                  <a16:creationId xmlns:a16="http://schemas.microsoft.com/office/drawing/2014/main" id="{F341B13C-A4A5-458C-BBEF-06EFFB486AD8}"/>
                </a:ext>
              </a:extLst>
            </p:cNvPr>
            <p:cNvSpPr/>
            <p:nvPr/>
          </p:nvSpPr>
          <p:spPr>
            <a:xfrm>
              <a:off x="5831758" y="3729799"/>
              <a:ext cx="324036" cy="1671952"/>
            </a:xfrm>
            <a:prstGeom prst="can">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3" name="Cubo 92">
              <a:extLst>
                <a:ext uri="{FF2B5EF4-FFF2-40B4-BE49-F238E27FC236}">
                  <a16:creationId xmlns:a16="http://schemas.microsoft.com/office/drawing/2014/main" id="{149012FA-52EB-4072-BBCA-6F5B5835239F}"/>
                </a:ext>
              </a:extLst>
            </p:cNvPr>
            <p:cNvSpPr/>
            <p:nvPr/>
          </p:nvSpPr>
          <p:spPr>
            <a:xfrm>
              <a:off x="5750749" y="3398114"/>
              <a:ext cx="486054" cy="283352"/>
            </a:xfrm>
            <a:prstGeom prst="cube">
              <a:avLst>
                <a:gd name="adj" fmla="val 50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4" name="Cubo 93">
              <a:extLst>
                <a:ext uri="{FF2B5EF4-FFF2-40B4-BE49-F238E27FC236}">
                  <a16:creationId xmlns:a16="http://schemas.microsoft.com/office/drawing/2014/main" id="{802C4F7F-65E9-4712-9DF4-A8F630FDE71F}"/>
                </a:ext>
              </a:extLst>
            </p:cNvPr>
            <p:cNvSpPr/>
            <p:nvPr/>
          </p:nvSpPr>
          <p:spPr>
            <a:xfrm>
              <a:off x="5760840" y="5463945"/>
              <a:ext cx="486054" cy="260000"/>
            </a:xfrm>
            <a:prstGeom prst="cube">
              <a:avLst>
                <a:gd name="adj" fmla="val 50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5" name="Cubo 94">
              <a:extLst>
                <a:ext uri="{FF2B5EF4-FFF2-40B4-BE49-F238E27FC236}">
                  <a16:creationId xmlns:a16="http://schemas.microsoft.com/office/drawing/2014/main" id="{B8CB52B3-B111-4706-A010-7ECB02840FC1}"/>
                </a:ext>
              </a:extLst>
            </p:cNvPr>
            <p:cNvSpPr/>
            <p:nvPr/>
          </p:nvSpPr>
          <p:spPr>
            <a:xfrm>
              <a:off x="5327824" y="3903727"/>
              <a:ext cx="310406" cy="1336919"/>
            </a:xfrm>
            <a:prstGeom prst="cube">
              <a:avLst>
                <a:gd name="adj" fmla="val 61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6" name="Cubo 95">
              <a:extLst>
                <a:ext uri="{FF2B5EF4-FFF2-40B4-BE49-F238E27FC236}">
                  <a16:creationId xmlns:a16="http://schemas.microsoft.com/office/drawing/2014/main" id="{2DA04F3E-B71F-471A-8E0D-DEC308B4A813}"/>
                </a:ext>
              </a:extLst>
            </p:cNvPr>
            <p:cNvSpPr/>
            <p:nvPr/>
          </p:nvSpPr>
          <p:spPr>
            <a:xfrm>
              <a:off x="6360412" y="3896961"/>
              <a:ext cx="310406" cy="1359104"/>
            </a:xfrm>
            <a:prstGeom prst="cube">
              <a:avLst>
                <a:gd name="adj" fmla="val 61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97" name="CuadroTexto 96">
              <a:extLst>
                <a:ext uri="{FF2B5EF4-FFF2-40B4-BE49-F238E27FC236}">
                  <a16:creationId xmlns:a16="http://schemas.microsoft.com/office/drawing/2014/main" id="{3F12CF90-12EC-4670-A9F2-2252684CD7F2}"/>
                </a:ext>
              </a:extLst>
            </p:cNvPr>
            <p:cNvSpPr txBox="1"/>
            <p:nvPr/>
          </p:nvSpPr>
          <p:spPr>
            <a:xfrm rot="16200000">
              <a:off x="5193861" y="4455912"/>
              <a:ext cx="1639315" cy="283755"/>
            </a:xfrm>
            <a:prstGeom prst="rect">
              <a:avLst/>
            </a:prstGeom>
            <a:noFill/>
          </p:spPr>
          <p:txBody>
            <a:bodyPr wrap="square" rtlCol="0">
              <a:spAutoFit/>
            </a:bodyPr>
            <a:lstStyle/>
            <a:p>
              <a:pPr algn="ctr"/>
              <a:r>
                <a:rPr lang="es-CO" sz="1000" b="1">
                  <a:solidFill>
                    <a:schemeClr val="tx2"/>
                  </a:solidFill>
                  <a:latin typeface="Arial Narrow" panose="020B0606020202030204" pitchFamily="34" charset="0"/>
                  <a:cs typeface="Arial" panose="020B0604020202020204" pitchFamily="34" charset="0"/>
                </a:rPr>
                <a:t>MÓDULOS ERP PRESUPUESTO</a:t>
              </a:r>
            </a:p>
            <a:p>
              <a:pPr algn="ctr"/>
              <a:r>
                <a:rPr lang="es-CO" sz="1000" b="1">
                  <a:solidFill>
                    <a:schemeClr val="tx2"/>
                  </a:solidFill>
                  <a:latin typeface="Arial Narrow" panose="020B0606020202030204" pitchFamily="34" charset="0"/>
                  <a:cs typeface="Arial" panose="020B0604020202020204" pitchFamily="34" charset="0"/>
                </a:rPr>
                <a:t> (BASES DE DATOS).</a:t>
              </a:r>
            </a:p>
          </p:txBody>
        </p:sp>
        <p:sp>
          <p:nvSpPr>
            <p:cNvPr id="98" name="CuadroTexto 97">
              <a:extLst>
                <a:ext uri="{FF2B5EF4-FFF2-40B4-BE49-F238E27FC236}">
                  <a16:creationId xmlns:a16="http://schemas.microsoft.com/office/drawing/2014/main" id="{E08029E6-4D97-402F-862A-1A3A13DDA3D3}"/>
                </a:ext>
              </a:extLst>
            </p:cNvPr>
            <p:cNvSpPr txBox="1"/>
            <p:nvPr/>
          </p:nvSpPr>
          <p:spPr>
            <a:xfrm rot="16200000">
              <a:off x="6152873" y="4393704"/>
              <a:ext cx="697049" cy="180075"/>
            </a:xfrm>
            <a:prstGeom prst="rect">
              <a:avLst/>
            </a:prstGeom>
            <a:noFill/>
          </p:spPr>
          <p:txBody>
            <a:bodyPr wrap="square" rtlCol="0">
              <a:spAutoFit/>
            </a:bodyPr>
            <a:lstStyle/>
            <a:p>
              <a:pPr algn="ctr"/>
              <a:r>
                <a:rPr lang="es-CO" sz="1050">
                  <a:solidFill>
                    <a:schemeClr val="bg1"/>
                  </a:solidFill>
                  <a:latin typeface="Arial Narrow" panose="020B0606020202030204" pitchFamily="34" charset="0"/>
                  <a:cs typeface="Arial" panose="020B0604020202020204" pitchFamily="34" charset="0"/>
                </a:rPr>
                <a:t>Reportes</a:t>
              </a:r>
            </a:p>
          </p:txBody>
        </p:sp>
        <p:sp>
          <p:nvSpPr>
            <p:cNvPr id="99" name="CuadroTexto 98">
              <a:extLst>
                <a:ext uri="{FF2B5EF4-FFF2-40B4-BE49-F238E27FC236}">
                  <a16:creationId xmlns:a16="http://schemas.microsoft.com/office/drawing/2014/main" id="{C2F93B4A-505E-48FF-B2A8-E420C3EDACAE}"/>
                </a:ext>
              </a:extLst>
            </p:cNvPr>
            <p:cNvSpPr txBox="1"/>
            <p:nvPr/>
          </p:nvSpPr>
          <p:spPr>
            <a:xfrm>
              <a:off x="5543962" y="3057195"/>
              <a:ext cx="972372" cy="350733"/>
            </a:xfrm>
            <a:prstGeom prst="rect">
              <a:avLst/>
            </a:prstGeom>
            <a:noFill/>
          </p:spPr>
          <p:txBody>
            <a:bodyPr wrap="square" rtlCol="0">
              <a:spAutoFit/>
            </a:bodyPr>
            <a:lstStyle/>
            <a:p>
              <a:pPr algn="ctr"/>
              <a:r>
                <a:rPr lang="es-CO" sz="1050">
                  <a:latin typeface="Arial Narrow" panose="020B0606020202030204" pitchFamily="34" charset="0"/>
                  <a:cs typeface="Arial" panose="020B0604020202020204" pitchFamily="34" charset="0"/>
                </a:rPr>
                <a:t>Procesamiento de información</a:t>
              </a:r>
            </a:p>
          </p:txBody>
        </p:sp>
        <p:sp>
          <p:nvSpPr>
            <p:cNvPr id="100" name="CuadroTexto 99">
              <a:extLst>
                <a:ext uri="{FF2B5EF4-FFF2-40B4-BE49-F238E27FC236}">
                  <a16:creationId xmlns:a16="http://schemas.microsoft.com/office/drawing/2014/main" id="{91123D60-0064-4FAB-95EC-EA3766F17C4C}"/>
                </a:ext>
              </a:extLst>
            </p:cNvPr>
            <p:cNvSpPr txBox="1"/>
            <p:nvPr/>
          </p:nvSpPr>
          <p:spPr>
            <a:xfrm>
              <a:off x="5343151" y="5746676"/>
              <a:ext cx="1370430" cy="337744"/>
            </a:xfrm>
            <a:prstGeom prst="rect">
              <a:avLst/>
            </a:prstGeom>
            <a:noFill/>
          </p:spPr>
          <p:txBody>
            <a:bodyPr wrap="square" rtlCol="0">
              <a:spAutoFit/>
            </a:bodyPr>
            <a:lstStyle/>
            <a:p>
              <a:pPr algn="ctr"/>
              <a:r>
                <a:rPr lang="es-CO" sz="1000">
                  <a:latin typeface="Arial Narrow" panose="020B0606020202030204" pitchFamily="34" charset="0"/>
                  <a:cs typeface="Arial" panose="020B0604020202020204" pitchFamily="34" charset="0"/>
                </a:rPr>
                <a:t>Desarrollo y Actualización del Sistema</a:t>
              </a:r>
            </a:p>
          </p:txBody>
        </p:sp>
        <p:sp>
          <p:nvSpPr>
            <p:cNvPr id="101" name="CuadroTexto 100">
              <a:extLst>
                <a:ext uri="{FF2B5EF4-FFF2-40B4-BE49-F238E27FC236}">
                  <a16:creationId xmlns:a16="http://schemas.microsoft.com/office/drawing/2014/main" id="{B7C55553-695D-4189-8879-EE5A4CBECEC1}"/>
                </a:ext>
              </a:extLst>
            </p:cNvPr>
            <p:cNvSpPr txBox="1"/>
            <p:nvPr/>
          </p:nvSpPr>
          <p:spPr>
            <a:xfrm rot="16200000">
              <a:off x="4799205" y="4375679"/>
              <a:ext cx="1336919" cy="294668"/>
            </a:xfrm>
            <a:prstGeom prst="rect">
              <a:avLst/>
            </a:prstGeom>
            <a:noFill/>
          </p:spPr>
          <p:txBody>
            <a:bodyPr wrap="square" rtlCol="0">
              <a:spAutoFit/>
            </a:bodyPr>
            <a:lstStyle/>
            <a:p>
              <a:pPr algn="ctr"/>
              <a:r>
                <a:rPr lang="es-CO" sz="1050">
                  <a:solidFill>
                    <a:schemeClr val="bg1"/>
                  </a:solidFill>
                  <a:latin typeface="Arial Narrow" panose="020B0606020202030204" pitchFamily="34" charset="0"/>
                  <a:cs typeface="Arial" panose="020B0604020202020204" pitchFamily="34" charset="0"/>
                </a:rPr>
                <a:t>Cargue y validación de información</a:t>
              </a:r>
            </a:p>
          </p:txBody>
        </p:sp>
        <p:sp>
          <p:nvSpPr>
            <p:cNvPr id="111" name="Rayo 110">
              <a:extLst>
                <a:ext uri="{FF2B5EF4-FFF2-40B4-BE49-F238E27FC236}">
                  <a16:creationId xmlns:a16="http://schemas.microsoft.com/office/drawing/2014/main" id="{549AA9AB-5A4F-4A67-802B-C1D909F68FA1}"/>
                </a:ext>
              </a:extLst>
            </p:cNvPr>
            <p:cNvSpPr/>
            <p:nvPr/>
          </p:nvSpPr>
          <p:spPr>
            <a:xfrm>
              <a:off x="2514315" y="3154718"/>
              <a:ext cx="187415" cy="237825"/>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latin typeface="Arial Narrow" panose="020B0606020202030204" pitchFamily="34" charset="0"/>
                <a:cs typeface="Arial" panose="020B0604020202020204" pitchFamily="34" charset="0"/>
              </a:endParaRPr>
            </a:p>
          </p:txBody>
        </p:sp>
        <p:sp>
          <p:nvSpPr>
            <p:cNvPr id="112" name="Rayo 111">
              <a:extLst>
                <a:ext uri="{FF2B5EF4-FFF2-40B4-BE49-F238E27FC236}">
                  <a16:creationId xmlns:a16="http://schemas.microsoft.com/office/drawing/2014/main" id="{C5DD1064-3B33-4FD0-B821-6320D6A5D329}"/>
                </a:ext>
              </a:extLst>
            </p:cNvPr>
            <p:cNvSpPr/>
            <p:nvPr/>
          </p:nvSpPr>
          <p:spPr>
            <a:xfrm>
              <a:off x="2535525" y="3716443"/>
              <a:ext cx="187415" cy="237825"/>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latin typeface="Arial Narrow" panose="020B0606020202030204" pitchFamily="34" charset="0"/>
                <a:cs typeface="Arial" panose="020B0604020202020204" pitchFamily="34" charset="0"/>
              </a:endParaRPr>
            </a:p>
          </p:txBody>
        </p:sp>
        <p:sp>
          <p:nvSpPr>
            <p:cNvPr id="113" name="Rayo 112">
              <a:extLst>
                <a:ext uri="{FF2B5EF4-FFF2-40B4-BE49-F238E27FC236}">
                  <a16:creationId xmlns:a16="http://schemas.microsoft.com/office/drawing/2014/main" id="{00908538-DF89-4ABD-A761-F61D960C6BAB}"/>
                </a:ext>
              </a:extLst>
            </p:cNvPr>
            <p:cNvSpPr/>
            <p:nvPr/>
          </p:nvSpPr>
          <p:spPr>
            <a:xfrm>
              <a:off x="2534018" y="4073556"/>
              <a:ext cx="187415" cy="237825"/>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latin typeface="Arial Narrow" panose="020B0606020202030204" pitchFamily="34" charset="0"/>
                <a:cs typeface="Arial" panose="020B0604020202020204" pitchFamily="34" charset="0"/>
              </a:endParaRPr>
            </a:p>
          </p:txBody>
        </p:sp>
        <p:sp>
          <p:nvSpPr>
            <p:cNvPr id="114" name="Rayo 113">
              <a:extLst>
                <a:ext uri="{FF2B5EF4-FFF2-40B4-BE49-F238E27FC236}">
                  <a16:creationId xmlns:a16="http://schemas.microsoft.com/office/drawing/2014/main" id="{85A28031-231C-46FF-B081-020CC7FCD21B}"/>
                </a:ext>
              </a:extLst>
            </p:cNvPr>
            <p:cNvSpPr/>
            <p:nvPr/>
          </p:nvSpPr>
          <p:spPr>
            <a:xfrm>
              <a:off x="2528456" y="5098446"/>
              <a:ext cx="187415" cy="237825"/>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000">
                <a:latin typeface="Arial Narrow" panose="020B0606020202030204" pitchFamily="34" charset="0"/>
                <a:cs typeface="Arial" panose="020B0604020202020204" pitchFamily="34" charset="0"/>
              </a:endParaRPr>
            </a:p>
          </p:txBody>
        </p:sp>
        <p:sp>
          <p:nvSpPr>
            <p:cNvPr id="115" name="Rayo 114">
              <a:extLst>
                <a:ext uri="{FF2B5EF4-FFF2-40B4-BE49-F238E27FC236}">
                  <a16:creationId xmlns:a16="http://schemas.microsoft.com/office/drawing/2014/main" id="{871BDA62-ADAC-4410-BE06-3CF0C99426BA}"/>
                </a:ext>
              </a:extLst>
            </p:cNvPr>
            <p:cNvSpPr/>
            <p:nvPr/>
          </p:nvSpPr>
          <p:spPr>
            <a:xfrm>
              <a:off x="6934421" y="2994807"/>
              <a:ext cx="187415" cy="237825"/>
            </a:xfrm>
            <a:prstGeom prst="lightningBol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900">
                <a:solidFill>
                  <a:schemeClr val="tx1"/>
                </a:solidFill>
                <a:latin typeface="Arial Narrow" panose="020B0606020202030204" pitchFamily="34" charset="0"/>
                <a:cs typeface="Arial" panose="020B0604020202020204" pitchFamily="34" charset="0"/>
              </a:endParaRPr>
            </a:p>
          </p:txBody>
        </p:sp>
        <p:sp>
          <p:nvSpPr>
            <p:cNvPr id="116" name="Rayo 115">
              <a:extLst>
                <a:ext uri="{FF2B5EF4-FFF2-40B4-BE49-F238E27FC236}">
                  <a16:creationId xmlns:a16="http://schemas.microsoft.com/office/drawing/2014/main" id="{EDB67F5B-981A-43A1-9823-0D419FD0159C}"/>
                </a:ext>
              </a:extLst>
            </p:cNvPr>
            <p:cNvSpPr/>
            <p:nvPr/>
          </p:nvSpPr>
          <p:spPr>
            <a:xfrm>
              <a:off x="6893987" y="4374676"/>
              <a:ext cx="187415" cy="237825"/>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117" name="Rayo 116">
              <a:extLst>
                <a:ext uri="{FF2B5EF4-FFF2-40B4-BE49-F238E27FC236}">
                  <a16:creationId xmlns:a16="http://schemas.microsoft.com/office/drawing/2014/main" id="{355D0062-D42F-49E6-ABBC-EF3748DE4C87}"/>
                </a:ext>
              </a:extLst>
            </p:cNvPr>
            <p:cNvSpPr/>
            <p:nvPr/>
          </p:nvSpPr>
          <p:spPr>
            <a:xfrm>
              <a:off x="8373993" y="5091594"/>
              <a:ext cx="187415" cy="237825"/>
            </a:xfrm>
            <a:prstGeom prst="lightningBol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sz="900">
                <a:solidFill>
                  <a:schemeClr val="tx1"/>
                </a:solidFill>
                <a:latin typeface="Arial Narrow" panose="020B0606020202030204" pitchFamily="34" charset="0"/>
                <a:cs typeface="Arial" panose="020B0604020202020204" pitchFamily="34" charset="0"/>
              </a:endParaRPr>
            </a:p>
          </p:txBody>
        </p:sp>
        <p:sp>
          <p:nvSpPr>
            <p:cNvPr id="118" name="Rayo 117">
              <a:extLst>
                <a:ext uri="{FF2B5EF4-FFF2-40B4-BE49-F238E27FC236}">
                  <a16:creationId xmlns:a16="http://schemas.microsoft.com/office/drawing/2014/main" id="{60EEE229-81E3-42CC-9733-48A95202FC5F}"/>
                </a:ext>
              </a:extLst>
            </p:cNvPr>
            <p:cNvSpPr/>
            <p:nvPr/>
          </p:nvSpPr>
          <p:spPr>
            <a:xfrm>
              <a:off x="5250051" y="3108632"/>
              <a:ext cx="356540" cy="452441"/>
            </a:xfrm>
            <a:prstGeom prst="lightningBol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00">
                <a:latin typeface="Arial Narrow" panose="020B0606020202030204" pitchFamily="34" charset="0"/>
                <a:cs typeface="Arial" panose="020B0604020202020204" pitchFamily="34" charset="0"/>
              </a:endParaRPr>
            </a:p>
          </p:txBody>
        </p:sp>
        <p:sp>
          <p:nvSpPr>
            <p:cNvPr id="3" name="Elipse 2">
              <a:extLst>
                <a:ext uri="{FF2B5EF4-FFF2-40B4-BE49-F238E27FC236}">
                  <a16:creationId xmlns:a16="http://schemas.microsoft.com/office/drawing/2014/main" id="{B401FA81-9D45-463B-9E4D-D4EDC25DF82F}"/>
                </a:ext>
              </a:extLst>
            </p:cNvPr>
            <p:cNvSpPr/>
            <p:nvPr/>
          </p:nvSpPr>
          <p:spPr>
            <a:xfrm>
              <a:off x="2677665" y="2384536"/>
              <a:ext cx="1193744" cy="603772"/>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400"/>
            </a:p>
          </p:txBody>
        </p:sp>
        <p:sp>
          <p:nvSpPr>
            <p:cNvPr id="104" name="Elipse 103">
              <a:extLst>
                <a:ext uri="{FF2B5EF4-FFF2-40B4-BE49-F238E27FC236}">
                  <a16:creationId xmlns:a16="http://schemas.microsoft.com/office/drawing/2014/main" id="{301FB263-276E-47B4-947C-82B7416130B4}"/>
                </a:ext>
              </a:extLst>
            </p:cNvPr>
            <p:cNvSpPr/>
            <p:nvPr/>
          </p:nvSpPr>
          <p:spPr>
            <a:xfrm>
              <a:off x="5403602" y="2348366"/>
              <a:ext cx="1193744" cy="623907"/>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400"/>
            </a:p>
          </p:txBody>
        </p:sp>
        <p:cxnSp>
          <p:nvCxnSpPr>
            <p:cNvPr id="16" name="Conector recto 15">
              <a:extLst>
                <a:ext uri="{FF2B5EF4-FFF2-40B4-BE49-F238E27FC236}">
                  <a16:creationId xmlns:a16="http://schemas.microsoft.com/office/drawing/2014/main" id="{0F832404-AEB2-4092-9685-F124F32FE368}"/>
                </a:ext>
              </a:extLst>
            </p:cNvPr>
            <p:cNvCxnSpPr>
              <a:cxnSpLocks/>
            </p:cNvCxnSpPr>
            <p:nvPr/>
          </p:nvCxnSpPr>
          <p:spPr>
            <a:xfrm flipV="1">
              <a:off x="3252169" y="2103990"/>
              <a:ext cx="5762637" cy="1574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9" name="Conector recto de flecha 18">
              <a:extLst>
                <a:ext uri="{FF2B5EF4-FFF2-40B4-BE49-F238E27FC236}">
                  <a16:creationId xmlns:a16="http://schemas.microsoft.com/office/drawing/2014/main" id="{BA95AEF9-79DC-4FE2-B601-5A540B5083BA}"/>
                </a:ext>
              </a:extLst>
            </p:cNvPr>
            <p:cNvCxnSpPr>
              <a:cxnSpLocks/>
            </p:cNvCxnSpPr>
            <p:nvPr/>
          </p:nvCxnSpPr>
          <p:spPr>
            <a:xfrm flipH="1">
              <a:off x="3263221" y="2103991"/>
              <a:ext cx="7246" cy="33196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ector recto de flecha 20">
              <a:extLst>
                <a:ext uri="{FF2B5EF4-FFF2-40B4-BE49-F238E27FC236}">
                  <a16:creationId xmlns:a16="http://schemas.microsoft.com/office/drawing/2014/main" id="{23DA2F62-8FAC-43C0-B37D-DB10064567EF}"/>
                </a:ext>
              </a:extLst>
            </p:cNvPr>
            <p:cNvCxnSpPr>
              <a:cxnSpLocks/>
              <a:endCxn id="62" idx="0"/>
            </p:cNvCxnSpPr>
            <p:nvPr/>
          </p:nvCxnSpPr>
          <p:spPr>
            <a:xfrm>
              <a:off x="9014805" y="2101086"/>
              <a:ext cx="0" cy="26278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ector recto de flecha 32">
              <a:extLst>
                <a:ext uri="{FF2B5EF4-FFF2-40B4-BE49-F238E27FC236}">
                  <a16:creationId xmlns:a16="http://schemas.microsoft.com/office/drawing/2014/main" id="{2F350A19-4A82-4439-A47F-7F6C1B682C5E}"/>
                </a:ext>
              </a:extLst>
            </p:cNvPr>
            <p:cNvCxnSpPr/>
            <p:nvPr/>
          </p:nvCxnSpPr>
          <p:spPr>
            <a:xfrm>
              <a:off x="4531895" y="2119736"/>
              <a:ext cx="0" cy="32496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Conector recto de flecha 104">
              <a:extLst>
                <a:ext uri="{FF2B5EF4-FFF2-40B4-BE49-F238E27FC236}">
                  <a16:creationId xmlns:a16="http://schemas.microsoft.com/office/drawing/2014/main" id="{C6ECB532-3BAB-40B7-965C-CD139013C088}"/>
                </a:ext>
              </a:extLst>
            </p:cNvPr>
            <p:cNvCxnSpPr>
              <a:cxnSpLocks/>
              <a:endCxn id="84" idx="0"/>
            </p:cNvCxnSpPr>
            <p:nvPr/>
          </p:nvCxnSpPr>
          <p:spPr>
            <a:xfrm>
              <a:off x="7607975" y="2103688"/>
              <a:ext cx="7166" cy="28093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Conector recto de flecha 106">
              <a:extLst>
                <a:ext uri="{FF2B5EF4-FFF2-40B4-BE49-F238E27FC236}">
                  <a16:creationId xmlns:a16="http://schemas.microsoft.com/office/drawing/2014/main" id="{77936E50-13B7-4FF5-87DC-525E2CE954A7}"/>
                </a:ext>
              </a:extLst>
            </p:cNvPr>
            <p:cNvCxnSpPr>
              <a:cxnSpLocks/>
            </p:cNvCxnSpPr>
            <p:nvPr/>
          </p:nvCxnSpPr>
          <p:spPr>
            <a:xfrm>
              <a:off x="5983706" y="2119737"/>
              <a:ext cx="0" cy="22862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ector recto 38">
              <a:extLst>
                <a:ext uri="{FF2B5EF4-FFF2-40B4-BE49-F238E27FC236}">
                  <a16:creationId xmlns:a16="http://schemas.microsoft.com/office/drawing/2014/main" id="{BBBDB5CB-3700-417F-9540-0D4B6AEF049C}"/>
                </a:ext>
              </a:extLst>
            </p:cNvPr>
            <p:cNvCxnSpPr/>
            <p:nvPr/>
          </p:nvCxnSpPr>
          <p:spPr>
            <a:xfrm>
              <a:off x="5983706" y="1622860"/>
              <a:ext cx="0" cy="48113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83" name="Elipse 82">
              <a:extLst>
                <a:ext uri="{FF2B5EF4-FFF2-40B4-BE49-F238E27FC236}">
                  <a16:creationId xmlns:a16="http://schemas.microsoft.com/office/drawing/2014/main" id="{7F3B4047-A1CF-CFBE-3DBA-B5F113D14681}"/>
                </a:ext>
              </a:extLst>
            </p:cNvPr>
            <p:cNvSpPr/>
            <p:nvPr/>
          </p:nvSpPr>
          <p:spPr>
            <a:xfrm>
              <a:off x="3943441" y="2368168"/>
              <a:ext cx="1193744" cy="623907"/>
            </a:xfrm>
            <a:prstGeom prst="ellipse">
              <a:avLst/>
            </a:prstGeom>
            <a:noFill/>
            <a:ln w="28575">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2400"/>
            </a:p>
          </p:txBody>
        </p:sp>
      </p:grpSp>
      <p:sp>
        <p:nvSpPr>
          <p:cNvPr id="6" name="CuadroTexto 21">
            <a:extLst>
              <a:ext uri="{FF2B5EF4-FFF2-40B4-BE49-F238E27FC236}">
                <a16:creationId xmlns:a16="http://schemas.microsoft.com/office/drawing/2014/main" id="{ABA794C7-A317-E545-E90F-E702FCB707F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80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3" name="CuadroTexto 2">
            <a:extLst>
              <a:ext uri="{FF2B5EF4-FFF2-40B4-BE49-F238E27FC236}">
                <a16:creationId xmlns:a16="http://schemas.microsoft.com/office/drawing/2014/main" id="{4580B9C4-942C-76A2-24FE-D76B9C0388B2}"/>
              </a:ext>
            </a:extLst>
          </p:cNvPr>
          <p:cNvSpPr txBox="1"/>
          <p:nvPr/>
        </p:nvSpPr>
        <p:spPr>
          <a:xfrm>
            <a:off x="681038" y="1382286"/>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t>Marco normativo</a:t>
            </a:r>
          </a:p>
          <a:p>
            <a:pPr marL="457200" indent="-457200">
              <a:buAutoNum type="arabicPeriod"/>
            </a:pPr>
            <a:endParaRPr lang="es-CO" sz="2000"/>
          </a:p>
          <a:p>
            <a:pPr marL="457200" indent="-457200">
              <a:buAutoNum type="arabicPeriod"/>
            </a:pPr>
            <a:r>
              <a:rPr lang="es-CO" sz="2000"/>
              <a:t>Aspectos generales</a:t>
            </a:r>
          </a:p>
          <a:p>
            <a:pPr marL="457200" indent="-457200">
              <a:buAutoNum type="arabicPeriod"/>
            </a:pPr>
            <a:endParaRPr lang="es-CO" sz="2000"/>
          </a:p>
          <a:p>
            <a:pPr marL="457200" indent="-457200">
              <a:buFontTx/>
              <a:buAutoNum type="arabicPeriod"/>
            </a:pPr>
            <a:r>
              <a:rPr lang="es-CO" sz="2800" b="1">
                <a:solidFill>
                  <a:srgbClr val="00B050"/>
                </a:solidFill>
              </a:rPr>
              <a:t>Calidad del gasto</a:t>
            </a:r>
          </a:p>
          <a:p>
            <a:pPr marL="457200" indent="-457200">
              <a:buFontTx/>
              <a:buAutoNum type="arabicPeriod"/>
            </a:pPr>
            <a:endParaRPr lang="es-CO" sz="2000">
              <a:latin typeface="Calibri"/>
              <a:cs typeface="Calibri"/>
            </a:endParaRPr>
          </a:p>
          <a:p>
            <a:r>
              <a:rPr lang="es-CO" sz="2000"/>
              <a:t>        Break (15 minutos)</a:t>
            </a:r>
          </a:p>
          <a:p>
            <a:endParaRPr lang="es-CO" sz="2000">
              <a:cs typeface="Calibri"/>
            </a:endParaRPr>
          </a:p>
          <a:p>
            <a:pPr marL="457200" indent="-457200">
              <a:buAutoNum type="arabicPeriod" startAt="4"/>
            </a:pPr>
            <a:r>
              <a:rPr lang="es-CO" sz="2000"/>
              <a:t>Programación presupuestal </a:t>
            </a:r>
          </a:p>
          <a:p>
            <a:pPr marL="457200" indent="-457200">
              <a:buAutoNum type="arabicPeriod" startAt="4"/>
            </a:pPr>
            <a:endParaRPr lang="es-CO" sz="2000"/>
          </a:p>
          <a:p>
            <a:pPr marL="457200" indent="-457200">
              <a:buAutoNum type="arabicPeriod" startAt="5"/>
            </a:pPr>
            <a:r>
              <a:rPr lang="es-CO" sz="2000">
                <a:latin typeface="Calibri"/>
                <a:cs typeface="Calibri"/>
              </a:rPr>
              <a:t>Ejecución y cierre </a:t>
            </a:r>
          </a:p>
          <a:p>
            <a:pPr marL="457200" indent="-457200">
              <a:buAutoNum type="arabicPeriod" startAt="5"/>
            </a:pPr>
            <a:endParaRPr lang="es-CO" sz="2000">
              <a:latin typeface="Calibri"/>
              <a:cs typeface="Calibri"/>
            </a:endParaRPr>
          </a:p>
          <a:p>
            <a:r>
              <a:rPr lang="es-CO" sz="2000">
                <a:latin typeface="Calibri"/>
                <a:cs typeface="Calibri"/>
              </a:rPr>
              <a:t>        Preguntas </a:t>
            </a:r>
          </a:p>
          <a:p>
            <a:pPr marL="457200" indent="-457200">
              <a:buAutoNum type="arabicPeriod" startAt="5"/>
            </a:pPr>
            <a:endParaRPr lang="es-CO" sz="2000">
              <a:latin typeface="Calibri"/>
              <a:cs typeface="Calibri"/>
            </a:endParaRPr>
          </a:p>
        </p:txBody>
      </p:sp>
    </p:spTree>
    <p:extLst>
      <p:ext uri="{BB962C8B-B14F-4D97-AF65-F5344CB8AC3E}">
        <p14:creationId xmlns:p14="http://schemas.microsoft.com/office/powerpoint/2010/main" val="146446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7E9963D-AD8D-08AE-1AE5-936F59EA35DE}"/>
              </a:ext>
            </a:extLst>
          </p:cNvPr>
          <p:cNvSpPr txBox="1"/>
          <p:nvPr/>
        </p:nvSpPr>
        <p:spPr>
          <a:xfrm>
            <a:off x="614366" y="1209771"/>
            <a:ext cx="11044237" cy="1015663"/>
          </a:xfrm>
          <a:prstGeom prst="rect">
            <a:avLst/>
          </a:prstGeom>
          <a:noFill/>
        </p:spPr>
        <p:txBody>
          <a:bodyPr wrap="square">
            <a:spAutoFit/>
          </a:bodyPr>
          <a:lstStyle/>
          <a:p>
            <a:pPr algn="ctr"/>
            <a:r>
              <a:rPr lang="es-CO" sz="2400" b="1"/>
              <a:t>Acuerdo 761 de 2020: </a:t>
            </a:r>
            <a:r>
              <a:rPr lang="es-ES" b="1" i="1">
                <a:latin typeface="Arial" panose="020B0604020202020204" pitchFamily="34" charset="0"/>
              </a:rPr>
              <a:t>Por medio del cual se adopta el Plan de desarrollo económico, social, ambiental y de obras públicas del Distrito Capital 2020-2024 “Un nuevo contrato social y ambiental para la Bogotá del siglo XXI”</a:t>
            </a:r>
            <a:endParaRPr lang="es-CO" b="1">
              <a:solidFill>
                <a:srgbClr val="FF0000"/>
              </a:solidFill>
            </a:endParaRPr>
          </a:p>
        </p:txBody>
      </p:sp>
      <p:graphicFrame>
        <p:nvGraphicFramePr>
          <p:cNvPr id="9" name="Diagrama 8">
            <a:extLst>
              <a:ext uri="{FF2B5EF4-FFF2-40B4-BE49-F238E27FC236}">
                <a16:creationId xmlns:a16="http://schemas.microsoft.com/office/drawing/2014/main" id="{805A5ED9-A6AE-0621-A18E-DD253B0D9C91}"/>
              </a:ext>
            </a:extLst>
          </p:cNvPr>
          <p:cNvGraphicFramePr/>
          <p:nvPr>
            <p:extLst>
              <p:ext uri="{D42A27DB-BD31-4B8C-83A1-F6EECF244321}">
                <p14:modId xmlns:p14="http://schemas.microsoft.com/office/powerpoint/2010/main" val="4176108098"/>
              </p:ext>
            </p:extLst>
          </p:nvPr>
        </p:nvGraphicFramePr>
        <p:xfrm>
          <a:off x="671889" y="2409747"/>
          <a:ext cx="5315117" cy="3621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descr="Diagrama, Escala de tiempo&#10;&#10;Descripción generada automáticamente">
            <a:extLst>
              <a:ext uri="{FF2B5EF4-FFF2-40B4-BE49-F238E27FC236}">
                <a16:creationId xmlns:a16="http://schemas.microsoft.com/office/drawing/2014/main" id="{4A0AA1DF-746C-58F1-A09A-48F991516A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991" r="88256"/>
          <a:stretch/>
        </p:blipFill>
        <p:spPr bwMode="auto">
          <a:xfrm>
            <a:off x="6895380" y="3643112"/>
            <a:ext cx="668159" cy="2878073"/>
          </a:xfrm>
          <a:prstGeom prst="rect">
            <a:avLst/>
          </a:prstGeom>
          <a:noFill/>
          <a:ln>
            <a:noFill/>
          </a:ln>
          <a:extLst>
            <a:ext uri="{53640926-AAD7-44D8-BBD7-CCE9431645EC}">
              <a14:shadowObscured xmlns:a14="http://schemas.microsoft.com/office/drawing/2010/main"/>
            </a:ext>
          </a:extLst>
        </p:spPr>
      </p:pic>
      <p:sp>
        <p:nvSpPr>
          <p:cNvPr id="11" name="Flecha: a la derecha 10">
            <a:extLst>
              <a:ext uri="{FF2B5EF4-FFF2-40B4-BE49-F238E27FC236}">
                <a16:creationId xmlns:a16="http://schemas.microsoft.com/office/drawing/2014/main" id="{2D8814AD-6FC9-BAEF-FD83-5F6CE20246BC}"/>
              </a:ext>
            </a:extLst>
          </p:cNvPr>
          <p:cNvSpPr/>
          <p:nvPr/>
        </p:nvSpPr>
        <p:spPr>
          <a:xfrm>
            <a:off x="6258300" y="4558137"/>
            <a:ext cx="406016" cy="526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a la derecha 11">
            <a:extLst>
              <a:ext uri="{FF2B5EF4-FFF2-40B4-BE49-F238E27FC236}">
                <a16:creationId xmlns:a16="http://schemas.microsoft.com/office/drawing/2014/main" id="{D22716D1-5323-D239-E707-20D53024309C}"/>
              </a:ext>
            </a:extLst>
          </p:cNvPr>
          <p:cNvSpPr/>
          <p:nvPr/>
        </p:nvSpPr>
        <p:spPr>
          <a:xfrm>
            <a:off x="6182350" y="2707815"/>
            <a:ext cx="406016" cy="526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FDB859F4-8C4E-B3C3-C24E-47F4E21A7620}"/>
              </a:ext>
            </a:extLst>
          </p:cNvPr>
          <p:cNvSpPr txBox="1"/>
          <p:nvPr/>
        </p:nvSpPr>
        <p:spPr>
          <a:xfrm>
            <a:off x="6712269" y="2381168"/>
            <a:ext cx="4946333" cy="1200329"/>
          </a:xfrm>
          <a:prstGeom prst="rect">
            <a:avLst/>
          </a:prstGeom>
          <a:noFill/>
        </p:spPr>
        <p:txBody>
          <a:bodyPr wrap="square">
            <a:spAutoFit/>
          </a:bodyPr>
          <a:lstStyle/>
          <a:p>
            <a:pPr lvl="0" algn="just">
              <a:buNone/>
            </a:pPr>
            <a:r>
              <a:rPr lang="es-MX">
                <a:latin typeface="+mj-lt"/>
              </a:rPr>
              <a:t>Fortalecerá los mecanismos de planificación y programación presupuestaria, a través, entre otros, de la herramienta Productos, Indicadores, Metas y Resultados – PMR. </a:t>
            </a:r>
            <a:endParaRPr lang="es-CO">
              <a:latin typeface="+mj-lt"/>
            </a:endParaRPr>
          </a:p>
        </p:txBody>
      </p:sp>
      <p:sp>
        <p:nvSpPr>
          <p:cNvPr id="25" name="CuadroTexto 21">
            <a:extLst>
              <a:ext uri="{FF2B5EF4-FFF2-40B4-BE49-F238E27FC236}">
                <a16:creationId xmlns:a16="http://schemas.microsoft.com/office/drawing/2014/main" id="{2DE3ABEF-D0C2-99E0-2386-DBB31A374524}"/>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3. Calidad del gasto</a:t>
            </a:r>
            <a:endParaRPr lang="es-MX" altLang="es-CO" sz="2700" b="1">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EF11630F-032F-47D9-803F-EE1DA0D0EDF1}"/>
              </a:ext>
            </a:extLst>
          </p:cNvPr>
          <p:cNvGraphicFramePr/>
          <p:nvPr>
            <p:extLst>
              <p:ext uri="{D42A27DB-BD31-4B8C-83A1-F6EECF244321}">
                <p14:modId xmlns:p14="http://schemas.microsoft.com/office/powerpoint/2010/main" val="1364812531"/>
              </p:ext>
            </p:extLst>
          </p:nvPr>
        </p:nvGraphicFramePr>
        <p:xfrm>
          <a:off x="7283971" y="3613392"/>
          <a:ext cx="4096184" cy="29104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4703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10;p6">
            <a:extLst>
              <a:ext uri="{FF2B5EF4-FFF2-40B4-BE49-F238E27FC236}">
                <a16:creationId xmlns:a16="http://schemas.microsoft.com/office/drawing/2014/main" id="{5D515A20-0CA4-34D1-92EA-C836BE1B1181}"/>
              </a:ext>
            </a:extLst>
          </p:cNvPr>
          <p:cNvSpPr txBox="1"/>
          <p:nvPr/>
        </p:nvSpPr>
        <p:spPr>
          <a:xfrm>
            <a:off x="204250" y="962719"/>
            <a:ext cx="6407863" cy="356145"/>
          </a:xfrm>
          <a:prstGeom prst="rect">
            <a:avLst/>
          </a:prstGeom>
        </p:spPr>
        <p:txBody>
          <a:bodyPr spcFirstLastPara="1" vert="horz" lIns="91440" tIns="45720" rIns="91440" bIns="45720" rtlCol="0" anchor="ctr" anchorCtr="0">
            <a:normAutofit lnSpcReduction="10000"/>
          </a:bodyPr>
          <a:lstStyle>
            <a:defPPr>
              <a:defRPr lang="es-CO"/>
            </a:defPPr>
            <a:lvl1pPr marR="0" lvl="0" indent="0" fontAlgn="auto">
              <a:lnSpc>
                <a:spcPct val="90000"/>
              </a:lnSpc>
              <a:spcBef>
                <a:spcPts val="0"/>
              </a:spcBef>
              <a:spcAft>
                <a:spcPts val="0"/>
              </a:spcAft>
              <a:buClrTx/>
              <a:buSzTx/>
              <a:buFontTx/>
              <a:buNone/>
              <a:tabLst/>
              <a:defRPr kumimoji="0" sz="3200" b="1" i="0" u="none" strike="noStrike" cap="none" spc="0" normalizeH="0" baseline="0">
                <a:ln>
                  <a:noFill/>
                </a:ln>
                <a:effectLst/>
                <a:uLnTx/>
                <a:uFillTx/>
                <a:latin typeface="+mj-lt"/>
                <a:cs typeface="Arial" panose="020B0604020202020204" pitchFamily="34" charset="0"/>
              </a:defRPr>
            </a:lvl1pPr>
          </a:lstStyle>
          <a:p>
            <a:pPr>
              <a:defRPr/>
            </a:pPr>
            <a:r>
              <a:rPr lang="es-ES" sz="2000">
                <a:solidFill>
                  <a:schemeClr val="accent4"/>
                </a:solidFill>
                <a:latin typeface="Arial" panose="020B0604020202020204" pitchFamily="34" charset="0"/>
              </a:rPr>
              <a:t>Resumen de análisis Metodología ÉPICO</a:t>
            </a:r>
          </a:p>
        </p:txBody>
      </p:sp>
      <p:sp>
        <p:nvSpPr>
          <p:cNvPr id="10" name="CuadroTexto 9">
            <a:extLst>
              <a:ext uri="{FF2B5EF4-FFF2-40B4-BE49-F238E27FC236}">
                <a16:creationId xmlns:a16="http://schemas.microsoft.com/office/drawing/2014/main" id="{30BBF1E9-511E-01A4-5C86-3B7A5945D0FB}"/>
              </a:ext>
            </a:extLst>
          </p:cNvPr>
          <p:cNvSpPr txBox="1"/>
          <p:nvPr/>
        </p:nvSpPr>
        <p:spPr>
          <a:xfrm rot="16200000">
            <a:off x="10476105" y="4242950"/>
            <a:ext cx="3101580" cy="338554"/>
          </a:xfrm>
          <a:prstGeom prst="rect">
            <a:avLst/>
          </a:prstGeom>
          <a:solidFill>
            <a:srgbClr val="EA422D"/>
          </a:solidFill>
          <a:ln>
            <a:noFill/>
          </a:ln>
        </p:spPr>
        <p:txBody>
          <a:bodyPr wrap="square" rtlCol="0">
            <a:spAutoFit/>
          </a:bodyPr>
          <a:lstStyle/>
          <a:p>
            <a:r>
              <a:rPr lang="es-ES" sz="1600" b="1">
                <a:solidFill>
                  <a:schemeClr val="bg1"/>
                </a:solidFill>
                <a:latin typeface="Arial" panose="020B0604020202020204" pitchFamily="34" charset="0"/>
                <a:cs typeface="Arial" panose="020B0604020202020204" pitchFamily="34" charset="0"/>
              </a:rPr>
              <a:t>Sector</a:t>
            </a:r>
            <a:endParaRPr lang="es-CO" sz="1600" b="1">
              <a:solidFill>
                <a:schemeClr val="bg1"/>
              </a:solidFill>
              <a:latin typeface="Arial" panose="020B0604020202020204" pitchFamily="34" charset="0"/>
              <a:cs typeface="Arial" panose="020B0604020202020204" pitchFamily="34" charset="0"/>
            </a:endParaRPr>
          </a:p>
        </p:txBody>
      </p:sp>
      <p:graphicFrame>
        <p:nvGraphicFramePr>
          <p:cNvPr id="18" name="Tabla 17">
            <a:extLst>
              <a:ext uri="{FF2B5EF4-FFF2-40B4-BE49-F238E27FC236}">
                <a16:creationId xmlns:a16="http://schemas.microsoft.com/office/drawing/2014/main" id="{F06D19F0-DABD-74E9-F46A-6F9CD136E387}"/>
              </a:ext>
            </a:extLst>
          </p:cNvPr>
          <p:cNvGraphicFramePr>
            <a:graphicFrameLocks noGrp="1"/>
          </p:cNvGraphicFramePr>
          <p:nvPr/>
        </p:nvGraphicFramePr>
        <p:xfrm>
          <a:off x="204250" y="1605352"/>
          <a:ext cx="6779623" cy="2128558"/>
        </p:xfrm>
        <a:graphic>
          <a:graphicData uri="http://schemas.openxmlformats.org/drawingml/2006/table">
            <a:tbl>
              <a:tblPr/>
              <a:tblGrid>
                <a:gridCol w="2033614">
                  <a:extLst>
                    <a:ext uri="{9D8B030D-6E8A-4147-A177-3AD203B41FA5}">
                      <a16:colId xmlns:a16="http://schemas.microsoft.com/office/drawing/2014/main" val="812595312"/>
                    </a:ext>
                  </a:extLst>
                </a:gridCol>
                <a:gridCol w="697832">
                  <a:extLst>
                    <a:ext uri="{9D8B030D-6E8A-4147-A177-3AD203B41FA5}">
                      <a16:colId xmlns:a16="http://schemas.microsoft.com/office/drawing/2014/main" val="3782474460"/>
                    </a:ext>
                  </a:extLst>
                </a:gridCol>
                <a:gridCol w="649705">
                  <a:extLst>
                    <a:ext uri="{9D8B030D-6E8A-4147-A177-3AD203B41FA5}">
                      <a16:colId xmlns:a16="http://schemas.microsoft.com/office/drawing/2014/main" val="3781883268"/>
                    </a:ext>
                  </a:extLst>
                </a:gridCol>
                <a:gridCol w="806116">
                  <a:extLst>
                    <a:ext uri="{9D8B030D-6E8A-4147-A177-3AD203B41FA5}">
                      <a16:colId xmlns:a16="http://schemas.microsoft.com/office/drawing/2014/main" val="490111731"/>
                    </a:ext>
                  </a:extLst>
                </a:gridCol>
                <a:gridCol w="445168">
                  <a:extLst>
                    <a:ext uri="{9D8B030D-6E8A-4147-A177-3AD203B41FA5}">
                      <a16:colId xmlns:a16="http://schemas.microsoft.com/office/drawing/2014/main" val="745688786"/>
                    </a:ext>
                  </a:extLst>
                </a:gridCol>
                <a:gridCol w="697832">
                  <a:extLst>
                    <a:ext uri="{9D8B030D-6E8A-4147-A177-3AD203B41FA5}">
                      <a16:colId xmlns:a16="http://schemas.microsoft.com/office/drawing/2014/main" val="2647796155"/>
                    </a:ext>
                  </a:extLst>
                </a:gridCol>
                <a:gridCol w="697831">
                  <a:extLst>
                    <a:ext uri="{9D8B030D-6E8A-4147-A177-3AD203B41FA5}">
                      <a16:colId xmlns:a16="http://schemas.microsoft.com/office/drawing/2014/main" val="3140528276"/>
                    </a:ext>
                  </a:extLst>
                </a:gridCol>
                <a:gridCol w="751525">
                  <a:extLst>
                    <a:ext uri="{9D8B030D-6E8A-4147-A177-3AD203B41FA5}">
                      <a16:colId xmlns:a16="http://schemas.microsoft.com/office/drawing/2014/main" val="2695082778"/>
                    </a:ext>
                  </a:extLst>
                </a:gridCol>
              </a:tblGrid>
              <a:tr h="252468">
                <a:tc rowSpan="2">
                  <a:txBody>
                    <a:bodyPr/>
                    <a:lstStyle/>
                    <a:p>
                      <a:pPr algn="ctr" fontAlgn="ctr"/>
                      <a:r>
                        <a:rPr lang="es-CO" sz="1200" b="1" i="0" u="none" strike="noStrike">
                          <a:solidFill>
                            <a:srgbClr val="FFFFFF"/>
                          </a:solidFill>
                          <a:effectLst/>
                          <a:latin typeface="Arial (Títulos)"/>
                        </a:rPr>
                        <a:t> Criterios/Productos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gridSpan="6">
                  <a:txBody>
                    <a:bodyPr/>
                    <a:lstStyle/>
                    <a:p>
                      <a:pPr algn="ctr" fontAlgn="ctr"/>
                      <a:r>
                        <a:rPr lang="es-CO" sz="1100" b="1" i="0" u="none" strike="noStrike">
                          <a:solidFill>
                            <a:srgbClr val="FFFFFF"/>
                          </a:solidFill>
                          <a:effectLst/>
                          <a:latin typeface="Arial (Títulos)"/>
                        </a:rPr>
                        <a:t>Prioridad</a:t>
                      </a:r>
                      <a:r>
                        <a:rPr lang="es-CO" sz="1600" b="1" i="0" u="none" strike="noStrike">
                          <a:solidFill>
                            <a:srgbClr val="FFFFFF"/>
                          </a:solidFill>
                          <a:effectLst/>
                          <a:latin typeface="Arial (Título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a:solidFill>
                            <a:sysClr val="windowText" lastClr="000000"/>
                          </a:solidFill>
                          <a:effectLst/>
                          <a:latin typeface="Arial (Títulos)"/>
                        </a:rPr>
                        <a:t>Puntaje Prioridad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5186562"/>
                  </a:ext>
                </a:extLst>
              </a:tr>
              <a:tr h="840778">
                <a:tc vMerge="1">
                  <a:txBody>
                    <a:bodyPr/>
                    <a:lstStyle/>
                    <a:p>
                      <a:pPr algn="ctr" fontAlgn="ctr"/>
                      <a:r>
                        <a:rPr lang="es-CO" sz="1600" b="1" i="0" u="none" strike="noStrike">
                          <a:solidFill>
                            <a:srgbClr val="FFFFFF"/>
                          </a:solidFill>
                          <a:effectLst/>
                          <a:latin typeface="Calibri" panose="020F0502020204030204" pitchFamily="34" charset="0"/>
                        </a:rPr>
                        <a:t>Criterios/Productos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Títulos)"/>
                        </a:rPr>
                        <a:t>Enfoque diferencial</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900" b="1" i="0" u="none" strike="noStrike">
                          <a:solidFill>
                            <a:srgbClr val="FFFFFF"/>
                          </a:solidFill>
                          <a:effectLst/>
                          <a:latin typeface="Arial (Títulos)"/>
                        </a:rPr>
                        <a:t>Inclusión Productiva</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900" b="1" i="0" u="none" strike="noStrike">
                          <a:solidFill>
                            <a:srgbClr val="FFFFFF"/>
                          </a:solidFill>
                          <a:effectLst/>
                          <a:latin typeface="Arial (Títulos)"/>
                        </a:rPr>
                        <a:t>Superación de pobreza</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900" b="1" i="0" u="none" strike="noStrike">
                          <a:solidFill>
                            <a:srgbClr val="FFFFFF"/>
                          </a:solidFill>
                          <a:effectLst/>
                          <a:latin typeface="Arial (Títulos)"/>
                        </a:rPr>
                        <a:t>FNK</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900" b="1" i="0" u="none" strike="noStrike">
                          <a:solidFill>
                            <a:srgbClr val="FFFFFF"/>
                          </a:solidFill>
                          <a:effectLst/>
                          <a:latin typeface="Arial (Títulos)"/>
                        </a:rPr>
                        <a:t>Indicadores de Producto </a:t>
                      </a:r>
                      <a:r>
                        <a:rPr lang="es-CO" sz="900" b="1" i="0" u="none" strike="noStrike" err="1">
                          <a:solidFill>
                            <a:srgbClr val="FFFFFF"/>
                          </a:solidFill>
                          <a:effectLst/>
                          <a:latin typeface="Arial (Títulos)"/>
                        </a:rPr>
                        <a:t>PDD</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900" b="1" i="0" u="none" strike="noStrike">
                          <a:solidFill>
                            <a:srgbClr val="FFFFFF"/>
                          </a:solidFill>
                          <a:effectLst/>
                          <a:latin typeface="Arial (Títulos)"/>
                        </a:rPr>
                        <a:t>Alineación objetivos sector</a:t>
                      </a:r>
                      <a:br>
                        <a:rPr lang="es-CO" sz="900" b="1" i="0" u="none" strike="noStrike">
                          <a:solidFill>
                            <a:srgbClr val="FFFFFF"/>
                          </a:solidFill>
                          <a:effectLst/>
                          <a:latin typeface="Arial (Títulos)"/>
                        </a:rPr>
                      </a:br>
                      <a:r>
                        <a:rPr lang="es-CO" sz="900" b="1" i="0" u="none" strike="noStrike">
                          <a:solidFill>
                            <a:srgbClr val="FFFFFF"/>
                          </a:solidFill>
                          <a:effectLst/>
                          <a:latin typeface="Arial (Títulos)"/>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pPr algn="ctr" fontAlgn="ctr"/>
                      <a:r>
                        <a:rPr lang="es-CO" sz="1600" b="1" i="0" u="none" strike="noStrike">
                          <a:solidFill>
                            <a:srgbClr val="FFFFFF"/>
                          </a:solidFill>
                          <a:effectLst/>
                          <a:latin typeface="Calibri" panose="020F0502020204030204" pitchFamily="34" charset="0"/>
                        </a:rPr>
                        <a:t>Puntaje Prioridad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69484038"/>
                  </a:ext>
                </a:extLst>
              </a:tr>
              <a:tr h="343584">
                <a:tc>
                  <a:txBody>
                    <a:bodyPr/>
                    <a:lstStyle/>
                    <a:p>
                      <a:pPr algn="l" fontAlgn="ctr"/>
                      <a:r>
                        <a:rPr lang="es-ES" sz="1100" b="0" i="0" u="none" strike="noStrike">
                          <a:solidFill>
                            <a:srgbClr val="000000"/>
                          </a:solidFill>
                          <a:effectLst/>
                          <a:latin typeface="Arial (Títulos)"/>
                        </a:rPr>
                        <a:t>Vías en condiciones apropiadas para la 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354113"/>
                  </a:ext>
                </a:extLst>
              </a:tr>
              <a:tr h="343584">
                <a:tc>
                  <a:txBody>
                    <a:bodyPr/>
                    <a:lstStyle/>
                    <a:p>
                      <a:pPr algn="l" fontAlgn="ctr"/>
                      <a:r>
                        <a:rPr lang="es-ES" sz="1100" b="0" i="0" u="none" strike="noStrike">
                          <a:solidFill>
                            <a:srgbClr val="000000"/>
                          </a:solidFill>
                          <a:effectLst/>
                          <a:latin typeface="Arial (Títulos)"/>
                        </a:rPr>
                        <a:t>Espacio publico para el disfrute de los ciudadanos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035566"/>
                  </a:ext>
                </a:extLst>
              </a:tr>
              <a:tr h="343584">
                <a:tc>
                  <a:txBody>
                    <a:bodyPr/>
                    <a:lstStyle/>
                    <a:p>
                      <a:pPr algn="l" fontAlgn="ctr"/>
                      <a:r>
                        <a:rPr lang="es-ES" sz="1100" b="0" i="0" u="none" strike="noStrike">
                          <a:solidFill>
                            <a:srgbClr val="000000"/>
                          </a:solidFill>
                          <a:effectLst/>
                          <a:latin typeface="Arial (Títulos)"/>
                        </a:rPr>
                        <a:t>Troncales Transmilenio incluyentes y sostenibles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084234"/>
                  </a:ext>
                </a:extLst>
              </a:tr>
            </a:tbl>
          </a:graphicData>
        </a:graphic>
      </p:graphicFrame>
      <p:graphicFrame>
        <p:nvGraphicFramePr>
          <p:cNvPr id="23" name="Tabla 22">
            <a:extLst>
              <a:ext uri="{FF2B5EF4-FFF2-40B4-BE49-F238E27FC236}">
                <a16:creationId xmlns:a16="http://schemas.microsoft.com/office/drawing/2014/main" id="{24CBBDB5-25F2-5A3B-19F9-4B8601A5A2F9}"/>
              </a:ext>
            </a:extLst>
          </p:cNvPr>
          <p:cNvGraphicFramePr>
            <a:graphicFrameLocks noGrp="1"/>
          </p:cNvGraphicFramePr>
          <p:nvPr/>
        </p:nvGraphicFramePr>
        <p:xfrm>
          <a:off x="192218" y="4171969"/>
          <a:ext cx="6779623" cy="1436215"/>
        </p:xfrm>
        <a:graphic>
          <a:graphicData uri="http://schemas.openxmlformats.org/drawingml/2006/table">
            <a:tbl>
              <a:tblPr/>
              <a:tblGrid>
                <a:gridCol w="3656228">
                  <a:extLst>
                    <a:ext uri="{9D8B030D-6E8A-4147-A177-3AD203B41FA5}">
                      <a16:colId xmlns:a16="http://schemas.microsoft.com/office/drawing/2014/main" val="2686309321"/>
                    </a:ext>
                  </a:extLst>
                </a:gridCol>
                <a:gridCol w="1060060">
                  <a:extLst>
                    <a:ext uri="{9D8B030D-6E8A-4147-A177-3AD203B41FA5}">
                      <a16:colId xmlns:a16="http://schemas.microsoft.com/office/drawing/2014/main" val="4057745966"/>
                    </a:ext>
                  </a:extLst>
                </a:gridCol>
                <a:gridCol w="984339">
                  <a:extLst>
                    <a:ext uri="{9D8B030D-6E8A-4147-A177-3AD203B41FA5}">
                      <a16:colId xmlns:a16="http://schemas.microsoft.com/office/drawing/2014/main" val="3246135565"/>
                    </a:ext>
                  </a:extLst>
                </a:gridCol>
                <a:gridCol w="1078996">
                  <a:extLst>
                    <a:ext uri="{9D8B030D-6E8A-4147-A177-3AD203B41FA5}">
                      <a16:colId xmlns:a16="http://schemas.microsoft.com/office/drawing/2014/main" val="423562133"/>
                    </a:ext>
                  </a:extLst>
                </a:gridCol>
              </a:tblGrid>
              <a:tr h="118211">
                <a:tc rowSpan="2">
                  <a:txBody>
                    <a:bodyPr/>
                    <a:lstStyle/>
                    <a:p>
                      <a:pPr algn="ctr" fontAlgn="ctr"/>
                      <a:r>
                        <a:rPr lang="es-CO" sz="1200" b="1" i="0" u="none" strike="noStrike">
                          <a:solidFill>
                            <a:srgbClr val="FFFFFF"/>
                          </a:solidFill>
                          <a:effectLst/>
                          <a:latin typeface="Arial" panose="020B0604020202020204" pitchFamily="34" charset="0"/>
                          <a:cs typeface="Arial" panose="020B0604020202020204" pitchFamily="34" charset="0"/>
                        </a:rPr>
                        <a:t>Criterios/Productos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gridSpan="2">
                  <a:txBody>
                    <a:bodyPr/>
                    <a:lstStyle/>
                    <a:p>
                      <a:pPr algn="ctr" fontAlgn="ctr"/>
                      <a:r>
                        <a:rPr lang="es-CO" sz="1000" b="1" i="0" u="none" strike="noStrike">
                          <a:solidFill>
                            <a:srgbClr val="FFFFFF"/>
                          </a:solidFill>
                          <a:effectLst/>
                          <a:latin typeface="Arial" panose="020B0604020202020204" pitchFamily="34" charset="0"/>
                          <a:cs typeface="Arial" panose="020B0604020202020204" pitchFamily="34" charset="0"/>
                        </a:rPr>
                        <a:t>Desempeño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CO"/>
                    </a:p>
                  </a:txBody>
                  <a:tcPr/>
                </a:tc>
                <a:tc rowSpan="2">
                  <a:txBody>
                    <a:bodyPr/>
                    <a:lstStyle/>
                    <a:p>
                      <a:pPr algn="ctr" fontAlgn="ctr"/>
                      <a:r>
                        <a:rPr lang="es-CO" sz="1000" b="1" i="0" u="none" strike="noStrike">
                          <a:solidFill>
                            <a:sysClr val="windowText" lastClr="000000"/>
                          </a:solidFill>
                          <a:effectLst/>
                          <a:latin typeface="Arial" panose="020B0604020202020204" pitchFamily="34" charset="0"/>
                          <a:cs typeface="Arial" panose="020B0604020202020204" pitchFamily="34" charset="0"/>
                        </a:rPr>
                        <a:t>Puntaje Desempeño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60027644"/>
                  </a:ext>
                </a:extLst>
              </a:tr>
              <a:tr h="447135">
                <a:tc vMerge="1">
                  <a:txBody>
                    <a:bodyPr/>
                    <a:lstStyle/>
                    <a:p>
                      <a:pPr algn="ctr" fontAlgn="ctr"/>
                      <a:r>
                        <a:rPr lang="es-CO" sz="1800" b="1" i="0" u="none" strike="noStrike">
                          <a:solidFill>
                            <a:srgbClr val="FFFFFF"/>
                          </a:solidFill>
                          <a:effectLst/>
                          <a:latin typeface="Calibri" panose="020F0502020204030204" pitchFamily="34" charset="0"/>
                        </a:rPr>
                        <a:t>Criterios/Productos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000" b="1" i="0" u="none" strike="noStrike">
                          <a:solidFill>
                            <a:srgbClr val="FFFFFF"/>
                          </a:solidFill>
                          <a:effectLst/>
                          <a:latin typeface="Arial" panose="020B0604020202020204" pitchFamily="34" charset="0"/>
                          <a:cs typeface="Arial" panose="020B0604020202020204" pitchFamily="34" charset="0"/>
                        </a:rPr>
                        <a:t>Avance ejecución financiera </a:t>
                      </a:r>
                      <a:br>
                        <a:rPr lang="es-CO" sz="1000" b="1" i="0" u="none" strike="noStrike">
                          <a:solidFill>
                            <a:srgbClr val="FFFFFF"/>
                          </a:solidFill>
                          <a:effectLst/>
                          <a:latin typeface="Arial" panose="020B0604020202020204" pitchFamily="34" charset="0"/>
                          <a:cs typeface="Arial" panose="020B0604020202020204" pitchFamily="34" charset="0"/>
                        </a:rPr>
                      </a:br>
                      <a:r>
                        <a:rPr lang="es-CO" sz="1000" b="1" i="0" u="none" strike="noStrike">
                          <a:solidFill>
                            <a:srgbClr val="FFFFFF"/>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CO" sz="1000" b="1" i="0" u="none" strike="noStrike">
                          <a:solidFill>
                            <a:srgbClr val="FFFFFF"/>
                          </a:solidFill>
                          <a:effectLst/>
                          <a:latin typeface="Arial" panose="020B0604020202020204" pitchFamily="34" charset="0"/>
                          <a:cs typeface="Arial" panose="020B0604020202020204" pitchFamily="34" charset="0"/>
                        </a:rPr>
                        <a:t>Avance en metas </a:t>
                      </a:r>
                      <a:br>
                        <a:rPr lang="es-CO" sz="1000" b="1" i="0" u="none" strike="noStrike">
                          <a:solidFill>
                            <a:srgbClr val="FFFFFF"/>
                          </a:solidFill>
                          <a:effectLst/>
                          <a:latin typeface="Arial" panose="020B0604020202020204" pitchFamily="34" charset="0"/>
                          <a:cs typeface="Arial" panose="020B0604020202020204" pitchFamily="34" charset="0"/>
                        </a:rPr>
                      </a:br>
                      <a:r>
                        <a:rPr lang="es-CO" sz="1000" b="1" i="0" u="none" strike="noStrike">
                          <a:solidFill>
                            <a:srgbClr val="FFFFFF"/>
                          </a:solidFill>
                          <a:effectLst/>
                          <a:latin typeface="Arial" panose="020B0604020202020204" pitchFamily="34" charset="0"/>
                          <a:cs typeface="Arial" panose="020B06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vMerge="1">
                  <a:txBody>
                    <a:bodyPr/>
                    <a:lstStyle/>
                    <a:p>
                      <a:pPr algn="ctr" fontAlgn="ctr"/>
                      <a:r>
                        <a:rPr lang="es-CO" sz="1800" b="1" i="0" u="none" strike="noStrike">
                          <a:solidFill>
                            <a:srgbClr val="FFFFFF"/>
                          </a:solidFill>
                          <a:effectLst/>
                          <a:latin typeface="Calibri" panose="020F0502020204030204" pitchFamily="34" charset="0"/>
                        </a:rPr>
                        <a:t>Puntaje Desempeño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14195469"/>
                  </a:ext>
                </a:extLst>
              </a:tr>
              <a:tr h="235335">
                <a:tc>
                  <a:txBody>
                    <a:bodyPr/>
                    <a:lstStyle/>
                    <a:p>
                      <a:pPr algn="l" fontAlgn="ctr"/>
                      <a:r>
                        <a:rPr lang="es-ES" sz="1100" b="0" i="0" u="none" strike="noStrike">
                          <a:solidFill>
                            <a:srgbClr val="000000"/>
                          </a:solidFill>
                          <a:effectLst/>
                          <a:latin typeface="Arial (Títulos)"/>
                        </a:rPr>
                        <a:t>Vías en condiciones apropiadas para la movilidad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134162"/>
                  </a:ext>
                </a:extLst>
              </a:tr>
              <a:tr h="209915">
                <a:tc>
                  <a:txBody>
                    <a:bodyPr/>
                    <a:lstStyle/>
                    <a:p>
                      <a:pPr algn="l" fontAlgn="ctr"/>
                      <a:r>
                        <a:rPr lang="es-ES" sz="1100" b="0" i="0" u="none" strike="noStrike">
                          <a:solidFill>
                            <a:srgbClr val="000000"/>
                          </a:solidFill>
                          <a:effectLst/>
                          <a:latin typeface="Arial (Títulos)"/>
                        </a:rPr>
                        <a:t>Espacio publico para el disfrute de los ciudadanos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645507"/>
                  </a:ext>
                </a:extLst>
              </a:tr>
              <a:tr h="209915">
                <a:tc>
                  <a:txBody>
                    <a:bodyPr/>
                    <a:lstStyle/>
                    <a:p>
                      <a:pPr algn="l" fontAlgn="ctr"/>
                      <a:r>
                        <a:rPr lang="es-ES" sz="1100" b="0" i="0" u="none" strike="noStrike">
                          <a:solidFill>
                            <a:srgbClr val="000000"/>
                          </a:solidFill>
                          <a:effectLst/>
                          <a:latin typeface="Arial (Títulos)"/>
                        </a:rPr>
                        <a:t>Troncales Transmilenio incluyentes y sostenibles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Arial (Títulos)"/>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Título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338708"/>
                  </a:ext>
                </a:extLst>
              </a:tr>
            </a:tbl>
          </a:graphicData>
        </a:graphic>
      </p:graphicFrame>
      <p:grpSp>
        <p:nvGrpSpPr>
          <p:cNvPr id="24" name="Grupo 23">
            <a:extLst>
              <a:ext uri="{FF2B5EF4-FFF2-40B4-BE49-F238E27FC236}">
                <a16:creationId xmlns:a16="http://schemas.microsoft.com/office/drawing/2014/main" id="{F9DB51D9-6435-0CBD-77E1-AF0D1E3FBCCA}"/>
              </a:ext>
            </a:extLst>
          </p:cNvPr>
          <p:cNvGrpSpPr/>
          <p:nvPr/>
        </p:nvGrpSpPr>
        <p:grpSpPr>
          <a:xfrm>
            <a:off x="7274832" y="4360651"/>
            <a:ext cx="4279795" cy="1721537"/>
            <a:chOff x="8230216" y="1449967"/>
            <a:chExt cx="3856500" cy="1967698"/>
          </a:xfrm>
        </p:grpSpPr>
        <p:pic>
          <p:nvPicPr>
            <p:cNvPr id="25" name="Imagen 24">
              <a:extLst>
                <a:ext uri="{FF2B5EF4-FFF2-40B4-BE49-F238E27FC236}">
                  <a16:creationId xmlns:a16="http://schemas.microsoft.com/office/drawing/2014/main" id="{E78D56E7-B434-2992-607A-18D03433053D}"/>
                </a:ext>
              </a:extLst>
            </p:cNvPr>
            <p:cNvPicPr>
              <a:picLocks noChangeAspect="1"/>
            </p:cNvPicPr>
            <p:nvPr/>
          </p:nvPicPr>
          <p:blipFill rotWithShape="1">
            <a:blip r:embed="rId2"/>
            <a:srcRect l="71817" t="10661" r="18056" b="47477"/>
            <a:stretch/>
          </p:blipFill>
          <p:spPr>
            <a:xfrm>
              <a:off x="8230216" y="1449967"/>
              <a:ext cx="548373" cy="1967698"/>
            </a:xfrm>
            <a:prstGeom prst="rect">
              <a:avLst/>
            </a:prstGeom>
          </p:spPr>
        </p:pic>
        <p:sp>
          <p:nvSpPr>
            <p:cNvPr id="26" name="CuadroTexto 25">
              <a:extLst>
                <a:ext uri="{FF2B5EF4-FFF2-40B4-BE49-F238E27FC236}">
                  <a16:creationId xmlns:a16="http://schemas.microsoft.com/office/drawing/2014/main" id="{74C4A963-DF5E-C6DA-2F0D-B373D6ADC724}"/>
                </a:ext>
              </a:extLst>
            </p:cNvPr>
            <p:cNvSpPr txBox="1"/>
            <p:nvPr/>
          </p:nvSpPr>
          <p:spPr>
            <a:xfrm>
              <a:off x="8799036" y="2816109"/>
              <a:ext cx="3148965" cy="276999"/>
            </a:xfrm>
            <a:prstGeom prst="rect">
              <a:avLst/>
            </a:prstGeom>
            <a:noFill/>
          </p:spPr>
          <p:txBody>
            <a:bodyPr wrap="square">
              <a:spAutoFit/>
            </a:bodyPr>
            <a:lstStyle/>
            <a:p>
              <a:pPr algn="l" fontAlgn="ctr"/>
              <a:r>
                <a:rPr lang="es-ES" sz="1200" b="0" i="0" u="none" strike="noStrike">
                  <a:solidFill>
                    <a:srgbClr val="000000"/>
                  </a:solidFill>
                  <a:effectLst/>
                  <a:latin typeface="Arial (Títulos)"/>
                </a:rPr>
                <a:t>Troncales Transmilenio incluyentes y sostenibles</a:t>
              </a:r>
            </a:p>
          </p:txBody>
        </p:sp>
        <p:sp>
          <p:nvSpPr>
            <p:cNvPr id="27" name="CuadroTexto 26">
              <a:extLst>
                <a:ext uri="{FF2B5EF4-FFF2-40B4-BE49-F238E27FC236}">
                  <a16:creationId xmlns:a16="http://schemas.microsoft.com/office/drawing/2014/main" id="{5581EACB-BEF7-BE08-4725-D875078605C8}"/>
                </a:ext>
              </a:extLst>
            </p:cNvPr>
            <p:cNvSpPr txBox="1"/>
            <p:nvPr/>
          </p:nvSpPr>
          <p:spPr>
            <a:xfrm>
              <a:off x="8778588" y="2156818"/>
              <a:ext cx="3148965" cy="276999"/>
            </a:xfrm>
            <a:prstGeom prst="rect">
              <a:avLst/>
            </a:prstGeom>
            <a:noFill/>
          </p:spPr>
          <p:txBody>
            <a:bodyPr wrap="square">
              <a:spAutoFit/>
            </a:bodyPr>
            <a:lstStyle/>
            <a:p>
              <a:pPr algn="l" fontAlgn="ctr"/>
              <a:r>
                <a:rPr lang="es-ES" sz="1200" b="0" i="0" u="none" strike="noStrike">
                  <a:solidFill>
                    <a:srgbClr val="000000"/>
                  </a:solidFill>
                  <a:effectLst/>
                  <a:latin typeface="Arial (Títulos)"/>
                </a:rPr>
                <a:t>Espacio publico para el disfrute de los ciudadanos</a:t>
              </a:r>
            </a:p>
          </p:txBody>
        </p:sp>
        <p:sp>
          <p:nvSpPr>
            <p:cNvPr id="28" name="CuadroTexto 27">
              <a:extLst>
                <a:ext uri="{FF2B5EF4-FFF2-40B4-BE49-F238E27FC236}">
                  <a16:creationId xmlns:a16="http://schemas.microsoft.com/office/drawing/2014/main" id="{88D105F3-4E5F-4723-5448-C114493DBC37}"/>
                </a:ext>
              </a:extLst>
            </p:cNvPr>
            <p:cNvSpPr txBox="1"/>
            <p:nvPr/>
          </p:nvSpPr>
          <p:spPr>
            <a:xfrm>
              <a:off x="8764879" y="1506973"/>
              <a:ext cx="3321837" cy="276999"/>
            </a:xfrm>
            <a:prstGeom prst="rect">
              <a:avLst/>
            </a:prstGeom>
            <a:noFill/>
          </p:spPr>
          <p:txBody>
            <a:bodyPr wrap="square">
              <a:spAutoFit/>
            </a:bodyPr>
            <a:lstStyle/>
            <a:p>
              <a:pPr algn="l" fontAlgn="ctr"/>
              <a:r>
                <a:rPr lang="es-ES" sz="1200" b="0" i="0" u="none" strike="noStrike">
                  <a:solidFill>
                    <a:srgbClr val="000000"/>
                  </a:solidFill>
                  <a:effectLst/>
                  <a:latin typeface="Arial (Títulos)"/>
                </a:rPr>
                <a:t>Vías en condiciones apropiadas para la movilidad</a:t>
              </a:r>
            </a:p>
          </p:txBody>
        </p:sp>
      </p:grpSp>
      <p:sp>
        <p:nvSpPr>
          <p:cNvPr id="3" name="CuadroTexto 21">
            <a:extLst>
              <a:ext uri="{FF2B5EF4-FFF2-40B4-BE49-F238E27FC236}">
                <a16:creationId xmlns:a16="http://schemas.microsoft.com/office/drawing/2014/main" id="{73A4BA79-185D-830A-18C2-5D58BE840687}"/>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3. Calidad del gasto</a:t>
            </a:r>
            <a:endParaRPr lang="es-MX" altLang="es-CO" sz="2700" b="1">
              <a:latin typeface="Arial" panose="020B0604020202020204" pitchFamily="34" charset="0"/>
              <a:cs typeface="Arial" panose="020B0604020202020204" pitchFamily="34" charset="0"/>
            </a:endParaRPr>
          </a:p>
        </p:txBody>
      </p:sp>
      <p:pic>
        <p:nvPicPr>
          <p:cNvPr id="4" name="Imagen 5" descr="Gráfico, Gráfico de burbujas&#10;&#10;Descripción generada automáticamente">
            <a:extLst>
              <a:ext uri="{FF2B5EF4-FFF2-40B4-BE49-F238E27FC236}">
                <a16:creationId xmlns:a16="http://schemas.microsoft.com/office/drawing/2014/main" id="{0B738C31-E0C9-F7FD-2A43-C68D3870DE92}"/>
              </a:ext>
            </a:extLst>
          </p:cNvPr>
          <p:cNvPicPr>
            <a:picLocks noChangeAspect="1"/>
          </p:cNvPicPr>
          <p:nvPr/>
        </p:nvPicPr>
        <p:blipFill>
          <a:blip r:embed="rId3"/>
          <a:stretch>
            <a:fillRect/>
          </a:stretch>
        </p:blipFill>
        <p:spPr>
          <a:xfrm>
            <a:off x="7039155" y="1867766"/>
            <a:ext cx="4626634" cy="2173563"/>
          </a:xfrm>
          <a:prstGeom prst="rect">
            <a:avLst/>
          </a:prstGeom>
        </p:spPr>
      </p:pic>
    </p:spTree>
    <p:extLst>
      <p:ext uri="{BB962C8B-B14F-4D97-AF65-F5344CB8AC3E}">
        <p14:creationId xmlns:p14="http://schemas.microsoft.com/office/powerpoint/2010/main" val="289824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5EBC862-BF16-4C45-C788-01B8EA546A24}"/>
              </a:ext>
            </a:extLst>
          </p:cNvPr>
          <p:cNvSpPr/>
          <p:nvPr/>
        </p:nvSpPr>
        <p:spPr>
          <a:xfrm>
            <a:off x="3499793" y="1417779"/>
            <a:ext cx="4995407" cy="461665"/>
          </a:xfrm>
          <a:prstGeom prst="rect">
            <a:avLst/>
          </a:prstGeom>
        </p:spPr>
        <p:txBody>
          <a:bodyPr wrap="square">
            <a:spAutoFit/>
          </a:bodyPr>
          <a:lstStyle/>
          <a:p>
            <a:r>
              <a:rPr lang="es-ES" sz="2400" b="1">
                <a:solidFill>
                  <a:srgbClr val="CA202E"/>
                </a:solidFill>
                <a:latin typeface="Arial" panose="020B0604020202020204" pitchFamily="34" charset="0"/>
                <a:cs typeface="Arial" panose="020B0604020202020204" pitchFamily="34" charset="0"/>
              </a:rPr>
              <a:t>Aspectos generales del PMR</a:t>
            </a:r>
          </a:p>
        </p:txBody>
      </p:sp>
      <p:sp>
        <p:nvSpPr>
          <p:cNvPr id="4" name="Text Box 7">
            <a:extLst>
              <a:ext uri="{FF2B5EF4-FFF2-40B4-BE49-F238E27FC236}">
                <a16:creationId xmlns:a16="http://schemas.microsoft.com/office/drawing/2014/main" id="{88D67A9C-D4A7-B839-DB95-B6C0C27288BE}"/>
              </a:ext>
            </a:extLst>
          </p:cNvPr>
          <p:cNvSpPr txBox="1">
            <a:spLocks noChangeArrowheads="1"/>
          </p:cNvSpPr>
          <p:nvPr/>
        </p:nvSpPr>
        <p:spPr bwMode="auto">
          <a:xfrm>
            <a:off x="919047" y="2003571"/>
            <a:ext cx="11096785"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ct val="40000"/>
              </a:spcAft>
              <a:buNone/>
            </a:pPr>
            <a:r>
              <a:rPr lang="es-CO" altLang="es-CO" sz="1800">
                <a:latin typeface="Arial" panose="020B0604020202020204" pitchFamily="34" charset="0"/>
                <a:cs typeface="Arial" panose="020B0604020202020204" pitchFamily="34" charset="0"/>
              </a:rPr>
              <a:t>El PMR es una herramienta que </a:t>
            </a:r>
            <a:r>
              <a:rPr lang="es-CO" altLang="es-CO" sz="1800" b="1">
                <a:latin typeface="Arial" panose="020B0604020202020204" pitchFamily="34" charset="0"/>
                <a:cs typeface="Arial" panose="020B0604020202020204" pitchFamily="34" charset="0"/>
              </a:rPr>
              <a:t>asigna la totalidad de los recursos </a:t>
            </a:r>
            <a:r>
              <a:rPr lang="es-CO" altLang="es-CO" sz="1800">
                <a:latin typeface="Arial" panose="020B0604020202020204" pitchFamily="34" charset="0"/>
                <a:cs typeface="Arial" panose="020B0604020202020204" pitchFamily="34" charset="0"/>
              </a:rPr>
              <a:t>(Inversión y Funcionamiento) </a:t>
            </a:r>
          </a:p>
          <a:p>
            <a:pPr algn="ctr">
              <a:lnSpc>
                <a:spcPct val="100000"/>
              </a:lnSpc>
              <a:spcBef>
                <a:spcPct val="0"/>
              </a:spcBef>
              <a:spcAft>
                <a:spcPct val="40000"/>
              </a:spcAft>
              <a:buNone/>
            </a:pPr>
            <a:r>
              <a:rPr lang="es-CO" altLang="es-CO" sz="1800" b="1">
                <a:latin typeface="Arial" panose="020B0604020202020204" pitchFamily="34" charset="0"/>
                <a:cs typeface="Arial" panose="020B0604020202020204" pitchFamily="34" charset="0"/>
              </a:rPr>
              <a:t>y se orienta al proceso de asignación a resultados</a:t>
            </a:r>
            <a:r>
              <a:rPr lang="es-ES" altLang="es-CO" sz="2000">
                <a:latin typeface="Arial" panose="020B0604020202020204" pitchFamily="34" charset="0"/>
                <a:cs typeface="Arial" panose="020B0604020202020204" pitchFamily="34" charset="0"/>
              </a:rPr>
              <a:t>.</a:t>
            </a:r>
            <a:endParaRPr lang="es-CO" altLang="es-CO" sz="180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3E61713-44ED-FC6D-0944-83056E4F38C7}"/>
              </a:ext>
            </a:extLst>
          </p:cNvPr>
          <p:cNvPicPr>
            <a:picLocks noChangeAspect="1"/>
          </p:cNvPicPr>
          <p:nvPr/>
        </p:nvPicPr>
        <p:blipFill>
          <a:blip r:embed="rId3"/>
          <a:stretch>
            <a:fillRect/>
          </a:stretch>
        </p:blipFill>
        <p:spPr>
          <a:xfrm>
            <a:off x="3189782" y="2908991"/>
            <a:ext cx="6372394" cy="3407243"/>
          </a:xfrm>
          <a:prstGeom prst="rect">
            <a:avLst/>
          </a:prstGeom>
        </p:spPr>
      </p:pic>
      <p:sp>
        <p:nvSpPr>
          <p:cNvPr id="7" name="CuadroTexto 21">
            <a:extLst>
              <a:ext uri="{FF2B5EF4-FFF2-40B4-BE49-F238E27FC236}">
                <a16:creationId xmlns:a16="http://schemas.microsoft.com/office/drawing/2014/main" id="{F8A74978-C132-4AAC-8689-6E91CC43EF9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3. Calidad del gasto</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39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de flecha 7">
            <a:extLst>
              <a:ext uri="{FF2B5EF4-FFF2-40B4-BE49-F238E27FC236}">
                <a16:creationId xmlns:a16="http://schemas.microsoft.com/office/drawing/2014/main" id="{CC99A943-01EA-8088-24FB-7DD79C86687C}"/>
              </a:ext>
            </a:extLst>
          </p:cNvPr>
          <p:cNvCxnSpPr>
            <a:cxnSpLocks/>
          </p:cNvCxnSpPr>
          <p:nvPr/>
        </p:nvCxnSpPr>
        <p:spPr>
          <a:xfrm>
            <a:off x="2015536" y="3160768"/>
            <a:ext cx="0" cy="1449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9AFE516-BFEB-E072-6C66-5744E74BBD3F}"/>
              </a:ext>
            </a:extLst>
          </p:cNvPr>
          <p:cNvCxnSpPr>
            <a:cxnSpLocks/>
          </p:cNvCxnSpPr>
          <p:nvPr/>
        </p:nvCxnSpPr>
        <p:spPr>
          <a:xfrm>
            <a:off x="3847992" y="4238553"/>
            <a:ext cx="0" cy="3719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FB87737C-C565-E7F9-D3BB-EEE6BB29A2BB}"/>
              </a:ext>
            </a:extLst>
          </p:cNvPr>
          <p:cNvCxnSpPr>
            <a:cxnSpLocks/>
          </p:cNvCxnSpPr>
          <p:nvPr/>
        </p:nvCxnSpPr>
        <p:spPr>
          <a:xfrm>
            <a:off x="6934674" y="4005519"/>
            <a:ext cx="0" cy="604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5A80DFEC-0FB4-FC2A-6691-08B5B49B652C}"/>
              </a:ext>
            </a:extLst>
          </p:cNvPr>
          <p:cNvSpPr txBox="1"/>
          <p:nvPr/>
        </p:nvSpPr>
        <p:spPr>
          <a:xfrm>
            <a:off x="8830158" y="4608621"/>
            <a:ext cx="2747072" cy="1754326"/>
          </a:xfrm>
          <a:prstGeom prst="rect">
            <a:avLst/>
          </a:prstGeom>
          <a:noFill/>
        </p:spPr>
        <p:txBody>
          <a:bodyPr wrap="square">
            <a:spAutoFit/>
          </a:bodyPr>
          <a:lstStyle/>
          <a:p>
            <a:pPr algn="just"/>
            <a:r>
              <a:rPr lang="es-CO" sz="1200">
                <a:solidFill>
                  <a:srgbClr val="000000"/>
                </a:solidFill>
                <a:latin typeface="+mn-lt"/>
                <a:ea typeface="Calibri" panose="020F0502020204030204" pitchFamily="34" charset="0"/>
                <a:cs typeface="Eras Medium ITC" panose="020B0602030504020804" pitchFamily="34" charset="0"/>
              </a:rPr>
              <a:t>M</a:t>
            </a:r>
            <a:r>
              <a:rPr lang="es-CO" sz="1200">
                <a:solidFill>
                  <a:srgbClr val="000000"/>
                </a:solidFill>
                <a:effectLst/>
                <a:latin typeface="+mn-lt"/>
                <a:ea typeface="Calibri" panose="020F0502020204030204" pitchFamily="34" charset="0"/>
                <a:cs typeface="Eras Medium ITC" panose="020B0602030504020804" pitchFamily="34" charset="0"/>
              </a:rPr>
              <a:t>iden los bienes y servicios que son generados y entregados, cumpliendo los estándares de calidad definidos, como consecuencia de la transformación de los insumos a través de un proceso de producción (DNP)</a:t>
            </a:r>
          </a:p>
          <a:p>
            <a:pPr algn="just"/>
            <a:r>
              <a:rPr lang="es-CO" sz="1200">
                <a:solidFill>
                  <a:srgbClr val="000000"/>
                </a:solidFill>
                <a:effectLst/>
                <a:latin typeface="+mn-lt"/>
                <a:ea typeface="Calibri" panose="020F0502020204030204" pitchFamily="34" charset="0"/>
                <a:cs typeface="Eras Medium ITC" panose="020B0602030504020804" pitchFamily="34" charset="0"/>
              </a:rPr>
              <a:t>Cod</a:t>
            </a:r>
            <a:r>
              <a:rPr lang="es-CO" sz="1200">
                <a:solidFill>
                  <a:srgbClr val="000000"/>
                </a:solidFill>
                <a:latin typeface="+mn-lt"/>
                <a:ea typeface="Calibri" panose="020F0502020204030204" pitchFamily="34" charset="0"/>
                <a:cs typeface="Eras Medium ITC" panose="020B0602030504020804" pitchFamily="34" charset="0"/>
              </a:rPr>
              <a:t>ificación: Elemento PEP+</a:t>
            </a:r>
            <a:endParaRPr lang="es-CO" sz="1200">
              <a:solidFill>
                <a:srgbClr val="000000"/>
              </a:solidFill>
              <a:effectLst/>
              <a:latin typeface="+mn-lt"/>
              <a:ea typeface="Calibri" panose="020F0502020204030204" pitchFamily="34" charset="0"/>
              <a:cs typeface="Eras Medium ITC" panose="020B0602030504020804" pitchFamily="34" charset="0"/>
            </a:endParaRPr>
          </a:p>
          <a:p>
            <a:pPr algn="just"/>
            <a:r>
              <a:rPr lang="es-CO" sz="1200">
                <a:solidFill>
                  <a:srgbClr val="000000"/>
                </a:solidFill>
                <a:latin typeface="+mn-lt"/>
              </a:rPr>
              <a:t>Incluyen la </a:t>
            </a:r>
            <a:r>
              <a:rPr lang="es-CO" sz="1200" err="1">
                <a:solidFill>
                  <a:srgbClr val="000000"/>
                </a:solidFill>
                <a:latin typeface="+mn-lt"/>
              </a:rPr>
              <a:t>territorializción</a:t>
            </a:r>
            <a:endParaRPr lang="es-419" sz="1200">
              <a:latin typeface="+mn-lt"/>
            </a:endParaRPr>
          </a:p>
        </p:txBody>
      </p:sp>
      <p:sp>
        <p:nvSpPr>
          <p:cNvPr id="12" name="CuadroTexto 11">
            <a:extLst>
              <a:ext uri="{FF2B5EF4-FFF2-40B4-BE49-F238E27FC236}">
                <a16:creationId xmlns:a16="http://schemas.microsoft.com/office/drawing/2014/main" id="{ACEEEFCC-C126-810E-FABF-F93989A55205}"/>
              </a:ext>
            </a:extLst>
          </p:cNvPr>
          <p:cNvSpPr txBox="1"/>
          <p:nvPr/>
        </p:nvSpPr>
        <p:spPr>
          <a:xfrm>
            <a:off x="5773009" y="4608621"/>
            <a:ext cx="2747072" cy="1938992"/>
          </a:xfrm>
          <a:prstGeom prst="rect">
            <a:avLst/>
          </a:prstGeom>
          <a:noFill/>
        </p:spPr>
        <p:txBody>
          <a:bodyPr wrap="square">
            <a:spAutoFit/>
          </a:bodyPr>
          <a:lstStyle/>
          <a:p>
            <a:pPr algn="just"/>
            <a:r>
              <a:rPr lang="es-CO" sz="1200">
                <a:solidFill>
                  <a:srgbClr val="000000"/>
                </a:solidFill>
                <a:effectLst/>
                <a:latin typeface="+mn-lt"/>
                <a:ea typeface="Calibri" panose="020F0502020204030204" pitchFamily="34" charset="0"/>
                <a:cs typeface="Eras Medium ITC" panose="020B0602030504020804" pitchFamily="34" charset="0"/>
              </a:rPr>
              <a:t>Son los bienes o servicios que entrega la entidad a la comunidad o población objetivo.</a:t>
            </a:r>
          </a:p>
          <a:p>
            <a:pPr algn="just"/>
            <a:r>
              <a:rPr lang="es-CO" sz="1200">
                <a:solidFill>
                  <a:srgbClr val="000000"/>
                </a:solidFill>
                <a:effectLst/>
                <a:latin typeface="+mn-lt"/>
                <a:ea typeface="Calibri" panose="020F0502020204030204" pitchFamily="34" charset="0"/>
                <a:cs typeface="Eras Medium ITC" panose="020B0602030504020804" pitchFamily="34" charset="0"/>
              </a:rPr>
              <a:t> </a:t>
            </a:r>
          </a:p>
          <a:p>
            <a:pPr algn="just"/>
            <a:r>
              <a:rPr lang="es-CO" sz="1200" b="1">
                <a:solidFill>
                  <a:srgbClr val="000000"/>
                </a:solidFill>
                <a:effectLst/>
                <a:latin typeface="+mn-lt"/>
                <a:ea typeface="Calibri" panose="020F0502020204030204" pitchFamily="34" charset="0"/>
                <a:cs typeface="Eras Medium ITC" panose="020B0602030504020804" pitchFamily="34" charset="0"/>
              </a:rPr>
              <a:t>Bienes: </a:t>
            </a:r>
            <a:r>
              <a:rPr lang="es-419" sz="1200">
                <a:solidFill>
                  <a:srgbClr val="000000"/>
                </a:solidFill>
                <a:effectLst/>
                <a:latin typeface="+mn-lt"/>
                <a:ea typeface="Calibri" panose="020F0502020204030204" pitchFamily="34" charset="0"/>
                <a:cs typeface="Eras Medium ITC" panose="020B0602030504020804" pitchFamily="34" charset="0"/>
              </a:rPr>
              <a:t>productos de carácter físico, tangible y acumulable</a:t>
            </a:r>
          </a:p>
          <a:p>
            <a:pPr algn="just"/>
            <a:r>
              <a:rPr lang="es-419" sz="1200" b="1">
                <a:solidFill>
                  <a:srgbClr val="000000"/>
                </a:solidFill>
                <a:latin typeface="+mn-lt"/>
              </a:rPr>
              <a:t>Servicios: </a:t>
            </a:r>
            <a:r>
              <a:rPr lang="es-419" sz="1200">
                <a:solidFill>
                  <a:srgbClr val="000000"/>
                </a:solidFill>
                <a:latin typeface="+mn-lt"/>
              </a:rPr>
              <a:t>productos intangibles y no acumulables.</a:t>
            </a:r>
          </a:p>
          <a:p>
            <a:pPr algn="just"/>
            <a:r>
              <a:rPr lang="es-419" sz="1200">
                <a:solidFill>
                  <a:srgbClr val="000000"/>
                </a:solidFill>
                <a:latin typeface="+mn-lt"/>
              </a:rPr>
              <a:t>Asocia los recursos de </a:t>
            </a:r>
            <a:r>
              <a:rPr lang="es-419" sz="1200" err="1">
                <a:solidFill>
                  <a:srgbClr val="000000"/>
                </a:solidFill>
                <a:latin typeface="+mn-lt"/>
              </a:rPr>
              <a:t>inv</a:t>
            </a:r>
            <a:r>
              <a:rPr lang="es-419" sz="1200">
                <a:solidFill>
                  <a:srgbClr val="000000"/>
                </a:solidFill>
                <a:latin typeface="+mn-lt"/>
              </a:rPr>
              <a:t> y </a:t>
            </a:r>
            <a:r>
              <a:rPr lang="es-419" sz="1200" err="1">
                <a:solidFill>
                  <a:srgbClr val="000000"/>
                </a:solidFill>
                <a:latin typeface="+mn-lt"/>
              </a:rPr>
              <a:t>func</a:t>
            </a:r>
            <a:endParaRPr lang="es-419" sz="1200">
              <a:solidFill>
                <a:srgbClr val="000000"/>
              </a:solidFill>
              <a:latin typeface="+mn-lt"/>
            </a:endParaRPr>
          </a:p>
          <a:p>
            <a:pPr algn="just"/>
            <a:r>
              <a:rPr lang="es-419" sz="1200">
                <a:solidFill>
                  <a:srgbClr val="000000"/>
                </a:solidFill>
                <a:latin typeface="+mn-lt"/>
              </a:rPr>
              <a:t>Unidad de análisis para TP</a:t>
            </a:r>
            <a:endParaRPr lang="es-419" sz="1200">
              <a:latin typeface="+mn-lt"/>
            </a:endParaRPr>
          </a:p>
        </p:txBody>
      </p:sp>
      <p:sp>
        <p:nvSpPr>
          <p:cNvPr id="13" name="CuadroTexto 12">
            <a:extLst>
              <a:ext uri="{FF2B5EF4-FFF2-40B4-BE49-F238E27FC236}">
                <a16:creationId xmlns:a16="http://schemas.microsoft.com/office/drawing/2014/main" id="{A099DBE7-8D4E-7E08-DE92-EA4D5C830189}"/>
              </a:ext>
            </a:extLst>
          </p:cNvPr>
          <p:cNvSpPr txBox="1"/>
          <p:nvPr/>
        </p:nvSpPr>
        <p:spPr>
          <a:xfrm>
            <a:off x="3006671" y="4608621"/>
            <a:ext cx="2599039" cy="1015663"/>
          </a:xfrm>
          <a:prstGeom prst="rect">
            <a:avLst/>
          </a:prstGeom>
          <a:noFill/>
        </p:spPr>
        <p:txBody>
          <a:bodyPr wrap="square">
            <a:spAutoFit/>
          </a:bodyPr>
          <a:lstStyle/>
          <a:p>
            <a:pPr algn="just"/>
            <a:r>
              <a:rPr lang="es-419" sz="1200">
                <a:solidFill>
                  <a:srgbClr val="000000"/>
                </a:solidFill>
                <a:effectLst/>
                <a:latin typeface="+mn-lt"/>
                <a:ea typeface="Calibri" panose="020F0502020204030204" pitchFamily="34" charset="0"/>
                <a:cs typeface="Eras Medium ITC" panose="020B0602030504020804" pitchFamily="34" charset="0"/>
              </a:rPr>
              <a:t>Cuantifican los resultados a partir efectos logrados con la(s) intervención(es) realizada(s) por las entidades</a:t>
            </a:r>
          </a:p>
          <a:p>
            <a:pPr algn="just"/>
            <a:r>
              <a:rPr lang="es-419" sz="1200">
                <a:solidFill>
                  <a:srgbClr val="000000"/>
                </a:solidFill>
                <a:latin typeface="+mn-lt"/>
              </a:rPr>
              <a:t>Incluyen la territorialización</a:t>
            </a:r>
            <a:endParaRPr lang="es-419" sz="1200">
              <a:latin typeface="+mn-lt"/>
            </a:endParaRPr>
          </a:p>
        </p:txBody>
      </p:sp>
      <p:cxnSp>
        <p:nvCxnSpPr>
          <p:cNvPr id="14" name="Conector recto de flecha 13">
            <a:extLst>
              <a:ext uri="{FF2B5EF4-FFF2-40B4-BE49-F238E27FC236}">
                <a16:creationId xmlns:a16="http://schemas.microsoft.com/office/drawing/2014/main" id="{3ADA0773-E664-435A-2662-52DC54933284}"/>
              </a:ext>
            </a:extLst>
          </p:cNvPr>
          <p:cNvCxnSpPr>
            <a:cxnSpLocks/>
          </p:cNvCxnSpPr>
          <p:nvPr/>
        </p:nvCxnSpPr>
        <p:spPr>
          <a:xfrm>
            <a:off x="9388917" y="4005519"/>
            <a:ext cx="1" cy="6049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F66A4-3D25-987B-6122-5DBCCAEE0F43}"/>
              </a:ext>
            </a:extLst>
          </p:cNvPr>
          <p:cNvSpPr txBox="1"/>
          <p:nvPr/>
        </p:nvSpPr>
        <p:spPr>
          <a:xfrm>
            <a:off x="100554" y="4608621"/>
            <a:ext cx="2938680" cy="2123658"/>
          </a:xfrm>
          <a:prstGeom prst="rect">
            <a:avLst/>
          </a:prstGeom>
          <a:solidFill>
            <a:schemeClr val="bg1"/>
          </a:solidFill>
        </p:spPr>
        <p:txBody>
          <a:bodyPr wrap="square">
            <a:spAutoFit/>
          </a:bodyPr>
          <a:lstStyle/>
          <a:p>
            <a:pPr algn="just"/>
            <a:r>
              <a:rPr lang="es-419" sz="1200">
                <a:solidFill>
                  <a:srgbClr val="000000"/>
                </a:solidFill>
                <a:effectLst/>
                <a:latin typeface="+mn-lt"/>
                <a:ea typeface="Calibri" panose="020F0502020204030204" pitchFamily="34" charset="0"/>
                <a:cs typeface="Eras Medium ITC" panose="020B0602030504020804" pitchFamily="34" charset="0"/>
              </a:rPr>
              <a:t>Situaciones deseadas que la entidad espera generar con la oferta institucional y los bienes y servicios entregados. Debe definir claramente el beneficio social que espera lograr.</a:t>
            </a:r>
          </a:p>
          <a:p>
            <a:pPr algn="just"/>
            <a:endParaRPr lang="es-419" sz="1200">
              <a:solidFill>
                <a:srgbClr val="000000"/>
              </a:solidFill>
              <a:effectLst/>
              <a:latin typeface="+mn-lt"/>
              <a:ea typeface="Calibri" panose="020F0502020204030204" pitchFamily="34" charset="0"/>
              <a:cs typeface="Eras Medium ITC" panose="020B0602030504020804" pitchFamily="34" charset="0"/>
            </a:endParaRPr>
          </a:p>
          <a:p>
            <a:pPr algn="just"/>
            <a:r>
              <a:rPr lang="es-419" sz="1200">
                <a:solidFill>
                  <a:srgbClr val="000000"/>
                </a:solidFill>
                <a:effectLst/>
                <a:latin typeface="+mn-lt"/>
                <a:ea typeface="Calibri" panose="020F0502020204030204" pitchFamily="34" charset="0"/>
                <a:cs typeface="Eras Medium ITC" panose="020B0602030504020804" pitchFamily="34" charset="0"/>
              </a:rPr>
              <a:t>Son trasversales, expresan un efecto o impacto y como tal dependen de la conjunción de varios factores, por tanto, pueden ser responsabilidad de varias entidades.</a:t>
            </a:r>
          </a:p>
        </p:txBody>
      </p:sp>
      <p:pic>
        <p:nvPicPr>
          <p:cNvPr id="16" name="Imagen 15">
            <a:extLst>
              <a:ext uri="{FF2B5EF4-FFF2-40B4-BE49-F238E27FC236}">
                <a16:creationId xmlns:a16="http://schemas.microsoft.com/office/drawing/2014/main" id="{9D9B23D5-FD64-7477-976C-FFE123964D83}"/>
              </a:ext>
            </a:extLst>
          </p:cNvPr>
          <p:cNvPicPr>
            <a:picLocks noChangeAspect="1"/>
          </p:cNvPicPr>
          <p:nvPr/>
        </p:nvPicPr>
        <p:blipFill rotWithShape="1">
          <a:blip r:embed="rId3"/>
          <a:srcRect l="12172" t="27968" r="7664" b="11019"/>
          <a:stretch/>
        </p:blipFill>
        <p:spPr>
          <a:xfrm>
            <a:off x="1650381" y="1246707"/>
            <a:ext cx="9239761" cy="3120626"/>
          </a:xfrm>
          <a:prstGeom prst="rect">
            <a:avLst/>
          </a:prstGeom>
        </p:spPr>
      </p:pic>
      <p:sp>
        <p:nvSpPr>
          <p:cNvPr id="7" name="Rectángulo 6">
            <a:extLst>
              <a:ext uri="{FF2B5EF4-FFF2-40B4-BE49-F238E27FC236}">
                <a16:creationId xmlns:a16="http://schemas.microsoft.com/office/drawing/2014/main" id="{9EAE3E3D-ADD4-4745-DCDE-FD55C2D14FA9}"/>
              </a:ext>
            </a:extLst>
          </p:cNvPr>
          <p:cNvSpPr/>
          <p:nvPr/>
        </p:nvSpPr>
        <p:spPr>
          <a:xfrm>
            <a:off x="184091" y="2268514"/>
            <a:ext cx="1549827" cy="707886"/>
          </a:xfrm>
          <a:prstGeom prst="rect">
            <a:avLst/>
          </a:prstGeom>
        </p:spPr>
        <p:txBody>
          <a:bodyPr wrap="square">
            <a:spAutoFit/>
          </a:bodyPr>
          <a:lstStyle/>
          <a:p>
            <a:r>
              <a:rPr lang="es-ES" sz="2000" b="1">
                <a:solidFill>
                  <a:srgbClr val="CA202E"/>
                </a:solidFill>
                <a:latin typeface="+mn-lt"/>
                <a:cs typeface="Arial" panose="020B0604020202020204" pitchFamily="34" charset="0"/>
              </a:rPr>
              <a:t>Estructura del PMR</a:t>
            </a:r>
          </a:p>
        </p:txBody>
      </p:sp>
      <p:sp>
        <p:nvSpPr>
          <p:cNvPr id="3" name="CuadroTexto 21">
            <a:extLst>
              <a:ext uri="{FF2B5EF4-FFF2-40B4-BE49-F238E27FC236}">
                <a16:creationId xmlns:a16="http://schemas.microsoft.com/office/drawing/2014/main" id="{F2F76B26-B893-956C-88DE-A62808A8D672}"/>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3. Calidad del gasto</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39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96F4013-49FA-F97D-9B26-A9A7EAFA07E8}"/>
              </a:ext>
            </a:extLst>
          </p:cNvPr>
          <p:cNvPicPr>
            <a:picLocks noChangeAspect="1"/>
          </p:cNvPicPr>
          <p:nvPr/>
        </p:nvPicPr>
        <p:blipFill rotWithShape="1">
          <a:blip r:embed="rId3"/>
          <a:srcRect l="3253" t="28525" r="45778" b="20318"/>
          <a:stretch/>
        </p:blipFill>
        <p:spPr>
          <a:xfrm>
            <a:off x="1746622" y="1702039"/>
            <a:ext cx="9104030" cy="4894708"/>
          </a:xfrm>
          <a:prstGeom prst="rect">
            <a:avLst/>
          </a:prstGeom>
        </p:spPr>
      </p:pic>
      <p:sp>
        <p:nvSpPr>
          <p:cNvPr id="8" name="CuadroTexto 7">
            <a:extLst>
              <a:ext uri="{FF2B5EF4-FFF2-40B4-BE49-F238E27FC236}">
                <a16:creationId xmlns:a16="http://schemas.microsoft.com/office/drawing/2014/main" id="{A5C613A5-6DE1-158F-362F-F6B808FDD9D4}"/>
              </a:ext>
            </a:extLst>
          </p:cNvPr>
          <p:cNvSpPr txBox="1"/>
          <p:nvPr/>
        </p:nvSpPr>
        <p:spPr>
          <a:xfrm>
            <a:off x="380010" y="4417455"/>
            <a:ext cx="6054244" cy="2192908"/>
          </a:xfrm>
          <a:prstGeom prst="rect">
            <a:avLst/>
          </a:prstGeom>
          <a:solidFill>
            <a:schemeClr val="bg1"/>
          </a:solidFill>
        </p:spPr>
        <p:txBody>
          <a:bodyPr wrap="square" rtlCol="0">
            <a:spAutoFit/>
          </a:bodyPr>
          <a:lstStyle/>
          <a:p>
            <a:pPr algn="just"/>
            <a:r>
              <a:rPr lang="es-CO" sz="1600" b="1">
                <a:solidFill>
                  <a:srgbClr val="FF0000"/>
                </a:solidFill>
                <a:latin typeface="+mj-lt"/>
              </a:rPr>
              <a:t>TIPS 7 DÍGITOS – Código Producto MGA</a:t>
            </a:r>
          </a:p>
          <a:p>
            <a:pPr algn="just"/>
            <a:endParaRPr lang="es-CO" sz="1050" b="1">
              <a:solidFill>
                <a:srgbClr val="FF0000"/>
              </a:solidFill>
              <a:latin typeface="+mj-lt"/>
            </a:endParaRPr>
          </a:p>
          <a:p>
            <a:pPr marL="285750" indent="-285750" algn="just">
              <a:buFont typeface="Wingdings" panose="05000000000000000000" pitchFamily="2" charset="2"/>
              <a:buChar char="ü"/>
            </a:pPr>
            <a:r>
              <a:rPr lang="es-CO" sz="1600">
                <a:latin typeface="+mj-lt"/>
              </a:rPr>
              <a:t>Deben corresponder con los códigos del catálogo de productos MGA vigentes.</a:t>
            </a:r>
          </a:p>
          <a:p>
            <a:pPr marL="285750" indent="-285750" algn="just">
              <a:buFont typeface="Wingdings" panose="05000000000000000000" pitchFamily="2" charset="2"/>
              <a:buChar char="ü"/>
            </a:pPr>
            <a:r>
              <a:rPr lang="es-CO" sz="1600">
                <a:latin typeface="+mj-lt"/>
              </a:rPr>
              <a:t>Guardar correspondencia con el sector</a:t>
            </a:r>
          </a:p>
          <a:p>
            <a:pPr marL="285750" indent="-285750" algn="just">
              <a:buFont typeface="Wingdings" panose="05000000000000000000" pitchFamily="2" charset="2"/>
              <a:buChar char="ü"/>
            </a:pPr>
            <a:r>
              <a:rPr lang="es-CO" sz="1600">
                <a:latin typeface="+mj-lt"/>
              </a:rPr>
              <a:t>Seleccionar productos MGA que guarden coherencia con los de PMR</a:t>
            </a:r>
          </a:p>
          <a:p>
            <a:pPr marL="285750" indent="-285750" algn="just">
              <a:buFont typeface="Wingdings" panose="05000000000000000000" pitchFamily="2" charset="2"/>
              <a:buChar char="ü"/>
            </a:pPr>
            <a:r>
              <a:rPr lang="es-CO" sz="1600">
                <a:latin typeface="+mj-lt"/>
              </a:rPr>
              <a:t>Ámbito de aplicación: Territorial</a:t>
            </a:r>
          </a:p>
          <a:p>
            <a:pPr algn="just"/>
            <a:endParaRPr lang="es-ES_tradnl" sz="1000">
              <a:solidFill>
                <a:srgbClr val="FF0000"/>
              </a:solidFill>
              <a:latin typeface="+mj-lt"/>
            </a:endParaRPr>
          </a:p>
        </p:txBody>
      </p:sp>
      <p:sp>
        <p:nvSpPr>
          <p:cNvPr id="5" name="CuadroTexto 4">
            <a:extLst>
              <a:ext uri="{FF2B5EF4-FFF2-40B4-BE49-F238E27FC236}">
                <a16:creationId xmlns:a16="http://schemas.microsoft.com/office/drawing/2014/main" id="{B8766772-62CD-3745-83D4-B128DAF8CAF8}"/>
              </a:ext>
            </a:extLst>
          </p:cNvPr>
          <p:cNvSpPr txBox="1"/>
          <p:nvPr/>
        </p:nvSpPr>
        <p:spPr>
          <a:xfrm>
            <a:off x="1341348" y="1272093"/>
            <a:ext cx="10182545" cy="461665"/>
          </a:xfrm>
          <a:prstGeom prst="rect">
            <a:avLst/>
          </a:prstGeom>
          <a:noFill/>
        </p:spPr>
        <p:txBody>
          <a:bodyPr wrap="square" rtlCol="0">
            <a:spAutoFit/>
          </a:bodyPr>
          <a:lstStyle/>
          <a:p>
            <a:pPr algn="ctr"/>
            <a:r>
              <a:rPr lang="es-CO" sz="2400" b="1" u="sng">
                <a:solidFill>
                  <a:srgbClr val="FF0000"/>
                </a:solidFill>
                <a:latin typeface="+mn-lt"/>
              </a:rPr>
              <a:t>Codificación de Elementos PEP - PMR</a:t>
            </a:r>
            <a:endParaRPr lang="es-ES_tradnl" sz="2400" b="1" u="sng">
              <a:solidFill>
                <a:srgbClr val="FF0000"/>
              </a:solidFill>
              <a:latin typeface="+mn-lt"/>
            </a:endParaRPr>
          </a:p>
        </p:txBody>
      </p:sp>
      <p:sp>
        <p:nvSpPr>
          <p:cNvPr id="3" name="CuadroTexto 21">
            <a:extLst>
              <a:ext uri="{FF2B5EF4-FFF2-40B4-BE49-F238E27FC236}">
                <a16:creationId xmlns:a16="http://schemas.microsoft.com/office/drawing/2014/main" id="{C91AC2FF-8727-0890-6307-29F2CC1A76D0}"/>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3. Calidad del gasto</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64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5" name="Gráfico 6">
            <a:extLst>
              <a:ext uri="{FF2B5EF4-FFF2-40B4-BE49-F238E27FC236}">
                <a16:creationId xmlns:a16="http://schemas.microsoft.com/office/drawing/2014/main" id="{83156937-2C66-D04E-AF7D-D8ECA6632501}"/>
              </a:ext>
            </a:extLst>
          </p:cNvPr>
          <p:cNvPicPr>
            <a:picLocks noChangeAspect="1"/>
          </p:cNvPicPr>
          <p:nvPr/>
        </p:nvPicPr>
        <p:blipFill>
          <a:blip r:embed="rId2"/>
          <a:stretch>
            <a:fillRect/>
          </a:stretch>
        </p:blipFill>
        <p:spPr>
          <a:xfrm>
            <a:off x="-19050" y="777450"/>
            <a:ext cx="7924066" cy="45719"/>
          </a:xfrm>
          <a:prstGeom prst="rect">
            <a:avLst/>
          </a:prstGeom>
        </p:spPr>
      </p:pic>
      <p:sp>
        <p:nvSpPr>
          <p:cNvPr id="8" name="CuadroTexto 22">
            <a:extLst>
              <a:ext uri="{FF2B5EF4-FFF2-40B4-BE49-F238E27FC236}">
                <a16:creationId xmlns:a16="http://schemas.microsoft.com/office/drawing/2014/main" id="{D14C21A1-7567-3000-B799-FDCD4ECD4A6B}"/>
              </a:ext>
            </a:extLst>
          </p:cNvPr>
          <p:cNvSpPr txBox="1">
            <a:spLocks noChangeArrowheads="1"/>
          </p:cNvSpPr>
          <p:nvPr/>
        </p:nvSpPr>
        <p:spPr bwMode="auto">
          <a:xfrm>
            <a:off x="1056980" y="821487"/>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800" b="1">
                <a:solidFill>
                  <a:srgbClr val="EA213B"/>
                </a:solidFill>
                <a:latin typeface="Arial" panose="020B0604020202020204" pitchFamily="34" charset="0"/>
                <a:cs typeface="Arial" panose="020B0604020202020204" pitchFamily="34" charset="0"/>
              </a:rPr>
              <a:t>Agenda</a:t>
            </a:r>
          </a:p>
        </p:txBody>
      </p:sp>
      <p:sp>
        <p:nvSpPr>
          <p:cNvPr id="3" name="CuadroTexto 2">
            <a:extLst>
              <a:ext uri="{FF2B5EF4-FFF2-40B4-BE49-F238E27FC236}">
                <a16:creationId xmlns:a16="http://schemas.microsoft.com/office/drawing/2014/main" id="{4580B9C4-942C-76A2-24FE-D76B9C0388B2}"/>
              </a:ext>
            </a:extLst>
          </p:cNvPr>
          <p:cNvSpPr txBox="1"/>
          <p:nvPr/>
        </p:nvSpPr>
        <p:spPr>
          <a:xfrm>
            <a:off x="681038" y="1382286"/>
            <a:ext cx="5373189" cy="4401205"/>
          </a:xfrm>
          <a:prstGeom prst="rect">
            <a:avLst/>
          </a:prstGeom>
          <a:noFill/>
        </p:spPr>
        <p:txBody>
          <a:bodyPr wrap="square" lIns="91440" tIns="45720" rIns="91440" bIns="45720" rtlCol="0" anchor="t">
            <a:spAutoFit/>
          </a:bodyPr>
          <a:lstStyle/>
          <a:p>
            <a:pPr marL="457200" indent="-457200">
              <a:buAutoNum type="arabicPeriod"/>
            </a:pPr>
            <a:r>
              <a:rPr lang="es-CO" sz="2000"/>
              <a:t>Marco normativo</a:t>
            </a:r>
          </a:p>
          <a:p>
            <a:pPr marL="457200" indent="-457200">
              <a:buAutoNum type="arabicPeriod"/>
            </a:pPr>
            <a:endParaRPr lang="es-CO" sz="2000"/>
          </a:p>
          <a:p>
            <a:pPr marL="457200" indent="-457200">
              <a:buAutoNum type="arabicPeriod"/>
            </a:pPr>
            <a:r>
              <a:rPr lang="es-CO" sz="2000"/>
              <a:t>Aspectos generales</a:t>
            </a:r>
          </a:p>
          <a:p>
            <a:pPr marL="457200" indent="-457200">
              <a:buAutoNum type="arabicPeriod"/>
            </a:pPr>
            <a:endParaRPr lang="es-CO" sz="2000"/>
          </a:p>
          <a:p>
            <a:pPr marL="457200" indent="-457200">
              <a:buFontTx/>
              <a:buAutoNum type="arabicPeriod"/>
            </a:pPr>
            <a:r>
              <a:rPr lang="es-CO" sz="2000">
                <a:latin typeface="Calibri"/>
                <a:cs typeface="Calibri"/>
              </a:rPr>
              <a:t>Calidad del gasto</a:t>
            </a:r>
          </a:p>
          <a:p>
            <a:pPr marL="457200" indent="-457200">
              <a:buFontTx/>
              <a:buAutoNum type="arabicPeriod"/>
            </a:pPr>
            <a:endParaRPr lang="es-CO" sz="2000">
              <a:latin typeface="Calibri"/>
              <a:cs typeface="Calibri"/>
            </a:endParaRPr>
          </a:p>
          <a:p>
            <a:r>
              <a:rPr lang="es-CO" sz="2000"/>
              <a:t>        Break (15 minutos)</a:t>
            </a:r>
          </a:p>
          <a:p>
            <a:endParaRPr lang="es-CO" sz="2000">
              <a:cs typeface="Calibri"/>
            </a:endParaRPr>
          </a:p>
          <a:p>
            <a:pPr marL="457200" indent="-457200">
              <a:buAutoNum type="arabicPeriod" startAt="4"/>
            </a:pPr>
            <a:r>
              <a:rPr lang="es-CO" sz="2000"/>
              <a:t>Programación presupuestal </a:t>
            </a:r>
          </a:p>
          <a:p>
            <a:pPr marL="457200" indent="-457200">
              <a:buAutoNum type="arabicPeriod" startAt="4"/>
            </a:pPr>
            <a:endParaRPr lang="es-CO" sz="2000"/>
          </a:p>
          <a:p>
            <a:pPr marL="457200" indent="-457200">
              <a:buAutoNum type="arabicPeriod" startAt="5"/>
            </a:pPr>
            <a:r>
              <a:rPr lang="es-CO" sz="2000">
                <a:latin typeface="Calibri"/>
                <a:cs typeface="Calibri"/>
              </a:rPr>
              <a:t>Ejecución y cierre </a:t>
            </a:r>
          </a:p>
          <a:p>
            <a:pPr marL="457200" indent="-457200">
              <a:buAutoNum type="arabicPeriod" startAt="5"/>
            </a:pPr>
            <a:endParaRPr lang="es-CO" sz="2000">
              <a:latin typeface="Calibri"/>
              <a:cs typeface="Calibri"/>
            </a:endParaRPr>
          </a:p>
          <a:p>
            <a:r>
              <a:rPr lang="es-CO" sz="2000">
                <a:latin typeface="Calibri"/>
                <a:cs typeface="Calibri"/>
              </a:rPr>
              <a:t>        Preguntas </a:t>
            </a:r>
          </a:p>
          <a:p>
            <a:pPr marL="457200" indent="-457200">
              <a:buAutoNum type="arabicPeriod" startAt="5"/>
            </a:pPr>
            <a:endParaRPr lang="es-CO" sz="20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3" name="CuadroTexto 2">
            <a:extLst>
              <a:ext uri="{FF2B5EF4-FFF2-40B4-BE49-F238E27FC236}">
                <a16:creationId xmlns:a16="http://schemas.microsoft.com/office/drawing/2014/main" id="{4580B9C4-942C-76A2-24FE-D76B9C0388B2}"/>
              </a:ext>
            </a:extLst>
          </p:cNvPr>
          <p:cNvSpPr txBox="1"/>
          <p:nvPr/>
        </p:nvSpPr>
        <p:spPr>
          <a:xfrm>
            <a:off x="681038" y="1382286"/>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latin typeface="+mj-lt"/>
              </a:rPr>
              <a:t>Marco normativo</a:t>
            </a:r>
          </a:p>
          <a:p>
            <a:pPr marL="457200" indent="-457200">
              <a:buAutoNum type="arabicPeriod"/>
            </a:pPr>
            <a:endParaRPr lang="es-CO" sz="2000">
              <a:latin typeface="+mj-lt"/>
            </a:endParaRPr>
          </a:p>
          <a:p>
            <a:pPr marL="457200" indent="-457200">
              <a:buAutoNum type="arabicPeriod"/>
            </a:pPr>
            <a:r>
              <a:rPr lang="es-CO" sz="2000">
                <a:latin typeface="+mj-lt"/>
              </a:rPr>
              <a:t>Aspectos generales</a:t>
            </a:r>
          </a:p>
          <a:p>
            <a:pPr marL="457200" indent="-457200">
              <a:buAutoNum type="arabicPeriod"/>
            </a:pPr>
            <a:endParaRPr lang="es-CO" sz="2000">
              <a:latin typeface="+mj-lt"/>
            </a:endParaRPr>
          </a:p>
          <a:p>
            <a:pPr marL="457200" indent="-457200">
              <a:buFontTx/>
              <a:buAutoNum type="arabicPeriod"/>
            </a:pPr>
            <a:r>
              <a:rPr lang="es-CO" sz="2000">
                <a:latin typeface="+mj-lt"/>
              </a:rPr>
              <a:t>Calidad del gasto</a:t>
            </a:r>
          </a:p>
          <a:p>
            <a:pPr marL="457200" indent="-457200">
              <a:buFontTx/>
              <a:buAutoNum type="arabicPeriod"/>
            </a:pPr>
            <a:endParaRPr lang="es-CO" sz="2000">
              <a:latin typeface="+mj-lt"/>
              <a:cs typeface="Calibri"/>
            </a:endParaRPr>
          </a:p>
          <a:p>
            <a:r>
              <a:rPr lang="es-CO" sz="2800">
                <a:latin typeface="+mj-lt"/>
              </a:rPr>
              <a:t>        </a:t>
            </a:r>
            <a:r>
              <a:rPr lang="es-CO" sz="2800" b="1">
                <a:solidFill>
                  <a:srgbClr val="00B050"/>
                </a:solidFill>
                <a:latin typeface="+mj-lt"/>
              </a:rPr>
              <a:t>Break (15 minutos)</a:t>
            </a:r>
          </a:p>
          <a:p>
            <a:endParaRPr lang="es-CO" sz="2000">
              <a:latin typeface="+mj-lt"/>
              <a:cs typeface="Calibri"/>
            </a:endParaRPr>
          </a:p>
          <a:p>
            <a:pPr marL="457200" indent="-457200">
              <a:buAutoNum type="arabicPeriod" startAt="4"/>
            </a:pPr>
            <a:r>
              <a:rPr lang="es-CO" sz="2000">
                <a:latin typeface="+mj-lt"/>
              </a:rPr>
              <a:t>Programación presupuestal </a:t>
            </a:r>
          </a:p>
          <a:p>
            <a:pPr marL="457200" indent="-457200">
              <a:buAutoNum type="arabicPeriod" startAt="4"/>
            </a:pPr>
            <a:endParaRPr lang="es-CO" sz="2000">
              <a:latin typeface="+mj-lt"/>
            </a:endParaRPr>
          </a:p>
          <a:p>
            <a:pPr marL="457200" indent="-457200">
              <a:buAutoNum type="arabicPeriod" startAt="5"/>
            </a:pPr>
            <a:r>
              <a:rPr lang="es-CO" sz="2000">
                <a:latin typeface="+mj-lt"/>
                <a:cs typeface="Calibri"/>
              </a:rPr>
              <a:t>Ejecución y cierre </a:t>
            </a:r>
          </a:p>
          <a:p>
            <a:pPr marL="457200" indent="-457200">
              <a:buAutoNum type="arabicPeriod" startAt="5"/>
            </a:pPr>
            <a:endParaRPr lang="es-CO" sz="2000">
              <a:latin typeface="+mj-lt"/>
              <a:cs typeface="Calibri"/>
            </a:endParaRPr>
          </a:p>
          <a:p>
            <a:r>
              <a:rPr lang="es-CO" sz="2000">
                <a:latin typeface="+mj-lt"/>
                <a:cs typeface="Calibri"/>
              </a:rPr>
              <a:t>        Preguntas </a:t>
            </a:r>
          </a:p>
          <a:p>
            <a:pPr marL="457200" indent="-457200">
              <a:buAutoNum type="arabicPeriod" startAt="5"/>
            </a:pPr>
            <a:endParaRPr lang="es-CO" sz="2000">
              <a:latin typeface="+mj-lt"/>
              <a:cs typeface="Calibri"/>
            </a:endParaRPr>
          </a:p>
        </p:txBody>
      </p:sp>
    </p:spTree>
    <p:extLst>
      <p:ext uri="{BB962C8B-B14F-4D97-AF65-F5344CB8AC3E}">
        <p14:creationId xmlns:p14="http://schemas.microsoft.com/office/powerpoint/2010/main" val="174199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4" name="CuadroTexto 3">
            <a:extLst>
              <a:ext uri="{FF2B5EF4-FFF2-40B4-BE49-F238E27FC236}">
                <a16:creationId xmlns:a16="http://schemas.microsoft.com/office/drawing/2014/main" id="{1015102B-DAA3-A4D0-0537-DC4C3522EBC2}"/>
              </a:ext>
            </a:extLst>
          </p:cNvPr>
          <p:cNvSpPr txBox="1"/>
          <p:nvPr/>
        </p:nvSpPr>
        <p:spPr>
          <a:xfrm>
            <a:off x="784947" y="1343025"/>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latin typeface="+mj-lt"/>
              </a:rPr>
              <a:t>Marco normativo</a:t>
            </a:r>
          </a:p>
          <a:p>
            <a:pPr marL="457200" indent="-457200">
              <a:buAutoNum type="arabicPeriod"/>
            </a:pPr>
            <a:endParaRPr lang="es-CO" sz="2000">
              <a:latin typeface="+mj-lt"/>
            </a:endParaRPr>
          </a:p>
          <a:p>
            <a:pPr marL="457200" indent="-457200">
              <a:buAutoNum type="arabicPeriod"/>
            </a:pPr>
            <a:r>
              <a:rPr lang="es-CO" sz="2000">
                <a:latin typeface="+mj-lt"/>
              </a:rPr>
              <a:t>Aspectos generales</a:t>
            </a:r>
          </a:p>
          <a:p>
            <a:pPr marL="457200" indent="-457200">
              <a:buAutoNum type="arabicPeriod"/>
            </a:pPr>
            <a:endParaRPr lang="es-CO" sz="2000">
              <a:latin typeface="+mj-lt"/>
            </a:endParaRPr>
          </a:p>
          <a:p>
            <a:pPr marL="457200" indent="-457200">
              <a:buFontTx/>
              <a:buAutoNum type="arabicPeriod"/>
            </a:pPr>
            <a:r>
              <a:rPr lang="es-CO" sz="2000">
                <a:latin typeface="+mj-lt"/>
              </a:rPr>
              <a:t>Calidad del gasto</a:t>
            </a:r>
          </a:p>
          <a:p>
            <a:pPr marL="457200" indent="-457200">
              <a:buFontTx/>
              <a:buAutoNum type="arabicPeriod"/>
            </a:pPr>
            <a:endParaRPr lang="es-CO" sz="2000">
              <a:latin typeface="+mj-lt"/>
              <a:cs typeface="Calibri"/>
            </a:endParaRPr>
          </a:p>
          <a:p>
            <a:r>
              <a:rPr lang="es-CO" sz="2000">
                <a:latin typeface="+mj-lt"/>
              </a:rPr>
              <a:t>        Break (15 minutos)</a:t>
            </a:r>
          </a:p>
          <a:p>
            <a:endParaRPr lang="es-CO" sz="2000">
              <a:latin typeface="+mj-lt"/>
              <a:cs typeface="Calibri"/>
            </a:endParaRPr>
          </a:p>
          <a:p>
            <a:pPr marL="457200" indent="-457200">
              <a:buAutoNum type="arabicPeriod" startAt="4"/>
            </a:pPr>
            <a:r>
              <a:rPr lang="es-CO" sz="2800" b="1">
                <a:solidFill>
                  <a:srgbClr val="00B050"/>
                </a:solidFill>
                <a:latin typeface="+mj-lt"/>
              </a:rPr>
              <a:t>Programación presupuestal </a:t>
            </a:r>
          </a:p>
          <a:p>
            <a:pPr marL="457200" indent="-457200">
              <a:buAutoNum type="arabicPeriod" startAt="4"/>
            </a:pPr>
            <a:endParaRPr lang="es-CO" sz="2000">
              <a:latin typeface="+mj-lt"/>
            </a:endParaRPr>
          </a:p>
          <a:p>
            <a:pPr marL="457200" indent="-457200">
              <a:buAutoNum type="arabicPeriod" startAt="5"/>
            </a:pPr>
            <a:r>
              <a:rPr lang="es-CO" sz="2000">
                <a:latin typeface="+mj-lt"/>
                <a:cs typeface="Calibri"/>
              </a:rPr>
              <a:t>Ejecución y cierre </a:t>
            </a:r>
          </a:p>
          <a:p>
            <a:pPr marL="457200" indent="-457200">
              <a:buAutoNum type="arabicPeriod" startAt="5"/>
            </a:pPr>
            <a:endParaRPr lang="es-CO" sz="2000">
              <a:latin typeface="+mj-lt"/>
              <a:cs typeface="Calibri"/>
            </a:endParaRPr>
          </a:p>
          <a:p>
            <a:r>
              <a:rPr lang="es-CO" sz="2000">
                <a:latin typeface="+mj-lt"/>
                <a:cs typeface="Calibri"/>
              </a:rPr>
              <a:t>        Preguntas </a:t>
            </a:r>
          </a:p>
          <a:p>
            <a:pPr marL="457200" indent="-457200">
              <a:buAutoNum type="arabicPeriod" startAt="5"/>
            </a:pPr>
            <a:endParaRPr lang="es-CO" sz="2000">
              <a:latin typeface="+mj-lt"/>
              <a:cs typeface="Calibri"/>
            </a:endParaRPr>
          </a:p>
        </p:txBody>
      </p:sp>
    </p:spTree>
    <p:extLst>
      <p:ext uri="{BB962C8B-B14F-4D97-AF65-F5344CB8AC3E}">
        <p14:creationId xmlns:p14="http://schemas.microsoft.com/office/powerpoint/2010/main" val="276852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0 Documento">
            <a:extLst>
              <a:ext uri="{FF2B5EF4-FFF2-40B4-BE49-F238E27FC236}">
                <a16:creationId xmlns:a16="http://schemas.microsoft.com/office/drawing/2014/main" id="{ECADACD2-93EE-FE66-E54B-BC1FFA6B6BBB}"/>
              </a:ext>
            </a:extLst>
          </p:cNvPr>
          <p:cNvSpPr/>
          <p:nvPr/>
        </p:nvSpPr>
        <p:spPr bwMode="auto">
          <a:xfrm>
            <a:off x="2010741" y="4251601"/>
            <a:ext cx="1533370"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MFMP - POAI</a:t>
            </a:r>
            <a:endParaRPr lang="es-CO" sz="1500" dirty="0">
              <a:latin typeface="+mj-lt"/>
            </a:endParaRPr>
          </a:p>
        </p:txBody>
      </p:sp>
      <p:sp>
        <p:nvSpPr>
          <p:cNvPr id="5" name="200 Documento">
            <a:extLst>
              <a:ext uri="{FF2B5EF4-FFF2-40B4-BE49-F238E27FC236}">
                <a16:creationId xmlns:a16="http://schemas.microsoft.com/office/drawing/2014/main" id="{A3E14ED8-BB4B-18A7-BD27-881AB216AE88}"/>
              </a:ext>
            </a:extLst>
          </p:cNvPr>
          <p:cNvSpPr/>
          <p:nvPr/>
        </p:nvSpPr>
        <p:spPr bwMode="auto">
          <a:xfrm>
            <a:off x="2021820" y="4525933"/>
            <a:ext cx="1533370"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PMR-Trazador</a:t>
            </a:r>
            <a:endParaRPr lang="es-CO" sz="1500" dirty="0">
              <a:latin typeface="+mj-lt"/>
            </a:endParaRPr>
          </a:p>
        </p:txBody>
      </p:sp>
      <p:sp>
        <p:nvSpPr>
          <p:cNvPr id="21" name="199 Documento">
            <a:extLst>
              <a:ext uri="{FF2B5EF4-FFF2-40B4-BE49-F238E27FC236}">
                <a16:creationId xmlns:a16="http://schemas.microsoft.com/office/drawing/2014/main" id="{79E9A804-C6C2-AB41-4F70-5E97686D15D9}"/>
              </a:ext>
            </a:extLst>
          </p:cNvPr>
          <p:cNvSpPr/>
          <p:nvPr/>
        </p:nvSpPr>
        <p:spPr bwMode="auto">
          <a:xfrm>
            <a:off x="2012141" y="4831831"/>
            <a:ext cx="1409699"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a:latin typeface="+mj-lt"/>
              </a:rPr>
              <a:t>Anexo 2</a:t>
            </a:r>
            <a:endParaRPr lang="es-CO" sz="1500">
              <a:latin typeface="+mj-lt"/>
            </a:endParaRPr>
          </a:p>
        </p:txBody>
      </p:sp>
      <p:sp>
        <p:nvSpPr>
          <p:cNvPr id="38" name="198 Documento">
            <a:extLst>
              <a:ext uri="{FF2B5EF4-FFF2-40B4-BE49-F238E27FC236}">
                <a16:creationId xmlns:a16="http://schemas.microsoft.com/office/drawing/2014/main" id="{26C0FD6F-99DB-1A60-DD94-28D532847416}"/>
              </a:ext>
            </a:extLst>
          </p:cNvPr>
          <p:cNvSpPr/>
          <p:nvPr/>
        </p:nvSpPr>
        <p:spPr bwMode="auto">
          <a:xfrm>
            <a:off x="2012131" y="5102561"/>
            <a:ext cx="1328747"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a:latin typeface="+mj-lt"/>
              </a:rPr>
              <a:t>Anexo 1</a:t>
            </a:r>
            <a:endParaRPr lang="es-CO" sz="1500">
              <a:latin typeface="+mj-lt"/>
            </a:endParaRPr>
          </a:p>
        </p:txBody>
      </p:sp>
      <p:sp>
        <p:nvSpPr>
          <p:cNvPr id="39" name="Text Box 2">
            <a:extLst>
              <a:ext uri="{FF2B5EF4-FFF2-40B4-BE49-F238E27FC236}">
                <a16:creationId xmlns:a16="http://schemas.microsoft.com/office/drawing/2014/main" id="{10DF604D-0111-3193-797D-5C63772A8FD1}"/>
              </a:ext>
            </a:extLst>
          </p:cNvPr>
          <p:cNvSpPr txBox="1">
            <a:spLocks noChangeArrowheads="1"/>
          </p:cNvSpPr>
          <p:nvPr/>
        </p:nvSpPr>
        <p:spPr bwMode="auto">
          <a:xfrm>
            <a:off x="3642361" y="1403918"/>
            <a:ext cx="2428892"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a:solidFill>
                  <a:schemeClr val="bg1"/>
                </a:solidFill>
                <a:latin typeface="+mj-lt"/>
              </a:rPr>
              <a:t>Rentas e Ingresos</a:t>
            </a:r>
          </a:p>
        </p:txBody>
      </p:sp>
      <p:sp>
        <p:nvSpPr>
          <p:cNvPr id="40" name="Rectangle 3">
            <a:extLst>
              <a:ext uri="{FF2B5EF4-FFF2-40B4-BE49-F238E27FC236}">
                <a16:creationId xmlns:a16="http://schemas.microsoft.com/office/drawing/2014/main" id="{82E972DA-9233-8747-5DBF-0BFCBF6C3B84}"/>
              </a:ext>
            </a:extLst>
          </p:cNvPr>
          <p:cNvSpPr>
            <a:spLocks noChangeArrowheads="1"/>
          </p:cNvSpPr>
          <p:nvPr/>
        </p:nvSpPr>
        <p:spPr bwMode="auto">
          <a:xfrm>
            <a:off x="9808624" y="4319604"/>
            <a:ext cx="1052510"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a:solidFill>
                  <a:schemeClr val="bg1"/>
                </a:solidFill>
                <a:latin typeface="+mj-lt"/>
              </a:rPr>
              <a:t>Bienes y Servicios</a:t>
            </a:r>
            <a:endParaRPr lang="es-ES" sz="1500">
              <a:solidFill>
                <a:schemeClr val="bg1"/>
              </a:solidFill>
              <a:latin typeface="+mj-lt"/>
            </a:endParaRPr>
          </a:p>
        </p:txBody>
      </p:sp>
      <p:sp>
        <p:nvSpPr>
          <p:cNvPr id="41" name="Oval 5">
            <a:extLst>
              <a:ext uri="{FF2B5EF4-FFF2-40B4-BE49-F238E27FC236}">
                <a16:creationId xmlns:a16="http://schemas.microsoft.com/office/drawing/2014/main" id="{428BE898-3943-462C-90D2-3275D52A2993}"/>
              </a:ext>
            </a:extLst>
          </p:cNvPr>
          <p:cNvSpPr>
            <a:spLocks noChangeArrowheads="1"/>
          </p:cNvSpPr>
          <p:nvPr/>
        </p:nvSpPr>
        <p:spPr bwMode="auto">
          <a:xfrm>
            <a:off x="6581908" y="3839216"/>
            <a:ext cx="1569926" cy="735747"/>
          </a:xfrm>
          <a:prstGeom prst="ellipse">
            <a:avLst/>
          </a:prstGeom>
          <a:solidFill>
            <a:srgbClr val="CDCDDA"/>
          </a:solidFill>
          <a:ln w="9525">
            <a:noFill/>
            <a:round/>
            <a:headEnd/>
            <a:tailEnd/>
          </a:ln>
          <a:effectLst>
            <a:outerShdw blurRad="40005" dist="22860" dir="5400000" algn="ctr" rotWithShape="0">
              <a:srgbClr val="000000">
                <a:alpha val="35000"/>
              </a:srgbClr>
            </a:outerShdw>
          </a:effectLst>
          <a:scene3d>
            <a:camera prst="orthographicFront"/>
            <a:lightRig rig="threePt" dir="t">
              <a:rot lat="0" lon="0" rev="1200000"/>
            </a:lightRig>
          </a:scene3d>
          <a:sp3d contourW="19050">
            <a:bevelT w="88900" h="203200"/>
            <a:bevelB w="165100" h="254000"/>
          </a:sp3d>
        </p:spPr>
        <p:txBody>
          <a:bodyPr anchor="ctr">
            <a:spAutoFit/>
          </a:bodyPr>
          <a:lstStyle/>
          <a:p>
            <a:pPr>
              <a:defRPr/>
            </a:pPr>
            <a:r>
              <a:rPr lang="es-MX" sz="1400">
                <a:latin typeface="+mj-lt"/>
              </a:rPr>
              <a:t>Priorización de Políticas</a:t>
            </a:r>
            <a:endParaRPr lang="es-CO" sz="1400">
              <a:latin typeface="+mj-lt"/>
            </a:endParaRPr>
          </a:p>
        </p:txBody>
      </p:sp>
      <p:sp>
        <p:nvSpPr>
          <p:cNvPr id="42" name="Text Box 10">
            <a:extLst>
              <a:ext uri="{FF2B5EF4-FFF2-40B4-BE49-F238E27FC236}">
                <a16:creationId xmlns:a16="http://schemas.microsoft.com/office/drawing/2014/main" id="{404E7388-63C5-FAD9-F2AF-20ADEC2A4771}"/>
              </a:ext>
            </a:extLst>
          </p:cNvPr>
          <p:cNvSpPr txBox="1">
            <a:spLocks noChangeArrowheads="1"/>
          </p:cNvSpPr>
          <p:nvPr/>
        </p:nvSpPr>
        <p:spPr bwMode="auto">
          <a:xfrm>
            <a:off x="3642361" y="2390813"/>
            <a:ext cx="2452338" cy="1015663"/>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square">
            <a:spAutoFit/>
          </a:bodyPr>
          <a:lstStyle/>
          <a:p>
            <a:pPr>
              <a:defRPr/>
            </a:pPr>
            <a:r>
              <a:rPr lang="es-MX" sz="1500" b="1">
                <a:solidFill>
                  <a:schemeClr val="bg1"/>
                </a:solidFill>
                <a:latin typeface="+mj-lt"/>
              </a:rPr>
              <a:t>Funcionamiento</a:t>
            </a:r>
          </a:p>
          <a:p>
            <a:pPr>
              <a:defRPr/>
            </a:pPr>
            <a:r>
              <a:rPr lang="es-MX" sz="1500">
                <a:solidFill>
                  <a:schemeClr val="bg1"/>
                </a:solidFill>
                <a:latin typeface="+mj-lt"/>
              </a:rPr>
              <a:t>- Gastos de personal </a:t>
            </a:r>
          </a:p>
          <a:p>
            <a:pPr>
              <a:buFontTx/>
              <a:buChar char="-"/>
              <a:defRPr/>
            </a:pPr>
            <a:r>
              <a:rPr lang="es-MX" sz="1500">
                <a:solidFill>
                  <a:schemeClr val="bg1"/>
                </a:solidFill>
                <a:latin typeface="+mj-lt"/>
              </a:rPr>
              <a:t> Adquisición de bienes y servicios</a:t>
            </a:r>
          </a:p>
        </p:txBody>
      </p:sp>
      <p:sp>
        <p:nvSpPr>
          <p:cNvPr id="43" name="Text Box 14">
            <a:extLst>
              <a:ext uri="{FF2B5EF4-FFF2-40B4-BE49-F238E27FC236}">
                <a16:creationId xmlns:a16="http://schemas.microsoft.com/office/drawing/2014/main" id="{86D3D490-0F89-38E8-550A-6B94F8365CEF}"/>
              </a:ext>
            </a:extLst>
          </p:cNvPr>
          <p:cNvSpPr txBox="1">
            <a:spLocks noChangeArrowheads="1"/>
          </p:cNvSpPr>
          <p:nvPr/>
        </p:nvSpPr>
        <p:spPr bwMode="auto">
          <a:xfrm>
            <a:off x="3642361" y="4015511"/>
            <a:ext cx="2428892" cy="784830"/>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eaLnBrk="0" hangingPunct="0">
              <a:defRPr/>
            </a:pPr>
            <a:r>
              <a:rPr lang="es-MX" sz="1500" b="1">
                <a:solidFill>
                  <a:schemeClr val="bg1"/>
                </a:solidFill>
                <a:latin typeface="+mj-lt"/>
              </a:rPr>
              <a:t>Inversión</a:t>
            </a:r>
          </a:p>
          <a:p>
            <a:pPr eaLnBrk="0" hangingPunct="0">
              <a:defRPr/>
            </a:pPr>
            <a:r>
              <a:rPr lang="es-MX" sz="1500">
                <a:solidFill>
                  <a:schemeClr val="bg1"/>
                </a:solidFill>
                <a:latin typeface="+mj-lt"/>
              </a:rPr>
              <a:t>- Recurrencia por Concepto de Gasto</a:t>
            </a:r>
          </a:p>
        </p:txBody>
      </p:sp>
      <p:sp>
        <p:nvSpPr>
          <p:cNvPr id="44" name="Text Box 21">
            <a:extLst>
              <a:ext uri="{FF2B5EF4-FFF2-40B4-BE49-F238E27FC236}">
                <a16:creationId xmlns:a16="http://schemas.microsoft.com/office/drawing/2014/main" id="{01757716-1832-5E16-77FC-35789F9E22B2}"/>
              </a:ext>
            </a:extLst>
          </p:cNvPr>
          <p:cNvSpPr txBox="1">
            <a:spLocks noChangeArrowheads="1"/>
          </p:cNvSpPr>
          <p:nvPr/>
        </p:nvSpPr>
        <p:spPr bwMode="auto">
          <a:xfrm>
            <a:off x="6571319" y="1544673"/>
            <a:ext cx="1143008"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a:solidFill>
                  <a:schemeClr val="bg1"/>
                </a:solidFill>
                <a:latin typeface="+mj-lt"/>
              </a:rPr>
              <a:t>Plan Financiero</a:t>
            </a:r>
          </a:p>
        </p:txBody>
      </p:sp>
      <p:sp>
        <p:nvSpPr>
          <p:cNvPr id="45" name="Text Box 25">
            <a:extLst>
              <a:ext uri="{FF2B5EF4-FFF2-40B4-BE49-F238E27FC236}">
                <a16:creationId xmlns:a16="http://schemas.microsoft.com/office/drawing/2014/main" id="{1CC5B719-8C27-03A5-FA30-17924D1476F3}"/>
              </a:ext>
            </a:extLst>
          </p:cNvPr>
          <p:cNvSpPr txBox="1">
            <a:spLocks noChangeArrowheads="1"/>
          </p:cNvSpPr>
          <p:nvPr/>
        </p:nvSpPr>
        <p:spPr bwMode="auto">
          <a:xfrm>
            <a:off x="8134016" y="2961262"/>
            <a:ext cx="1428760" cy="1015663"/>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square">
            <a:spAutoFit/>
          </a:bodyPr>
          <a:lstStyle/>
          <a:p>
            <a:pPr algn="ctr" eaLnBrk="0" hangingPunct="0">
              <a:defRPr/>
            </a:pPr>
            <a:r>
              <a:rPr lang="es-MX" sz="1500">
                <a:solidFill>
                  <a:schemeClr val="bg1"/>
                </a:solidFill>
                <a:latin typeface="+mj-lt"/>
              </a:rPr>
              <a:t>Mesas de Trabajo   </a:t>
            </a:r>
            <a:r>
              <a:rPr lang="es-MX" sz="1500" b="1" u="sng">
                <a:solidFill>
                  <a:schemeClr val="bg1"/>
                </a:solidFill>
                <a:effectLst>
                  <a:outerShdw blurRad="38100" dist="38100" dir="2700000" algn="tl">
                    <a:srgbClr val="000000">
                      <a:alpha val="43137"/>
                    </a:srgbClr>
                  </a:outerShdw>
                </a:effectLst>
                <a:latin typeface="+mj-lt"/>
              </a:rPr>
              <a:t>Reuniones Alcalde</a:t>
            </a:r>
          </a:p>
        </p:txBody>
      </p:sp>
      <p:sp>
        <p:nvSpPr>
          <p:cNvPr id="46" name="AutoShape 30">
            <a:extLst>
              <a:ext uri="{FF2B5EF4-FFF2-40B4-BE49-F238E27FC236}">
                <a16:creationId xmlns:a16="http://schemas.microsoft.com/office/drawing/2014/main" id="{F1F6905F-D7C6-524F-4AFE-211B770A9EBE}"/>
              </a:ext>
            </a:extLst>
          </p:cNvPr>
          <p:cNvSpPr>
            <a:spLocks noChangeArrowheads="1"/>
          </p:cNvSpPr>
          <p:nvPr/>
        </p:nvSpPr>
        <p:spPr bwMode="auto">
          <a:xfrm rot="5400000">
            <a:off x="10152083" y="3281408"/>
            <a:ext cx="515957" cy="1115615"/>
          </a:xfrm>
          <a:prstGeom prst="rightArrow">
            <a:avLst>
              <a:gd name="adj1" fmla="val 50000"/>
              <a:gd name="adj2" fmla="val 40000"/>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vert="vert270" wrap="square" anchor="ctr">
            <a:spAutoFit/>
          </a:bodyPr>
          <a:lstStyle/>
          <a:p>
            <a:pPr algn="ctr">
              <a:defRPr/>
            </a:pPr>
            <a:r>
              <a:rPr lang="es-MX" sz="1500">
                <a:solidFill>
                  <a:schemeClr val="bg1"/>
                </a:solidFill>
                <a:latin typeface="+mj-lt"/>
              </a:rPr>
              <a:t>PMR</a:t>
            </a:r>
            <a:endParaRPr lang="es-CO" sz="1500">
              <a:solidFill>
                <a:schemeClr val="bg1"/>
              </a:solidFill>
              <a:latin typeface="+mj-lt"/>
            </a:endParaRPr>
          </a:p>
        </p:txBody>
      </p:sp>
      <p:sp>
        <p:nvSpPr>
          <p:cNvPr id="47" name="33 Pergamino horizontal">
            <a:extLst>
              <a:ext uri="{FF2B5EF4-FFF2-40B4-BE49-F238E27FC236}">
                <a16:creationId xmlns:a16="http://schemas.microsoft.com/office/drawing/2014/main" id="{880C4BA0-F3B4-B819-CA82-24FF159880A9}"/>
              </a:ext>
            </a:extLst>
          </p:cNvPr>
          <p:cNvSpPr/>
          <p:nvPr/>
        </p:nvSpPr>
        <p:spPr bwMode="auto">
          <a:xfrm>
            <a:off x="1999317" y="2475492"/>
            <a:ext cx="1428750" cy="857250"/>
          </a:xfrm>
          <a:prstGeom prst="horizontalScroll">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400">
                <a:latin typeface="+mj-lt"/>
              </a:rPr>
              <a:t>Lineamientos de Política</a:t>
            </a:r>
            <a:endParaRPr lang="es-CO" sz="1400">
              <a:latin typeface="+mj-lt"/>
            </a:endParaRPr>
          </a:p>
        </p:txBody>
      </p:sp>
      <p:sp>
        <p:nvSpPr>
          <p:cNvPr id="48" name="35 Pergamino horizontal">
            <a:extLst>
              <a:ext uri="{FF2B5EF4-FFF2-40B4-BE49-F238E27FC236}">
                <a16:creationId xmlns:a16="http://schemas.microsoft.com/office/drawing/2014/main" id="{F9E68B53-3BC3-1042-57D4-7B9BEE6187BF}"/>
              </a:ext>
            </a:extLst>
          </p:cNvPr>
          <p:cNvSpPr/>
          <p:nvPr/>
        </p:nvSpPr>
        <p:spPr bwMode="auto">
          <a:xfrm>
            <a:off x="8348334" y="4132833"/>
            <a:ext cx="1000125" cy="857250"/>
          </a:xfrm>
          <a:prstGeom prst="horizontalScroll">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a:latin typeface="+mj-lt"/>
              </a:rPr>
              <a:t>Cuota Global</a:t>
            </a:r>
            <a:endParaRPr lang="es-CO" sz="1500">
              <a:latin typeface="+mj-lt"/>
            </a:endParaRPr>
          </a:p>
        </p:txBody>
      </p:sp>
      <p:sp>
        <p:nvSpPr>
          <p:cNvPr id="49" name="Text Box 2">
            <a:extLst>
              <a:ext uri="{FF2B5EF4-FFF2-40B4-BE49-F238E27FC236}">
                <a16:creationId xmlns:a16="http://schemas.microsoft.com/office/drawing/2014/main" id="{2B08A9C7-2651-8AC1-90A3-C647F025949A}"/>
              </a:ext>
            </a:extLst>
          </p:cNvPr>
          <p:cNvSpPr txBox="1">
            <a:spLocks noChangeArrowheads="1"/>
          </p:cNvSpPr>
          <p:nvPr/>
        </p:nvSpPr>
        <p:spPr bwMode="auto">
          <a:xfrm>
            <a:off x="3642361" y="3572896"/>
            <a:ext cx="2428892" cy="323165"/>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eaLnBrk="0" hangingPunct="0">
              <a:defRPr/>
            </a:pPr>
            <a:r>
              <a:rPr lang="es-MX" sz="1500" b="1">
                <a:solidFill>
                  <a:schemeClr val="bg1"/>
                </a:solidFill>
                <a:latin typeface="+mj-lt"/>
              </a:rPr>
              <a:t>Servicio de la Deuda</a:t>
            </a:r>
          </a:p>
        </p:txBody>
      </p:sp>
      <p:sp>
        <p:nvSpPr>
          <p:cNvPr id="50" name="Text Box 2">
            <a:extLst>
              <a:ext uri="{FF2B5EF4-FFF2-40B4-BE49-F238E27FC236}">
                <a16:creationId xmlns:a16="http://schemas.microsoft.com/office/drawing/2014/main" id="{467B1D61-AC68-1E45-730F-2C2B36D40929}"/>
              </a:ext>
            </a:extLst>
          </p:cNvPr>
          <p:cNvSpPr txBox="1">
            <a:spLocks noChangeArrowheads="1"/>
          </p:cNvSpPr>
          <p:nvPr/>
        </p:nvSpPr>
        <p:spPr bwMode="auto">
          <a:xfrm>
            <a:off x="3642361" y="1994058"/>
            <a:ext cx="2428892"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a:solidFill>
                  <a:schemeClr val="bg1"/>
                </a:solidFill>
                <a:latin typeface="+mj-lt"/>
              </a:rPr>
              <a:t>Gastos e Inversiones</a:t>
            </a:r>
          </a:p>
        </p:txBody>
      </p:sp>
      <p:cxnSp>
        <p:nvCxnSpPr>
          <p:cNvPr id="51" name="41 Conector angular">
            <a:extLst>
              <a:ext uri="{FF2B5EF4-FFF2-40B4-BE49-F238E27FC236}">
                <a16:creationId xmlns:a16="http://schemas.microsoft.com/office/drawing/2014/main" id="{71942FA5-5C88-2483-108E-9CBD0EFD2247}"/>
              </a:ext>
            </a:extLst>
          </p:cNvPr>
          <p:cNvCxnSpPr>
            <a:cxnSpLocks noChangeShapeType="1"/>
          </p:cNvCxnSpPr>
          <p:nvPr/>
        </p:nvCxnSpPr>
        <p:spPr bwMode="auto">
          <a:xfrm>
            <a:off x="6071255" y="1573793"/>
            <a:ext cx="500062" cy="263525"/>
          </a:xfrm>
          <a:prstGeom prst="bentConnector3">
            <a:avLst>
              <a:gd name="adj1" fmla="val 50000"/>
            </a:avLst>
          </a:prstGeom>
          <a:noFill/>
          <a:ln w="25400" algn="ctr">
            <a:solidFill>
              <a:srgbClr val="C00000"/>
            </a:solidFill>
            <a:round/>
            <a:headEnd type="triangle" w="med" len="med"/>
            <a:tailEnd type="triangle" w="med" len="med"/>
          </a:ln>
        </p:spPr>
      </p:cxnSp>
      <p:cxnSp>
        <p:nvCxnSpPr>
          <p:cNvPr id="52" name="42 Conector angular">
            <a:extLst>
              <a:ext uri="{FF2B5EF4-FFF2-40B4-BE49-F238E27FC236}">
                <a16:creationId xmlns:a16="http://schemas.microsoft.com/office/drawing/2014/main" id="{5E5FDA48-E8A4-171D-26E5-05ABEF75010A}"/>
              </a:ext>
            </a:extLst>
          </p:cNvPr>
          <p:cNvCxnSpPr>
            <a:cxnSpLocks noChangeShapeType="1"/>
          </p:cNvCxnSpPr>
          <p:nvPr/>
        </p:nvCxnSpPr>
        <p:spPr bwMode="auto">
          <a:xfrm flipV="1">
            <a:off x="6071255" y="1837317"/>
            <a:ext cx="500062" cy="325438"/>
          </a:xfrm>
          <a:prstGeom prst="bentConnector3">
            <a:avLst>
              <a:gd name="adj1" fmla="val 50000"/>
            </a:avLst>
          </a:prstGeom>
          <a:noFill/>
          <a:ln w="25400" algn="ctr">
            <a:solidFill>
              <a:srgbClr val="C00000"/>
            </a:solidFill>
            <a:round/>
            <a:headEnd type="triangle" w="med" len="med"/>
            <a:tailEnd type="triangle" w="med" len="med"/>
          </a:ln>
        </p:spPr>
      </p:cxnSp>
      <p:sp>
        <p:nvSpPr>
          <p:cNvPr id="53" name="Text Box 21">
            <a:extLst>
              <a:ext uri="{FF2B5EF4-FFF2-40B4-BE49-F238E27FC236}">
                <a16:creationId xmlns:a16="http://schemas.microsoft.com/office/drawing/2014/main" id="{76347ED7-D5A6-763E-08A1-EA3D9B98D0DA}"/>
              </a:ext>
            </a:extLst>
          </p:cNvPr>
          <p:cNvSpPr txBox="1">
            <a:spLocks noChangeArrowheads="1"/>
          </p:cNvSpPr>
          <p:nvPr/>
        </p:nvSpPr>
        <p:spPr bwMode="auto">
          <a:xfrm>
            <a:off x="8134016" y="2152791"/>
            <a:ext cx="1428760"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a:defRPr/>
            </a:pPr>
            <a:r>
              <a:rPr lang="es-MX" sz="1500">
                <a:solidFill>
                  <a:schemeClr val="bg1"/>
                </a:solidFill>
                <a:latin typeface="+mj-lt"/>
              </a:rPr>
              <a:t>Necesidades de Inversión</a:t>
            </a:r>
          </a:p>
        </p:txBody>
      </p:sp>
      <p:sp>
        <p:nvSpPr>
          <p:cNvPr id="54" name="Text Box 21">
            <a:extLst>
              <a:ext uri="{FF2B5EF4-FFF2-40B4-BE49-F238E27FC236}">
                <a16:creationId xmlns:a16="http://schemas.microsoft.com/office/drawing/2014/main" id="{9E8392F7-C192-BC0E-B0BD-38D246E33814}"/>
              </a:ext>
            </a:extLst>
          </p:cNvPr>
          <p:cNvSpPr txBox="1">
            <a:spLocks noChangeArrowheads="1"/>
          </p:cNvSpPr>
          <p:nvPr/>
        </p:nvSpPr>
        <p:spPr bwMode="auto">
          <a:xfrm>
            <a:off x="7928641" y="1189604"/>
            <a:ext cx="1428760"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a:solidFill>
                  <a:schemeClr val="bg1"/>
                </a:solidFill>
                <a:latin typeface="+mj-lt"/>
              </a:rPr>
              <a:t>MFMP</a:t>
            </a:r>
          </a:p>
        </p:txBody>
      </p:sp>
      <p:cxnSp>
        <p:nvCxnSpPr>
          <p:cNvPr id="55" name="70 Conector angular">
            <a:extLst>
              <a:ext uri="{FF2B5EF4-FFF2-40B4-BE49-F238E27FC236}">
                <a16:creationId xmlns:a16="http://schemas.microsoft.com/office/drawing/2014/main" id="{B3D06BD0-A774-4B01-8FE8-529C2DE5D7BD}"/>
              </a:ext>
            </a:extLst>
          </p:cNvPr>
          <p:cNvCxnSpPr>
            <a:cxnSpLocks noChangeShapeType="1"/>
          </p:cNvCxnSpPr>
          <p:nvPr/>
        </p:nvCxnSpPr>
        <p:spPr bwMode="auto">
          <a:xfrm rot="5400000">
            <a:off x="8023880" y="1218192"/>
            <a:ext cx="309562" cy="928688"/>
          </a:xfrm>
          <a:prstGeom prst="bentConnector2">
            <a:avLst/>
          </a:prstGeom>
          <a:noFill/>
          <a:ln w="25400" algn="ctr">
            <a:solidFill>
              <a:srgbClr val="C00000"/>
            </a:solidFill>
            <a:round/>
            <a:headEnd type="triangle" w="med" len="med"/>
            <a:tailEnd type="triangle" w="med" len="med"/>
          </a:ln>
        </p:spPr>
      </p:cxnSp>
      <p:cxnSp>
        <p:nvCxnSpPr>
          <p:cNvPr id="56" name="80 Conector angular">
            <a:extLst>
              <a:ext uri="{FF2B5EF4-FFF2-40B4-BE49-F238E27FC236}">
                <a16:creationId xmlns:a16="http://schemas.microsoft.com/office/drawing/2014/main" id="{CD11A142-87A9-C82C-A304-3F8E065CE274}"/>
              </a:ext>
            </a:extLst>
          </p:cNvPr>
          <p:cNvCxnSpPr>
            <a:cxnSpLocks noChangeShapeType="1"/>
            <a:stCxn id="44" idx="2"/>
            <a:endCxn id="53" idx="1"/>
          </p:cNvCxnSpPr>
          <p:nvPr/>
        </p:nvCxnSpPr>
        <p:spPr bwMode="auto">
          <a:xfrm rot="16200000" flipH="1">
            <a:off x="7472860" y="1768633"/>
            <a:ext cx="331119" cy="991193"/>
          </a:xfrm>
          <a:prstGeom prst="bentConnector2">
            <a:avLst/>
          </a:prstGeom>
          <a:noFill/>
          <a:ln w="25400" algn="ctr">
            <a:solidFill>
              <a:srgbClr val="C00000"/>
            </a:solidFill>
            <a:round/>
            <a:headEnd type="triangle" w="med" len="med"/>
            <a:tailEnd type="triangle" w="med" len="med"/>
          </a:ln>
        </p:spPr>
      </p:cxnSp>
      <p:cxnSp>
        <p:nvCxnSpPr>
          <p:cNvPr id="57" name="90 Forma">
            <a:extLst>
              <a:ext uri="{FF2B5EF4-FFF2-40B4-BE49-F238E27FC236}">
                <a16:creationId xmlns:a16="http://schemas.microsoft.com/office/drawing/2014/main" id="{FE1E1305-FD52-E0B8-D7DB-EF2B51801BE3}"/>
              </a:ext>
            </a:extLst>
          </p:cNvPr>
          <p:cNvCxnSpPr>
            <a:cxnSpLocks noChangeShapeType="1"/>
            <a:stCxn id="47" idx="0"/>
          </p:cNvCxnSpPr>
          <p:nvPr/>
        </p:nvCxnSpPr>
        <p:spPr bwMode="auto">
          <a:xfrm rot="5400000" flipH="1" flipV="1">
            <a:off x="2674005" y="1613480"/>
            <a:ext cx="1008063" cy="928688"/>
          </a:xfrm>
          <a:prstGeom prst="bentConnector4">
            <a:avLst>
              <a:gd name="adj1" fmla="val -1657"/>
              <a:gd name="adj2" fmla="val 9"/>
            </a:avLst>
          </a:prstGeom>
          <a:noFill/>
          <a:ln w="25400" algn="ctr">
            <a:solidFill>
              <a:srgbClr val="C00000"/>
            </a:solidFill>
            <a:round/>
            <a:headEnd type="none" w="sm" len="sm"/>
            <a:tailEnd type="triangle" w="med" len="med"/>
          </a:ln>
        </p:spPr>
      </p:cxnSp>
      <p:cxnSp>
        <p:nvCxnSpPr>
          <p:cNvPr id="58" name="97 Forma">
            <a:extLst>
              <a:ext uri="{FF2B5EF4-FFF2-40B4-BE49-F238E27FC236}">
                <a16:creationId xmlns:a16="http://schemas.microsoft.com/office/drawing/2014/main" id="{92FE5209-6C5F-C7AE-0E6C-3346A742CF22}"/>
              </a:ext>
            </a:extLst>
          </p:cNvPr>
          <p:cNvCxnSpPr>
            <a:cxnSpLocks noChangeShapeType="1"/>
            <a:stCxn id="47" idx="0"/>
          </p:cNvCxnSpPr>
          <p:nvPr/>
        </p:nvCxnSpPr>
        <p:spPr bwMode="auto">
          <a:xfrm rot="5400000" flipH="1" flipV="1">
            <a:off x="2968486" y="1907961"/>
            <a:ext cx="419100" cy="928688"/>
          </a:xfrm>
          <a:prstGeom prst="bentConnector4">
            <a:avLst>
              <a:gd name="adj1" fmla="val 444"/>
              <a:gd name="adj2" fmla="val 9"/>
            </a:avLst>
          </a:prstGeom>
          <a:noFill/>
          <a:ln w="25400" algn="ctr">
            <a:solidFill>
              <a:srgbClr val="C00000"/>
            </a:solidFill>
            <a:round/>
            <a:headEnd type="none" w="sm" len="sm"/>
            <a:tailEnd type="triangle" w="med" len="med"/>
          </a:ln>
        </p:spPr>
      </p:cxnSp>
      <p:cxnSp>
        <p:nvCxnSpPr>
          <p:cNvPr id="60" name="80 Conector angular">
            <a:extLst>
              <a:ext uri="{FF2B5EF4-FFF2-40B4-BE49-F238E27FC236}">
                <a16:creationId xmlns:a16="http://schemas.microsoft.com/office/drawing/2014/main" id="{E492982E-4833-A3DB-CC6A-8DB88D0C20F6}"/>
              </a:ext>
            </a:extLst>
          </p:cNvPr>
          <p:cNvCxnSpPr>
            <a:cxnSpLocks noChangeShapeType="1"/>
            <a:endCxn id="41" idx="0"/>
          </p:cNvCxnSpPr>
          <p:nvPr/>
        </p:nvCxnSpPr>
        <p:spPr bwMode="auto">
          <a:xfrm rot="10800000" flipV="1">
            <a:off x="7366871" y="3332740"/>
            <a:ext cx="783430" cy="506476"/>
          </a:xfrm>
          <a:prstGeom prst="bentConnector2">
            <a:avLst/>
          </a:prstGeom>
          <a:noFill/>
          <a:ln w="25400" algn="ctr">
            <a:solidFill>
              <a:srgbClr val="C00000"/>
            </a:solidFill>
            <a:round/>
            <a:headEnd type="triangle" w="med" len="med"/>
            <a:tailEnd type="triangle" w="med" len="med"/>
          </a:ln>
        </p:spPr>
      </p:cxnSp>
      <p:cxnSp>
        <p:nvCxnSpPr>
          <p:cNvPr id="61" name="80 Conector angular">
            <a:extLst>
              <a:ext uri="{FF2B5EF4-FFF2-40B4-BE49-F238E27FC236}">
                <a16:creationId xmlns:a16="http://schemas.microsoft.com/office/drawing/2014/main" id="{ACB14CA1-DFBD-8B83-79A8-E69068949B03}"/>
              </a:ext>
            </a:extLst>
          </p:cNvPr>
          <p:cNvCxnSpPr>
            <a:cxnSpLocks noChangeShapeType="1"/>
            <a:endCxn id="46" idx="1"/>
          </p:cNvCxnSpPr>
          <p:nvPr/>
        </p:nvCxnSpPr>
        <p:spPr bwMode="auto">
          <a:xfrm rot="16200000" flipH="1">
            <a:off x="9352061" y="2523237"/>
            <a:ext cx="1173624" cy="942375"/>
          </a:xfrm>
          <a:prstGeom prst="bentConnector3">
            <a:avLst>
              <a:gd name="adj1" fmla="val 753"/>
            </a:avLst>
          </a:prstGeom>
          <a:noFill/>
          <a:ln w="25400" algn="ctr">
            <a:solidFill>
              <a:srgbClr val="C00000"/>
            </a:solidFill>
            <a:round/>
            <a:headEnd type="triangle" w="med" len="med"/>
            <a:tailEnd type="triangle" w="med" len="med"/>
          </a:ln>
        </p:spPr>
      </p:cxnSp>
      <p:cxnSp>
        <p:nvCxnSpPr>
          <p:cNvPr id="62" name="80 Conector angular">
            <a:extLst>
              <a:ext uri="{FF2B5EF4-FFF2-40B4-BE49-F238E27FC236}">
                <a16:creationId xmlns:a16="http://schemas.microsoft.com/office/drawing/2014/main" id="{DB23C1AD-65B1-DB5D-BC82-6612C1972250}"/>
              </a:ext>
            </a:extLst>
          </p:cNvPr>
          <p:cNvCxnSpPr>
            <a:cxnSpLocks noChangeShapeType="1"/>
            <a:stCxn id="46" idx="2"/>
            <a:endCxn id="45" idx="3"/>
          </p:cNvCxnSpPr>
          <p:nvPr/>
        </p:nvCxnSpPr>
        <p:spPr bwMode="auto">
          <a:xfrm rot="10800000">
            <a:off x="9562776" y="3469095"/>
            <a:ext cx="289478" cy="421717"/>
          </a:xfrm>
          <a:prstGeom prst="bentConnector3">
            <a:avLst>
              <a:gd name="adj1" fmla="val 50000"/>
            </a:avLst>
          </a:prstGeom>
          <a:noFill/>
          <a:ln w="25400" algn="ctr">
            <a:solidFill>
              <a:srgbClr val="C00000"/>
            </a:solidFill>
            <a:round/>
            <a:headEnd type="triangle" w="med" len="med"/>
            <a:tailEnd type="triangle" w="med" len="med"/>
          </a:ln>
        </p:spPr>
      </p:cxnSp>
      <p:cxnSp>
        <p:nvCxnSpPr>
          <p:cNvPr id="63" name="140 Conector recto de flecha">
            <a:extLst>
              <a:ext uri="{FF2B5EF4-FFF2-40B4-BE49-F238E27FC236}">
                <a16:creationId xmlns:a16="http://schemas.microsoft.com/office/drawing/2014/main" id="{A9A33A71-B2F2-025E-A2ED-E913F0039654}"/>
              </a:ext>
            </a:extLst>
          </p:cNvPr>
          <p:cNvCxnSpPr>
            <a:cxnSpLocks noChangeShapeType="1"/>
            <a:stCxn id="45" idx="2"/>
            <a:endCxn id="48" idx="0"/>
          </p:cNvCxnSpPr>
          <p:nvPr/>
        </p:nvCxnSpPr>
        <p:spPr bwMode="auto">
          <a:xfrm>
            <a:off x="8848396" y="3976925"/>
            <a:ext cx="1" cy="263064"/>
          </a:xfrm>
          <a:prstGeom prst="straightConnector1">
            <a:avLst/>
          </a:prstGeom>
          <a:noFill/>
          <a:ln w="25400" algn="ctr">
            <a:solidFill>
              <a:srgbClr val="C00000"/>
            </a:solidFill>
            <a:round/>
            <a:headEnd type="none" w="sm" len="sm"/>
            <a:tailEnd type="triangle" w="med" len="med"/>
          </a:ln>
        </p:spPr>
      </p:cxnSp>
      <p:sp>
        <p:nvSpPr>
          <p:cNvPr id="64" name="Text Box 21">
            <a:extLst>
              <a:ext uri="{FF2B5EF4-FFF2-40B4-BE49-F238E27FC236}">
                <a16:creationId xmlns:a16="http://schemas.microsoft.com/office/drawing/2014/main" id="{A3F8CBDA-DF6D-D6B0-5A1E-4DD5560522AC}"/>
              </a:ext>
            </a:extLst>
          </p:cNvPr>
          <p:cNvSpPr txBox="1">
            <a:spLocks noChangeArrowheads="1"/>
          </p:cNvSpPr>
          <p:nvPr/>
        </p:nvSpPr>
        <p:spPr bwMode="auto">
          <a:xfrm>
            <a:off x="8134016" y="5805522"/>
            <a:ext cx="1428760" cy="553998"/>
          </a:xfrm>
          <a:prstGeom prst="rect">
            <a:avLst/>
          </a:prstGeom>
          <a:solidFill>
            <a:srgbClr val="002060">
              <a:alpha val="86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b="1">
                <a:solidFill>
                  <a:schemeClr val="bg1"/>
                </a:solidFill>
                <a:latin typeface="+mj-lt"/>
              </a:rPr>
              <a:t>Proyecto Presupuesto</a:t>
            </a:r>
          </a:p>
        </p:txBody>
      </p:sp>
      <p:cxnSp>
        <p:nvCxnSpPr>
          <p:cNvPr id="65" name="80 Conector angular">
            <a:extLst>
              <a:ext uri="{FF2B5EF4-FFF2-40B4-BE49-F238E27FC236}">
                <a16:creationId xmlns:a16="http://schemas.microsoft.com/office/drawing/2014/main" id="{6900FC84-D9BF-4EA8-12B5-A8C59F55669F}"/>
              </a:ext>
            </a:extLst>
          </p:cNvPr>
          <p:cNvCxnSpPr>
            <a:cxnSpLocks noChangeShapeType="1"/>
            <a:stCxn id="74" idx="3"/>
            <a:endCxn id="40" idx="2"/>
          </p:cNvCxnSpPr>
          <p:nvPr/>
        </p:nvCxnSpPr>
        <p:spPr bwMode="auto">
          <a:xfrm flipV="1">
            <a:off x="9562776" y="4873602"/>
            <a:ext cx="772103" cy="431629"/>
          </a:xfrm>
          <a:prstGeom prst="bentConnector2">
            <a:avLst/>
          </a:prstGeom>
          <a:noFill/>
          <a:ln w="25400" algn="ctr">
            <a:solidFill>
              <a:srgbClr val="C00000"/>
            </a:solidFill>
            <a:round/>
            <a:headEnd type="triangle" w="med" len="med"/>
            <a:tailEnd type="triangle" w="med" len="med"/>
          </a:ln>
        </p:spPr>
      </p:cxnSp>
      <p:cxnSp>
        <p:nvCxnSpPr>
          <p:cNvPr id="66" name="149 Conector recto de flecha">
            <a:extLst>
              <a:ext uri="{FF2B5EF4-FFF2-40B4-BE49-F238E27FC236}">
                <a16:creationId xmlns:a16="http://schemas.microsoft.com/office/drawing/2014/main" id="{82DF32EA-EFC7-5AD9-47A6-5E57840BAC8D}"/>
              </a:ext>
            </a:extLst>
          </p:cNvPr>
          <p:cNvCxnSpPr>
            <a:cxnSpLocks noChangeShapeType="1"/>
            <a:stCxn id="48" idx="2"/>
            <a:endCxn id="74" idx="0"/>
          </p:cNvCxnSpPr>
          <p:nvPr/>
        </p:nvCxnSpPr>
        <p:spPr bwMode="auto">
          <a:xfrm flipH="1">
            <a:off x="8848396" y="4882927"/>
            <a:ext cx="1" cy="145305"/>
          </a:xfrm>
          <a:prstGeom prst="straightConnector1">
            <a:avLst/>
          </a:prstGeom>
          <a:noFill/>
          <a:ln w="25400" algn="ctr">
            <a:solidFill>
              <a:srgbClr val="C00000"/>
            </a:solidFill>
            <a:round/>
            <a:headEnd type="none" w="sm" len="sm"/>
            <a:tailEnd type="triangle" w="med" len="med"/>
          </a:ln>
        </p:spPr>
      </p:cxnSp>
      <p:sp>
        <p:nvSpPr>
          <p:cNvPr id="67" name="Oval 5">
            <a:extLst>
              <a:ext uri="{FF2B5EF4-FFF2-40B4-BE49-F238E27FC236}">
                <a16:creationId xmlns:a16="http://schemas.microsoft.com/office/drawing/2014/main" id="{D3BA9C97-6FDE-81D4-66CD-16DF56DCAF8B}"/>
              </a:ext>
            </a:extLst>
          </p:cNvPr>
          <p:cNvSpPr>
            <a:spLocks noChangeArrowheads="1"/>
          </p:cNvSpPr>
          <p:nvPr/>
        </p:nvSpPr>
        <p:spPr bwMode="auto">
          <a:xfrm>
            <a:off x="4341351" y="4910899"/>
            <a:ext cx="1944216" cy="735747"/>
          </a:xfrm>
          <a:prstGeom prst="ellipse">
            <a:avLst/>
          </a:prstGeom>
          <a:solidFill>
            <a:srgbClr val="CDCDDA"/>
          </a:solidFill>
          <a:ln w="9525">
            <a:noFill/>
            <a:round/>
            <a:headEnd/>
            <a:tailEnd/>
          </a:ln>
          <a:effectLst>
            <a:outerShdw blurRad="40005" dist="22860" dir="5400000" algn="ctr" rotWithShape="0">
              <a:srgbClr val="000000">
                <a:alpha val="35000"/>
              </a:srgbClr>
            </a:outerShdw>
          </a:effectLst>
          <a:scene3d>
            <a:camera prst="orthographicFront"/>
            <a:lightRig rig="threePt" dir="t">
              <a:rot lat="0" lon="0" rev="1200000"/>
            </a:lightRig>
          </a:scene3d>
          <a:sp3d contourW="19050">
            <a:bevelT w="88900" h="203200"/>
            <a:bevelB w="165100" h="254000"/>
          </a:sp3d>
        </p:spPr>
        <p:txBody>
          <a:bodyPr anchor="ctr">
            <a:spAutoFit/>
          </a:bodyPr>
          <a:lstStyle/>
          <a:p>
            <a:pPr>
              <a:defRPr/>
            </a:pPr>
            <a:r>
              <a:rPr lang="es-MX" sz="1400">
                <a:latin typeface="+mj-lt"/>
              </a:rPr>
              <a:t>Modificaciones por el Concejo</a:t>
            </a:r>
            <a:endParaRPr lang="es-CO" sz="1400">
              <a:latin typeface="+mj-lt"/>
            </a:endParaRPr>
          </a:p>
        </p:txBody>
      </p:sp>
      <p:cxnSp>
        <p:nvCxnSpPr>
          <p:cNvPr id="68" name="80 Conector angular">
            <a:extLst>
              <a:ext uri="{FF2B5EF4-FFF2-40B4-BE49-F238E27FC236}">
                <a16:creationId xmlns:a16="http://schemas.microsoft.com/office/drawing/2014/main" id="{B8619B15-3997-52F8-B32F-0AF0033790CE}"/>
              </a:ext>
            </a:extLst>
          </p:cNvPr>
          <p:cNvCxnSpPr>
            <a:cxnSpLocks noChangeShapeType="1"/>
          </p:cNvCxnSpPr>
          <p:nvPr/>
        </p:nvCxnSpPr>
        <p:spPr bwMode="auto">
          <a:xfrm rot="16200000" flipH="1">
            <a:off x="5147592" y="3130420"/>
            <a:ext cx="4245203" cy="1676413"/>
          </a:xfrm>
          <a:prstGeom prst="bentConnector3">
            <a:avLst>
              <a:gd name="adj1" fmla="val 99644"/>
            </a:avLst>
          </a:prstGeom>
          <a:noFill/>
          <a:ln w="25400" algn="ctr">
            <a:solidFill>
              <a:srgbClr val="C00000"/>
            </a:solidFill>
            <a:round/>
            <a:headEnd type="triangle" w="med" len="med"/>
            <a:tailEnd type="triangle" w="med" len="med"/>
          </a:ln>
        </p:spPr>
      </p:cxnSp>
      <p:cxnSp>
        <p:nvCxnSpPr>
          <p:cNvPr id="69" name="80 Conector angular">
            <a:extLst>
              <a:ext uri="{FF2B5EF4-FFF2-40B4-BE49-F238E27FC236}">
                <a16:creationId xmlns:a16="http://schemas.microsoft.com/office/drawing/2014/main" id="{8F2827EE-3F50-B7DE-3A04-904FC362F7ED}"/>
              </a:ext>
            </a:extLst>
          </p:cNvPr>
          <p:cNvCxnSpPr>
            <a:cxnSpLocks noChangeShapeType="1"/>
            <a:stCxn id="67" idx="4"/>
            <a:endCxn id="64" idx="1"/>
          </p:cNvCxnSpPr>
          <p:nvPr/>
        </p:nvCxnSpPr>
        <p:spPr bwMode="auto">
          <a:xfrm rot="16200000" flipH="1">
            <a:off x="6505800" y="4454304"/>
            <a:ext cx="435875" cy="2820557"/>
          </a:xfrm>
          <a:prstGeom prst="bentConnector2">
            <a:avLst/>
          </a:prstGeom>
          <a:noFill/>
          <a:ln w="25400" algn="ctr">
            <a:solidFill>
              <a:srgbClr val="C00000"/>
            </a:solidFill>
            <a:round/>
            <a:headEnd type="triangle" w="med" len="med"/>
            <a:tailEnd type="triangle" w="med" len="med"/>
          </a:ln>
        </p:spPr>
      </p:cxnSp>
      <p:cxnSp>
        <p:nvCxnSpPr>
          <p:cNvPr id="70" name="187 Forma">
            <a:extLst>
              <a:ext uri="{FF2B5EF4-FFF2-40B4-BE49-F238E27FC236}">
                <a16:creationId xmlns:a16="http://schemas.microsoft.com/office/drawing/2014/main" id="{555A44ED-2F19-0A65-1385-91496E540E51}"/>
              </a:ext>
            </a:extLst>
          </p:cNvPr>
          <p:cNvCxnSpPr>
            <a:cxnSpLocks noChangeShapeType="1"/>
            <a:stCxn id="64" idx="2"/>
            <a:endCxn id="71" idx="2"/>
          </p:cNvCxnSpPr>
          <p:nvPr/>
        </p:nvCxnSpPr>
        <p:spPr bwMode="auto">
          <a:xfrm rot="5400000" flipH="1">
            <a:off x="5501760" y="3012885"/>
            <a:ext cx="464235" cy="6229036"/>
          </a:xfrm>
          <a:prstGeom prst="bentConnector3">
            <a:avLst>
              <a:gd name="adj1" fmla="val -49242"/>
            </a:avLst>
          </a:prstGeom>
          <a:noFill/>
          <a:ln w="25400" algn="ctr">
            <a:solidFill>
              <a:srgbClr val="C00000"/>
            </a:solidFill>
            <a:round/>
            <a:headEnd type="none" w="sm" len="sm"/>
            <a:tailEnd type="triangle" w="med" len="med"/>
          </a:ln>
        </p:spPr>
      </p:cxnSp>
      <p:sp>
        <p:nvSpPr>
          <p:cNvPr id="71" name="197 Documento">
            <a:extLst>
              <a:ext uri="{FF2B5EF4-FFF2-40B4-BE49-F238E27FC236}">
                <a16:creationId xmlns:a16="http://schemas.microsoft.com/office/drawing/2014/main" id="{623CD312-0BBC-F359-32E9-49CF97F3A83B}"/>
              </a:ext>
            </a:extLst>
          </p:cNvPr>
          <p:cNvSpPr/>
          <p:nvPr/>
        </p:nvSpPr>
        <p:spPr bwMode="auto">
          <a:xfrm>
            <a:off x="2012141" y="5361567"/>
            <a:ext cx="1214437"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400">
                <a:latin typeface="+mj-lt"/>
              </a:rPr>
              <a:t>Presupuesto</a:t>
            </a:r>
            <a:endParaRPr lang="es-CO" sz="1400">
              <a:latin typeface="+mj-lt"/>
            </a:endParaRPr>
          </a:p>
        </p:txBody>
      </p:sp>
      <p:sp>
        <p:nvSpPr>
          <p:cNvPr id="72" name="40 Rectángulo">
            <a:extLst>
              <a:ext uri="{FF2B5EF4-FFF2-40B4-BE49-F238E27FC236}">
                <a16:creationId xmlns:a16="http://schemas.microsoft.com/office/drawing/2014/main" id="{C95A4FCC-72D6-8141-5282-F6EAAE954454}"/>
              </a:ext>
            </a:extLst>
          </p:cNvPr>
          <p:cNvSpPr/>
          <p:nvPr/>
        </p:nvSpPr>
        <p:spPr>
          <a:xfrm>
            <a:off x="6660463" y="4918059"/>
            <a:ext cx="1152128" cy="72008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solidFill>
                  <a:schemeClr val="bg1"/>
                </a:solidFill>
              </a:rPr>
              <a:t>Entidad Prioriza $ </a:t>
            </a:r>
          </a:p>
        </p:txBody>
      </p:sp>
      <p:cxnSp>
        <p:nvCxnSpPr>
          <p:cNvPr id="73" name="45 Conector angular">
            <a:extLst>
              <a:ext uri="{FF2B5EF4-FFF2-40B4-BE49-F238E27FC236}">
                <a16:creationId xmlns:a16="http://schemas.microsoft.com/office/drawing/2014/main" id="{18990B7F-302B-B715-0550-65214DAF949A}"/>
              </a:ext>
            </a:extLst>
          </p:cNvPr>
          <p:cNvCxnSpPr>
            <a:stCxn id="48" idx="1"/>
            <a:endCxn id="72" idx="3"/>
          </p:cNvCxnSpPr>
          <p:nvPr/>
        </p:nvCxnSpPr>
        <p:spPr>
          <a:xfrm rot="10800000" flipV="1">
            <a:off x="7812592" y="4561457"/>
            <a:ext cx="535743" cy="716641"/>
          </a:xfrm>
          <a:prstGeom prst="bentConnector3">
            <a:avLst>
              <a:gd name="adj1" fmla="val 58620"/>
            </a:avLst>
          </a:prstGeom>
          <a:ln>
            <a:solidFill>
              <a:schemeClr val="accent1"/>
            </a:solidFill>
            <a:tailEnd type="arrow"/>
          </a:ln>
        </p:spPr>
        <p:style>
          <a:lnRef idx="2">
            <a:schemeClr val="accent2"/>
          </a:lnRef>
          <a:fillRef idx="0">
            <a:schemeClr val="accent2"/>
          </a:fillRef>
          <a:effectRef idx="1">
            <a:schemeClr val="accent2"/>
          </a:effectRef>
          <a:fontRef idx="minor">
            <a:schemeClr val="tx1"/>
          </a:fontRef>
        </p:style>
      </p:cxnSp>
      <p:sp>
        <p:nvSpPr>
          <p:cNvPr id="14" name="CuadroTexto 22">
            <a:extLst>
              <a:ext uri="{FF2B5EF4-FFF2-40B4-BE49-F238E27FC236}">
                <a16:creationId xmlns:a16="http://schemas.microsoft.com/office/drawing/2014/main" id="{48FE9109-F8CA-87EB-A55F-6D77595B8C4F}"/>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panose="020B0604020202020204" pitchFamily="34" charset="0"/>
                <a:cs typeface="Arial" panose="020B0604020202020204" pitchFamily="34" charset="0"/>
              </a:rPr>
              <a:t>Plan Financiero</a:t>
            </a:r>
            <a:endParaRPr lang="es-MX" altLang="es-CO" sz="2000" b="1">
              <a:solidFill>
                <a:srgbClr val="EA213B"/>
              </a:solidFill>
              <a:latin typeface="Arial" panose="020B0604020202020204" pitchFamily="34" charset="0"/>
              <a:cs typeface="Arial" panose="020B0604020202020204" pitchFamily="34" charset="0"/>
            </a:endParaRPr>
          </a:p>
        </p:txBody>
      </p:sp>
      <p:sp>
        <p:nvSpPr>
          <p:cNvPr id="6" name="CuadroTexto 21">
            <a:extLst>
              <a:ext uri="{FF2B5EF4-FFF2-40B4-BE49-F238E27FC236}">
                <a16:creationId xmlns:a16="http://schemas.microsoft.com/office/drawing/2014/main" id="{E1DD87E8-6443-999E-9C10-142B3F1CDC6B}"/>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
        <p:nvSpPr>
          <p:cNvPr id="74" name="Text Box 21">
            <a:extLst>
              <a:ext uri="{FF2B5EF4-FFF2-40B4-BE49-F238E27FC236}">
                <a16:creationId xmlns:a16="http://schemas.microsoft.com/office/drawing/2014/main" id="{F6E4CFFC-CC89-46BC-BE24-8084C231A698}"/>
              </a:ext>
            </a:extLst>
          </p:cNvPr>
          <p:cNvSpPr txBox="1">
            <a:spLocks noChangeArrowheads="1"/>
          </p:cNvSpPr>
          <p:nvPr/>
        </p:nvSpPr>
        <p:spPr bwMode="auto">
          <a:xfrm>
            <a:off x="8134016" y="5028232"/>
            <a:ext cx="1428760" cy="553998"/>
          </a:xfrm>
          <a:prstGeom prst="rect">
            <a:avLst/>
          </a:prstGeom>
          <a:solidFill>
            <a:srgbClr val="002060">
              <a:alpha val="86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b="1">
                <a:solidFill>
                  <a:schemeClr val="bg1"/>
                </a:solidFill>
                <a:latin typeface="+mj-lt"/>
              </a:rPr>
              <a:t>Anteproyecto Presupuesto</a:t>
            </a:r>
          </a:p>
        </p:txBody>
      </p:sp>
      <p:cxnSp>
        <p:nvCxnSpPr>
          <p:cNvPr id="16" name="Conector recto de flecha 15">
            <a:extLst>
              <a:ext uri="{FF2B5EF4-FFF2-40B4-BE49-F238E27FC236}">
                <a16:creationId xmlns:a16="http://schemas.microsoft.com/office/drawing/2014/main" id="{B1B007E6-6CE9-4582-A212-389885403D69}"/>
              </a:ext>
            </a:extLst>
          </p:cNvPr>
          <p:cNvCxnSpPr>
            <a:stCxn id="74" idx="2"/>
            <a:endCxn id="64" idx="0"/>
          </p:cNvCxnSpPr>
          <p:nvPr/>
        </p:nvCxnSpPr>
        <p:spPr>
          <a:xfrm>
            <a:off x="8848396" y="5582230"/>
            <a:ext cx="0" cy="2232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Conector recto de flecha 2">
            <a:extLst>
              <a:ext uri="{FF2B5EF4-FFF2-40B4-BE49-F238E27FC236}">
                <a16:creationId xmlns:a16="http://schemas.microsoft.com/office/drawing/2014/main" id="{58A6D896-E40D-70E7-A4F9-28205EC0846D}"/>
              </a:ext>
            </a:extLst>
          </p:cNvPr>
          <p:cNvCxnSpPr>
            <a:cxnSpLocks/>
            <a:stCxn id="53" idx="2"/>
            <a:endCxn id="45" idx="0"/>
          </p:cNvCxnSpPr>
          <p:nvPr/>
        </p:nvCxnSpPr>
        <p:spPr>
          <a:xfrm>
            <a:off x="8848396" y="2706789"/>
            <a:ext cx="0" cy="2544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86538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618FC1B-77A0-14B1-498D-482F4780929C}"/>
              </a:ext>
            </a:extLst>
          </p:cNvPr>
          <p:cNvSpPr/>
          <p:nvPr/>
        </p:nvSpPr>
        <p:spPr>
          <a:xfrm>
            <a:off x="3685755" y="1593738"/>
            <a:ext cx="2232248" cy="591885"/>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a:solidFill>
                  <a:schemeClr val="tx1"/>
                </a:solidFill>
                <a:latin typeface="+mj-lt"/>
              </a:rPr>
              <a:t>DECRETO 1068 DE 2015</a:t>
            </a:r>
          </a:p>
        </p:txBody>
      </p:sp>
      <p:sp>
        <p:nvSpPr>
          <p:cNvPr id="6" name="Rectángulo 5">
            <a:extLst>
              <a:ext uri="{FF2B5EF4-FFF2-40B4-BE49-F238E27FC236}">
                <a16:creationId xmlns:a16="http://schemas.microsoft.com/office/drawing/2014/main" id="{5F41AD2B-B458-7C88-9372-2DEF4E561FB6}"/>
              </a:ext>
            </a:extLst>
          </p:cNvPr>
          <p:cNvSpPr/>
          <p:nvPr/>
        </p:nvSpPr>
        <p:spPr>
          <a:xfrm>
            <a:off x="3685755" y="2465791"/>
            <a:ext cx="2232248" cy="591880"/>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a:solidFill>
                  <a:schemeClr val="tx1"/>
                </a:solidFill>
                <a:latin typeface="+mj-lt"/>
              </a:rPr>
              <a:t>DECRETO 412 DE 2018</a:t>
            </a:r>
          </a:p>
        </p:txBody>
      </p:sp>
      <p:sp>
        <p:nvSpPr>
          <p:cNvPr id="11" name="Rectángulo 10">
            <a:extLst>
              <a:ext uri="{FF2B5EF4-FFF2-40B4-BE49-F238E27FC236}">
                <a16:creationId xmlns:a16="http://schemas.microsoft.com/office/drawing/2014/main" id="{B2E2574A-50D6-6BAD-64E3-C242F4061157}"/>
              </a:ext>
            </a:extLst>
          </p:cNvPr>
          <p:cNvSpPr/>
          <p:nvPr/>
        </p:nvSpPr>
        <p:spPr>
          <a:xfrm>
            <a:off x="9716804" y="1129406"/>
            <a:ext cx="1728193" cy="1757242"/>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CO" sz="1400">
              <a:solidFill>
                <a:schemeClr val="tx1"/>
              </a:solidFill>
              <a:latin typeface="+mj-lt"/>
            </a:endParaRPr>
          </a:p>
          <a:p>
            <a:pPr algn="ctr"/>
            <a:r>
              <a:rPr lang="es-CO" sz="1400">
                <a:solidFill>
                  <a:schemeClr val="tx1"/>
                </a:solidFill>
                <a:latin typeface="+mj-lt"/>
              </a:rPr>
              <a:t>Clasificación de ingresos y gastos en armonía con la clasificación del PGN y con estándares internacionales</a:t>
            </a:r>
            <a:endParaRPr lang="es-CO">
              <a:solidFill>
                <a:schemeClr val="tx1"/>
              </a:solidFill>
              <a:latin typeface="+mj-lt"/>
            </a:endParaRPr>
          </a:p>
          <a:p>
            <a:pPr algn="ctr"/>
            <a:endParaRPr lang="es-CO" sz="1400" b="1">
              <a:solidFill>
                <a:schemeClr val="tx1"/>
              </a:solidFill>
              <a:latin typeface="+mj-lt"/>
            </a:endParaRPr>
          </a:p>
        </p:txBody>
      </p:sp>
      <p:sp>
        <p:nvSpPr>
          <p:cNvPr id="12" name="Rectángulo 11">
            <a:extLst>
              <a:ext uri="{FF2B5EF4-FFF2-40B4-BE49-F238E27FC236}">
                <a16:creationId xmlns:a16="http://schemas.microsoft.com/office/drawing/2014/main" id="{79673AB2-35EE-3BC1-47CF-17A27FF19AD6}"/>
              </a:ext>
            </a:extLst>
          </p:cNvPr>
          <p:cNvSpPr/>
          <p:nvPr/>
        </p:nvSpPr>
        <p:spPr>
          <a:xfrm>
            <a:off x="8719122" y="3752716"/>
            <a:ext cx="2590678" cy="487357"/>
          </a:xfrm>
          <a:prstGeom prst="rect">
            <a:avLst/>
          </a:prstGeom>
          <a:solidFill>
            <a:schemeClr val="bg1"/>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a:solidFill>
                  <a:schemeClr val="tx1"/>
                </a:solidFill>
                <a:latin typeface="+mj-lt"/>
              </a:rPr>
              <a:t>DAF - MHCP</a:t>
            </a:r>
          </a:p>
        </p:txBody>
      </p:sp>
      <p:sp>
        <p:nvSpPr>
          <p:cNvPr id="14" name="Rectángulo 13">
            <a:extLst>
              <a:ext uri="{FF2B5EF4-FFF2-40B4-BE49-F238E27FC236}">
                <a16:creationId xmlns:a16="http://schemas.microsoft.com/office/drawing/2014/main" id="{79626147-1DBF-6E02-25F3-6446D723ABE5}"/>
              </a:ext>
            </a:extLst>
          </p:cNvPr>
          <p:cNvSpPr/>
          <p:nvPr/>
        </p:nvSpPr>
        <p:spPr>
          <a:xfrm>
            <a:off x="1114389" y="2630424"/>
            <a:ext cx="2328936" cy="601438"/>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a:solidFill>
                  <a:schemeClr val="tx1"/>
                </a:solidFill>
                <a:latin typeface="+mj-lt"/>
              </a:rPr>
              <a:t>Resolución 803 DE 2019 MHCP</a:t>
            </a:r>
          </a:p>
        </p:txBody>
      </p:sp>
      <p:sp>
        <p:nvSpPr>
          <p:cNvPr id="16" name="Rectángulo 15">
            <a:extLst>
              <a:ext uri="{FF2B5EF4-FFF2-40B4-BE49-F238E27FC236}">
                <a16:creationId xmlns:a16="http://schemas.microsoft.com/office/drawing/2014/main" id="{8D8F815F-4513-B6D7-9F33-43E52BDD1E7A}"/>
              </a:ext>
            </a:extLst>
          </p:cNvPr>
          <p:cNvSpPr/>
          <p:nvPr/>
        </p:nvSpPr>
        <p:spPr>
          <a:xfrm>
            <a:off x="9410291" y="5153642"/>
            <a:ext cx="2232236" cy="487357"/>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a:solidFill>
                  <a:schemeClr val="tx1"/>
                </a:solidFill>
                <a:latin typeface="+mj-lt"/>
              </a:rPr>
              <a:t>Contraloría General de la República</a:t>
            </a:r>
            <a:endParaRPr lang="es-CO" sz="1400">
              <a:solidFill>
                <a:schemeClr val="tx1"/>
              </a:solidFill>
              <a:latin typeface="+mj-lt"/>
            </a:endParaRPr>
          </a:p>
        </p:txBody>
      </p:sp>
      <p:sp>
        <p:nvSpPr>
          <p:cNvPr id="23" name="Rectángulo 22">
            <a:extLst>
              <a:ext uri="{FF2B5EF4-FFF2-40B4-BE49-F238E27FC236}">
                <a16:creationId xmlns:a16="http://schemas.microsoft.com/office/drawing/2014/main" id="{8A8E59DD-66C6-A8F9-C8F8-F1B992B13D15}"/>
              </a:ext>
            </a:extLst>
          </p:cNvPr>
          <p:cNvSpPr/>
          <p:nvPr/>
        </p:nvSpPr>
        <p:spPr>
          <a:xfrm>
            <a:off x="1069565" y="3327295"/>
            <a:ext cx="6945220" cy="111950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s-MX" sz="1600">
                <a:solidFill>
                  <a:schemeClr val="bg1"/>
                </a:solidFill>
                <a:latin typeface="+mj-lt"/>
                <a:cs typeface="Arial"/>
              </a:rPr>
              <a:t>Resolución 2372 del 9 de septiembre de 2022, “Por la cual se actualizan los anexos de la Resolución No. 3832 del 18 de octubre de 2019, mediante la cual se expide el Catálogo de Clasificación Presupuestal para Entidades Territoriales y sus Descentralizadas – CCPET”,</a:t>
            </a:r>
          </a:p>
        </p:txBody>
      </p:sp>
      <p:cxnSp>
        <p:nvCxnSpPr>
          <p:cNvPr id="29" name="Conector recto 28">
            <a:extLst>
              <a:ext uri="{FF2B5EF4-FFF2-40B4-BE49-F238E27FC236}">
                <a16:creationId xmlns:a16="http://schemas.microsoft.com/office/drawing/2014/main" id="{87110576-10F1-7605-F6E9-1CD904F3E418}"/>
              </a:ext>
            </a:extLst>
          </p:cNvPr>
          <p:cNvCxnSpPr>
            <a:cxnSpLocks/>
          </p:cNvCxnSpPr>
          <p:nvPr/>
        </p:nvCxnSpPr>
        <p:spPr>
          <a:xfrm flipV="1">
            <a:off x="6257223" y="2239009"/>
            <a:ext cx="1" cy="517672"/>
          </a:xfrm>
          <a:prstGeom prst="line">
            <a:avLst/>
          </a:prstGeom>
          <a:ln w="349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34E00AB3-884C-E5DA-C29E-08C1B8806023}"/>
              </a:ext>
            </a:extLst>
          </p:cNvPr>
          <p:cNvCxnSpPr>
            <a:cxnSpLocks/>
          </p:cNvCxnSpPr>
          <p:nvPr/>
        </p:nvCxnSpPr>
        <p:spPr>
          <a:xfrm flipV="1">
            <a:off x="9032089" y="2222585"/>
            <a:ext cx="608348" cy="12140"/>
          </a:xfrm>
          <a:prstGeom prst="straightConnector1">
            <a:avLst/>
          </a:prstGeom>
          <a:ln w="3492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F36A524A-B36E-E3A4-F454-C3B3B7AC4BEC}"/>
              </a:ext>
            </a:extLst>
          </p:cNvPr>
          <p:cNvCxnSpPr>
            <a:cxnSpLocks/>
          </p:cNvCxnSpPr>
          <p:nvPr/>
        </p:nvCxnSpPr>
        <p:spPr>
          <a:xfrm>
            <a:off x="6293416" y="2222585"/>
            <a:ext cx="406127" cy="0"/>
          </a:xfrm>
          <a:prstGeom prst="straightConnector1">
            <a:avLst/>
          </a:prstGeom>
          <a:ln w="3492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E275B5A2-6554-0E12-19A6-6C4F2B1F5308}"/>
              </a:ext>
            </a:extLst>
          </p:cNvPr>
          <p:cNvCxnSpPr>
            <a:cxnSpLocks/>
          </p:cNvCxnSpPr>
          <p:nvPr/>
        </p:nvCxnSpPr>
        <p:spPr>
          <a:xfrm>
            <a:off x="5909695" y="2756681"/>
            <a:ext cx="347528" cy="0"/>
          </a:xfrm>
          <a:prstGeom prst="line">
            <a:avLst/>
          </a:prstGeom>
          <a:ln w="3492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21B21BBA-3A8D-D1E5-7F56-26F7E28D9DA2}"/>
              </a:ext>
            </a:extLst>
          </p:cNvPr>
          <p:cNvCxnSpPr/>
          <p:nvPr/>
        </p:nvCxnSpPr>
        <p:spPr>
          <a:xfrm flipH="1">
            <a:off x="3408523" y="2889828"/>
            <a:ext cx="24243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4F5469D4-9BB9-AA43-694F-F1A6986AFA3F}"/>
              </a:ext>
            </a:extLst>
          </p:cNvPr>
          <p:cNvCxnSpPr>
            <a:cxnSpLocks/>
          </p:cNvCxnSpPr>
          <p:nvPr/>
        </p:nvCxnSpPr>
        <p:spPr>
          <a:xfrm>
            <a:off x="8013088" y="3974457"/>
            <a:ext cx="706034" cy="6082"/>
          </a:xfrm>
          <a:prstGeom prst="straightConnector1">
            <a:avLst/>
          </a:prstGeom>
          <a:ln w="349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2B76B2E6-DE57-C85D-FD7B-03A4CC946A4A}"/>
              </a:ext>
            </a:extLst>
          </p:cNvPr>
          <p:cNvSpPr/>
          <p:nvPr/>
        </p:nvSpPr>
        <p:spPr>
          <a:xfrm>
            <a:off x="2035703" y="4663085"/>
            <a:ext cx="6996385" cy="12607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b="1" i="1">
                <a:solidFill>
                  <a:schemeClr val="tx1"/>
                </a:solidFill>
                <a:latin typeface="+mj-lt"/>
                <a:cs typeface="Arial" panose="020B0604020202020204" pitchFamily="34" charset="0"/>
              </a:rPr>
              <a:t>Resolución Orgánica 0054 del 25 de agosto de 2022, </a:t>
            </a:r>
            <a:r>
              <a:rPr lang="es-MX" sz="1600">
                <a:solidFill>
                  <a:schemeClr val="tx1"/>
                </a:solidFill>
                <a:latin typeface="+mj-lt"/>
                <a:cs typeface="Arial" panose="020B0604020202020204" pitchFamily="34" charset="0"/>
              </a:rPr>
              <a:t>“Por la cual se adopta la </a:t>
            </a:r>
            <a:r>
              <a:rPr lang="es-MX" sz="1600" b="1">
                <a:solidFill>
                  <a:srgbClr val="002060"/>
                </a:solidFill>
                <a:latin typeface="+mj-lt"/>
                <a:cs typeface="Arial" panose="020B0604020202020204" pitchFamily="34" charset="0"/>
              </a:rPr>
              <a:t>Versión 5.0 del Catálogo Integrado de Clasificación Presupuestal (CICP) </a:t>
            </a:r>
            <a:r>
              <a:rPr lang="es-MX" sz="1600">
                <a:solidFill>
                  <a:schemeClr val="tx1"/>
                </a:solidFill>
                <a:latin typeface="+mj-lt"/>
                <a:cs typeface="Arial" panose="020B0604020202020204" pitchFamily="34" charset="0"/>
              </a:rPr>
              <a:t>y se modifica el plazo para la aplicación del Régimen de Contabilidad Presupuestal Pública (RCPP), con el principio de caja, para los particulares que manejen fondos o bienes públicos”.</a:t>
            </a:r>
            <a:endParaRPr lang="es-CO" sz="1600">
              <a:solidFill>
                <a:schemeClr val="tx1"/>
              </a:solidFill>
              <a:latin typeface="+mj-lt"/>
            </a:endParaRPr>
          </a:p>
        </p:txBody>
      </p:sp>
      <p:cxnSp>
        <p:nvCxnSpPr>
          <p:cNvPr id="36" name="Conector recto de flecha 35">
            <a:extLst>
              <a:ext uri="{FF2B5EF4-FFF2-40B4-BE49-F238E27FC236}">
                <a16:creationId xmlns:a16="http://schemas.microsoft.com/office/drawing/2014/main" id="{32036AD4-C929-588B-FC88-D51897628D2E}"/>
              </a:ext>
            </a:extLst>
          </p:cNvPr>
          <p:cNvCxnSpPr>
            <a:cxnSpLocks/>
          </p:cNvCxnSpPr>
          <p:nvPr/>
        </p:nvCxnSpPr>
        <p:spPr>
          <a:xfrm>
            <a:off x="9032088" y="5453349"/>
            <a:ext cx="379179" cy="0"/>
          </a:xfrm>
          <a:prstGeom prst="straightConnector1">
            <a:avLst/>
          </a:prstGeom>
          <a:ln w="34925">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FE6D11E0-5B63-0053-F786-7E6D886C947E}"/>
              </a:ext>
            </a:extLst>
          </p:cNvPr>
          <p:cNvSpPr txBox="1"/>
          <p:nvPr/>
        </p:nvSpPr>
        <p:spPr>
          <a:xfrm>
            <a:off x="2814168" y="6198877"/>
            <a:ext cx="8906800" cy="646331"/>
          </a:xfrm>
          <a:prstGeom prst="rect">
            <a:avLst/>
          </a:prstGeom>
          <a:noFill/>
        </p:spPr>
        <p:txBody>
          <a:bodyPr wrap="square">
            <a:spAutoFit/>
          </a:bodyPr>
          <a:lstStyle/>
          <a:p>
            <a:r>
              <a:rPr lang="es-CO" b="1"/>
              <a:t>https://www.minhacienda.gov.co/webcenter/portal/EntidadesdeOrdenTerritorial/pages_catalogoclasificacionpresupuestalCCPET</a:t>
            </a:r>
          </a:p>
        </p:txBody>
      </p:sp>
      <p:sp>
        <p:nvSpPr>
          <p:cNvPr id="41" name="Rectángulo 40">
            <a:extLst>
              <a:ext uri="{FF2B5EF4-FFF2-40B4-BE49-F238E27FC236}">
                <a16:creationId xmlns:a16="http://schemas.microsoft.com/office/drawing/2014/main" id="{301D1E91-53D0-FC4F-9D3F-994D62B47CEA}"/>
              </a:ext>
            </a:extLst>
          </p:cNvPr>
          <p:cNvSpPr/>
          <p:nvPr/>
        </p:nvSpPr>
        <p:spPr>
          <a:xfrm>
            <a:off x="6746318" y="1494327"/>
            <a:ext cx="2328936" cy="772335"/>
          </a:xfrm>
          <a:prstGeom prst="rect">
            <a:avLst/>
          </a:prstGeom>
          <a:solidFill>
            <a:schemeClr val="bg1"/>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a:solidFill>
                  <a:schemeClr val="tx1"/>
                </a:solidFill>
                <a:latin typeface="+mj-lt"/>
              </a:rPr>
              <a:t>MHCP  -  Expedirá y actualizará el CCPET</a:t>
            </a:r>
          </a:p>
        </p:txBody>
      </p:sp>
      <p:sp>
        <p:nvSpPr>
          <p:cNvPr id="10" name="CuadroTexto 21">
            <a:extLst>
              <a:ext uri="{FF2B5EF4-FFF2-40B4-BE49-F238E27FC236}">
                <a16:creationId xmlns:a16="http://schemas.microsoft.com/office/drawing/2014/main" id="{06643E8F-9E7E-F0FE-A790-5D5D2EB7AB1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
        <p:nvSpPr>
          <p:cNvPr id="4" name="CuadroTexto 22">
            <a:extLst>
              <a:ext uri="{FF2B5EF4-FFF2-40B4-BE49-F238E27FC236}">
                <a16:creationId xmlns:a16="http://schemas.microsoft.com/office/drawing/2014/main" id="{F5C9603F-938C-7790-537B-9D39F6CDEC32}"/>
              </a:ext>
            </a:extLst>
          </p:cNvPr>
          <p:cNvSpPr txBox="1">
            <a:spLocks noChangeArrowheads="1"/>
          </p:cNvSpPr>
          <p:nvPr/>
        </p:nvSpPr>
        <p:spPr bwMode="auto">
          <a:xfrm>
            <a:off x="261249" y="938902"/>
            <a:ext cx="3654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Clasificación presupuestal</a:t>
            </a:r>
            <a:endParaRPr lang="es-CO" altLang="es-CO" sz="2000" b="1">
              <a:solidFill>
                <a:srgbClr val="EA213B"/>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3A431F10-801B-139F-D09A-A52CC7128B14}"/>
              </a:ext>
            </a:extLst>
          </p:cNvPr>
          <p:cNvSpPr txBox="1">
            <a:spLocks/>
          </p:cNvSpPr>
          <p:nvPr/>
        </p:nvSpPr>
        <p:spPr>
          <a:xfrm>
            <a:off x="6179174" y="753303"/>
            <a:ext cx="4023504" cy="832067"/>
          </a:xfrm>
          <a:prstGeom prst="rect">
            <a:avLst/>
          </a:prstGeom>
        </p:spPr>
        <p:txBody>
          <a:bodyPr vert="horz" lIns="91440" tIns="45720" rIns="91440" bIns="45720" rtlCol="0" anchor="ctr">
            <a:no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solidFill>
                  <a:schemeClr val="tx2">
                    <a:lumMod val="50000"/>
                  </a:schemeClr>
                </a:solidFill>
                <a:cs typeface="Times New Roman" panose="02020603050405020304" pitchFamily="18" charset="0"/>
              </a:rPr>
              <a:t>CICP = CCP  +  CCPET</a:t>
            </a:r>
          </a:p>
        </p:txBody>
      </p:sp>
    </p:spTree>
    <p:extLst>
      <p:ext uri="{BB962C8B-B14F-4D97-AF65-F5344CB8AC3E}">
        <p14:creationId xmlns:p14="http://schemas.microsoft.com/office/powerpoint/2010/main" val="129807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3023B94B-5C0F-C9A6-07BD-8D5E499EDE17}"/>
              </a:ext>
            </a:extLst>
          </p:cNvPr>
          <p:cNvSpPr txBox="1"/>
          <p:nvPr/>
        </p:nvSpPr>
        <p:spPr>
          <a:xfrm>
            <a:off x="748002" y="3948998"/>
            <a:ext cx="4606487" cy="923330"/>
          </a:xfrm>
          <a:prstGeom prst="rect">
            <a:avLst/>
          </a:prstGeom>
          <a:noFill/>
        </p:spPr>
        <p:txBody>
          <a:bodyPr wrap="square">
            <a:spAutoFit/>
          </a:bodyPr>
          <a:lstStyle/>
          <a:p>
            <a:pPr algn="ctr"/>
            <a:r>
              <a:rPr lang="es-ES">
                <a:latin typeface="+mj-lt"/>
                <a:cs typeface="Times New Roman" panose="02020603050405020304" pitchFamily="18" charset="0"/>
              </a:rPr>
              <a:t>Se desagregan de acuerdo con la Clasificación Central de Productos </a:t>
            </a:r>
          </a:p>
          <a:p>
            <a:pPr algn="ctr"/>
            <a:r>
              <a:rPr lang="es-ES" b="1">
                <a:latin typeface="+mj-lt"/>
                <a:cs typeface="Times New Roman" panose="02020603050405020304" pitchFamily="18" charset="0"/>
              </a:rPr>
              <a:t>CPC</a:t>
            </a:r>
            <a:endParaRPr lang="es-CO" b="1">
              <a:latin typeface="+mj-lt"/>
            </a:endParaRPr>
          </a:p>
        </p:txBody>
      </p:sp>
      <p:sp>
        <p:nvSpPr>
          <p:cNvPr id="25" name="CuadroTexto 24">
            <a:extLst>
              <a:ext uri="{FF2B5EF4-FFF2-40B4-BE49-F238E27FC236}">
                <a16:creationId xmlns:a16="http://schemas.microsoft.com/office/drawing/2014/main" id="{87DD6905-D613-3654-D667-E90B43E11C5C}"/>
              </a:ext>
            </a:extLst>
          </p:cNvPr>
          <p:cNvSpPr txBox="1"/>
          <p:nvPr/>
        </p:nvSpPr>
        <p:spPr>
          <a:xfrm>
            <a:off x="6473759" y="3932910"/>
            <a:ext cx="4500298" cy="923330"/>
          </a:xfrm>
          <a:prstGeom prst="rect">
            <a:avLst/>
          </a:prstGeom>
          <a:noFill/>
        </p:spPr>
        <p:txBody>
          <a:bodyPr wrap="square">
            <a:spAutoFit/>
          </a:bodyPr>
          <a:lstStyle/>
          <a:p>
            <a:pPr algn="ctr"/>
            <a:r>
              <a:rPr lang="es-ES">
                <a:latin typeface="+mj-lt"/>
                <a:cs typeface="Times New Roman" panose="02020603050405020304" pitchFamily="18" charset="0"/>
              </a:rPr>
              <a:t>Clasificación Programática del Manual de Inversión Pública Nacional </a:t>
            </a:r>
          </a:p>
          <a:p>
            <a:pPr algn="ctr"/>
            <a:r>
              <a:rPr lang="es-ES" b="1">
                <a:latin typeface="+mj-lt"/>
                <a:cs typeface="Times New Roman" panose="02020603050405020304" pitchFamily="18" charset="0"/>
              </a:rPr>
              <a:t> CPI</a:t>
            </a:r>
            <a:endParaRPr lang="es-CO" b="1">
              <a:latin typeface="+mj-lt"/>
              <a:cs typeface="Times New Roman" panose="02020603050405020304" pitchFamily="18" charset="0"/>
            </a:endParaRPr>
          </a:p>
        </p:txBody>
      </p:sp>
      <p:sp>
        <p:nvSpPr>
          <p:cNvPr id="26" name="Rectángulo 25">
            <a:extLst>
              <a:ext uri="{FF2B5EF4-FFF2-40B4-BE49-F238E27FC236}">
                <a16:creationId xmlns:a16="http://schemas.microsoft.com/office/drawing/2014/main" id="{401DA604-67D5-16FA-74EC-DCFF9B6D8AA1}"/>
              </a:ext>
            </a:extLst>
          </p:cNvPr>
          <p:cNvSpPr/>
          <p:nvPr/>
        </p:nvSpPr>
        <p:spPr>
          <a:xfrm>
            <a:off x="279395" y="1550309"/>
            <a:ext cx="5510248" cy="1670673"/>
          </a:xfrm>
          <a:prstGeom prst="rect">
            <a:avLst/>
          </a:prstGeom>
          <a:solidFill>
            <a:schemeClr val="bg1">
              <a:lumMod val="8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cs typeface="Times New Roman" panose="02020603050405020304" pitchFamily="18" charset="0"/>
              </a:rPr>
              <a:t>Funcionamiento e Inversión</a:t>
            </a:r>
          </a:p>
          <a:p>
            <a:pPr algn="just"/>
            <a:endParaRPr lang="es-ES" sz="1600">
              <a:solidFill>
                <a:schemeClr val="tx1"/>
              </a:solidFill>
              <a:cs typeface="Times New Roman" panose="02020603050405020304" pitchFamily="18" charset="0"/>
            </a:endParaRPr>
          </a:p>
          <a:p>
            <a:pPr algn="just"/>
            <a:r>
              <a:rPr lang="es-ES" sz="1600">
                <a:solidFill>
                  <a:schemeClr val="tx1"/>
                </a:solidFill>
                <a:cs typeface="Times New Roman" panose="02020603050405020304" pitchFamily="18" charset="0"/>
              </a:rPr>
              <a:t>Los </a:t>
            </a:r>
            <a:r>
              <a:rPr lang="es-ES" sz="1600" b="1">
                <a:solidFill>
                  <a:schemeClr val="tx1"/>
                </a:solidFill>
                <a:cs typeface="Times New Roman" panose="02020603050405020304" pitchFamily="18" charset="0"/>
              </a:rPr>
              <a:t>Gastos</a:t>
            </a:r>
            <a:r>
              <a:rPr lang="es-ES" sz="1600">
                <a:solidFill>
                  <a:schemeClr val="tx1"/>
                </a:solidFill>
                <a:cs typeface="Times New Roman" panose="02020603050405020304" pitchFamily="18" charset="0"/>
              </a:rPr>
              <a:t> por adquisición de bienes y servicios - diferentes de activos no financieros</a:t>
            </a:r>
          </a:p>
        </p:txBody>
      </p:sp>
      <p:sp>
        <p:nvSpPr>
          <p:cNvPr id="27" name="Rectángulo 26">
            <a:extLst>
              <a:ext uri="{FF2B5EF4-FFF2-40B4-BE49-F238E27FC236}">
                <a16:creationId xmlns:a16="http://schemas.microsoft.com/office/drawing/2014/main" id="{AC0692CA-3E58-4C8D-B161-1A893C25E39C}"/>
              </a:ext>
            </a:extLst>
          </p:cNvPr>
          <p:cNvSpPr/>
          <p:nvPr/>
        </p:nvSpPr>
        <p:spPr>
          <a:xfrm>
            <a:off x="6108414" y="1541102"/>
            <a:ext cx="5224601" cy="1679099"/>
          </a:xfrm>
          <a:prstGeom prst="rect">
            <a:avLst/>
          </a:prstGeom>
          <a:solidFill>
            <a:schemeClr val="bg1">
              <a:lumMod val="8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cs typeface="Times New Roman" panose="02020603050405020304" pitchFamily="18" charset="0"/>
              </a:rPr>
              <a:t>Gastos de Inversión</a:t>
            </a:r>
          </a:p>
          <a:p>
            <a:pPr algn="just"/>
            <a:endParaRPr lang="es-ES" sz="1600" b="1">
              <a:solidFill>
                <a:schemeClr val="tx1"/>
              </a:solidFill>
              <a:cs typeface="Times New Roman" panose="02020603050405020304" pitchFamily="18" charset="0"/>
            </a:endParaRPr>
          </a:p>
          <a:p>
            <a:pPr algn="just"/>
            <a:r>
              <a:rPr lang="es-ES" sz="1600">
                <a:solidFill>
                  <a:schemeClr val="tx1"/>
                </a:solidFill>
                <a:cs typeface="Times New Roman" panose="02020603050405020304" pitchFamily="18" charset="0"/>
              </a:rPr>
              <a:t>Identificar el  Programa, el Subprograma, el Proyecto y el Producto asociado a la Metodología General Ajustada (MGA)             SPI            PIIP.</a:t>
            </a:r>
            <a:endParaRPr lang="es-CO" sz="1600">
              <a:solidFill>
                <a:schemeClr val="tx1"/>
              </a:solidFill>
              <a:cs typeface="Times New Roman" panose="02020603050405020304" pitchFamily="18" charset="0"/>
            </a:endParaRPr>
          </a:p>
        </p:txBody>
      </p:sp>
      <p:cxnSp>
        <p:nvCxnSpPr>
          <p:cNvPr id="28" name="Conector recto de flecha 27">
            <a:extLst>
              <a:ext uri="{FF2B5EF4-FFF2-40B4-BE49-F238E27FC236}">
                <a16:creationId xmlns:a16="http://schemas.microsoft.com/office/drawing/2014/main" id="{209EF8FD-05D0-8F15-3881-69923E41CCE2}"/>
              </a:ext>
            </a:extLst>
          </p:cNvPr>
          <p:cNvCxnSpPr>
            <a:cxnSpLocks/>
            <a:stCxn id="26" idx="2"/>
            <a:endCxn id="24" idx="0"/>
          </p:cNvCxnSpPr>
          <p:nvPr/>
        </p:nvCxnSpPr>
        <p:spPr>
          <a:xfrm>
            <a:off x="3034519" y="3220982"/>
            <a:ext cx="16727" cy="728016"/>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Conector recto de flecha 39">
            <a:extLst>
              <a:ext uri="{FF2B5EF4-FFF2-40B4-BE49-F238E27FC236}">
                <a16:creationId xmlns:a16="http://schemas.microsoft.com/office/drawing/2014/main" id="{3B796F73-CF93-FF24-8294-FC454E3A9D0B}"/>
              </a:ext>
            </a:extLst>
          </p:cNvPr>
          <p:cNvCxnSpPr>
            <a:cxnSpLocks/>
            <a:stCxn id="27" idx="2"/>
            <a:endCxn id="25" idx="0"/>
          </p:cNvCxnSpPr>
          <p:nvPr/>
        </p:nvCxnSpPr>
        <p:spPr>
          <a:xfrm>
            <a:off x="8720715" y="3220201"/>
            <a:ext cx="3193" cy="712709"/>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CuadroTexto 1">
            <a:extLst>
              <a:ext uri="{FF2B5EF4-FFF2-40B4-BE49-F238E27FC236}">
                <a16:creationId xmlns:a16="http://schemas.microsoft.com/office/drawing/2014/main" id="{8DBD6CBB-97B4-BEE7-7A0F-B9D42D0F9324}"/>
              </a:ext>
            </a:extLst>
          </p:cNvPr>
          <p:cNvSpPr txBox="1"/>
          <p:nvPr/>
        </p:nvSpPr>
        <p:spPr>
          <a:xfrm>
            <a:off x="351057" y="5279143"/>
            <a:ext cx="6133512" cy="369332"/>
          </a:xfrm>
          <a:prstGeom prst="rect">
            <a:avLst/>
          </a:prstGeom>
          <a:noFill/>
        </p:spPr>
        <p:txBody>
          <a:bodyPr wrap="square">
            <a:spAutoFit/>
          </a:bodyPr>
          <a:lstStyle/>
          <a:p>
            <a:r>
              <a:rPr lang="es-CO" b="1"/>
              <a:t>https://clasificaciones.dane.gov.co/cpc/cpc_descripcion</a:t>
            </a:r>
          </a:p>
        </p:txBody>
      </p:sp>
      <p:sp>
        <p:nvSpPr>
          <p:cNvPr id="3" name="CuadroTexto 2">
            <a:extLst>
              <a:ext uri="{FF2B5EF4-FFF2-40B4-BE49-F238E27FC236}">
                <a16:creationId xmlns:a16="http://schemas.microsoft.com/office/drawing/2014/main" id="{1856A290-3B46-8356-E2C2-4A739A757128}"/>
              </a:ext>
            </a:extLst>
          </p:cNvPr>
          <p:cNvSpPr txBox="1"/>
          <p:nvPr/>
        </p:nvSpPr>
        <p:spPr>
          <a:xfrm>
            <a:off x="6160086" y="5261045"/>
            <a:ext cx="5810239" cy="923330"/>
          </a:xfrm>
          <a:prstGeom prst="rect">
            <a:avLst/>
          </a:prstGeom>
          <a:noFill/>
        </p:spPr>
        <p:txBody>
          <a:bodyPr wrap="square">
            <a:spAutoFit/>
          </a:bodyPr>
          <a:lstStyle/>
          <a:p>
            <a:r>
              <a:rPr lang="es-CO" b="1">
                <a:hlinkClick r:id="rId2">
                  <a:extLst>
                    <a:ext uri="{A12FA001-AC4F-418D-AE19-62706E023703}">
                      <ahyp:hlinkClr xmlns:ahyp="http://schemas.microsoft.com/office/drawing/2018/hyperlinkcolor" val="tx"/>
                    </a:ext>
                  </a:extLst>
                </a:hlinkClick>
              </a:rPr>
              <a:t>https://2022.dnp.gov.co/DNPN/Paginas/Buscador.aspx?q=CATALOGO%20DE%20PRODUCTOS%20MGA</a:t>
            </a:r>
            <a:r>
              <a:rPr lang="es-CO" b="1"/>
              <a:t> </a:t>
            </a:r>
          </a:p>
          <a:p>
            <a:r>
              <a:rPr lang="es-CO" b="1"/>
              <a:t>(VERSIÓN 6,7 Febrero 2023)</a:t>
            </a:r>
          </a:p>
        </p:txBody>
      </p:sp>
      <p:sp>
        <p:nvSpPr>
          <p:cNvPr id="6" name="Flecha: hacia abajo 5">
            <a:extLst>
              <a:ext uri="{FF2B5EF4-FFF2-40B4-BE49-F238E27FC236}">
                <a16:creationId xmlns:a16="http://schemas.microsoft.com/office/drawing/2014/main" id="{3DE7E504-A309-D660-2C96-6735161929C5}"/>
              </a:ext>
            </a:extLst>
          </p:cNvPr>
          <p:cNvSpPr/>
          <p:nvPr/>
        </p:nvSpPr>
        <p:spPr>
          <a:xfrm>
            <a:off x="2911473" y="4904486"/>
            <a:ext cx="32509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hacia abajo 7">
            <a:extLst>
              <a:ext uri="{FF2B5EF4-FFF2-40B4-BE49-F238E27FC236}">
                <a16:creationId xmlns:a16="http://schemas.microsoft.com/office/drawing/2014/main" id="{2E4775EF-02B8-4863-3BB6-368748E49A1B}"/>
              </a:ext>
            </a:extLst>
          </p:cNvPr>
          <p:cNvSpPr/>
          <p:nvPr/>
        </p:nvSpPr>
        <p:spPr>
          <a:xfrm>
            <a:off x="8570599" y="4820136"/>
            <a:ext cx="325090"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21">
            <a:extLst>
              <a:ext uri="{FF2B5EF4-FFF2-40B4-BE49-F238E27FC236}">
                <a16:creationId xmlns:a16="http://schemas.microsoft.com/office/drawing/2014/main" id="{1AC18BC1-1521-0920-006C-4FD75C157F1F}"/>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cxnSp>
        <p:nvCxnSpPr>
          <p:cNvPr id="10" name="Conector recto de flecha 9">
            <a:extLst>
              <a:ext uri="{FF2B5EF4-FFF2-40B4-BE49-F238E27FC236}">
                <a16:creationId xmlns:a16="http://schemas.microsoft.com/office/drawing/2014/main" id="{DADD33A2-B3D7-86D9-B645-7B613A692F62}"/>
              </a:ext>
            </a:extLst>
          </p:cNvPr>
          <p:cNvCxnSpPr/>
          <p:nvPr/>
        </p:nvCxnSpPr>
        <p:spPr>
          <a:xfrm>
            <a:off x="7743525" y="2908090"/>
            <a:ext cx="5908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084ECE6D-4593-7D6F-ADD4-06BA5BCFD75C}"/>
              </a:ext>
            </a:extLst>
          </p:cNvPr>
          <p:cNvCxnSpPr/>
          <p:nvPr/>
        </p:nvCxnSpPr>
        <p:spPr>
          <a:xfrm>
            <a:off x="8794090" y="2908090"/>
            <a:ext cx="478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21">
            <a:extLst>
              <a:ext uri="{FF2B5EF4-FFF2-40B4-BE49-F238E27FC236}">
                <a16:creationId xmlns:a16="http://schemas.microsoft.com/office/drawing/2014/main" id="{1A599344-8EFF-8F59-5940-F8D6CF29A4DE}"/>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
        <p:nvSpPr>
          <p:cNvPr id="2" name="CuadroTexto 10">
            <a:extLst>
              <a:ext uri="{FF2B5EF4-FFF2-40B4-BE49-F238E27FC236}">
                <a16:creationId xmlns:a16="http://schemas.microsoft.com/office/drawing/2014/main" id="{5AC2EBAE-45F3-4358-5B6E-CD58F592FE4F}"/>
              </a:ext>
            </a:extLst>
          </p:cNvPr>
          <p:cNvSpPr txBox="1"/>
          <p:nvPr/>
        </p:nvSpPr>
        <p:spPr>
          <a:xfrm>
            <a:off x="1618966" y="1445978"/>
            <a:ext cx="5211083" cy="338554"/>
          </a:xfrm>
          <a:prstGeom prst="rect">
            <a:avLst/>
          </a:prstGeom>
          <a:noFill/>
        </p:spPr>
        <p:txBody>
          <a:bodyPr wrap="square" lIns="91440" tIns="45720" rIns="91440" bIns="45720" anchor="t">
            <a:spAutoFit/>
          </a:bodyPr>
          <a:ls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s-CO" sz="1600">
                <a:latin typeface="Calibri"/>
                <a:cs typeface="Calibri"/>
              </a:rPr>
              <a:t>https://clasificaciones.dane.gov.co/cpc/cpc_descripcion</a:t>
            </a:r>
            <a:endParaRPr lang="en-US"/>
          </a:p>
        </p:txBody>
      </p:sp>
      <p:pic>
        <p:nvPicPr>
          <p:cNvPr id="3" name="Picture 3">
            <a:extLst>
              <a:ext uri="{FF2B5EF4-FFF2-40B4-BE49-F238E27FC236}">
                <a16:creationId xmlns:a16="http://schemas.microsoft.com/office/drawing/2014/main" id="{2F75FB36-AD64-6731-9C62-E36DBA526034}"/>
              </a:ext>
            </a:extLst>
          </p:cNvPr>
          <p:cNvPicPr>
            <a:picLocks noChangeAspect="1"/>
          </p:cNvPicPr>
          <p:nvPr/>
        </p:nvPicPr>
        <p:blipFill>
          <a:blip r:embed="rId2"/>
          <a:stretch>
            <a:fillRect/>
          </a:stretch>
        </p:blipFill>
        <p:spPr>
          <a:xfrm>
            <a:off x="1613770" y="1821897"/>
            <a:ext cx="9131473" cy="4164095"/>
          </a:xfrm>
          <a:prstGeom prst="rect">
            <a:avLst/>
          </a:prstGeom>
        </p:spPr>
      </p:pic>
    </p:spTree>
    <p:extLst>
      <p:ext uri="{BB962C8B-B14F-4D97-AF65-F5344CB8AC3E}">
        <p14:creationId xmlns:p14="http://schemas.microsoft.com/office/powerpoint/2010/main" val="422041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7F41855-B18C-8182-D666-0DA11C128619}"/>
              </a:ext>
            </a:extLst>
          </p:cNvPr>
          <p:cNvPicPr>
            <a:picLocks noChangeAspect="1"/>
          </p:cNvPicPr>
          <p:nvPr/>
        </p:nvPicPr>
        <p:blipFill rotWithShape="1">
          <a:blip r:embed="rId2"/>
          <a:srcRect l="31866" t="20865" r="35450" b="15809"/>
          <a:stretch/>
        </p:blipFill>
        <p:spPr bwMode="auto">
          <a:xfrm>
            <a:off x="759656" y="1331654"/>
            <a:ext cx="4051496" cy="4413563"/>
          </a:xfrm>
          <a:prstGeom prst="rect">
            <a:avLst/>
          </a:prstGeom>
          <a:ln>
            <a:noFill/>
          </a:ln>
          <a:extLst>
            <a:ext uri="{53640926-AAD7-44D8-BBD7-CCE9431645EC}">
              <a14:shadowObscured xmlns:a14="http://schemas.microsoft.com/office/drawing/2010/main"/>
            </a:ext>
          </a:extLst>
        </p:spPr>
      </p:pic>
      <p:pic>
        <p:nvPicPr>
          <p:cNvPr id="3" name="Imagen 2" descr="Interfaz de usuario gráfica, Texto, Aplicación&#10;&#10;Descripción generada automáticamente">
            <a:extLst>
              <a:ext uri="{FF2B5EF4-FFF2-40B4-BE49-F238E27FC236}">
                <a16:creationId xmlns:a16="http://schemas.microsoft.com/office/drawing/2014/main" id="{0D0F759F-9E2A-D101-803C-7175FBC26244}"/>
              </a:ext>
            </a:extLst>
          </p:cNvPr>
          <p:cNvPicPr>
            <a:picLocks noChangeAspect="1"/>
          </p:cNvPicPr>
          <p:nvPr/>
        </p:nvPicPr>
        <p:blipFill rotWithShape="1">
          <a:blip r:embed="rId3"/>
          <a:srcRect l="20653" t="21418" r="24968" b="10458"/>
          <a:stretch/>
        </p:blipFill>
        <p:spPr bwMode="auto">
          <a:xfrm>
            <a:off x="5161089" y="1270242"/>
            <a:ext cx="6812309" cy="5122207"/>
          </a:xfrm>
          <a:prstGeom prst="rect">
            <a:avLst/>
          </a:prstGeom>
          <a:ln>
            <a:noFill/>
          </a:ln>
          <a:extLst>
            <a:ext uri="{53640926-AAD7-44D8-BBD7-CCE9431645EC}">
              <a14:shadowObscured xmlns:a14="http://schemas.microsoft.com/office/drawing/2010/main"/>
            </a:ext>
          </a:extLst>
        </p:spPr>
      </p:pic>
      <p:sp>
        <p:nvSpPr>
          <p:cNvPr id="6" name="Flecha: a la derecha 5">
            <a:extLst>
              <a:ext uri="{FF2B5EF4-FFF2-40B4-BE49-F238E27FC236}">
                <a16:creationId xmlns:a16="http://schemas.microsoft.com/office/drawing/2014/main" id="{7CA3E5E3-1525-0CFC-6101-8BCF948AF5E7}"/>
              </a:ext>
            </a:extLst>
          </p:cNvPr>
          <p:cNvSpPr/>
          <p:nvPr/>
        </p:nvSpPr>
        <p:spPr>
          <a:xfrm>
            <a:off x="4920404" y="3587262"/>
            <a:ext cx="847350" cy="675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21">
            <a:extLst>
              <a:ext uri="{FF2B5EF4-FFF2-40B4-BE49-F238E27FC236}">
                <a16:creationId xmlns:a16="http://schemas.microsoft.com/office/drawing/2014/main" id="{8499905F-1DCA-F2E2-4399-FCEF147A4A0B}"/>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dirty="0">
                <a:latin typeface="Arial"/>
                <a:cs typeface="Arial"/>
              </a:rPr>
              <a:t>4. Programación presupuestal</a:t>
            </a:r>
            <a:endParaRPr lang="es-MX" altLang="es-CO"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98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0BB5F57-0CD4-3906-4ADA-4A8262D29AF7}"/>
              </a:ext>
            </a:extLst>
          </p:cNvPr>
          <p:cNvSpPr txBox="1"/>
          <p:nvPr/>
        </p:nvSpPr>
        <p:spPr>
          <a:xfrm>
            <a:off x="213853" y="1043453"/>
            <a:ext cx="11542718" cy="3139321"/>
          </a:xfrm>
          <a:prstGeom prst="rect">
            <a:avLst/>
          </a:prstGeom>
          <a:noFill/>
        </p:spPr>
        <p:txBody>
          <a:bodyPr wrap="square" lIns="91440" tIns="45720" rIns="91440" bIns="45720" rtlCol="0" anchor="t">
            <a:spAutoFit/>
          </a:bodyPr>
          <a:lstStyle/>
          <a:p>
            <a:r>
              <a:rPr lang="es-MX" b="1" dirty="0">
                <a:solidFill>
                  <a:schemeClr val="accent2"/>
                </a:solidFill>
                <a:latin typeface="+mn-lt"/>
                <a:cs typeface="72 Black" panose="020B0A04030603020204" pitchFamily="34" charset="0"/>
              </a:rPr>
              <a:t>Categoría Única de Información del Presupuesto Ordinario-</a:t>
            </a:r>
            <a:r>
              <a:rPr lang="es-CO" b="1" dirty="0">
                <a:solidFill>
                  <a:schemeClr val="accent2"/>
                </a:solidFill>
                <a:latin typeface="+mn-lt"/>
                <a:cs typeface="72 Black" panose="020B0A04030603020204" pitchFamily="34" charset="0"/>
              </a:rPr>
              <a:t>CUIPO</a:t>
            </a:r>
          </a:p>
          <a:p>
            <a:endParaRPr lang="es-CO" b="1" dirty="0">
              <a:latin typeface="+mn-lt"/>
              <a:cs typeface="Arial"/>
            </a:endParaRPr>
          </a:p>
          <a:p>
            <a:pPr algn="just"/>
            <a:r>
              <a:rPr lang="es-CO" dirty="0">
                <a:latin typeface="+mn-lt"/>
              </a:rPr>
              <a:t>Es una </a:t>
            </a:r>
            <a:r>
              <a:rPr lang="es-MX" dirty="0">
                <a:latin typeface="+mn-lt"/>
                <a:ea typeface="Verdana"/>
                <a:cs typeface="Arial"/>
              </a:rPr>
              <a:t>categoría a través de la cual se capturará y unifica la información sobre la programación y ejecución del presupuesto ordinario de las entidades que conforman el presupuesto general del sector público, con el propósito de simplificar, poder realizar cálculos nacionales y llevar un control fiscal de los entes territoriales. </a:t>
            </a:r>
            <a:endParaRPr lang="es-MX" dirty="0">
              <a:latin typeface="+mn-lt"/>
              <a:ea typeface="Verdana" panose="020B0604030504040204" pitchFamily="34" charset="0"/>
              <a:cs typeface="Arial" panose="020B0604020202020204" pitchFamily="34" charset="0"/>
            </a:endParaRPr>
          </a:p>
          <a:p>
            <a:endParaRPr lang="es-MX" dirty="0">
              <a:latin typeface="+mn-lt"/>
              <a:ea typeface="Verdana" panose="020B0604030504040204" pitchFamily="34" charset="0"/>
              <a:cs typeface="Arial" panose="020B0604020202020204" pitchFamily="34" charset="0"/>
            </a:endParaRPr>
          </a:p>
          <a:p>
            <a:pPr algn="just"/>
            <a:r>
              <a:rPr lang="es-MX" dirty="0">
                <a:latin typeface="+mn-lt"/>
                <a:ea typeface="Verdana"/>
                <a:cs typeface="Arial"/>
              </a:rPr>
              <a:t>Para el caso de Bogotá se transmite desde la SDH, la información de la Administración Central, Organismos de Control y Establecimientos Públicos -EP-, estos últimos solo como transferencia. El detalle de programación y ejecución discriminando los recursos propios y la transferencia del nivel central lo debe hacer cada EP. </a:t>
            </a:r>
            <a:endParaRPr lang="es-MX" dirty="0">
              <a:latin typeface="+mn-lt"/>
              <a:ea typeface="Verdana" panose="020B0604030504040204" pitchFamily="34" charset="0"/>
              <a:cs typeface="Arial" panose="020B0604020202020204" pitchFamily="34" charset="0"/>
            </a:endParaRPr>
          </a:p>
          <a:p>
            <a:endParaRPr lang="es-CO" dirty="0">
              <a:latin typeface="+mn-lt"/>
              <a:ea typeface="Verdana" panose="020B0604030504040204" pitchFamily="34" charset="0"/>
              <a:cs typeface="Arial" panose="020B0604020202020204" pitchFamily="34" charset="0"/>
            </a:endParaRPr>
          </a:p>
          <a:p>
            <a:r>
              <a:rPr lang="es-CO" dirty="0">
                <a:latin typeface="+mn-lt"/>
                <a:ea typeface="Verdana"/>
                <a:cs typeface="Arial"/>
              </a:rPr>
              <a:t>La información registrada es cualitativa y cuantitativa y se reporta en el aplicativo CHIP- Local.</a:t>
            </a:r>
            <a:endParaRPr lang="es-MX" dirty="0">
              <a:latin typeface="+mn-lt"/>
              <a:ea typeface="Verdana"/>
              <a:cs typeface="Arial"/>
            </a:endParaRPr>
          </a:p>
        </p:txBody>
      </p:sp>
      <p:sp>
        <p:nvSpPr>
          <p:cNvPr id="4" name="CuadroTexto 3">
            <a:extLst>
              <a:ext uri="{FF2B5EF4-FFF2-40B4-BE49-F238E27FC236}">
                <a16:creationId xmlns:a16="http://schemas.microsoft.com/office/drawing/2014/main" id="{185F1E3C-8571-A578-33A1-3EE26B49FE3D}"/>
              </a:ext>
            </a:extLst>
          </p:cNvPr>
          <p:cNvSpPr txBox="1"/>
          <p:nvPr/>
        </p:nvSpPr>
        <p:spPr>
          <a:xfrm>
            <a:off x="3117672" y="4387780"/>
            <a:ext cx="8173844" cy="2215991"/>
          </a:xfrm>
          <a:prstGeom prst="rect">
            <a:avLst/>
          </a:prstGeom>
          <a:noFill/>
        </p:spPr>
        <p:txBody>
          <a:bodyPr wrap="square" lIns="91440" tIns="45720" rIns="91440" bIns="45720" rtlCol="0" anchor="t">
            <a:spAutoFit/>
          </a:bodyPr>
          <a:lstStyle/>
          <a:p>
            <a:r>
              <a:rPr lang="es-CO" b="1" dirty="0">
                <a:solidFill>
                  <a:schemeClr val="accent2"/>
                </a:solidFill>
                <a:latin typeface="+mn-lt"/>
                <a:cs typeface="72 Black" panose="020B0A04030603020204" pitchFamily="34" charset="0"/>
              </a:rPr>
              <a:t>Principales variables del CUIPO </a:t>
            </a:r>
          </a:p>
          <a:p>
            <a:endParaRPr lang="es-CO" sz="1100" dirty="0">
              <a:latin typeface="+mn-lt"/>
              <a:ea typeface="Verdana" panose="020B0604030504040204" pitchFamily="34" charset="0"/>
              <a:cs typeface="Arial" panose="020B0604020202020204" pitchFamily="34" charset="0"/>
            </a:endParaRPr>
          </a:p>
          <a:p>
            <a:pPr marL="342900" indent="-74295">
              <a:buFont typeface="Wingdings" panose="05000000000000000000" pitchFamily="2" charset="2"/>
              <a:buChar char="v"/>
            </a:pPr>
            <a:r>
              <a:rPr lang="es-CO" dirty="0">
                <a:latin typeface="+mn-lt"/>
                <a:ea typeface="Verdana"/>
                <a:cs typeface="Arial"/>
              </a:rPr>
              <a:t> Concepto por ámbito – Variable que depende de la </a:t>
            </a:r>
            <a:r>
              <a:rPr lang="es-CO" dirty="0" err="1">
                <a:latin typeface="+mn-lt"/>
                <a:ea typeface="Verdana"/>
                <a:cs typeface="Arial"/>
              </a:rPr>
              <a:t>Pospre</a:t>
            </a:r>
            <a:endParaRPr lang="es-CO" dirty="0">
              <a:latin typeface="+mn-lt"/>
              <a:ea typeface="Verdana"/>
              <a:cs typeface="Arial"/>
            </a:endParaRPr>
          </a:p>
          <a:p>
            <a:pPr marL="342900" indent="-74295">
              <a:buFont typeface="Wingdings" panose="05000000000000000000" pitchFamily="2" charset="2"/>
              <a:buChar char="v"/>
            </a:pPr>
            <a:r>
              <a:rPr lang="es-CO" dirty="0">
                <a:latin typeface="+mn-lt"/>
                <a:ea typeface="Verdana"/>
                <a:cs typeface="Arial"/>
              </a:rPr>
              <a:t> Fuentes – Variable que depende del Fondo</a:t>
            </a:r>
          </a:p>
          <a:p>
            <a:pPr marL="342900" indent="-74295">
              <a:buFont typeface="Wingdings" panose="05000000000000000000" pitchFamily="2" charset="2"/>
              <a:buChar char="v"/>
            </a:pPr>
            <a:r>
              <a:rPr lang="es-CO" dirty="0">
                <a:latin typeface="+mn-lt"/>
                <a:ea typeface="Verdana"/>
                <a:cs typeface="Arial"/>
              </a:rPr>
              <a:t> Terceros – Variable que depende del Centro gestor</a:t>
            </a:r>
          </a:p>
          <a:p>
            <a:pPr marL="342900" indent="-74295">
              <a:buFont typeface="Wingdings" panose="05000000000000000000" pitchFamily="2" charset="2"/>
              <a:buChar char="v"/>
            </a:pPr>
            <a:r>
              <a:rPr lang="es-CO" dirty="0">
                <a:latin typeface="+mn-lt"/>
                <a:ea typeface="Verdana"/>
                <a:cs typeface="Arial"/>
              </a:rPr>
              <a:t> BPIN – Variable que depende del programa/proyecto</a:t>
            </a:r>
          </a:p>
          <a:p>
            <a:pPr marL="342900" indent="-74295">
              <a:buFont typeface="Wingdings" panose="05000000000000000000" pitchFamily="2" charset="2"/>
              <a:buChar char="v"/>
            </a:pPr>
            <a:r>
              <a:rPr lang="es-CO" dirty="0">
                <a:latin typeface="+mn-lt"/>
                <a:ea typeface="Verdana"/>
                <a:cs typeface="Arial"/>
              </a:rPr>
              <a:t> MGA – Variable que depende de elemento PEP</a:t>
            </a:r>
          </a:p>
          <a:p>
            <a:pPr marL="342900" indent="-74295">
              <a:buFont typeface="Wingdings" panose="05000000000000000000" pitchFamily="2" charset="2"/>
              <a:buChar char="v"/>
            </a:pPr>
            <a:r>
              <a:rPr lang="es-CO" dirty="0">
                <a:latin typeface="+mn-lt"/>
                <a:ea typeface="Verdana"/>
                <a:cs typeface="Arial"/>
              </a:rPr>
              <a:t> CPC – Variable que depende del concepto por ámbito y de la </a:t>
            </a:r>
            <a:r>
              <a:rPr lang="es-CO" dirty="0" err="1">
                <a:latin typeface="+mn-lt"/>
                <a:ea typeface="Verdana"/>
                <a:cs typeface="Arial"/>
              </a:rPr>
              <a:t>Pospre</a:t>
            </a:r>
            <a:endParaRPr lang="es-CO" dirty="0">
              <a:latin typeface="+mn-lt"/>
              <a:ea typeface="Verdana"/>
              <a:cs typeface="Arial"/>
            </a:endParaRPr>
          </a:p>
        </p:txBody>
      </p:sp>
      <p:sp>
        <p:nvSpPr>
          <p:cNvPr id="2" name="CuadroTexto 21">
            <a:extLst>
              <a:ext uri="{FF2B5EF4-FFF2-40B4-BE49-F238E27FC236}">
                <a16:creationId xmlns:a16="http://schemas.microsoft.com/office/drawing/2014/main" id="{DCB1EAF9-1C57-F098-B79E-0170012CF2F6}"/>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dirty="0">
                <a:latin typeface="Arial"/>
                <a:cs typeface="Arial"/>
              </a:rPr>
              <a:t>4. Programación presupuestal</a:t>
            </a:r>
            <a:endParaRPr lang="es-MX" altLang="es-CO"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09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46AF574-2ED1-7916-0B19-701E19515EEA}"/>
              </a:ext>
            </a:extLst>
          </p:cNvPr>
          <p:cNvGraphicFramePr/>
          <p:nvPr>
            <p:extLst>
              <p:ext uri="{D42A27DB-BD31-4B8C-83A1-F6EECF244321}">
                <p14:modId xmlns:p14="http://schemas.microsoft.com/office/powerpoint/2010/main" val="40312597"/>
              </p:ext>
            </p:extLst>
          </p:nvPr>
        </p:nvGraphicFramePr>
        <p:xfrm>
          <a:off x="1637010" y="1285256"/>
          <a:ext cx="9386682" cy="483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21">
            <a:extLst>
              <a:ext uri="{FF2B5EF4-FFF2-40B4-BE49-F238E27FC236}">
                <a16:creationId xmlns:a16="http://schemas.microsoft.com/office/drawing/2014/main" id="{473646FC-D319-6D4F-1B5B-638151F26676}"/>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
        <p:nvSpPr>
          <p:cNvPr id="33" name="CuadroTexto 22">
            <a:extLst>
              <a:ext uri="{FF2B5EF4-FFF2-40B4-BE49-F238E27FC236}">
                <a16:creationId xmlns:a16="http://schemas.microsoft.com/office/drawing/2014/main" id="{0E88D666-5268-1111-C35D-CC4DEF5A0980}"/>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CUIPO</a:t>
            </a:r>
            <a:endParaRPr lang="es-MX"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64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iagrama 44">
            <a:extLst>
              <a:ext uri="{FF2B5EF4-FFF2-40B4-BE49-F238E27FC236}">
                <a16:creationId xmlns:a16="http://schemas.microsoft.com/office/drawing/2014/main" id="{14B7E9DA-9A50-C26F-E4C4-2E6221CE9E53}"/>
              </a:ext>
            </a:extLst>
          </p:cNvPr>
          <p:cNvGraphicFramePr/>
          <p:nvPr>
            <p:extLst>
              <p:ext uri="{D42A27DB-BD31-4B8C-83A1-F6EECF244321}">
                <p14:modId xmlns:p14="http://schemas.microsoft.com/office/powerpoint/2010/main" val="2355420457"/>
              </p:ext>
            </p:extLst>
          </p:nvPr>
        </p:nvGraphicFramePr>
        <p:xfrm>
          <a:off x="1244506" y="1516566"/>
          <a:ext cx="9360549" cy="4664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5417108-14DB-E955-5E5C-E0167D19634F}"/>
              </a:ext>
            </a:extLst>
          </p:cNvPr>
          <p:cNvSpPr txBox="1"/>
          <p:nvPr/>
        </p:nvSpPr>
        <p:spPr>
          <a:xfrm>
            <a:off x="5515421" y="3440151"/>
            <a:ext cx="5021766" cy="954107"/>
          </a:xfrm>
          <a:prstGeom prst="rect">
            <a:avLst/>
          </a:prstGeom>
          <a:gradFill flip="none" rotWithShape="1">
            <a:gsLst>
              <a:gs pos="0">
                <a:schemeClr val="bg1">
                  <a:lumMod val="85000"/>
                  <a:shade val="30000"/>
                  <a:satMod val="115000"/>
                </a:schemeClr>
              </a:gs>
              <a:gs pos="9000">
                <a:schemeClr val="bg1">
                  <a:lumMod val="85000"/>
                  <a:shade val="67500"/>
                  <a:satMod val="115000"/>
                </a:schemeClr>
              </a:gs>
              <a:gs pos="22000">
                <a:schemeClr val="bg1">
                  <a:lumMod val="85000"/>
                  <a:shade val="100000"/>
                  <a:satMod val="115000"/>
                </a:schemeClr>
              </a:gs>
            </a:gsLst>
            <a:path path="circle">
              <a:fillToRect l="50000" t="50000" r="50000" b="50000"/>
            </a:path>
            <a:tileRect/>
          </a:gradFill>
          <a:ln>
            <a:noFill/>
          </a:ln>
          <a:effectLst>
            <a:innerShdw blurRad="63500" dist="50800" dir="13500000">
              <a:prstClr val="black">
                <a:alpha val="50000"/>
              </a:prstClr>
            </a:inn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r>
              <a:rPr lang="es-MX" sz="1400" b="1" i="0">
                <a:solidFill>
                  <a:srgbClr val="7030A0"/>
                </a:solidFill>
                <a:effectLst/>
                <a:latin typeface="+mn-lt"/>
              </a:rPr>
              <a:t>Pueden superar el periodo de gobierno</a:t>
            </a:r>
            <a:r>
              <a:rPr lang="es-MX" sz="1400" b="0" i="0">
                <a:solidFill>
                  <a:schemeClr val="accent4">
                    <a:lumMod val="75000"/>
                  </a:schemeClr>
                </a:solidFill>
                <a:effectLst/>
                <a:latin typeface="+mn-lt"/>
              </a:rPr>
              <a:t>, siempre y cuando el proyecto de inversión para el cual se otorguen </a:t>
            </a:r>
            <a:r>
              <a:rPr lang="es-MX" sz="1400" b="1" i="0">
                <a:solidFill>
                  <a:srgbClr val="7030A0"/>
                </a:solidFill>
                <a:effectLst/>
                <a:latin typeface="+mn-lt"/>
              </a:rPr>
              <a:t>sea declarado de importancia estratégica</a:t>
            </a:r>
            <a:r>
              <a:rPr lang="es-MX" sz="1400" b="0" i="0">
                <a:solidFill>
                  <a:schemeClr val="accent4">
                    <a:lumMod val="75000"/>
                  </a:schemeClr>
                </a:solidFill>
                <a:effectLst/>
                <a:latin typeface="+mn-lt"/>
              </a:rPr>
              <a:t> por el Consejo de Gobierno y cuente con aval fiscal del CONFIS Distrital</a:t>
            </a:r>
            <a:endParaRPr lang="es-CO" sz="1400">
              <a:solidFill>
                <a:schemeClr val="accent4">
                  <a:lumMod val="75000"/>
                </a:schemeClr>
              </a:solidFill>
              <a:latin typeface="+mn-lt"/>
            </a:endParaRPr>
          </a:p>
        </p:txBody>
      </p:sp>
      <p:sp>
        <p:nvSpPr>
          <p:cNvPr id="33" name="CuadroTexto 21">
            <a:extLst>
              <a:ext uri="{FF2B5EF4-FFF2-40B4-BE49-F238E27FC236}">
                <a16:creationId xmlns:a16="http://schemas.microsoft.com/office/drawing/2014/main" id="{B8FC77D5-C737-520D-8848-E2FC3E89C321}"/>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
        <p:nvSpPr>
          <p:cNvPr id="35" name="CuadroTexto 22">
            <a:extLst>
              <a:ext uri="{FF2B5EF4-FFF2-40B4-BE49-F238E27FC236}">
                <a16:creationId xmlns:a16="http://schemas.microsoft.com/office/drawing/2014/main" id="{C82F3E83-0FA8-C672-4D7E-0161CC3A128E}"/>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panose="020B0604020202020204" pitchFamily="34" charset="0"/>
                <a:cs typeface="Arial" panose="020B0604020202020204" pitchFamily="34" charset="0"/>
              </a:rPr>
              <a:t>Vigencias futuras</a:t>
            </a:r>
            <a:endParaRPr lang="es-MX" altLang="es-CO" sz="2000" b="1">
              <a:solidFill>
                <a:srgbClr val="EA213B"/>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5" name="Gráfico 6">
            <a:extLst>
              <a:ext uri="{FF2B5EF4-FFF2-40B4-BE49-F238E27FC236}">
                <a16:creationId xmlns:a16="http://schemas.microsoft.com/office/drawing/2014/main" id="{83156937-2C66-D04E-AF7D-D8ECA6632501}"/>
              </a:ext>
            </a:extLst>
          </p:cNvPr>
          <p:cNvPicPr>
            <a:picLocks noChangeAspect="1"/>
          </p:cNvPicPr>
          <p:nvPr/>
        </p:nvPicPr>
        <p:blipFill>
          <a:blip r:embed="rId2"/>
          <a:stretch>
            <a:fillRect/>
          </a:stretch>
        </p:blipFill>
        <p:spPr>
          <a:xfrm>
            <a:off x="-19050" y="777450"/>
            <a:ext cx="7924066" cy="45719"/>
          </a:xfrm>
          <a:prstGeom prst="rect">
            <a:avLst/>
          </a:prstGeom>
        </p:spPr>
      </p:pic>
      <p:sp>
        <p:nvSpPr>
          <p:cNvPr id="3" name="CuadroTexto 2">
            <a:extLst>
              <a:ext uri="{FF2B5EF4-FFF2-40B4-BE49-F238E27FC236}">
                <a16:creationId xmlns:a16="http://schemas.microsoft.com/office/drawing/2014/main" id="{4580B9C4-942C-76A2-24FE-D76B9C0388B2}"/>
              </a:ext>
            </a:extLst>
          </p:cNvPr>
          <p:cNvSpPr txBox="1"/>
          <p:nvPr/>
        </p:nvSpPr>
        <p:spPr>
          <a:xfrm>
            <a:off x="681038" y="1382286"/>
            <a:ext cx="5373189" cy="4524315"/>
          </a:xfrm>
          <a:prstGeom prst="rect">
            <a:avLst/>
          </a:prstGeom>
          <a:noFill/>
        </p:spPr>
        <p:txBody>
          <a:bodyPr wrap="square" lIns="91440" tIns="45720" rIns="91440" bIns="45720" rtlCol="0" anchor="t">
            <a:spAutoFit/>
          </a:bodyPr>
          <a:lstStyle/>
          <a:p>
            <a:pPr marL="457200" indent="-457200">
              <a:buAutoNum type="arabicPeriod"/>
            </a:pPr>
            <a:r>
              <a:rPr lang="es-CO" sz="2800" b="1" dirty="0">
                <a:solidFill>
                  <a:srgbClr val="00B050"/>
                </a:solidFill>
              </a:rPr>
              <a:t>Marco normativo</a:t>
            </a:r>
          </a:p>
          <a:p>
            <a:pPr marL="457200" indent="-457200">
              <a:buAutoNum type="arabicPeriod"/>
            </a:pPr>
            <a:endParaRPr lang="es-CO" sz="2000" dirty="0"/>
          </a:p>
          <a:p>
            <a:pPr marL="457200" indent="-457200">
              <a:buAutoNum type="arabicPeriod"/>
            </a:pPr>
            <a:r>
              <a:rPr lang="es-CO" sz="2000" dirty="0"/>
              <a:t>Aspectos generales</a:t>
            </a:r>
          </a:p>
          <a:p>
            <a:pPr marL="457200" indent="-457200">
              <a:buAutoNum type="arabicPeriod"/>
            </a:pPr>
            <a:endParaRPr lang="es-CO" sz="2000" dirty="0"/>
          </a:p>
          <a:p>
            <a:pPr marL="457200" indent="-457200">
              <a:buFontTx/>
              <a:buAutoNum type="arabicPeriod"/>
            </a:pPr>
            <a:r>
              <a:rPr lang="es-CO" sz="2000" dirty="0">
                <a:latin typeface="Calibri"/>
                <a:cs typeface="Calibri"/>
              </a:rPr>
              <a:t>Calidad del gasto</a:t>
            </a:r>
          </a:p>
          <a:p>
            <a:pPr marL="457200" indent="-457200">
              <a:buFontTx/>
              <a:buAutoNum type="arabicPeriod"/>
            </a:pPr>
            <a:endParaRPr lang="es-CO" sz="2000" dirty="0">
              <a:latin typeface="Calibri"/>
              <a:cs typeface="Calibri"/>
            </a:endParaRPr>
          </a:p>
          <a:p>
            <a:r>
              <a:rPr lang="es-CO" sz="2000" dirty="0"/>
              <a:t>        Break (15 minutos)</a:t>
            </a:r>
          </a:p>
          <a:p>
            <a:endParaRPr lang="es-CO" sz="2000" dirty="0">
              <a:cs typeface="Calibri"/>
            </a:endParaRPr>
          </a:p>
          <a:p>
            <a:pPr marL="457200" indent="-457200">
              <a:buAutoNum type="arabicPeriod" startAt="4"/>
            </a:pPr>
            <a:r>
              <a:rPr lang="es-CO" sz="2000" dirty="0"/>
              <a:t>Programación presupuestal </a:t>
            </a:r>
          </a:p>
          <a:p>
            <a:pPr marL="457200" indent="-457200">
              <a:buAutoNum type="arabicPeriod" startAt="4"/>
            </a:pPr>
            <a:endParaRPr lang="es-CO" sz="2000" dirty="0"/>
          </a:p>
          <a:p>
            <a:pPr marL="457200" indent="-457200">
              <a:buAutoNum type="arabicPeriod" startAt="5"/>
            </a:pPr>
            <a:r>
              <a:rPr lang="es-CO" sz="2000" dirty="0">
                <a:latin typeface="Calibri"/>
                <a:cs typeface="Calibri"/>
              </a:rPr>
              <a:t>Ejecución y cierre </a:t>
            </a:r>
          </a:p>
          <a:p>
            <a:pPr marL="457200" indent="-457200">
              <a:buAutoNum type="arabicPeriod" startAt="5"/>
            </a:pPr>
            <a:endParaRPr lang="es-CO" sz="2000" dirty="0">
              <a:latin typeface="Calibri"/>
              <a:cs typeface="Calibri"/>
            </a:endParaRPr>
          </a:p>
          <a:p>
            <a:r>
              <a:rPr lang="es-CO" sz="2000" dirty="0">
                <a:latin typeface="Calibri"/>
                <a:cs typeface="Calibri"/>
              </a:rPr>
              <a:t>        Preguntas </a:t>
            </a:r>
          </a:p>
          <a:p>
            <a:pPr marL="457200" indent="-457200">
              <a:buAutoNum type="arabicPeriod" startAt="5"/>
            </a:pPr>
            <a:endParaRPr lang="es-CO" sz="2000" dirty="0">
              <a:latin typeface="Calibri"/>
              <a:cs typeface="Calibri"/>
            </a:endParaRPr>
          </a:p>
        </p:txBody>
      </p:sp>
    </p:spTree>
    <p:extLst>
      <p:ext uri="{BB962C8B-B14F-4D97-AF65-F5344CB8AC3E}">
        <p14:creationId xmlns:p14="http://schemas.microsoft.com/office/powerpoint/2010/main" val="299112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Diagrama 145">
            <a:extLst>
              <a:ext uri="{FF2B5EF4-FFF2-40B4-BE49-F238E27FC236}">
                <a16:creationId xmlns:a16="http://schemas.microsoft.com/office/drawing/2014/main" id="{6004FF34-7321-B910-C700-CD9F566A87F6}"/>
              </a:ext>
            </a:extLst>
          </p:cNvPr>
          <p:cNvGraphicFramePr/>
          <p:nvPr>
            <p:extLst>
              <p:ext uri="{D42A27DB-BD31-4B8C-83A1-F6EECF244321}">
                <p14:modId xmlns:p14="http://schemas.microsoft.com/office/powerpoint/2010/main" val="3537986561"/>
              </p:ext>
            </p:extLst>
          </p:nvPr>
        </p:nvGraphicFramePr>
        <p:xfrm>
          <a:off x="1151320" y="1459327"/>
          <a:ext cx="9616942" cy="517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22">
            <a:extLst>
              <a:ext uri="{FF2B5EF4-FFF2-40B4-BE49-F238E27FC236}">
                <a16:creationId xmlns:a16="http://schemas.microsoft.com/office/drawing/2014/main" id="{A9CED005-E9AC-71DE-AEA6-0D8C02664277}"/>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Vigencias futuras Marco Normativo</a:t>
            </a:r>
            <a:endParaRPr lang="es-MX" altLang="es-CO" sz="2000" b="1">
              <a:solidFill>
                <a:srgbClr val="EA213B"/>
              </a:solidFill>
              <a:latin typeface="Arial" panose="020B0604020202020204" pitchFamily="34" charset="0"/>
              <a:cs typeface="Arial" panose="020B0604020202020204" pitchFamily="34" charset="0"/>
            </a:endParaRPr>
          </a:p>
        </p:txBody>
      </p:sp>
      <p:sp>
        <p:nvSpPr>
          <p:cNvPr id="52" name="CuadroTexto 21">
            <a:extLst>
              <a:ext uri="{FF2B5EF4-FFF2-40B4-BE49-F238E27FC236}">
                <a16:creationId xmlns:a16="http://schemas.microsoft.com/office/drawing/2014/main" id="{2EA78FEE-2E9A-CC2B-5B4C-0F50E38B9C50}"/>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4. Programación presupuestal</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50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4" name="CuadroTexto 3">
            <a:extLst>
              <a:ext uri="{FF2B5EF4-FFF2-40B4-BE49-F238E27FC236}">
                <a16:creationId xmlns:a16="http://schemas.microsoft.com/office/drawing/2014/main" id="{1015102B-DAA3-A4D0-0537-DC4C3522EBC2}"/>
              </a:ext>
            </a:extLst>
          </p:cNvPr>
          <p:cNvSpPr txBox="1"/>
          <p:nvPr/>
        </p:nvSpPr>
        <p:spPr>
          <a:xfrm>
            <a:off x="784947" y="1343025"/>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t>Marco normativo</a:t>
            </a:r>
          </a:p>
          <a:p>
            <a:pPr marL="457200" indent="-457200">
              <a:buAutoNum type="arabicPeriod"/>
            </a:pPr>
            <a:endParaRPr lang="es-CO" sz="2000"/>
          </a:p>
          <a:p>
            <a:pPr marL="457200" indent="-457200">
              <a:buAutoNum type="arabicPeriod"/>
            </a:pPr>
            <a:r>
              <a:rPr lang="es-CO" sz="2000"/>
              <a:t>Aspectos generales</a:t>
            </a:r>
          </a:p>
          <a:p>
            <a:pPr marL="457200" indent="-457200">
              <a:buAutoNum type="arabicPeriod"/>
            </a:pPr>
            <a:endParaRPr lang="es-CO" sz="2000"/>
          </a:p>
          <a:p>
            <a:pPr marL="457200" indent="-457200">
              <a:buFontTx/>
              <a:buAutoNum type="arabicPeriod"/>
            </a:pPr>
            <a:r>
              <a:rPr lang="es-CO" sz="2000"/>
              <a:t>Calidad del gasto</a:t>
            </a:r>
          </a:p>
          <a:p>
            <a:pPr marL="457200" indent="-457200">
              <a:buFontTx/>
              <a:buAutoNum type="arabicPeriod"/>
            </a:pPr>
            <a:endParaRPr lang="es-CO" sz="2000">
              <a:latin typeface="Calibri"/>
              <a:cs typeface="Calibri"/>
            </a:endParaRPr>
          </a:p>
          <a:p>
            <a:r>
              <a:rPr lang="es-CO" sz="2000"/>
              <a:t>        Break (15 minutos)</a:t>
            </a:r>
          </a:p>
          <a:p>
            <a:endParaRPr lang="es-CO" sz="2000">
              <a:cs typeface="Calibri"/>
            </a:endParaRPr>
          </a:p>
          <a:p>
            <a:pPr marL="457200" indent="-457200">
              <a:buAutoNum type="arabicPeriod" startAt="4"/>
            </a:pPr>
            <a:r>
              <a:rPr lang="es-CO" sz="2000"/>
              <a:t>Programación presupuestal </a:t>
            </a:r>
          </a:p>
          <a:p>
            <a:pPr marL="457200" indent="-457200">
              <a:buAutoNum type="arabicPeriod" startAt="4"/>
            </a:pPr>
            <a:endParaRPr lang="es-CO" sz="2000"/>
          </a:p>
          <a:p>
            <a:pPr marL="457200" indent="-457200">
              <a:buAutoNum type="arabicPeriod" startAt="4"/>
            </a:pPr>
            <a:r>
              <a:rPr lang="es-CO" sz="2800" b="1">
                <a:solidFill>
                  <a:srgbClr val="00B050"/>
                </a:solidFill>
                <a:latin typeface="Calibri"/>
                <a:cs typeface="Calibri"/>
              </a:rPr>
              <a:t>Ejecución y </a:t>
            </a:r>
            <a:r>
              <a:rPr lang="es-CO" sz="2800" b="1">
                <a:solidFill>
                  <a:srgbClr val="00B050"/>
                </a:solidFill>
              </a:rPr>
              <a:t>cierre </a:t>
            </a:r>
          </a:p>
          <a:p>
            <a:pPr marL="457200" indent="-457200">
              <a:buAutoNum type="arabicPeriod" startAt="4"/>
            </a:pPr>
            <a:endParaRPr lang="es-CO" sz="2000" b="1">
              <a:solidFill>
                <a:srgbClr val="00B050"/>
              </a:solidFill>
            </a:endParaRPr>
          </a:p>
          <a:p>
            <a:r>
              <a:rPr lang="es-CO" sz="2000">
                <a:latin typeface="Calibri"/>
                <a:cs typeface="Calibri"/>
              </a:rPr>
              <a:t>        Preguntas </a:t>
            </a:r>
          </a:p>
          <a:p>
            <a:pPr marL="457200" indent="-457200">
              <a:buAutoNum type="arabicPeriod" startAt="5"/>
            </a:pPr>
            <a:endParaRPr lang="es-CO" sz="2000">
              <a:latin typeface="Calibri"/>
              <a:cs typeface="Calibri"/>
            </a:endParaRPr>
          </a:p>
        </p:txBody>
      </p:sp>
    </p:spTree>
    <p:extLst>
      <p:ext uri="{BB962C8B-B14F-4D97-AF65-F5344CB8AC3E}">
        <p14:creationId xmlns:p14="http://schemas.microsoft.com/office/powerpoint/2010/main" val="186483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B2809008-9A10-09A8-E51A-3C02AEAA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613" y="339725"/>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21">
            <a:extLst>
              <a:ext uri="{FF2B5EF4-FFF2-40B4-BE49-F238E27FC236}">
                <a16:creationId xmlns:a16="http://schemas.microsoft.com/office/drawing/2014/main" id="{4F748549-E68D-BBAF-4E8F-B07C19AA2B66}"/>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5" name="CuadroTexto 22">
            <a:extLst>
              <a:ext uri="{FF2B5EF4-FFF2-40B4-BE49-F238E27FC236}">
                <a16:creationId xmlns:a16="http://schemas.microsoft.com/office/drawing/2014/main" id="{F6C64AD9-8CDD-9937-EFBD-1827471F0CA7}"/>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Generalidades</a:t>
            </a:r>
            <a:endParaRPr lang="es-MX" altLang="es-CO" sz="2000" b="1">
              <a:solidFill>
                <a:srgbClr val="EA213B"/>
              </a:solidFill>
              <a:latin typeface="Arial" panose="020B0604020202020204" pitchFamily="34" charset="0"/>
              <a:cs typeface="Arial" panose="020B0604020202020204" pitchFamily="34" charset="0"/>
            </a:endParaRPr>
          </a:p>
        </p:txBody>
      </p:sp>
      <p:sp>
        <p:nvSpPr>
          <p:cNvPr id="6" name="Rectángulo redondeado 1">
            <a:extLst>
              <a:ext uri="{FF2B5EF4-FFF2-40B4-BE49-F238E27FC236}">
                <a16:creationId xmlns:a16="http://schemas.microsoft.com/office/drawing/2014/main" id="{93F70794-F8DC-4DA4-812C-DBDD9C86A24C}"/>
              </a:ext>
            </a:extLst>
          </p:cNvPr>
          <p:cNvSpPr/>
          <p:nvPr/>
        </p:nvSpPr>
        <p:spPr>
          <a:xfrm>
            <a:off x="2024742" y="1883228"/>
            <a:ext cx="3592285" cy="3957735"/>
          </a:xfrm>
          <a:prstGeom prst="roundRect">
            <a:avLst>
              <a:gd name="adj" fmla="val 6011"/>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 typeface="Arial" panose="020B0604020202020204" pitchFamily="34" charset="0"/>
              <a:buChar char="•"/>
            </a:pPr>
            <a:r>
              <a:rPr lang="es-CO" sz="2000"/>
              <a:t>Proceso mediante el cual se recaudan y se registran los ingresos. </a:t>
            </a:r>
          </a:p>
          <a:p>
            <a:endParaRPr lang="es-CO" sz="2000"/>
          </a:p>
        </p:txBody>
      </p:sp>
      <p:sp>
        <p:nvSpPr>
          <p:cNvPr id="7" name="Rectángulo 7">
            <a:extLst>
              <a:ext uri="{FF2B5EF4-FFF2-40B4-BE49-F238E27FC236}">
                <a16:creationId xmlns:a16="http://schemas.microsoft.com/office/drawing/2014/main" id="{07A9E7B2-47E2-46B4-85BF-375F09CDDAB7}"/>
              </a:ext>
            </a:extLst>
          </p:cNvPr>
          <p:cNvSpPr>
            <a:spLocks noChangeArrowheads="1"/>
          </p:cNvSpPr>
          <p:nvPr/>
        </p:nvSpPr>
        <p:spPr bwMode="auto">
          <a:xfrm>
            <a:off x="2197121" y="1403097"/>
            <a:ext cx="3022443" cy="480131"/>
          </a:xfrm>
          <a:prstGeom prst="rect">
            <a:avLst/>
          </a:prstGeom>
          <a:noFill/>
          <a:ln w="9525">
            <a:noFill/>
            <a:miter lim="800000"/>
            <a:headEnd/>
            <a:tailEnd/>
          </a:ln>
        </p:spPr>
        <p:txBody>
          <a:bodyPr vert="horz" wrap="square" lIns="91440" tIns="45720" rIns="91440" bIns="45720" rtlCol="0">
            <a:spAutoFit/>
          </a:bodyPr>
          <a:lstStyle/>
          <a:p>
            <a:pPr algn="ctr" fontAlgn="base">
              <a:lnSpc>
                <a:spcPct val="90000"/>
              </a:lnSpc>
              <a:spcBef>
                <a:spcPct val="0"/>
              </a:spcBef>
              <a:spcAft>
                <a:spcPct val="0"/>
              </a:spcAft>
              <a:buFont typeface="Arial" panose="020B0604020202020204" pitchFamily="34" charset="0"/>
              <a:buNone/>
            </a:pPr>
            <a:r>
              <a:rPr lang="es-CO" altLang="es-CO" sz="2800" b="1">
                <a:solidFill>
                  <a:schemeClr val="tx2"/>
                </a:solidFill>
                <a:latin typeface="Arial" pitchFamily="34" charset="0"/>
                <a:cs typeface="Arial" panose="020B0604020202020204" pitchFamily="34" charset="0"/>
              </a:rPr>
              <a:t>Ejecución Activa</a:t>
            </a:r>
          </a:p>
        </p:txBody>
      </p:sp>
      <p:sp>
        <p:nvSpPr>
          <p:cNvPr id="8" name="Rectángulo 7">
            <a:extLst>
              <a:ext uri="{FF2B5EF4-FFF2-40B4-BE49-F238E27FC236}">
                <a16:creationId xmlns:a16="http://schemas.microsoft.com/office/drawing/2014/main" id="{E9621926-FF0A-4FA6-AF09-7099C373AE62}"/>
              </a:ext>
            </a:extLst>
          </p:cNvPr>
          <p:cNvSpPr>
            <a:spLocks noChangeArrowheads="1"/>
          </p:cNvSpPr>
          <p:nvPr/>
        </p:nvSpPr>
        <p:spPr bwMode="auto">
          <a:xfrm>
            <a:off x="6638492" y="1403096"/>
            <a:ext cx="3213079" cy="480131"/>
          </a:xfrm>
          <a:prstGeom prst="rect">
            <a:avLst/>
          </a:prstGeom>
          <a:noFill/>
          <a:ln w="9525">
            <a:noFill/>
            <a:miter lim="800000"/>
            <a:headEnd/>
            <a:tailEnd/>
          </a:ln>
        </p:spPr>
        <p:txBody>
          <a:bodyPr vert="horz" wrap="square" lIns="91440" tIns="45720" rIns="91440" bIns="45720" rtlCol="0">
            <a:spAutoFit/>
          </a:bodyPr>
          <a:lstStyle/>
          <a:p>
            <a:pPr algn="ctr" fontAlgn="base">
              <a:lnSpc>
                <a:spcPct val="90000"/>
              </a:lnSpc>
              <a:spcBef>
                <a:spcPct val="0"/>
              </a:spcBef>
              <a:spcAft>
                <a:spcPct val="0"/>
              </a:spcAft>
              <a:buFont typeface="Arial" panose="020B0604020202020204" pitchFamily="34" charset="0"/>
              <a:buNone/>
            </a:pPr>
            <a:r>
              <a:rPr lang="es-CO" altLang="es-CO" sz="2800" b="1">
                <a:solidFill>
                  <a:schemeClr val="tx2"/>
                </a:solidFill>
                <a:latin typeface="Arial" pitchFamily="34" charset="0"/>
                <a:cs typeface="Arial" panose="020B0604020202020204" pitchFamily="34" charset="0"/>
              </a:rPr>
              <a:t>Ejecución Pasiva</a:t>
            </a:r>
          </a:p>
        </p:txBody>
      </p:sp>
      <p:sp>
        <p:nvSpPr>
          <p:cNvPr id="10" name="Rectángulo redondeado 7">
            <a:extLst>
              <a:ext uri="{FF2B5EF4-FFF2-40B4-BE49-F238E27FC236}">
                <a16:creationId xmlns:a16="http://schemas.microsoft.com/office/drawing/2014/main" id="{5570C045-D058-4612-BF51-FABB79CDA2DB}"/>
              </a:ext>
            </a:extLst>
          </p:cNvPr>
          <p:cNvSpPr/>
          <p:nvPr/>
        </p:nvSpPr>
        <p:spPr>
          <a:xfrm>
            <a:off x="6448888" y="1883227"/>
            <a:ext cx="3592285" cy="3957735"/>
          </a:xfrm>
          <a:prstGeom prst="roundRect">
            <a:avLst>
              <a:gd name="adj" fmla="val 6011"/>
            </a:avLst>
          </a:prstGeom>
        </p:spPr>
        <p:style>
          <a:lnRef idx="2">
            <a:schemeClr val="accent1"/>
          </a:lnRef>
          <a:fillRef idx="1">
            <a:schemeClr val="lt1"/>
          </a:fillRef>
          <a:effectRef idx="0">
            <a:schemeClr val="accent1"/>
          </a:effectRef>
          <a:fontRef idx="minor">
            <a:schemeClr val="dk1"/>
          </a:fontRef>
        </p:style>
        <p:txBody>
          <a:bodyPr rtlCol="0" anchor="t" anchorCtr="0"/>
          <a:lstStyle/>
          <a:p>
            <a:pPr marL="285750" indent="-285750">
              <a:buFont typeface="Arial" panose="020B0604020202020204" pitchFamily="34" charset="0"/>
              <a:buChar char="•"/>
            </a:pPr>
            <a:r>
              <a:rPr lang="es-CO" sz="2000"/>
              <a:t>Proceso mediante el cual se adquieren los compromisos y se ordenan gastos y se realizan los pagos.</a:t>
            </a:r>
          </a:p>
          <a:p>
            <a:pPr marL="285750" indent="-285750">
              <a:buFont typeface="Arial" panose="020B0604020202020204" pitchFamily="34" charset="0"/>
              <a:buChar char="•"/>
            </a:pPr>
            <a:endParaRPr lang="es-CO" sz="2000"/>
          </a:p>
        </p:txBody>
      </p:sp>
      <p:pic>
        <p:nvPicPr>
          <p:cNvPr id="11" name="Imagen 1">
            <a:extLst>
              <a:ext uri="{FF2B5EF4-FFF2-40B4-BE49-F238E27FC236}">
                <a16:creationId xmlns:a16="http://schemas.microsoft.com/office/drawing/2014/main" id="{7DE64CED-70B0-4BF3-BAFE-1DD587797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3803" y="3957586"/>
            <a:ext cx="3008919" cy="149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a:extLst>
              <a:ext uri="{FF2B5EF4-FFF2-40B4-BE49-F238E27FC236}">
                <a16:creationId xmlns:a16="http://schemas.microsoft.com/office/drawing/2014/main" id="{2ABE003F-91A0-434C-A440-9F15356D3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105" y="3501008"/>
            <a:ext cx="3261684" cy="1872207"/>
          </a:xfrm>
          <a:prstGeom prst="rect">
            <a:avLst/>
          </a:prstGeom>
        </p:spPr>
      </p:pic>
    </p:spTree>
    <p:extLst>
      <p:ext uri="{BB962C8B-B14F-4D97-AF65-F5344CB8AC3E}">
        <p14:creationId xmlns:p14="http://schemas.microsoft.com/office/powerpoint/2010/main" val="184096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4E7F58FC-96E0-46B2-8864-4F18E472AF6F}"/>
              </a:ext>
            </a:extLst>
          </p:cNvPr>
          <p:cNvGraphicFramePr/>
          <p:nvPr>
            <p:extLst>
              <p:ext uri="{D42A27DB-BD31-4B8C-83A1-F6EECF244321}">
                <p14:modId xmlns:p14="http://schemas.microsoft.com/office/powerpoint/2010/main" val="330182276"/>
              </p:ext>
            </p:extLst>
          </p:nvPr>
        </p:nvGraphicFramePr>
        <p:xfrm>
          <a:off x="451891" y="273018"/>
          <a:ext cx="11037338" cy="6678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echa: doblada hacia arriba 10">
            <a:extLst>
              <a:ext uri="{FF2B5EF4-FFF2-40B4-BE49-F238E27FC236}">
                <a16:creationId xmlns:a16="http://schemas.microsoft.com/office/drawing/2014/main" id="{B0861A46-CD27-411A-871B-9520E251CBF8}"/>
              </a:ext>
            </a:extLst>
          </p:cNvPr>
          <p:cNvSpPr/>
          <p:nvPr/>
        </p:nvSpPr>
        <p:spPr>
          <a:xfrm rot="5400000">
            <a:off x="1952162" y="5222442"/>
            <a:ext cx="2127282" cy="483493"/>
          </a:xfrm>
          <a:prstGeom prst="bentUpArrow">
            <a:avLst>
              <a:gd name="adj1" fmla="val 16288"/>
              <a:gd name="adj2" fmla="val 26477"/>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hacia abajo 24">
            <a:extLst>
              <a:ext uri="{FF2B5EF4-FFF2-40B4-BE49-F238E27FC236}">
                <a16:creationId xmlns:a16="http://schemas.microsoft.com/office/drawing/2014/main" id="{E13F1089-D8DC-4878-B38C-01CD11265F2E}"/>
              </a:ext>
            </a:extLst>
          </p:cNvPr>
          <p:cNvSpPr/>
          <p:nvPr/>
        </p:nvSpPr>
        <p:spPr>
          <a:xfrm>
            <a:off x="4972048" y="3786178"/>
            <a:ext cx="185740" cy="1169551"/>
          </a:xfrm>
          <a:prstGeom prst="downArrow">
            <a:avLst/>
          </a:prstGeom>
          <a:solidFill>
            <a:srgbClr val="FAE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Gráfico 18">
            <a:extLst>
              <a:ext uri="{FF2B5EF4-FFF2-40B4-BE49-F238E27FC236}">
                <a16:creationId xmlns:a16="http://schemas.microsoft.com/office/drawing/2014/main" id="{B2809008-9A10-09A8-E51A-3C02AEAA4C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5613" y="339725"/>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DDF89C62-C695-4200-3CE4-9A6C6C3042B9}"/>
              </a:ext>
            </a:extLst>
          </p:cNvPr>
          <p:cNvSpPr txBox="1"/>
          <p:nvPr/>
        </p:nvSpPr>
        <p:spPr>
          <a:xfrm>
            <a:off x="3271840" y="5922618"/>
            <a:ext cx="8710466" cy="738664"/>
          </a:xfrm>
          <a:prstGeom prst="rect">
            <a:avLst/>
          </a:prstGeom>
          <a:noFill/>
        </p:spPr>
        <p:txBody>
          <a:bodyPr wrap="square" rtlCol="0">
            <a:spAutoFit/>
          </a:bodyPr>
          <a:lstStyle/>
          <a:p>
            <a:pPr algn="just"/>
            <a:r>
              <a:rPr lang="es-MX" sz="1400">
                <a:latin typeface="Arial" panose="020B0604020202020204" pitchFamily="34" charset="0"/>
                <a:cs typeface="Arial" panose="020B0604020202020204" pitchFamily="34" charset="0"/>
              </a:rPr>
              <a:t>Documento  obligatorio que expide el responsable de presupuesto que garantiza la existencia de la apropiación libre de afectación para atender un determinado compromiso. Este documento afecta preliminarmente el presupuesto mientras se perfecciona el compromiso.</a:t>
            </a:r>
          </a:p>
        </p:txBody>
      </p:sp>
      <p:sp>
        <p:nvSpPr>
          <p:cNvPr id="9" name="CuadroTexto 21">
            <a:extLst>
              <a:ext uri="{FF2B5EF4-FFF2-40B4-BE49-F238E27FC236}">
                <a16:creationId xmlns:a16="http://schemas.microsoft.com/office/drawing/2014/main" id="{4F748549-E68D-BBAF-4E8F-B07C19AA2B66}"/>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5" name="CuadroTexto 22">
            <a:extLst>
              <a:ext uri="{FF2B5EF4-FFF2-40B4-BE49-F238E27FC236}">
                <a16:creationId xmlns:a16="http://schemas.microsoft.com/office/drawing/2014/main" id="{F6C64AD9-8CDD-9937-EFBD-1827471F0CA7}"/>
              </a:ext>
            </a:extLst>
          </p:cNvPr>
          <p:cNvSpPr txBox="1">
            <a:spLocks noChangeArrowheads="1"/>
          </p:cNvSpPr>
          <p:nvPr/>
        </p:nvSpPr>
        <p:spPr bwMode="auto">
          <a:xfrm>
            <a:off x="261250" y="938902"/>
            <a:ext cx="22158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Generalidades</a:t>
            </a:r>
            <a:endParaRPr lang="es-MX" altLang="es-CO" sz="2000" b="1">
              <a:solidFill>
                <a:srgbClr val="EA213B"/>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167E010-C71B-4B16-AE57-03523B4D79D5}"/>
              </a:ext>
            </a:extLst>
          </p:cNvPr>
          <p:cNvSpPr txBox="1"/>
          <p:nvPr/>
        </p:nvSpPr>
        <p:spPr>
          <a:xfrm>
            <a:off x="3642852" y="4919749"/>
            <a:ext cx="8339453" cy="738664"/>
          </a:xfrm>
          <a:prstGeom prst="rect">
            <a:avLst/>
          </a:prstGeom>
          <a:noFill/>
        </p:spPr>
        <p:txBody>
          <a:bodyPr wrap="square" rtlCol="0">
            <a:spAutoFit/>
          </a:bodyPr>
          <a:lstStyle/>
          <a:p>
            <a:pPr algn="just"/>
            <a:r>
              <a:rPr lang="es-MX" sz="1400">
                <a:latin typeface="Arial" panose="020B0604020202020204" pitchFamily="34" charset="0"/>
                <a:cs typeface="Arial" panose="020B0604020202020204" pitchFamily="34" charset="0"/>
              </a:rPr>
              <a:t>Documento  obligatorio que expide el responsable de presupuesto para comprometer parte del presupuesto con un tercero en forma definitiva, con el fin de cumplir obligaciones contractuales, perfeccionando el compromiso y afectando definitivamente el presupuesto.</a:t>
            </a:r>
          </a:p>
        </p:txBody>
      </p:sp>
      <p:sp>
        <p:nvSpPr>
          <p:cNvPr id="14" name="CuadroTexto 13">
            <a:extLst>
              <a:ext uri="{FF2B5EF4-FFF2-40B4-BE49-F238E27FC236}">
                <a16:creationId xmlns:a16="http://schemas.microsoft.com/office/drawing/2014/main" id="{D90BB14E-E4DC-4A7A-9397-6AC4693B509C}"/>
              </a:ext>
            </a:extLst>
          </p:cNvPr>
          <p:cNvSpPr txBox="1"/>
          <p:nvPr/>
        </p:nvSpPr>
        <p:spPr>
          <a:xfrm>
            <a:off x="641046" y="1872812"/>
            <a:ext cx="1644961" cy="584775"/>
          </a:xfrm>
          <a:prstGeom prst="rect">
            <a:avLst/>
          </a:prstGeom>
          <a:noFill/>
        </p:spPr>
        <p:txBody>
          <a:bodyPr wrap="square" rtlCol="0">
            <a:spAutoFit/>
          </a:bodyPr>
          <a:lstStyle/>
          <a:p>
            <a:pPr algn="ctr"/>
            <a:r>
              <a:rPr lang="es-CO" sz="1600" b="1"/>
              <a:t>PRESUPUESTO APROBADO</a:t>
            </a:r>
          </a:p>
        </p:txBody>
      </p:sp>
      <p:sp>
        <p:nvSpPr>
          <p:cNvPr id="16" name="CuadroTexto 15">
            <a:extLst>
              <a:ext uri="{FF2B5EF4-FFF2-40B4-BE49-F238E27FC236}">
                <a16:creationId xmlns:a16="http://schemas.microsoft.com/office/drawing/2014/main" id="{7C858939-0CC0-4F4A-AF9A-5FA56D40364A}"/>
              </a:ext>
            </a:extLst>
          </p:cNvPr>
          <p:cNvSpPr txBox="1"/>
          <p:nvPr/>
        </p:nvSpPr>
        <p:spPr>
          <a:xfrm>
            <a:off x="2938467" y="2709842"/>
            <a:ext cx="1562159" cy="338554"/>
          </a:xfrm>
          <a:prstGeom prst="rect">
            <a:avLst/>
          </a:prstGeom>
          <a:noFill/>
        </p:spPr>
        <p:txBody>
          <a:bodyPr wrap="none" rtlCol="0">
            <a:spAutoFit/>
          </a:bodyPr>
          <a:lstStyle/>
          <a:p>
            <a:r>
              <a:rPr lang="es-CO" sz="1600" b="1"/>
              <a:t>ORDENA GASTO</a:t>
            </a:r>
          </a:p>
        </p:txBody>
      </p:sp>
      <p:sp>
        <p:nvSpPr>
          <p:cNvPr id="17" name="CuadroTexto 16">
            <a:extLst>
              <a:ext uri="{FF2B5EF4-FFF2-40B4-BE49-F238E27FC236}">
                <a16:creationId xmlns:a16="http://schemas.microsoft.com/office/drawing/2014/main" id="{54A9383A-D772-40D1-BD95-7A15EF8F5FF8}"/>
              </a:ext>
            </a:extLst>
          </p:cNvPr>
          <p:cNvSpPr txBox="1"/>
          <p:nvPr/>
        </p:nvSpPr>
        <p:spPr>
          <a:xfrm>
            <a:off x="5419768" y="2176429"/>
            <a:ext cx="1101584" cy="338554"/>
          </a:xfrm>
          <a:prstGeom prst="rect">
            <a:avLst/>
          </a:prstGeom>
          <a:noFill/>
        </p:spPr>
        <p:txBody>
          <a:bodyPr wrap="none" rtlCol="0">
            <a:spAutoFit/>
          </a:bodyPr>
          <a:lstStyle/>
          <a:p>
            <a:r>
              <a:rPr lang="es-CO" sz="1600" b="1"/>
              <a:t>CONTRATA</a:t>
            </a:r>
          </a:p>
        </p:txBody>
      </p:sp>
      <p:sp>
        <p:nvSpPr>
          <p:cNvPr id="18" name="CuadroTexto 17">
            <a:extLst>
              <a:ext uri="{FF2B5EF4-FFF2-40B4-BE49-F238E27FC236}">
                <a16:creationId xmlns:a16="http://schemas.microsoft.com/office/drawing/2014/main" id="{7C2447C3-D371-436E-BE6D-5B7CBF881799}"/>
              </a:ext>
            </a:extLst>
          </p:cNvPr>
          <p:cNvSpPr txBox="1"/>
          <p:nvPr/>
        </p:nvSpPr>
        <p:spPr>
          <a:xfrm>
            <a:off x="7486698" y="1628731"/>
            <a:ext cx="1463478" cy="338554"/>
          </a:xfrm>
          <a:prstGeom prst="rect">
            <a:avLst/>
          </a:prstGeom>
          <a:noFill/>
        </p:spPr>
        <p:txBody>
          <a:bodyPr wrap="none" rtlCol="0">
            <a:spAutoFit/>
          </a:bodyPr>
          <a:lstStyle/>
          <a:p>
            <a:r>
              <a:rPr lang="es-CO" sz="1600" b="1"/>
              <a:t>ORDENA PAGO</a:t>
            </a:r>
          </a:p>
        </p:txBody>
      </p:sp>
      <p:sp>
        <p:nvSpPr>
          <p:cNvPr id="20" name="Flecha: hacia abajo 19">
            <a:extLst>
              <a:ext uri="{FF2B5EF4-FFF2-40B4-BE49-F238E27FC236}">
                <a16:creationId xmlns:a16="http://schemas.microsoft.com/office/drawing/2014/main" id="{EB3B89BE-99CA-4791-AC89-1F6B5DDE10AB}"/>
              </a:ext>
            </a:extLst>
          </p:cNvPr>
          <p:cNvSpPr/>
          <p:nvPr/>
        </p:nvSpPr>
        <p:spPr>
          <a:xfrm>
            <a:off x="1210997" y="262194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Conector recto 21">
            <a:extLst>
              <a:ext uri="{FF2B5EF4-FFF2-40B4-BE49-F238E27FC236}">
                <a16:creationId xmlns:a16="http://schemas.microsoft.com/office/drawing/2014/main" id="{F16233E4-F9BE-4C1A-AA34-5E4FA1505450}"/>
              </a:ext>
            </a:extLst>
          </p:cNvPr>
          <p:cNvCxnSpPr/>
          <p:nvPr/>
        </p:nvCxnSpPr>
        <p:spPr>
          <a:xfrm>
            <a:off x="2586038" y="1339012"/>
            <a:ext cx="0" cy="1709384"/>
          </a:xfrm>
          <a:prstGeom prst="line">
            <a:avLst/>
          </a:prstGeom>
          <a:ln w="57150">
            <a:solidFill>
              <a:schemeClr val="accent1">
                <a:alpha val="97000"/>
              </a:schemeClr>
            </a:solidFill>
          </a:ln>
        </p:spPr>
        <p:style>
          <a:lnRef idx="3">
            <a:schemeClr val="accent1"/>
          </a:lnRef>
          <a:fillRef idx="0">
            <a:schemeClr val="accent1"/>
          </a:fillRef>
          <a:effectRef idx="2">
            <a:schemeClr val="accent1"/>
          </a:effectRef>
          <a:fontRef idx="minor">
            <a:schemeClr val="tx1"/>
          </a:fontRef>
        </p:style>
      </p:cxnSp>
      <p:sp>
        <p:nvSpPr>
          <p:cNvPr id="23" name="Flecha: a la derecha 22">
            <a:extLst>
              <a:ext uri="{FF2B5EF4-FFF2-40B4-BE49-F238E27FC236}">
                <a16:creationId xmlns:a16="http://schemas.microsoft.com/office/drawing/2014/main" id="{3FC05A29-E271-4BB8-96E3-0AB61AF6F26B}"/>
              </a:ext>
            </a:extLst>
          </p:cNvPr>
          <p:cNvSpPr/>
          <p:nvPr/>
        </p:nvSpPr>
        <p:spPr>
          <a:xfrm>
            <a:off x="2776681" y="1030053"/>
            <a:ext cx="8710466" cy="507831"/>
          </a:xfrm>
          <a:prstGeom prst="rightArrow">
            <a:avLst>
              <a:gd name="adj1" fmla="val 89388"/>
              <a:gd name="adj2"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PROCESO DE EJECUCIÓN PASIVA DEL PRESUPUESTO</a:t>
            </a:r>
          </a:p>
        </p:txBody>
      </p:sp>
      <p:sp>
        <p:nvSpPr>
          <p:cNvPr id="27" name="CuadroTexto 26">
            <a:extLst>
              <a:ext uri="{FF2B5EF4-FFF2-40B4-BE49-F238E27FC236}">
                <a16:creationId xmlns:a16="http://schemas.microsoft.com/office/drawing/2014/main" id="{D3582975-025A-4FDF-95E8-74E3F38BAE88}"/>
              </a:ext>
            </a:extLst>
          </p:cNvPr>
          <p:cNvSpPr txBox="1"/>
          <p:nvPr/>
        </p:nvSpPr>
        <p:spPr>
          <a:xfrm>
            <a:off x="5829301" y="3768434"/>
            <a:ext cx="6153004" cy="954107"/>
          </a:xfrm>
          <a:prstGeom prst="rect">
            <a:avLst/>
          </a:prstGeom>
          <a:noFill/>
        </p:spPr>
        <p:txBody>
          <a:bodyPr wrap="square">
            <a:spAutoFit/>
          </a:bodyPr>
          <a:lstStyle/>
          <a:p>
            <a:pPr algn="just"/>
            <a:r>
              <a:rPr lang="es-MX" sz="1400">
                <a:latin typeface="Arial" panose="020B0604020202020204" pitchFamily="34" charset="0"/>
                <a:cs typeface="Arial" panose="020B0604020202020204" pitchFamily="34" charset="0"/>
              </a:rPr>
              <a:t>Autorización dada por el ordenador de gasto, al Responsable de Presupuesto y al Tesorero para que mediante la elaboración del acto administrativo correspondiente (orden de pago, relación de autorización, entre otros), conforme a la normatividad vigente. </a:t>
            </a:r>
          </a:p>
        </p:txBody>
      </p:sp>
      <p:sp>
        <p:nvSpPr>
          <p:cNvPr id="28" name="Flecha: hacia abajo 27">
            <a:extLst>
              <a:ext uri="{FF2B5EF4-FFF2-40B4-BE49-F238E27FC236}">
                <a16:creationId xmlns:a16="http://schemas.microsoft.com/office/drawing/2014/main" id="{E68B59FF-8D47-40E5-9689-5096DDDD8A86}"/>
              </a:ext>
            </a:extLst>
          </p:cNvPr>
          <p:cNvSpPr/>
          <p:nvPr/>
        </p:nvSpPr>
        <p:spPr>
          <a:xfrm>
            <a:off x="7210433" y="2509806"/>
            <a:ext cx="185740" cy="1169551"/>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2D1AFDB4-CFD5-4B54-AB81-D8930BD906A4}"/>
              </a:ext>
            </a:extLst>
          </p:cNvPr>
          <p:cNvSpPr txBox="1"/>
          <p:nvPr/>
        </p:nvSpPr>
        <p:spPr>
          <a:xfrm>
            <a:off x="8786814" y="3036287"/>
            <a:ext cx="3233754" cy="523220"/>
          </a:xfrm>
          <a:prstGeom prst="rect">
            <a:avLst/>
          </a:prstGeom>
          <a:noFill/>
        </p:spPr>
        <p:txBody>
          <a:bodyPr wrap="square">
            <a:spAutoFit/>
          </a:bodyPr>
          <a:lstStyle/>
          <a:p>
            <a:r>
              <a:rPr lang="es-MX" sz="1400">
                <a:latin typeface="Arial" panose="020B0604020202020204" pitchFamily="34" charset="0"/>
                <a:cs typeface="Arial" panose="020B0604020202020204" pitchFamily="34" charset="0"/>
              </a:rPr>
              <a:t>Pago por la entrega a satisfacción de los bienes o servicios contratados</a:t>
            </a:r>
            <a:endParaRPr lang="es-CO" sz="1400"/>
          </a:p>
        </p:txBody>
      </p:sp>
      <p:sp>
        <p:nvSpPr>
          <p:cNvPr id="31" name="Flecha: hacia abajo 30">
            <a:extLst>
              <a:ext uri="{FF2B5EF4-FFF2-40B4-BE49-F238E27FC236}">
                <a16:creationId xmlns:a16="http://schemas.microsoft.com/office/drawing/2014/main" id="{8BE19F0B-5C48-4765-97B7-391345B1C952}"/>
              </a:ext>
            </a:extLst>
          </p:cNvPr>
          <p:cNvSpPr/>
          <p:nvPr/>
        </p:nvSpPr>
        <p:spPr>
          <a:xfrm>
            <a:off x="9441652" y="1876697"/>
            <a:ext cx="185740" cy="116955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90068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FE4C7-7B5A-7519-5582-5674859A4DE6}"/>
              </a:ext>
            </a:extLst>
          </p:cNvPr>
          <p:cNvSpPr txBox="1"/>
          <p:nvPr/>
        </p:nvSpPr>
        <p:spPr>
          <a:xfrm>
            <a:off x="2825023" y="1947820"/>
            <a:ext cx="206081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s-CO">
              <a:latin typeface="Arial Narrow" panose="020B0606020202030204" pitchFamily="34" charset="0"/>
            </a:endParaRPr>
          </a:p>
          <a:p>
            <a:pPr algn="ctr"/>
            <a:r>
              <a:rPr lang="es-CO" b="1">
                <a:solidFill>
                  <a:srgbClr val="002060"/>
                </a:solidFill>
                <a:latin typeface="Arial Narrow" panose="020B0606020202030204" pitchFamily="34" charset="0"/>
              </a:rPr>
              <a:t>Traslados presupuestales</a:t>
            </a:r>
          </a:p>
        </p:txBody>
      </p:sp>
      <p:sp>
        <p:nvSpPr>
          <p:cNvPr id="3" name="CuadroTexto 2">
            <a:extLst>
              <a:ext uri="{FF2B5EF4-FFF2-40B4-BE49-F238E27FC236}">
                <a16:creationId xmlns:a16="http://schemas.microsoft.com/office/drawing/2014/main" id="{D1962164-5E55-58C9-1F15-840930D05F19}"/>
              </a:ext>
            </a:extLst>
          </p:cNvPr>
          <p:cNvSpPr txBox="1"/>
          <p:nvPr/>
        </p:nvSpPr>
        <p:spPr>
          <a:xfrm>
            <a:off x="2825023" y="2973710"/>
            <a:ext cx="2060814" cy="178510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q"/>
            </a:pPr>
            <a:r>
              <a:rPr lang="es-CO" sz="1600" b="1">
                <a:solidFill>
                  <a:srgbClr val="C00000"/>
                </a:solidFill>
                <a:latin typeface="Arial Narrow" panose="020B0606020202030204" pitchFamily="34" charset="0"/>
              </a:rPr>
              <a:t>Mismo agregado</a:t>
            </a:r>
          </a:p>
          <a:p>
            <a:pPr marL="285750" indent="-285750">
              <a:buFont typeface="Arial" panose="020B0604020202020204" pitchFamily="34" charset="0"/>
              <a:buChar char="•"/>
            </a:pPr>
            <a:r>
              <a:rPr lang="es-CO" sz="1600">
                <a:latin typeface="Arial Narrow" panose="020B0606020202030204" pitchFamily="34" charset="0"/>
              </a:rPr>
              <a:t>Resolución SDH</a:t>
            </a:r>
          </a:p>
          <a:p>
            <a:pPr marL="285750" indent="-285750">
              <a:buFont typeface="Arial" panose="020B0604020202020204" pitchFamily="34" charset="0"/>
              <a:buChar char="•"/>
            </a:pPr>
            <a:endParaRPr lang="es-CO" sz="1600">
              <a:latin typeface="Arial Narrow" panose="020B0606020202030204" pitchFamily="34" charset="0"/>
            </a:endParaRPr>
          </a:p>
          <a:p>
            <a:pPr marL="285750" indent="-285750">
              <a:buFont typeface="Wingdings" panose="05000000000000000000" pitchFamily="2" charset="2"/>
              <a:buChar char="q"/>
            </a:pPr>
            <a:r>
              <a:rPr lang="es-CO" sz="1600" b="1">
                <a:solidFill>
                  <a:srgbClr val="C00000"/>
                </a:solidFill>
                <a:latin typeface="Arial Narrow" panose="020B0606020202030204" pitchFamily="34" charset="0"/>
              </a:rPr>
              <a:t>Entre agregados</a:t>
            </a:r>
          </a:p>
          <a:p>
            <a:pPr marL="285750" indent="-285750">
              <a:buFont typeface="Arial" panose="020B0604020202020204" pitchFamily="34" charset="0"/>
              <a:buChar char="•"/>
            </a:pPr>
            <a:r>
              <a:rPr lang="es-CO" sz="1600">
                <a:latin typeface="Arial Narrow" panose="020B0606020202030204" pitchFamily="34" charset="0"/>
              </a:rPr>
              <a:t>Acuerdo Concejo de Bogotá</a:t>
            </a:r>
          </a:p>
          <a:p>
            <a:pPr marL="285750" indent="-285750">
              <a:buFont typeface="Arial" panose="020B0604020202020204" pitchFamily="34" charset="0"/>
              <a:buChar char="•"/>
            </a:pPr>
            <a:endParaRPr lang="es-CO" sz="1400">
              <a:latin typeface="Arial Narrow" panose="020B0606020202030204" pitchFamily="34" charset="0"/>
            </a:endParaRPr>
          </a:p>
        </p:txBody>
      </p:sp>
      <p:sp>
        <p:nvSpPr>
          <p:cNvPr id="5" name="Google Shape;646;p29">
            <a:extLst>
              <a:ext uri="{FF2B5EF4-FFF2-40B4-BE49-F238E27FC236}">
                <a16:creationId xmlns:a16="http://schemas.microsoft.com/office/drawing/2014/main" id="{25E2BCD9-94C8-2B29-5EEB-5655D0FCC63F}"/>
              </a:ext>
            </a:extLst>
          </p:cNvPr>
          <p:cNvSpPr/>
          <p:nvPr/>
        </p:nvSpPr>
        <p:spPr>
          <a:xfrm>
            <a:off x="3576535" y="1507808"/>
            <a:ext cx="545572" cy="665961"/>
          </a:xfrm>
          <a:custGeom>
            <a:avLst/>
            <a:gdLst/>
            <a:ahLst/>
            <a:cxnLst/>
            <a:rect l="l" t="t" r="r" b="b"/>
            <a:pathLst>
              <a:path w="1599" h="1600" extrusionOk="0">
                <a:moveTo>
                  <a:pt x="1598" y="804"/>
                </a:moveTo>
                <a:lnTo>
                  <a:pt x="1598" y="804"/>
                </a:lnTo>
                <a:cubicBezTo>
                  <a:pt x="1598" y="1243"/>
                  <a:pt x="1242" y="1599"/>
                  <a:pt x="795" y="1599"/>
                </a:cubicBezTo>
                <a:cubicBezTo>
                  <a:pt x="356" y="1599"/>
                  <a:pt x="0" y="1243"/>
                  <a:pt x="0" y="804"/>
                </a:cubicBezTo>
                <a:cubicBezTo>
                  <a:pt x="0" y="357"/>
                  <a:pt x="356" y="0"/>
                  <a:pt x="795" y="0"/>
                </a:cubicBezTo>
                <a:cubicBezTo>
                  <a:pt x="1242" y="0"/>
                  <a:pt x="1598" y="357"/>
                  <a:pt x="1598" y="804"/>
                </a:cubicBezTo>
              </a:path>
            </a:pathLst>
          </a:custGeom>
          <a:solidFill>
            <a:schemeClr val="accent2"/>
          </a:solidFill>
          <a:ln>
            <a:noFill/>
          </a:ln>
        </p:spPr>
        <p:txBody>
          <a:bodyPr spcFirstLastPara="1" wrap="square" lIns="91425" tIns="45700" rIns="91425" bIns="45700" anchor="ctr" anchorCtr="0">
            <a:noAutofit/>
          </a:bodyPr>
          <a:lstStyle/>
          <a:p>
            <a:pPr algn="ctr"/>
            <a:r>
              <a:rPr lang="es-CO" sz="3600">
                <a:solidFill>
                  <a:schemeClr val="bg1"/>
                </a:solidFill>
                <a:latin typeface="Arial Narrow" panose="020B0606020202030204" pitchFamily="34" charset="0"/>
                <a:ea typeface="Calibri"/>
                <a:cs typeface="Calibri"/>
                <a:sym typeface="Calibri"/>
              </a:rPr>
              <a:t>1</a:t>
            </a:r>
            <a:endParaRPr sz="3600">
              <a:solidFill>
                <a:schemeClr val="bg1"/>
              </a:solidFill>
              <a:latin typeface="Arial Narrow" panose="020B0606020202030204" pitchFamily="34" charset="0"/>
              <a:ea typeface="Calibri"/>
              <a:cs typeface="Calibri"/>
              <a:sym typeface="Calibri"/>
            </a:endParaRPr>
          </a:p>
        </p:txBody>
      </p:sp>
      <p:sp>
        <p:nvSpPr>
          <p:cNvPr id="6" name="CuadroTexto 5">
            <a:extLst>
              <a:ext uri="{FF2B5EF4-FFF2-40B4-BE49-F238E27FC236}">
                <a16:creationId xmlns:a16="http://schemas.microsoft.com/office/drawing/2014/main" id="{08A08BD7-C276-B081-8D96-5D628A410574}"/>
              </a:ext>
            </a:extLst>
          </p:cNvPr>
          <p:cNvSpPr txBox="1"/>
          <p:nvPr/>
        </p:nvSpPr>
        <p:spPr>
          <a:xfrm>
            <a:off x="5024264" y="1965822"/>
            <a:ext cx="2072519"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s-CO">
              <a:latin typeface="Arial Narrow" panose="020B0606020202030204" pitchFamily="34" charset="0"/>
            </a:endParaRPr>
          </a:p>
          <a:p>
            <a:pPr algn="ctr"/>
            <a:r>
              <a:rPr lang="es-CO" b="1">
                <a:solidFill>
                  <a:srgbClr val="002060"/>
                </a:solidFill>
                <a:latin typeface="Arial Narrow" panose="020B0606020202030204" pitchFamily="34" charset="0"/>
              </a:rPr>
              <a:t>Créditos </a:t>
            </a:r>
          </a:p>
          <a:p>
            <a:pPr algn="ctr"/>
            <a:r>
              <a:rPr lang="es-CO" b="1">
                <a:solidFill>
                  <a:srgbClr val="002060"/>
                </a:solidFill>
                <a:latin typeface="Arial Narrow" panose="020B0606020202030204" pitchFamily="34" charset="0"/>
              </a:rPr>
              <a:t>adicionales</a:t>
            </a:r>
          </a:p>
        </p:txBody>
      </p:sp>
      <p:sp>
        <p:nvSpPr>
          <p:cNvPr id="8" name="CuadroTexto 7">
            <a:extLst>
              <a:ext uri="{FF2B5EF4-FFF2-40B4-BE49-F238E27FC236}">
                <a16:creationId xmlns:a16="http://schemas.microsoft.com/office/drawing/2014/main" id="{F4C47C6E-931B-9FCA-BD72-5DA946EC9D88}"/>
              </a:ext>
            </a:extLst>
          </p:cNvPr>
          <p:cNvSpPr txBox="1"/>
          <p:nvPr/>
        </p:nvSpPr>
        <p:spPr>
          <a:xfrm>
            <a:off x="5024264" y="2973710"/>
            <a:ext cx="2072520" cy="3416320"/>
          </a:xfrm>
          <a:prstGeom prst="rect">
            <a:avLst/>
          </a:prstGeom>
          <a:solidFill>
            <a:schemeClr val="bg1">
              <a:lumMod val="85000"/>
            </a:schemeClr>
          </a:solidFill>
        </p:spPr>
        <p:txBody>
          <a:bodyPr wrap="square" lIns="91440" tIns="45720" rIns="91440" bIns="45720" rtlCol="0" anchor="t">
            <a:spAutoFit/>
          </a:bodyPr>
          <a:lstStyle/>
          <a:p>
            <a:pPr marL="285750" indent="-285750">
              <a:buFont typeface="Wingdings" panose="05000000000000000000" pitchFamily="2" charset="2"/>
              <a:buChar char="q"/>
            </a:pPr>
            <a:r>
              <a:rPr lang="es-CO" sz="1400" b="1">
                <a:solidFill>
                  <a:srgbClr val="C00000"/>
                </a:solidFill>
                <a:latin typeface="Arial Narrow" panose="020B0606020202030204" pitchFamily="34" charset="0"/>
              </a:rPr>
              <a:t>Recursos cooperación y/o donación</a:t>
            </a:r>
          </a:p>
          <a:p>
            <a:pPr marL="285750" indent="-285750">
              <a:buFont typeface="Arial" panose="020B0604020202020204" pitchFamily="34" charset="0"/>
              <a:buChar char="•"/>
            </a:pPr>
            <a:r>
              <a:rPr lang="es-CO" sz="1400">
                <a:latin typeface="Arial Narrow" panose="020B0606020202030204" pitchFamily="34" charset="0"/>
              </a:rPr>
              <a:t>Decreto alcalde mayor</a:t>
            </a:r>
          </a:p>
          <a:p>
            <a:endParaRPr lang="es-CO" sz="1200">
              <a:latin typeface="Arial Narrow" panose="020B0606020202030204" pitchFamily="34" charset="0"/>
            </a:endParaRPr>
          </a:p>
          <a:p>
            <a:pPr marL="285750" indent="-285750">
              <a:buFont typeface="Wingdings" panose="05000000000000000000" pitchFamily="2" charset="2"/>
              <a:buChar char="q"/>
            </a:pPr>
            <a:r>
              <a:rPr lang="es-CO" sz="1400" b="1">
                <a:solidFill>
                  <a:srgbClr val="C00000"/>
                </a:solidFill>
                <a:latin typeface="Arial Narrow" panose="020B0606020202030204" pitchFamily="34" charset="0"/>
              </a:rPr>
              <a:t>Recursos adicionales</a:t>
            </a:r>
          </a:p>
          <a:p>
            <a:pPr marL="285750" indent="-285750">
              <a:buFont typeface="Wingdings" panose="05000000000000000000" pitchFamily="2" charset="2"/>
              <a:buChar char="§"/>
            </a:pPr>
            <a:r>
              <a:rPr lang="es-CO" sz="1400">
                <a:latin typeface="Arial Narrow"/>
              </a:rPr>
              <a:t>Acuerdo Concejo de Bogotá</a:t>
            </a:r>
          </a:p>
          <a:p>
            <a:pPr marL="285750" indent="-285750">
              <a:buFont typeface="Wingdings" panose="05000000000000000000" pitchFamily="2" charset="2"/>
              <a:buChar char="§"/>
            </a:pPr>
            <a:endParaRPr lang="es-CO" sz="1400">
              <a:latin typeface="Arial Narrow" panose="020B0606020202030204" pitchFamily="34" charset="0"/>
            </a:endParaRPr>
          </a:p>
          <a:p>
            <a:pPr marL="285750" indent="-285750">
              <a:buFont typeface="Wingdings" panose="05000000000000000000" pitchFamily="2" charset="2"/>
              <a:buChar char="q"/>
            </a:pPr>
            <a:r>
              <a:rPr lang="es-CO" sz="1400" b="1">
                <a:solidFill>
                  <a:srgbClr val="C00000"/>
                </a:solidFill>
                <a:latin typeface="Arial Narrow" panose="020B0606020202030204" pitchFamily="34" charset="0"/>
              </a:rPr>
              <a:t>SGP (Ley  2116/2021)</a:t>
            </a:r>
          </a:p>
          <a:p>
            <a:pPr marL="285750" indent="-285750">
              <a:buFont typeface="Wingdings" panose="05000000000000000000" pitchFamily="2" charset="2"/>
              <a:buChar char="§"/>
            </a:pPr>
            <a:endParaRPr lang="es-CO" sz="1400">
              <a:latin typeface="Arial Narrow" panose="020B0606020202030204" pitchFamily="34" charset="0"/>
            </a:endParaRPr>
          </a:p>
          <a:p>
            <a:pPr marL="285750" indent="-285750">
              <a:buFont typeface="Wingdings" panose="05000000000000000000" pitchFamily="2" charset="2"/>
              <a:buChar char="§"/>
            </a:pPr>
            <a:endParaRPr lang="es-CO" sz="1400">
              <a:latin typeface="Arial Narrow" panose="020B0606020202030204" pitchFamily="34" charset="0"/>
            </a:endParaRPr>
          </a:p>
          <a:p>
            <a:endParaRPr lang="es-CO" sz="1600">
              <a:latin typeface="Arial Narrow" panose="020B0606020202030204" pitchFamily="34" charset="0"/>
            </a:endParaRPr>
          </a:p>
          <a:p>
            <a:endParaRPr lang="es-CO" sz="1600">
              <a:latin typeface="Arial Narrow" panose="020B0606020202030204" pitchFamily="34" charset="0"/>
            </a:endParaRPr>
          </a:p>
          <a:p>
            <a:endParaRPr lang="es-CO" sz="1100">
              <a:latin typeface="Arial Narrow" panose="020B0606020202030204" pitchFamily="34" charset="0"/>
            </a:endParaRPr>
          </a:p>
          <a:p>
            <a:endParaRPr lang="es-CO" sz="1600">
              <a:latin typeface="Arial Narrow" panose="020B0606020202030204" pitchFamily="34" charset="0"/>
            </a:endParaRPr>
          </a:p>
        </p:txBody>
      </p:sp>
      <p:sp>
        <p:nvSpPr>
          <p:cNvPr id="9" name="Google Shape;646;p29">
            <a:extLst>
              <a:ext uri="{FF2B5EF4-FFF2-40B4-BE49-F238E27FC236}">
                <a16:creationId xmlns:a16="http://schemas.microsoft.com/office/drawing/2014/main" id="{F4727247-26E9-4283-957A-BEBD134AE500}"/>
              </a:ext>
            </a:extLst>
          </p:cNvPr>
          <p:cNvSpPr/>
          <p:nvPr/>
        </p:nvSpPr>
        <p:spPr>
          <a:xfrm>
            <a:off x="5789424" y="1525810"/>
            <a:ext cx="548671" cy="672028"/>
          </a:xfrm>
          <a:custGeom>
            <a:avLst/>
            <a:gdLst/>
            <a:ahLst/>
            <a:cxnLst/>
            <a:rect l="l" t="t" r="r" b="b"/>
            <a:pathLst>
              <a:path w="1599" h="1600" extrusionOk="0">
                <a:moveTo>
                  <a:pt x="1598" y="804"/>
                </a:moveTo>
                <a:lnTo>
                  <a:pt x="1598" y="804"/>
                </a:lnTo>
                <a:cubicBezTo>
                  <a:pt x="1598" y="1243"/>
                  <a:pt x="1242" y="1599"/>
                  <a:pt x="795" y="1599"/>
                </a:cubicBezTo>
                <a:cubicBezTo>
                  <a:pt x="356" y="1599"/>
                  <a:pt x="0" y="1243"/>
                  <a:pt x="0" y="804"/>
                </a:cubicBezTo>
                <a:cubicBezTo>
                  <a:pt x="0" y="357"/>
                  <a:pt x="356" y="0"/>
                  <a:pt x="795" y="0"/>
                </a:cubicBezTo>
                <a:cubicBezTo>
                  <a:pt x="1242" y="0"/>
                  <a:pt x="1598" y="357"/>
                  <a:pt x="1598" y="804"/>
                </a:cubicBezTo>
              </a:path>
            </a:pathLst>
          </a:custGeom>
          <a:solidFill>
            <a:schemeClr val="accent2"/>
          </a:solidFill>
          <a:ln>
            <a:noFill/>
          </a:ln>
        </p:spPr>
        <p:txBody>
          <a:bodyPr spcFirstLastPara="1" wrap="square" lIns="91425" tIns="45700" rIns="91425" bIns="45700" anchor="ctr" anchorCtr="0">
            <a:noAutofit/>
          </a:bodyPr>
          <a:lstStyle/>
          <a:p>
            <a:pPr algn="ctr"/>
            <a:r>
              <a:rPr lang="es-CO" sz="3600">
                <a:solidFill>
                  <a:schemeClr val="bg1"/>
                </a:solidFill>
                <a:latin typeface="Arial Narrow" panose="020B0606020202030204" pitchFamily="34" charset="0"/>
                <a:ea typeface="Calibri"/>
                <a:cs typeface="Calibri"/>
                <a:sym typeface="Calibri"/>
              </a:rPr>
              <a:t>2</a:t>
            </a:r>
            <a:endParaRPr sz="3600">
              <a:solidFill>
                <a:schemeClr val="bg1"/>
              </a:solidFill>
              <a:latin typeface="Arial Narrow" panose="020B0606020202030204" pitchFamily="34" charset="0"/>
              <a:ea typeface="Calibri"/>
              <a:cs typeface="Calibri"/>
              <a:sym typeface="Calibri"/>
            </a:endParaRPr>
          </a:p>
        </p:txBody>
      </p:sp>
      <p:sp>
        <p:nvSpPr>
          <p:cNvPr id="10" name="CuadroTexto 9">
            <a:extLst>
              <a:ext uri="{FF2B5EF4-FFF2-40B4-BE49-F238E27FC236}">
                <a16:creationId xmlns:a16="http://schemas.microsoft.com/office/drawing/2014/main" id="{771A2064-0AA4-87BE-1CA0-A7947F9E66C4}"/>
              </a:ext>
            </a:extLst>
          </p:cNvPr>
          <p:cNvSpPr txBox="1"/>
          <p:nvPr/>
        </p:nvSpPr>
        <p:spPr>
          <a:xfrm>
            <a:off x="7251456" y="1979668"/>
            <a:ext cx="2056266"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endParaRPr lang="es-CO">
              <a:latin typeface="Arial Narrow" panose="020B0606020202030204" pitchFamily="34" charset="0"/>
            </a:endParaRPr>
          </a:p>
          <a:p>
            <a:pPr algn="ctr"/>
            <a:r>
              <a:rPr lang="es-CO" b="1">
                <a:solidFill>
                  <a:srgbClr val="002060"/>
                </a:solidFill>
                <a:latin typeface="Arial Narrow"/>
              </a:rPr>
              <a:t>Cancelación de apropiación</a:t>
            </a:r>
          </a:p>
        </p:txBody>
      </p:sp>
      <p:sp>
        <p:nvSpPr>
          <p:cNvPr id="11" name="CuadroTexto 10">
            <a:extLst>
              <a:ext uri="{FF2B5EF4-FFF2-40B4-BE49-F238E27FC236}">
                <a16:creationId xmlns:a16="http://schemas.microsoft.com/office/drawing/2014/main" id="{4200C354-7CF4-E7C2-391C-4EE689E9FE29}"/>
              </a:ext>
            </a:extLst>
          </p:cNvPr>
          <p:cNvSpPr txBox="1"/>
          <p:nvPr/>
        </p:nvSpPr>
        <p:spPr>
          <a:xfrm>
            <a:off x="7251457" y="2973710"/>
            <a:ext cx="2056267" cy="3454792"/>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q"/>
            </a:pPr>
            <a:r>
              <a:rPr lang="es-CO" sz="1600" b="1">
                <a:solidFill>
                  <a:srgbClr val="C00000"/>
                </a:solidFill>
                <a:latin typeface="Arial Narrow" panose="020B0606020202030204" pitchFamily="34" charset="0"/>
              </a:rPr>
              <a:t>Supresión de un rubro del presupuesto de gastos</a:t>
            </a: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4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2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050" b="1">
              <a:solidFill>
                <a:srgbClr val="C00000"/>
              </a:solidFill>
              <a:latin typeface="Arial Narrow" panose="020B0606020202030204" pitchFamily="34" charset="0"/>
            </a:endParaRPr>
          </a:p>
          <a:p>
            <a:pPr marL="285750" indent="-285750">
              <a:buFont typeface="Wingdings" panose="05000000000000000000" pitchFamily="2" charset="2"/>
              <a:buChar char="q"/>
            </a:pPr>
            <a:endParaRPr lang="es-CO" sz="1600" b="1">
              <a:solidFill>
                <a:srgbClr val="C00000"/>
              </a:solidFill>
              <a:latin typeface="Arial Narrow" panose="020B0606020202030204" pitchFamily="34" charset="0"/>
            </a:endParaRPr>
          </a:p>
        </p:txBody>
      </p:sp>
      <p:sp>
        <p:nvSpPr>
          <p:cNvPr id="14" name="Google Shape;646;p29">
            <a:extLst>
              <a:ext uri="{FF2B5EF4-FFF2-40B4-BE49-F238E27FC236}">
                <a16:creationId xmlns:a16="http://schemas.microsoft.com/office/drawing/2014/main" id="{6843D7A8-FE09-9FEA-5BE1-603399C10DFF}"/>
              </a:ext>
            </a:extLst>
          </p:cNvPr>
          <p:cNvSpPr/>
          <p:nvPr/>
        </p:nvSpPr>
        <p:spPr>
          <a:xfrm>
            <a:off x="8002968" y="1539655"/>
            <a:ext cx="544368" cy="672028"/>
          </a:xfrm>
          <a:custGeom>
            <a:avLst/>
            <a:gdLst/>
            <a:ahLst/>
            <a:cxnLst/>
            <a:rect l="l" t="t" r="r" b="b"/>
            <a:pathLst>
              <a:path w="1599" h="1600" extrusionOk="0">
                <a:moveTo>
                  <a:pt x="1598" y="804"/>
                </a:moveTo>
                <a:lnTo>
                  <a:pt x="1598" y="804"/>
                </a:lnTo>
                <a:cubicBezTo>
                  <a:pt x="1598" y="1243"/>
                  <a:pt x="1242" y="1599"/>
                  <a:pt x="795" y="1599"/>
                </a:cubicBezTo>
                <a:cubicBezTo>
                  <a:pt x="356" y="1599"/>
                  <a:pt x="0" y="1243"/>
                  <a:pt x="0" y="804"/>
                </a:cubicBezTo>
                <a:cubicBezTo>
                  <a:pt x="0" y="357"/>
                  <a:pt x="356" y="0"/>
                  <a:pt x="795" y="0"/>
                </a:cubicBezTo>
                <a:cubicBezTo>
                  <a:pt x="1242" y="0"/>
                  <a:pt x="1598" y="357"/>
                  <a:pt x="1598" y="804"/>
                </a:cubicBezTo>
              </a:path>
            </a:pathLst>
          </a:custGeom>
          <a:solidFill>
            <a:schemeClr val="accent2"/>
          </a:solidFill>
          <a:ln>
            <a:noFill/>
          </a:ln>
        </p:spPr>
        <p:txBody>
          <a:bodyPr spcFirstLastPara="1" wrap="square" lIns="91425" tIns="45700" rIns="91425" bIns="45700" anchor="ctr" anchorCtr="0">
            <a:noAutofit/>
          </a:bodyPr>
          <a:lstStyle/>
          <a:p>
            <a:pPr algn="ctr"/>
            <a:r>
              <a:rPr lang="es-CO" sz="3600">
                <a:solidFill>
                  <a:schemeClr val="bg1"/>
                </a:solidFill>
                <a:latin typeface="Arial Narrow" panose="020B0606020202030204" pitchFamily="34" charset="0"/>
                <a:ea typeface="Calibri"/>
                <a:cs typeface="Calibri"/>
                <a:sym typeface="Calibri"/>
              </a:rPr>
              <a:t>3</a:t>
            </a:r>
            <a:endParaRPr sz="3600">
              <a:solidFill>
                <a:schemeClr val="bg1"/>
              </a:solidFill>
              <a:latin typeface="Arial Narrow" panose="020B0606020202030204" pitchFamily="34" charset="0"/>
              <a:ea typeface="Calibri"/>
              <a:cs typeface="Calibri"/>
              <a:sym typeface="Calibri"/>
            </a:endParaRPr>
          </a:p>
        </p:txBody>
      </p:sp>
      <p:sp>
        <p:nvSpPr>
          <p:cNvPr id="7" name="CuadroTexto 6">
            <a:extLst>
              <a:ext uri="{FF2B5EF4-FFF2-40B4-BE49-F238E27FC236}">
                <a16:creationId xmlns:a16="http://schemas.microsoft.com/office/drawing/2014/main" id="{E472A8DE-077D-E0AB-DC43-4BD430EBA55B}"/>
              </a:ext>
            </a:extLst>
          </p:cNvPr>
          <p:cNvSpPr txBox="1"/>
          <p:nvPr/>
        </p:nvSpPr>
        <p:spPr>
          <a:xfrm>
            <a:off x="2834001" y="4959934"/>
            <a:ext cx="2072520" cy="1384995"/>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q"/>
            </a:pPr>
            <a:r>
              <a:rPr lang="es-CO" sz="1400" b="1">
                <a:solidFill>
                  <a:srgbClr val="C00000"/>
                </a:solidFill>
                <a:latin typeface="Arial Narrow" panose="020B0606020202030204" pitchFamily="34" charset="0"/>
              </a:rPr>
              <a:t>Fondo de Compensación Distrital (funcionamiento)</a:t>
            </a:r>
          </a:p>
          <a:p>
            <a:pPr marL="285750" indent="-285750">
              <a:buFont typeface="Wingdings" panose="05000000000000000000" pitchFamily="2" charset="2"/>
              <a:buChar char="§"/>
            </a:pPr>
            <a:r>
              <a:rPr lang="es-CO" sz="1400">
                <a:latin typeface="Arial Narrow" panose="020B0606020202030204" pitchFamily="34" charset="0"/>
              </a:rPr>
              <a:t>Decreto alcalde mayor</a:t>
            </a:r>
          </a:p>
          <a:p>
            <a:endParaRPr lang="es-CO" sz="1400">
              <a:latin typeface="Arial Narrow" panose="020B0606020202030204" pitchFamily="34" charset="0"/>
            </a:endParaRPr>
          </a:p>
        </p:txBody>
      </p:sp>
      <p:sp>
        <p:nvSpPr>
          <p:cNvPr id="17" name="CuadroTexto 21">
            <a:extLst>
              <a:ext uri="{FF2B5EF4-FFF2-40B4-BE49-F238E27FC236}">
                <a16:creationId xmlns:a16="http://schemas.microsoft.com/office/drawing/2014/main" id="{EA300654-6ADF-5015-54EE-04AD1CF14F6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12" name="CuadroTexto 22">
            <a:extLst>
              <a:ext uri="{FF2B5EF4-FFF2-40B4-BE49-F238E27FC236}">
                <a16:creationId xmlns:a16="http://schemas.microsoft.com/office/drawing/2014/main" id="{641D30E2-ACA0-6503-896A-5045DAF69ACB}"/>
              </a:ext>
            </a:extLst>
          </p:cNvPr>
          <p:cNvSpPr txBox="1">
            <a:spLocks noChangeArrowheads="1"/>
          </p:cNvSpPr>
          <p:nvPr/>
        </p:nvSpPr>
        <p:spPr bwMode="auto">
          <a:xfrm>
            <a:off x="261249" y="938902"/>
            <a:ext cx="106792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Modificaciones presupuestales </a:t>
            </a:r>
            <a:r>
              <a:rPr lang="es-CO" sz="2000" b="1">
                <a:solidFill>
                  <a:srgbClr val="EA213B"/>
                </a:solidFill>
                <a:latin typeface="Arial"/>
                <a:cs typeface="Arial"/>
              </a:rPr>
              <a:t>(Art. 63. Decreto 714 de 1996)</a:t>
            </a:r>
          </a:p>
          <a:p>
            <a:endParaRPr lang="es-CO"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30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451BF0FD-1D8C-4C11-93CF-E817C361DAAD}"/>
              </a:ext>
            </a:extLst>
          </p:cNvPr>
          <p:cNvGraphicFramePr/>
          <p:nvPr>
            <p:extLst>
              <p:ext uri="{D42A27DB-BD31-4B8C-83A1-F6EECF244321}">
                <p14:modId xmlns:p14="http://schemas.microsoft.com/office/powerpoint/2010/main" val="511421350"/>
              </p:ext>
            </p:extLst>
          </p:nvPr>
        </p:nvGraphicFramePr>
        <p:xfrm>
          <a:off x="311442" y="1183105"/>
          <a:ext cx="11531153" cy="564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CuadroTexto 21">
            <a:extLst>
              <a:ext uri="{FF2B5EF4-FFF2-40B4-BE49-F238E27FC236}">
                <a16:creationId xmlns:a16="http://schemas.microsoft.com/office/drawing/2014/main" id="{905B589C-9E93-684E-56BA-5581773A6D09}"/>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2" name="CuadroTexto 22">
            <a:extLst>
              <a:ext uri="{FF2B5EF4-FFF2-40B4-BE49-F238E27FC236}">
                <a16:creationId xmlns:a16="http://schemas.microsoft.com/office/drawing/2014/main" id="{C5CBAEC0-99D7-C65B-180E-69A3FC758647}"/>
              </a:ext>
            </a:extLst>
          </p:cNvPr>
          <p:cNvSpPr txBox="1">
            <a:spLocks noChangeArrowheads="1"/>
          </p:cNvSpPr>
          <p:nvPr/>
        </p:nvSpPr>
        <p:spPr bwMode="auto">
          <a:xfrm>
            <a:off x="261249" y="938902"/>
            <a:ext cx="3562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Traslados presupuestales</a:t>
            </a:r>
            <a:endParaRPr lang="es-CO"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76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Triángulo isósceles">
            <a:extLst>
              <a:ext uri="{FF2B5EF4-FFF2-40B4-BE49-F238E27FC236}">
                <a16:creationId xmlns:a16="http://schemas.microsoft.com/office/drawing/2014/main" id="{7AD70A7B-5167-D513-7462-CB8A83813C3D}"/>
              </a:ext>
            </a:extLst>
          </p:cNvPr>
          <p:cNvSpPr/>
          <p:nvPr/>
        </p:nvSpPr>
        <p:spPr>
          <a:xfrm rot="16200000" flipV="1">
            <a:off x="3620173" y="4250689"/>
            <a:ext cx="2222519" cy="251797"/>
          </a:xfrm>
          <a:prstGeom prst="triangle">
            <a:avLst>
              <a:gd name="adj" fmla="val 460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endParaRPr lang="es-CO" sz="1642">
              <a:solidFill>
                <a:schemeClr val="accent2"/>
              </a:solidFill>
            </a:endParaRPr>
          </a:p>
        </p:txBody>
      </p:sp>
      <p:sp>
        <p:nvSpPr>
          <p:cNvPr id="13" name="CuadroTexto 12">
            <a:extLst>
              <a:ext uri="{FF2B5EF4-FFF2-40B4-BE49-F238E27FC236}">
                <a16:creationId xmlns:a16="http://schemas.microsoft.com/office/drawing/2014/main" id="{4F538FA8-741C-EA8C-FACE-0369EBCFE780}"/>
              </a:ext>
            </a:extLst>
          </p:cNvPr>
          <p:cNvSpPr txBox="1"/>
          <p:nvPr/>
        </p:nvSpPr>
        <p:spPr>
          <a:xfrm>
            <a:off x="1425823" y="2077358"/>
            <a:ext cx="3155242" cy="107721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s-CO" sz="1600" b="1">
                <a:solidFill>
                  <a:srgbClr val="002060"/>
                </a:solidFill>
                <a:latin typeface="Arial Narrow"/>
              </a:rPr>
              <a:t>Sustitución de ingresos y/o</a:t>
            </a:r>
          </a:p>
          <a:p>
            <a:pPr algn="ctr"/>
            <a:r>
              <a:rPr lang="es-CO" sz="1600" b="1">
                <a:solidFill>
                  <a:srgbClr val="002060"/>
                </a:solidFill>
                <a:latin typeface="Arial Narrow"/>
              </a:rPr>
              <a:t>cambio entre cuentas mayores de ingresos y de fuentes de financiación</a:t>
            </a:r>
          </a:p>
          <a:p>
            <a:pPr algn="ctr"/>
            <a:endParaRPr lang="es-CO" sz="1600" b="1">
              <a:solidFill>
                <a:srgbClr val="002060"/>
              </a:solidFill>
              <a:latin typeface="Arial Narrow" panose="020B0606020202030204" pitchFamily="34" charset="0"/>
            </a:endParaRPr>
          </a:p>
        </p:txBody>
      </p:sp>
      <p:sp>
        <p:nvSpPr>
          <p:cNvPr id="17" name="CuadroTexto 16">
            <a:extLst>
              <a:ext uri="{FF2B5EF4-FFF2-40B4-BE49-F238E27FC236}">
                <a16:creationId xmlns:a16="http://schemas.microsoft.com/office/drawing/2014/main" id="{B0B53494-D21A-EFE0-7A29-7741AD1E9023}"/>
              </a:ext>
            </a:extLst>
          </p:cNvPr>
          <p:cNvSpPr txBox="1"/>
          <p:nvPr/>
        </p:nvSpPr>
        <p:spPr>
          <a:xfrm>
            <a:off x="1406966" y="3265328"/>
            <a:ext cx="3155242" cy="2185214"/>
          </a:xfrm>
          <a:prstGeom prst="rect">
            <a:avLst/>
          </a:prstGeom>
          <a:solidFill>
            <a:schemeClr val="bg1">
              <a:lumMod val="85000"/>
            </a:schemeClr>
          </a:solidFill>
        </p:spPr>
        <p:txBody>
          <a:bodyPr wrap="square" lIns="91440" tIns="45720" rIns="91440" bIns="45720" rtlCol="0" anchor="t">
            <a:spAutoFit/>
          </a:bodyPr>
          <a:lstStyle/>
          <a:p>
            <a:pPr marL="285750" indent="-285750">
              <a:buFont typeface="Wingdings" panose="05000000000000000000" pitchFamily="2" charset="2"/>
              <a:buChar char="q"/>
            </a:pPr>
            <a:r>
              <a:rPr lang="es-CO" sz="1600" b="1">
                <a:solidFill>
                  <a:srgbClr val="C00000"/>
                </a:solidFill>
                <a:latin typeface="Arial Narrow"/>
              </a:rPr>
              <a:t>Menor ingreso de recursos Nación</a:t>
            </a:r>
          </a:p>
          <a:p>
            <a:endParaRPr lang="es-CO" sz="1600" b="1">
              <a:solidFill>
                <a:srgbClr val="C00000"/>
              </a:solidFill>
              <a:latin typeface="Arial Narrow" panose="020B0606020202030204" pitchFamily="34" charset="0"/>
            </a:endParaRPr>
          </a:p>
          <a:p>
            <a:pPr marL="285750" indent="-285750">
              <a:buFont typeface="Wingdings" panose="05000000000000000000" pitchFamily="2" charset="2"/>
              <a:buChar char="q"/>
            </a:pPr>
            <a:r>
              <a:rPr lang="es-CO" sz="1600" b="1">
                <a:solidFill>
                  <a:srgbClr val="C00000"/>
                </a:solidFill>
                <a:latin typeface="Arial Narrow"/>
              </a:rPr>
              <a:t>Estimaciones inferiores o superiores de recaudo</a:t>
            </a:r>
          </a:p>
          <a:p>
            <a:endParaRPr lang="es-CO" sz="1600" b="1">
              <a:solidFill>
                <a:srgbClr val="C00000"/>
              </a:solidFill>
              <a:latin typeface="Arial Narrow" panose="020B0606020202030204" pitchFamily="34" charset="0"/>
            </a:endParaRPr>
          </a:p>
          <a:p>
            <a:pPr marL="285750" indent="-285750">
              <a:buFont typeface="Arial" panose="020B0604020202020204" pitchFamily="34" charset="0"/>
              <a:buChar char="•"/>
            </a:pPr>
            <a:r>
              <a:rPr lang="es-CO" sz="1600">
                <a:latin typeface="Arial Narrow"/>
              </a:rPr>
              <a:t>Decreto alcalde mayor o Resolución </a:t>
            </a:r>
            <a:endParaRPr lang="es-CO" sz="1600">
              <a:latin typeface="Arial Narrow" panose="020B0606020202030204" pitchFamily="34" charset="0"/>
            </a:endParaRPr>
          </a:p>
          <a:p>
            <a:endParaRPr lang="es-CO" sz="800">
              <a:latin typeface="Arial Narrow" panose="020B0606020202030204" pitchFamily="34" charset="0"/>
            </a:endParaRPr>
          </a:p>
        </p:txBody>
      </p:sp>
      <p:sp>
        <p:nvSpPr>
          <p:cNvPr id="18" name="CuadroTexto 17">
            <a:extLst>
              <a:ext uri="{FF2B5EF4-FFF2-40B4-BE49-F238E27FC236}">
                <a16:creationId xmlns:a16="http://schemas.microsoft.com/office/drawing/2014/main" id="{CBFF9791-3505-FB41-14F6-BF17066E2BB2}"/>
              </a:ext>
            </a:extLst>
          </p:cNvPr>
          <p:cNvSpPr txBox="1"/>
          <p:nvPr/>
        </p:nvSpPr>
        <p:spPr>
          <a:xfrm>
            <a:off x="4910492" y="3258915"/>
            <a:ext cx="1417227" cy="2308324"/>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endParaRPr lang="es-CO">
              <a:latin typeface="Arial Narrow" panose="020B0606020202030204" pitchFamily="34" charset="0"/>
            </a:endParaRPr>
          </a:p>
          <a:p>
            <a:pPr algn="ctr"/>
            <a:endParaRPr lang="es-CO">
              <a:solidFill>
                <a:srgbClr val="000000"/>
              </a:solidFill>
              <a:latin typeface="Arial Narrow"/>
            </a:endParaRPr>
          </a:p>
          <a:p>
            <a:pPr algn="ctr"/>
            <a:r>
              <a:rPr lang="es-CO" b="1">
                <a:solidFill>
                  <a:srgbClr val="002060"/>
                </a:solidFill>
                <a:latin typeface="Arial Narrow"/>
              </a:rPr>
              <a:t>Modificación de fuentes de financiación en el gasto</a:t>
            </a:r>
          </a:p>
          <a:p>
            <a:pPr algn="ctr"/>
            <a:endParaRPr lang="es-CO" b="1">
              <a:solidFill>
                <a:srgbClr val="002060"/>
              </a:solidFill>
              <a:latin typeface="Arial Narrow" panose="020B0606020202030204" pitchFamily="34" charset="0"/>
            </a:endParaRPr>
          </a:p>
          <a:p>
            <a:pPr algn="ctr"/>
            <a:endParaRPr lang="es-CO" b="1">
              <a:solidFill>
                <a:srgbClr val="002060"/>
              </a:solidFill>
              <a:latin typeface="Arial Narrow" panose="020B0606020202030204" pitchFamily="34" charset="0"/>
            </a:endParaRPr>
          </a:p>
        </p:txBody>
      </p:sp>
      <p:sp>
        <p:nvSpPr>
          <p:cNvPr id="25" name="CuadroTexto 24">
            <a:extLst>
              <a:ext uri="{FF2B5EF4-FFF2-40B4-BE49-F238E27FC236}">
                <a16:creationId xmlns:a16="http://schemas.microsoft.com/office/drawing/2014/main" id="{52859D33-A8F6-5236-D869-F80416149445}"/>
              </a:ext>
            </a:extLst>
          </p:cNvPr>
          <p:cNvSpPr txBox="1"/>
          <p:nvPr/>
        </p:nvSpPr>
        <p:spPr>
          <a:xfrm>
            <a:off x="6913750" y="2058963"/>
            <a:ext cx="2480987" cy="107721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s-CO" sz="1600" b="1">
                <a:solidFill>
                  <a:srgbClr val="002060"/>
                </a:solidFill>
                <a:latin typeface="Arial Narrow"/>
              </a:rPr>
              <a:t>Cambio de montos entre conceptos</a:t>
            </a:r>
          </a:p>
          <a:p>
            <a:pPr algn="ctr"/>
            <a:r>
              <a:rPr lang="es-CO" sz="1600" b="1">
                <a:solidFill>
                  <a:srgbClr val="002060"/>
                </a:solidFill>
                <a:latin typeface="Arial Narrow"/>
              </a:rPr>
              <a:t>de gasto</a:t>
            </a:r>
          </a:p>
          <a:p>
            <a:pPr algn="ctr"/>
            <a:endParaRPr lang="es-CO" sz="1600" b="1">
              <a:solidFill>
                <a:srgbClr val="002060"/>
              </a:solidFill>
              <a:latin typeface="Arial Narrow" panose="020B0606020202030204" pitchFamily="34" charset="0"/>
            </a:endParaRPr>
          </a:p>
        </p:txBody>
      </p:sp>
      <p:sp>
        <p:nvSpPr>
          <p:cNvPr id="26" name="CuadroTexto 25">
            <a:extLst>
              <a:ext uri="{FF2B5EF4-FFF2-40B4-BE49-F238E27FC236}">
                <a16:creationId xmlns:a16="http://schemas.microsoft.com/office/drawing/2014/main" id="{425CB79A-0012-D471-5E59-FDAAD476C434}"/>
              </a:ext>
            </a:extLst>
          </p:cNvPr>
          <p:cNvSpPr txBox="1"/>
          <p:nvPr/>
        </p:nvSpPr>
        <p:spPr>
          <a:xfrm>
            <a:off x="6913750" y="3265327"/>
            <a:ext cx="2480988" cy="2308324"/>
          </a:xfrm>
          <a:prstGeom prst="rect">
            <a:avLst/>
          </a:prstGeom>
          <a:solidFill>
            <a:schemeClr val="bg1">
              <a:lumMod val="85000"/>
            </a:schemeClr>
          </a:solidFill>
        </p:spPr>
        <p:txBody>
          <a:bodyPr wrap="square" lIns="91440" tIns="45720" rIns="91440" bIns="45720" rtlCol="0" anchor="t">
            <a:spAutoFit/>
          </a:bodyPr>
          <a:lstStyle/>
          <a:p>
            <a:pPr marL="285750" indent="-285750">
              <a:buFont typeface="Wingdings" panose="05000000000000000000" pitchFamily="2" charset="2"/>
              <a:buChar char="q"/>
            </a:pPr>
            <a:r>
              <a:rPr lang="es-CO" sz="1600" b="1">
                <a:solidFill>
                  <a:srgbClr val="C00000"/>
                </a:solidFill>
                <a:latin typeface="Arial Narrow"/>
              </a:rPr>
              <a:t>Cambios durante la ejecución frente a la programación inicial</a:t>
            </a:r>
          </a:p>
          <a:p>
            <a:endParaRPr lang="es-CO" sz="1600" b="1">
              <a:solidFill>
                <a:srgbClr val="C00000"/>
              </a:solidFill>
              <a:latin typeface="Arial Narrow" panose="020B0606020202030204" pitchFamily="34" charset="0"/>
            </a:endParaRPr>
          </a:p>
          <a:p>
            <a:endParaRPr lang="es-CO" sz="1600" b="1">
              <a:solidFill>
                <a:srgbClr val="C00000"/>
              </a:solidFill>
              <a:latin typeface="Arial Narrow" panose="020B0606020202030204" pitchFamily="34" charset="0"/>
            </a:endParaRPr>
          </a:p>
          <a:p>
            <a:pPr marL="285750" indent="-285750">
              <a:buFont typeface="Arial" panose="020B0604020202020204" pitchFamily="34" charset="0"/>
              <a:buChar char="•"/>
            </a:pPr>
            <a:r>
              <a:rPr lang="es-CO" sz="1600">
                <a:latin typeface="Arial Narrow"/>
              </a:rPr>
              <a:t>Procedimiento interno de cada entidad</a:t>
            </a:r>
          </a:p>
          <a:p>
            <a:pPr marL="285750" indent="-285750">
              <a:buFont typeface="Arial" panose="020B0604020202020204" pitchFamily="34" charset="0"/>
              <a:buChar char="•"/>
            </a:pPr>
            <a:endParaRPr lang="es-CO" sz="1600">
              <a:latin typeface="Arial Narrow" panose="020B0606020202030204" pitchFamily="34" charset="0"/>
            </a:endParaRPr>
          </a:p>
          <a:p>
            <a:endParaRPr lang="es-CO" sz="1600">
              <a:latin typeface="Arial Narrow" panose="020B0606020202030204" pitchFamily="34" charset="0"/>
            </a:endParaRPr>
          </a:p>
        </p:txBody>
      </p:sp>
      <p:sp>
        <p:nvSpPr>
          <p:cNvPr id="27" name="CuadroTexto 26">
            <a:extLst>
              <a:ext uri="{FF2B5EF4-FFF2-40B4-BE49-F238E27FC236}">
                <a16:creationId xmlns:a16="http://schemas.microsoft.com/office/drawing/2014/main" id="{C06B26F6-7BF1-4CDA-3103-861EDA6DA0F1}"/>
              </a:ext>
            </a:extLst>
          </p:cNvPr>
          <p:cNvSpPr txBox="1"/>
          <p:nvPr/>
        </p:nvSpPr>
        <p:spPr>
          <a:xfrm>
            <a:off x="9548271" y="2058963"/>
            <a:ext cx="1692110" cy="107721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s-CO" sz="1600" b="1">
                <a:solidFill>
                  <a:srgbClr val="002060"/>
                </a:solidFill>
                <a:latin typeface="Arial Narrow"/>
              </a:rPr>
              <a:t>Creación o modificación de elementos PEP</a:t>
            </a:r>
          </a:p>
          <a:p>
            <a:pPr algn="ctr"/>
            <a:endParaRPr lang="es-CO" sz="1600" b="1">
              <a:solidFill>
                <a:srgbClr val="002060"/>
              </a:solidFill>
              <a:latin typeface="Arial Narrow" panose="020B0606020202030204" pitchFamily="34" charset="0"/>
            </a:endParaRPr>
          </a:p>
        </p:txBody>
      </p:sp>
      <p:sp>
        <p:nvSpPr>
          <p:cNvPr id="28" name="CuadroTexto 27">
            <a:extLst>
              <a:ext uri="{FF2B5EF4-FFF2-40B4-BE49-F238E27FC236}">
                <a16:creationId xmlns:a16="http://schemas.microsoft.com/office/drawing/2014/main" id="{827FCB20-B542-0DE2-8DEE-A272653B2AA2}"/>
              </a:ext>
            </a:extLst>
          </p:cNvPr>
          <p:cNvSpPr txBox="1"/>
          <p:nvPr/>
        </p:nvSpPr>
        <p:spPr>
          <a:xfrm>
            <a:off x="9548270" y="3265327"/>
            <a:ext cx="1810763" cy="2308324"/>
          </a:xfrm>
          <a:prstGeom prst="rect">
            <a:avLst/>
          </a:prstGeom>
          <a:solidFill>
            <a:schemeClr val="bg1">
              <a:lumMod val="85000"/>
            </a:schemeClr>
          </a:solidFill>
        </p:spPr>
        <p:txBody>
          <a:bodyPr wrap="square" lIns="91440" tIns="45720" rIns="91440" bIns="45720" rtlCol="0" anchor="t">
            <a:spAutoFit/>
          </a:bodyPr>
          <a:lstStyle/>
          <a:p>
            <a:pPr marL="285750" indent="-285750">
              <a:buFont typeface="Wingdings" panose="05000000000000000000" pitchFamily="2" charset="2"/>
              <a:buChar char="q"/>
            </a:pPr>
            <a:r>
              <a:rPr lang="es-CO" sz="1600" b="1">
                <a:solidFill>
                  <a:srgbClr val="C00000"/>
                </a:solidFill>
                <a:latin typeface="Arial Narrow"/>
              </a:rPr>
              <a:t>Por la creación de productos del CPC del DANE</a:t>
            </a:r>
          </a:p>
          <a:p>
            <a:endParaRPr lang="es-CO" sz="1600" b="1">
              <a:solidFill>
                <a:srgbClr val="C00000"/>
              </a:solidFill>
              <a:latin typeface="Arial Narrow" panose="020B0606020202030204" pitchFamily="34" charset="0"/>
            </a:endParaRPr>
          </a:p>
          <a:p>
            <a:endParaRPr lang="es-CO" sz="1600" b="1">
              <a:solidFill>
                <a:srgbClr val="C00000"/>
              </a:solidFill>
              <a:latin typeface="Arial Narrow" panose="020B0606020202030204" pitchFamily="34" charset="0"/>
            </a:endParaRPr>
          </a:p>
          <a:p>
            <a:pPr marL="285750" indent="-285750">
              <a:buFont typeface="Arial" panose="020B0604020202020204" pitchFamily="34" charset="0"/>
              <a:buChar char="•"/>
            </a:pPr>
            <a:r>
              <a:rPr lang="es-CO" sz="1600">
                <a:latin typeface="Arial Narrow"/>
              </a:rPr>
              <a:t>Trámite ante la DDP</a:t>
            </a:r>
          </a:p>
          <a:p>
            <a:endParaRPr lang="es-CO" sz="800">
              <a:latin typeface="Arial Narrow" panose="020B0606020202030204" pitchFamily="34" charset="0"/>
            </a:endParaRPr>
          </a:p>
          <a:p>
            <a:endParaRPr lang="es-CO" sz="800">
              <a:latin typeface="Arial Narrow" panose="020B0606020202030204" pitchFamily="34" charset="0"/>
            </a:endParaRPr>
          </a:p>
          <a:p>
            <a:endParaRPr lang="es-CO" sz="800">
              <a:latin typeface="Arial Narrow" panose="020B0606020202030204" pitchFamily="34" charset="0"/>
            </a:endParaRPr>
          </a:p>
          <a:p>
            <a:endParaRPr lang="es-CO" sz="800">
              <a:latin typeface="Arial Narrow" panose="020B0606020202030204" pitchFamily="34" charset="0"/>
            </a:endParaRPr>
          </a:p>
        </p:txBody>
      </p:sp>
      <p:sp>
        <p:nvSpPr>
          <p:cNvPr id="6" name="CuadroTexto 21">
            <a:extLst>
              <a:ext uri="{FF2B5EF4-FFF2-40B4-BE49-F238E27FC236}">
                <a16:creationId xmlns:a16="http://schemas.microsoft.com/office/drawing/2014/main" id="{FB410186-FB16-AB0F-1BB1-1246561FAE51}"/>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3" name="CuadroTexto 22">
            <a:extLst>
              <a:ext uri="{FF2B5EF4-FFF2-40B4-BE49-F238E27FC236}">
                <a16:creationId xmlns:a16="http://schemas.microsoft.com/office/drawing/2014/main" id="{E7156FD0-E2D0-CFE9-74A1-CC26955BD13A}"/>
              </a:ext>
            </a:extLst>
          </p:cNvPr>
          <p:cNvSpPr txBox="1">
            <a:spLocks noChangeArrowheads="1"/>
          </p:cNvSpPr>
          <p:nvPr/>
        </p:nvSpPr>
        <p:spPr bwMode="auto">
          <a:xfrm>
            <a:off x="261249" y="938902"/>
            <a:ext cx="10679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Otras operaciones presupuestales </a:t>
            </a:r>
            <a:endParaRPr lang="es-CO"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662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Rectángulo">
            <a:extLst>
              <a:ext uri="{FF2B5EF4-FFF2-40B4-BE49-F238E27FC236}">
                <a16:creationId xmlns:a16="http://schemas.microsoft.com/office/drawing/2014/main" id="{63432E35-A06C-4E52-99B8-9E7BAA06FE88}"/>
              </a:ext>
            </a:extLst>
          </p:cNvPr>
          <p:cNvSpPr>
            <a:spLocks noChangeArrowheads="1"/>
          </p:cNvSpPr>
          <p:nvPr/>
        </p:nvSpPr>
        <p:spPr bwMode="auto">
          <a:xfrm>
            <a:off x="1102470" y="1614438"/>
            <a:ext cx="10547007" cy="4924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p>
            <a:pPr marL="457200" indent="-457200" algn="just">
              <a:buFont typeface="Wingdings" panose="05000000000000000000" pitchFamily="2" charset="2"/>
              <a:buChar char="Ø"/>
            </a:pPr>
            <a:r>
              <a:rPr lang="es-ES" altLang="es-CO" sz="1600">
                <a:latin typeface="+mn-lt"/>
                <a:cs typeface="Arial"/>
              </a:rPr>
              <a:t>Se debe tener en cuenta el marco normativo legal vigente, en especial el Manual Operativo Presupuestal y los Lineamientos de Política Presupuestal.</a:t>
            </a:r>
            <a:endParaRPr lang="en-US" sz="1600">
              <a:latin typeface="+mn-lt"/>
            </a:endParaRPr>
          </a:p>
          <a:p>
            <a:pPr marL="457200" indent="-457200" algn="just">
              <a:buFont typeface="Wingdings" panose="05000000000000000000" pitchFamily="2" charset="2"/>
              <a:buChar char="Ø"/>
            </a:pPr>
            <a:endParaRPr lang="es-ES" altLang="es-CO" sz="1600">
              <a:latin typeface="+mn-lt"/>
              <a:cs typeface="Arial"/>
            </a:endParaRPr>
          </a:p>
          <a:p>
            <a:pPr marL="457200" indent="-457200" algn="just">
              <a:spcBef>
                <a:spcPct val="0"/>
              </a:spcBef>
              <a:buFont typeface="Wingdings" panose="05000000000000000000" pitchFamily="2" charset="2"/>
              <a:buChar char="Ø"/>
            </a:pPr>
            <a:r>
              <a:rPr lang="es-ES" altLang="es-CO" sz="1600">
                <a:latin typeface="+mn-lt"/>
                <a:cs typeface="Arial"/>
              </a:rPr>
              <a:t>Para los trámites de cambios de fondos y traslados presupuestales se debe homologar previamente las </a:t>
            </a:r>
            <a:r>
              <a:rPr lang="es-ES" altLang="es-CO" sz="1600" err="1">
                <a:latin typeface="+mn-lt"/>
                <a:cs typeface="Arial"/>
              </a:rPr>
              <a:t>pospres</a:t>
            </a:r>
            <a:r>
              <a:rPr lang="es-ES" altLang="es-CO" sz="1600">
                <a:latin typeface="+mn-lt"/>
                <a:cs typeface="Arial"/>
              </a:rPr>
              <a:t> y fondos (Chip y FUT).</a:t>
            </a:r>
          </a:p>
          <a:p>
            <a:pPr marL="457200" indent="-457200" algn="just">
              <a:buFont typeface="Wingdings" panose="05000000000000000000" pitchFamily="2" charset="2"/>
              <a:buChar char="Ø"/>
            </a:pPr>
            <a:endParaRPr lang="es-ES" altLang="es-CO" sz="1600">
              <a:latin typeface="+mn-lt"/>
              <a:cs typeface="Arial"/>
            </a:endParaRPr>
          </a:p>
          <a:p>
            <a:pPr marL="457200" indent="-457200" algn="just">
              <a:buFont typeface="Wingdings" panose="05000000000000000000" pitchFamily="2" charset="2"/>
              <a:buChar char="Ø"/>
            </a:pPr>
            <a:r>
              <a:rPr lang="es-ES" altLang="es-CO" sz="1600">
                <a:latin typeface="+mn-lt"/>
                <a:cs typeface="Arial"/>
              </a:rPr>
              <a:t>Se debe tener en cuenta el procedimiento  establecido en la circular </a:t>
            </a:r>
            <a:r>
              <a:rPr lang="es-MX" sz="1600">
                <a:latin typeface="+mn-lt"/>
                <a:cs typeface="Arial"/>
              </a:rPr>
              <a:t>Externa DDP-000002 del 10 de febrero de 2023 - Guía para solicitar creación elemento PEP y homologaciones.</a:t>
            </a:r>
            <a:endParaRPr lang="es-ES" altLang="es-CO" sz="1600">
              <a:latin typeface="+mn-lt"/>
              <a:cs typeface="Arial"/>
            </a:endParaRPr>
          </a:p>
          <a:p>
            <a:pPr marL="457200" indent="-457200" algn="just">
              <a:spcBef>
                <a:spcPct val="0"/>
              </a:spcBef>
              <a:buFont typeface="Wingdings" panose="05000000000000000000" pitchFamily="2" charset="2"/>
              <a:buChar char="Ø"/>
            </a:pPr>
            <a:endParaRPr lang="es-MX" sz="1600">
              <a:latin typeface="+mn-lt"/>
              <a:cs typeface="Arial" panose="020B0604020202020204" pitchFamily="34" charset="0"/>
            </a:endParaRPr>
          </a:p>
          <a:p>
            <a:pPr marL="457200" indent="-457200" algn="just">
              <a:buFont typeface="Wingdings" panose="05000000000000000000" pitchFamily="2" charset="2"/>
              <a:buChar char="Ø"/>
            </a:pPr>
            <a:r>
              <a:rPr lang="es-ES" altLang="es-CO" sz="1600">
                <a:latin typeface="+mn-lt"/>
                <a:cs typeface="Arial"/>
              </a:rPr>
              <a:t>La DDP únicamente da trámite a traslados presupuestales diferentes al quinto nivel (INTW).</a:t>
            </a:r>
          </a:p>
          <a:p>
            <a:pPr marL="457200" indent="-457200" algn="just">
              <a:buFont typeface="Wingdings" panose="05000000000000000000" pitchFamily="2" charset="2"/>
              <a:buChar char="Ø"/>
            </a:pPr>
            <a:endParaRPr lang="es-ES" altLang="es-CO" sz="1600">
              <a:latin typeface="+mn-lt"/>
              <a:cs typeface="Arial" panose="020B0604020202020204" pitchFamily="34" charset="0"/>
            </a:endParaRPr>
          </a:p>
          <a:p>
            <a:pPr marL="457200" indent="-457200" algn="just">
              <a:spcBef>
                <a:spcPct val="0"/>
              </a:spcBef>
              <a:buFont typeface="Wingdings" panose="05000000000000000000" pitchFamily="2" charset="2"/>
              <a:buChar char="Ø"/>
            </a:pPr>
            <a:r>
              <a:rPr lang="es-ES" altLang="es-CO" sz="1600">
                <a:latin typeface="+mn-lt"/>
                <a:cs typeface="Arial"/>
              </a:rPr>
              <a:t>Para los procesos de programación, ejecución y cierre se deben tener en cuenta los parámetros establecidos en los manuales del Sistema de Información Presupuestal.</a:t>
            </a:r>
          </a:p>
          <a:p>
            <a:pPr marL="457200" indent="-457200" algn="just">
              <a:spcBef>
                <a:spcPct val="0"/>
              </a:spcBef>
              <a:buFont typeface="Wingdings" panose="05000000000000000000" pitchFamily="2" charset="2"/>
              <a:buChar char="Ø"/>
            </a:pPr>
            <a:endParaRPr lang="es-ES" altLang="es-CO" sz="1600">
              <a:latin typeface="+mn-lt"/>
              <a:cs typeface="Arial"/>
            </a:endParaRPr>
          </a:p>
          <a:p>
            <a:pPr marL="457200" indent="-457200" algn="just">
              <a:spcBef>
                <a:spcPct val="0"/>
              </a:spcBef>
              <a:buFont typeface="Wingdings" panose="05000000000000000000" pitchFamily="2" charset="2"/>
              <a:buChar char="Ø"/>
            </a:pPr>
            <a:r>
              <a:rPr lang="es-ES" altLang="es-CO" sz="1600">
                <a:latin typeface="+mn-lt"/>
                <a:cs typeface="Arial"/>
              </a:rPr>
              <a:t>Se deben tener en cuenta los tiempos establecidos en la</a:t>
            </a:r>
            <a:r>
              <a:rPr lang="es-MX" sz="1600" b="0" i="0">
                <a:solidFill>
                  <a:srgbClr val="242424"/>
                </a:solidFill>
                <a:effectLst/>
                <a:latin typeface="+mn-lt"/>
              </a:rPr>
              <a:t> Circular Externa No. DDP 000004 del 4 de mayo de 2021 en la cual se estipularon los tiempos de atención para traslados presupuestales y cambios de fuentes:</a:t>
            </a:r>
            <a:r>
              <a:rPr lang="es-MX" sz="1600" b="0" i="0">
                <a:solidFill>
                  <a:srgbClr val="000000"/>
                </a:solidFill>
                <a:effectLst/>
                <a:latin typeface="+mn-lt"/>
              </a:rPr>
              <a:t> “</a:t>
            </a:r>
            <a:r>
              <a:rPr lang="es-MX" sz="1600" b="0" i="1">
                <a:solidFill>
                  <a:srgbClr val="000000"/>
                </a:solidFill>
                <a:effectLst/>
                <a:latin typeface="+mn-lt"/>
              </a:rPr>
              <a:t>Gestión de traslados: cinco (5) días hábiles y Cambios de fuentes: siete (7) días hábiles. Este tiempo se contará, a partir del cumplimiento de todos los requisitos previstos para el trámite de la modificación pertinente</a:t>
            </a:r>
            <a:r>
              <a:rPr lang="es-MX" sz="1600" b="0" i="0">
                <a:solidFill>
                  <a:srgbClr val="000000"/>
                </a:solidFill>
                <a:effectLst/>
                <a:latin typeface="+mn-lt"/>
              </a:rPr>
              <a:t>”</a:t>
            </a:r>
            <a:r>
              <a:rPr lang="es-ES" sz="1600" b="0" i="0">
                <a:solidFill>
                  <a:srgbClr val="000000"/>
                </a:solidFill>
                <a:effectLst/>
                <a:latin typeface="+mn-lt"/>
                <a:cs typeface="Arial"/>
              </a:rPr>
              <a:t>.</a:t>
            </a:r>
          </a:p>
          <a:p>
            <a:pPr marL="457200" indent="-457200" algn="just">
              <a:buFont typeface="Wingdings" panose="05000000000000000000" pitchFamily="2" charset="2"/>
              <a:buChar char="Ø"/>
            </a:pPr>
            <a:endParaRPr lang="es-ES" altLang="es-CO" sz="1600">
              <a:latin typeface="+mj-lt"/>
              <a:cs typeface="Arial"/>
            </a:endParaRPr>
          </a:p>
          <a:p>
            <a:pPr marL="457200" indent="-457200" algn="just">
              <a:buFont typeface="Wingdings" panose="05000000000000000000" pitchFamily="2" charset="2"/>
              <a:buChar char="Ø"/>
            </a:pPr>
            <a:r>
              <a:rPr lang="es-ES" altLang="es-CO" sz="1600">
                <a:latin typeface="+mj-lt"/>
                <a:cs typeface="Arial"/>
              </a:rPr>
              <a:t>Las solicitudes realizadas por la entidad deben seguir el procedimiento de radicación virtual</a:t>
            </a:r>
          </a:p>
        </p:txBody>
      </p:sp>
      <p:sp>
        <p:nvSpPr>
          <p:cNvPr id="8" name="CuadroTexto 21">
            <a:extLst>
              <a:ext uri="{FF2B5EF4-FFF2-40B4-BE49-F238E27FC236}">
                <a16:creationId xmlns:a16="http://schemas.microsoft.com/office/drawing/2014/main" id="{FD1CE126-BC43-4407-A480-93B0C6AF5C25}"/>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4" name="CuadroTexto 22">
            <a:extLst>
              <a:ext uri="{FF2B5EF4-FFF2-40B4-BE49-F238E27FC236}">
                <a16:creationId xmlns:a16="http://schemas.microsoft.com/office/drawing/2014/main" id="{DE8D7CFA-EF42-6B8A-DBB6-ECA4E23D90A6}"/>
              </a:ext>
            </a:extLst>
          </p:cNvPr>
          <p:cNvSpPr txBox="1">
            <a:spLocks noChangeArrowheads="1"/>
          </p:cNvSpPr>
          <p:nvPr/>
        </p:nvSpPr>
        <p:spPr bwMode="auto">
          <a:xfrm>
            <a:off x="261249" y="938902"/>
            <a:ext cx="6294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Trámites recurrentes - Generalidades</a:t>
            </a:r>
            <a:endParaRPr lang="es-MX"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35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1F2D15D-2C45-E2BF-1DEC-295872140FC2}"/>
              </a:ext>
            </a:extLst>
          </p:cNvPr>
          <p:cNvGrpSpPr/>
          <p:nvPr/>
        </p:nvGrpSpPr>
        <p:grpSpPr>
          <a:xfrm>
            <a:off x="3694313" y="1341382"/>
            <a:ext cx="4452100" cy="4988290"/>
            <a:chOff x="3892254" y="1473151"/>
            <a:chExt cx="4452100" cy="4988290"/>
          </a:xfrm>
        </p:grpSpPr>
        <p:sp>
          <p:nvSpPr>
            <p:cNvPr id="6" name="Rectángulo 5">
              <a:extLst>
                <a:ext uri="{FF2B5EF4-FFF2-40B4-BE49-F238E27FC236}">
                  <a16:creationId xmlns:a16="http://schemas.microsoft.com/office/drawing/2014/main" id="{B7325756-314E-032B-8151-9C051F722FE4}"/>
                </a:ext>
              </a:extLst>
            </p:cNvPr>
            <p:cNvSpPr/>
            <p:nvPr/>
          </p:nvSpPr>
          <p:spPr>
            <a:xfrm>
              <a:off x="3892254" y="1473151"/>
              <a:ext cx="2033595" cy="239246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 name="Rectángulo 6">
              <a:extLst>
                <a:ext uri="{FF2B5EF4-FFF2-40B4-BE49-F238E27FC236}">
                  <a16:creationId xmlns:a16="http://schemas.microsoft.com/office/drawing/2014/main" id="{CF29A86F-CCF7-1E8F-1D9D-B75DDDB9D904}"/>
                </a:ext>
              </a:extLst>
            </p:cNvPr>
            <p:cNvSpPr/>
            <p:nvPr/>
          </p:nvSpPr>
          <p:spPr>
            <a:xfrm>
              <a:off x="3993934" y="1568850"/>
              <a:ext cx="1830235" cy="1555102"/>
            </a:xfrm>
            <a:prstGeom prst="rect">
              <a:avLst/>
            </a:prstGeom>
            <a:blipFill>
              <a:blip r:embed="rId2">
                <a:extLst>
                  <a:ext uri="{28A0092B-C50C-407E-A947-70E740481C1C}">
                    <a14:useLocalDpi xmlns:a14="http://schemas.microsoft.com/office/drawing/2010/main" val="0"/>
                  </a:ext>
                </a:extLst>
              </a:blip>
              <a:srcRect/>
              <a:stretch>
                <a:fillRect l="-11000" r="-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Forma libre: forma 7">
              <a:extLst>
                <a:ext uri="{FF2B5EF4-FFF2-40B4-BE49-F238E27FC236}">
                  <a16:creationId xmlns:a16="http://schemas.microsoft.com/office/drawing/2014/main" id="{C70D84BF-CC9E-BFA6-BBDD-F0ECFC314B5B}"/>
                </a:ext>
              </a:extLst>
            </p:cNvPr>
            <p:cNvSpPr/>
            <p:nvPr/>
          </p:nvSpPr>
          <p:spPr>
            <a:xfrm>
              <a:off x="3993934" y="3123953"/>
              <a:ext cx="1830235" cy="645965"/>
            </a:xfrm>
            <a:custGeom>
              <a:avLst/>
              <a:gdLst>
                <a:gd name="connsiteX0" fmla="*/ 0 w 1830235"/>
                <a:gd name="connsiteY0" fmla="*/ 0 h 645965"/>
                <a:gd name="connsiteX1" fmla="*/ 1830235 w 1830235"/>
                <a:gd name="connsiteY1" fmla="*/ 0 h 645965"/>
                <a:gd name="connsiteX2" fmla="*/ 1830235 w 1830235"/>
                <a:gd name="connsiteY2" fmla="*/ 645965 h 645965"/>
                <a:gd name="connsiteX3" fmla="*/ 0 w 1830235"/>
                <a:gd name="connsiteY3" fmla="*/ 645965 h 645965"/>
                <a:gd name="connsiteX4" fmla="*/ 0 w 1830235"/>
                <a:gd name="connsiteY4" fmla="*/ 0 h 645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235" h="645965">
                  <a:moveTo>
                    <a:pt x="0" y="0"/>
                  </a:moveTo>
                  <a:lnTo>
                    <a:pt x="1830235" y="0"/>
                  </a:lnTo>
                  <a:lnTo>
                    <a:pt x="1830235" y="645965"/>
                  </a:lnTo>
                  <a:lnTo>
                    <a:pt x="0" y="645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t>Ejecución Presupuestal de Ingresos y  gastos definitiva</a:t>
              </a:r>
            </a:p>
          </p:txBody>
        </p:sp>
        <p:sp>
          <p:nvSpPr>
            <p:cNvPr id="12" name="Rectángulo 11">
              <a:extLst>
                <a:ext uri="{FF2B5EF4-FFF2-40B4-BE49-F238E27FC236}">
                  <a16:creationId xmlns:a16="http://schemas.microsoft.com/office/drawing/2014/main" id="{EF281264-7887-B45F-8818-77DBEDA7E360}"/>
                </a:ext>
              </a:extLst>
            </p:cNvPr>
            <p:cNvSpPr/>
            <p:nvPr/>
          </p:nvSpPr>
          <p:spPr>
            <a:xfrm>
              <a:off x="6306795" y="1473151"/>
              <a:ext cx="2033595" cy="239246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ctángulo 12">
              <a:extLst>
                <a:ext uri="{FF2B5EF4-FFF2-40B4-BE49-F238E27FC236}">
                  <a16:creationId xmlns:a16="http://schemas.microsoft.com/office/drawing/2014/main" id="{DC7725BA-7360-81DB-90B8-37CE5ED178B0}"/>
                </a:ext>
              </a:extLst>
            </p:cNvPr>
            <p:cNvSpPr/>
            <p:nvPr/>
          </p:nvSpPr>
          <p:spPr>
            <a:xfrm>
              <a:off x="6408475" y="1568850"/>
              <a:ext cx="1830235" cy="1555102"/>
            </a:xfrm>
            <a:prstGeom prst="rect">
              <a:avLst/>
            </a:prstGeom>
            <a:blipFill>
              <a:blip r:embed="rId3">
                <a:extLst>
                  <a:ext uri="{28A0092B-C50C-407E-A947-70E740481C1C}">
                    <a14:useLocalDpi xmlns:a14="http://schemas.microsoft.com/office/drawing/2010/main" val="0"/>
                  </a:ext>
                </a:extLst>
              </a:blip>
              <a:srcRect/>
              <a:stretch>
                <a:fillRect l="-7000" r="-7000"/>
              </a:stretch>
            </a:blipFill>
          </p:spPr>
          <p:style>
            <a:lnRef idx="0">
              <a:schemeClr val="lt1">
                <a:hueOff val="0"/>
                <a:satOff val="0"/>
                <a:lumOff val="0"/>
                <a:alphaOff val="0"/>
              </a:schemeClr>
            </a:lnRef>
            <a:fillRef idx="1">
              <a:scrgbClr r="0" g="0" b="0"/>
            </a:fillRef>
            <a:effectRef idx="3">
              <a:schemeClr val="accent1">
                <a:tint val="50000"/>
                <a:hueOff val="63713"/>
                <a:satOff val="7432"/>
                <a:lumOff val="6957"/>
                <a:alphaOff val="0"/>
              </a:schemeClr>
            </a:effectRef>
            <a:fontRef idx="minor">
              <a:schemeClr val="lt1">
                <a:hueOff val="0"/>
                <a:satOff val="0"/>
                <a:lumOff val="0"/>
                <a:alphaOff val="0"/>
              </a:schemeClr>
            </a:fontRef>
          </p:style>
        </p:sp>
        <p:sp>
          <p:nvSpPr>
            <p:cNvPr id="14" name="Forma libre: forma 13">
              <a:extLst>
                <a:ext uri="{FF2B5EF4-FFF2-40B4-BE49-F238E27FC236}">
                  <a16:creationId xmlns:a16="http://schemas.microsoft.com/office/drawing/2014/main" id="{4935D3F9-B397-59A1-A7F1-0E5FBA75F5F0}"/>
                </a:ext>
              </a:extLst>
            </p:cNvPr>
            <p:cNvSpPr/>
            <p:nvPr/>
          </p:nvSpPr>
          <p:spPr>
            <a:xfrm>
              <a:off x="6408475" y="3123953"/>
              <a:ext cx="1830235" cy="645965"/>
            </a:xfrm>
            <a:custGeom>
              <a:avLst/>
              <a:gdLst>
                <a:gd name="connsiteX0" fmla="*/ 0 w 1830235"/>
                <a:gd name="connsiteY0" fmla="*/ 0 h 645965"/>
                <a:gd name="connsiteX1" fmla="*/ 1830235 w 1830235"/>
                <a:gd name="connsiteY1" fmla="*/ 0 h 645965"/>
                <a:gd name="connsiteX2" fmla="*/ 1830235 w 1830235"/>
                <a:gd name="connsiteY2" fmla="*/ 645965 h 645965"/>
                <a:gd name="connsiteX3" fmla="*/ 0 w 1830235"/>
                <a:gd name="connsiteY3" fmla="*/ 645965 h 645965"/>
                <a:gd name="connsiteX4" fmla="*/ 0 w 1830235"/>
                <a:gd name="connsiteY4" fmla="*/ 0 h 645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235" h="645965">
                  <a:moveTo>
                    <a:pt x="0" y="0"/>
                  </a:moveTo>
                  <a:lnTo>
                    <a:pt x="1830235" y="0"/>
                  </a:lnTo>
                  <a:lnTo>
                    <a:pt x="1830235" y="645965"/>
                  </a:lnTo>
                  <a:lnTo>
                    <a:pt x="0" y="645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t>Cuentas por pagar pendientes de pago (</a:t>
              </a:r>
              <a:r>
                <a:rPr lang="es-CO" sz="1000" kern="1200" err="1"/>
                <a:t>Tesorales</a:t>
              </a:r>
              <a:r>
                <a:rPr lang="es-CO" sz="1000" kern="1200"/>
                <a:t>) en EP, EICD y ESE</a:t>
              </a:r>
            </a:p>
          </p:txBody>
        </p:sp>
        <p:sp>
          <p:nvSpPr>
            <p:cNvPr id="15" name="Rectángulo 14">
              <a:extLst>
                <a:ext uri="{FF2B5EF4-FFF2-40B4-BE49-F238E27FC236}">
                  <a16:creationId xmlns:a16="http://schemas.microsoft.com/office/drawing/2014/main" id="{D89D70D8-2877-48D4-BBCB-4B1DAAE48A13}"/>
                </a:ext>
              </a:extLst>
            </p:cNvPr>
            <p:cNvSpPr/>
            <p:nvPr/>
          </p:nvSpPr>
          <p:spPr>
            <a:xfrm>
              <a:off x="3912358" y="4068976"/>
              <a:ext cx="2033595" cy="239246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ángulo 15">
              <a:extLst>
                <a:ext uri="{FF2B5EF4-FFF2-40B4-BE49-F238E27FC236}">
                  <a16:creationId xmlns:a16="http://schemas.microsoft.com/office/drawing/2014/main" id="{00660AD6-6A5C-DFEE-5660-F002646925FF}"/>
                </a:ext>
              </a:extLst>
            </p:cNvPr>
            <p:cNvSpPr/>
            <p:nvPr/>
          </p:nvSpPr>
          <p:spPr>
            <a:xfrm>
              <a:off x="4014038" y="4164675"/>
              <a:ext cx="1830235" cy="1555102"/>
            </a:xfrm>
            <a:prstGeom prst="rect">
              <a:avLst/>
            </a:prstGeom>
            <a:blipFill>
              <a:blip r:embed="rId4">
                <a:extLst>
                  <a:ext uri="{28A0092B-C50C-407E-A947-70E740481C1C}">
                    <a14:useLocalDpi xmlns:a14="http://schemas.microsoft.com/office/drawing/2010/main" val="0"/>
                  </a:ext>
                </a:extLst>
              </a:blip>
              <a:srcRect/>
              <a:stretch>
                <a:fillRect t="-10000" b="-10000"/>
              </a:stretch>
            </a:blipFill>
          </p:spPr>
          <p:style>
            <a:lnRef idx="0">
              <a:schemeClr val="lt1">
                <a:hueOff val="0"/>
                <a:satOff val="0"/>
                <a:lumOff val="0"/>
                <a:alphaOff val="0"/>
              </a:schemeClr>
            </a:lnRef>
            <a:fillRef idx="1">
              <a:scrgbClr r="0" g="0" b="0"/>
            </a:fillRef>
            <a:effectRef idx="3">
              <a:schemeClr val="accent1">
                <a:tint val="50000"/>
                <a:hueOff val="95570"/>
                <a:satOff val="11149"/>
                <a:lumOff val="10436"/>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41B4A41F-F343-A4CB-56A4-636FD7285F33}"/>
                </a:ext>
              </a:extLst>
            </p:cNvPr>
            <p:cNvSpPr/>
            <p:nvPr/>
          </p:nvSpPr>
          <p:spPr>
            <a:xfrm>
              <a:off x="4014038" y="5719777"/>
              <a:ext cx="1830235" cy="645965"/>
            </a:xfrm>
            <a:custGeom>
              <a:avLst/>
              <a:gdLst>
                <a:gd name="connsiteX0" fmla="*/ 0 w 1830235"/>
                <a:gd name="connsiteY0" fmla="*/ 0 h 645965"/>
                <a:gd name="connsiteX1" fmla="*/ 1830235 w 1830235"/>
                <a:gd name="connsiteY1" fmla="*/ 0 h 645965"/>
                <a:gd name="connsiteX2" fmla="*/ 1830235 w 1830235"/>
                <a:gd name="connsiteY2" fmla="*/ 645965 h 645965"/>
                <a:gd name="connsiteX3" fmla="*/ 0 w 1830235"/>
                <a:gd name="connsiteY3" fmla="*/ 645965 h 645965"/>
                <a:gd name="connsiteX4" fmla="*/ 0 w 1830235"/>
                <a:gd name="connsiteY4" fmla="*/ 0 h 645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235" h="645965">
                  <a:moveTo>
                    <a:pt x="0" y="0"/>
                  </a:moveTo>
                  <a:lnTo>
                    <a:pt x="1830235" y="0"/>
                  </a:lnTo>
                  <a:lnTo>
                    <a:pt x="1830235" y="645965"/>
                  </a:lnTo>
                  <a:lnTo>
                    <a:pt x="0" y="645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t>Estado de Tesorería a 31 de diciembre </a:t>
              </a:r>
            </a:p>
          </p:txBody>
        </p:sp>
        <p:sp>
          <p:nvSpPr>
            <p:cNvPr id="18" name="Rectángulo 17">
              <a:extLst>
                <a:ext uri="{FF2B5EF4-FFF2-40B4-BE49-F238E27FC236}">
                  <a16:creationId xmlns:a16="http://schemas.microsoft.com/office/drawing/2014/main" id="{9F308592-B938-3288-38D3-47AEA63CF7B4}"/>
                </a:ext>
              </a:extLst>
            </p:cNvPr>
            <p:cNvSpPr/>
            <p:nvPr/>
          </p:nvSpPr>
          <p:spPr>
            <a:xfrm>
              <a:off x="6310759" y="4068976"/>
              <a:ext cx="2033595" cy="2392465"/>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Rectángulo 19">
              <a:extLst>
                <a:ext uri="{FF2B5EF4-FFF2-40B4-BE49-F238E27FC236}">
                  <a16:creationId xmlns:a16="http://schemas.microsoft.com/office/drawing/2014/main" id="{05F86F07-6F82-C7D9-B172-119D836C2FE1}"/>
                </a:ext>
              </a:extLst>
            </p:cNvPr>
            <p:cNvSpPr/>
            <p:nvPr/>
          </p:nvSpPr>
          <p:spPr>
            <a:xfrm>
              <a:off x="6412438" y="4164675"/>
              <a:ext cx="1830235" cy="1555102"/>
            </a:xfrm>
            <a:prstGeom prst="rect">
              <a:avLst/>
            </a:prstGeom>
            <a:blipFill>
              <a:blip r:embed="rId5" cstate="print">
                <a:extLst>
                  <a:ext uri="{28A0092B-C50C-407E-A947-70E740481C1C}">
                    <a14:useLocalDpi xmlns:a14="http://schemas.microsoft.com/office/drawing/2010/main" val="0"/>
                  </a:ext>
                </a:extLst>
              </a:blip>
              <a:srcRect/>
              <a:stretch>
                <a:fillRect l="-19000" r="-19000"/>
              </a:stretch>
            </a:blipFill>
          </p:spPr>
          <p:style>
            <a:lnRef idx="0">
              <a:schemeClr val="lt1">
                <a:hueOff val="0"/>
                <a:satOff val="0"/>
                <a:lumOff val="0"/>
                <a:alphaOff val="0"/>
              </a:schemeClr>
            </a:lnRef>
            <a:fillRef idx="1">
              <a:scrgbClr r="0" g="0" b="0"/>
            </a:fillRef>
            <a:effectRef idx="3">
              <a:schemeClr val="accent1">
                <a:tint val="50000"/>
                <a:hueOff val="127427"/>
                <a:satOff val="14865"/>
                <a:lumOff val="13915"/>
                <a:alphaOff val="0"/>
              </a:schemeClr>
            </a:effectRef>
            <a:fontRef idx="minor">
              <a:schemeClr val="lt1">
                <a:hueOff val="0"/>
                <a:satOff val="0"/>
                <a:lumOff val="0"/>
                <a:alphaOff val="0"/>
              </a:schemeClr>
            </a:fontRef>
          </p:style>
        </p:sp>
        <p:sp>
          <p:nvSpPr>
            <p:cNvPr id="21" name="Forma libre: forma 20">
              <a:extLst>
                <a:ext uri="{FF2B5EF4-FFF2-40B4-BE49-F238E27FC236}">
                  <a16:creationId xmlns:a16="http://schemas.microsoft.com/office/drawing/2014/main" id="{6AA565CD-53B0-4E0C-F338-C0658446E7D2}"/>
                </a:ext>
              </a:extLst>
            </p:cNvPr>
            <p:cNvSpPr/>
            <p:nvPr/>
          </p:nvSpPr>
          <p:spPr>
            <a:xfrm>
              <a:off x="6412438" y="5719777"/>
              <a:ext cx="1830235" cy="645965"/>
            </a:xfrm>
            <a:custGeom>
              <a:avLst/>
              <a:gdLst>
                <a:gd name="connsiteX0" fmla="*/ 0 w 1830235"/>
                <a:gd name="connsiteY0" fmla="*/ 0 h 645965"/>
                <a:gd name="connsiteX1" fmla="*/ 1830235 w 1830235"/>
                <a:gd name="connsiteY1" fmla="*/ 0 h 645965"/>
                <a:gd name="connsiteX2" fmla="*/ 1830235 w 1830235"/>
                <a:gd name="connsiteY2" fmla="*/ 645965 h 645965"/>
                <a:gd name="connsiteX3" fmla="*/ 0 w 1830235"/>
                <a:gd name="connsiteY3" fmla="*/ 645965 h 645965"/>
                <a:gd name="connsiteX4" fmla="*/ 0 w 1830235"/>
                <a:gd name="connsiteY4" fmla="*/ 0 h 645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235" h="645965">
                  <a:moveTo>
                    <a:pt x="0" y="0"/>
                  </a:moveTo>
                  <a:lnTo>
                    <a:pt x="1830235" y="0"/>
                  </a:lnTo>
                  <a:lnTo>
                    <a:pt x="1830235" y="645965"/>
                  </a:lnTo>
                  <a:lnTo>
                    <a:pt x="0" y="6459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t>Situación Fiscal</a:t>
              </a:r>
            </a:p>
          </p:txBody>
        </p:sp>
      </p:grpSp>
      <p:sp>
        <p:nvSpPr>
          <p:cNvPr id="11" name="CuadroTexto 21">
            <a:extLst>
              <a:ext uri="{FF2B5EF4-FFF2-40B4-BE49-F238E27FC236}">
                <a16:creationId xmlns:a16="http://schemas.microsoft.com/office/drawing/2014/main" id="{E5A2CD89-2EEC-BFC9-7F7A-498928CE14C5}"/>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
        <p:nvSpPr>
          <p:cNvPr id="2" name="CuadroTexto 22">
            <a:extLst>
              <a:ext uri="{FF2B5EF4-FFF2-40B4-BE49-F238E27FC236}">
                <a16:creationId xmlns:a16="http://schemas.microsoft.com/office/drawing/2014/main" id="{E56C5FBA-1120-40E7-2204-3E89FA7DD333}"/>
              </a:ext>
            </a:extLst>
          </p:cNvPr>
          <p:cNvSpPr txBox="1">
            <a:spLocks noChangeArrowheads="1"/>
          </p:cNvSpPr>
          <p:nvPr/>
        </p:nvSpPr>
        <p:spPr bwMode="auto">
          <a:xfrm>
            <a:off x="261250" y="938902"/>
            <a:ext cx="1706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solidFill>
                  <a:srgbClr val="EA213B"/>
                </a:solidFill>
                <a:latin typeface="Arial"/>
                <a:cs typeface="Arial"/>
              </a:rPr>
              <a:t>Cierre</a:t>
            </a:r>
            <a:endParaRPr lang="es-CO" altLang="es-CO" sz="2000" b="1">
              <a:solidFill>
                <a:srgbClr val="EA21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93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B2809008-9A10-09A8-E51A-3C02AEAA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5613" y="339725"/>
            <a:ext cx="2443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a 5">
            <a:extLst>
              <a:ext uri="{FF2B5EF4-FFF2-40B4-BE49-F238E27FC236}">
                <a16:creationId xmlns:a16="http://schemas.microsoft.com/office/drawing/2014/main" id="{2BE89F7B-F99A-14FE-E570-BF32FAD492DA}"/>
              </a:ext>
            </a:extLst>
          </p:cNvPr>
          <p:cNvGraphicFramePr/>
          <p:nvPr>
            <p:extLst>
              <p:ext uri="{D42A27DB-BD31-4B8C-83A1-F6EECF244321}">
                <p14:modId xmlns:p14="http://schemas.microsoft.com/office/powerpoint/2010/main" val="3890689901"/>
              </p:ext>
            </p:extLst>
          </p:nvPr>
        </p:nvGraphicFramePr>
        <p:xfrm>
          <a:off x="422013" y="1022601"/>
          <a:ext cx="11138016" cy="1074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E1CDC7A8-1CF5-5704-ADDD-E0493A8D8D8C}"/>
              </a:ext>
            </a:extLst>
          </p:cNvPr>
          <p:cNvSpPr txBox="1"/>
          <p:nvPr/>
        </p:nvSpPr>
        <p:spPr>
          <a:xfrm>
            <a:off x="422012" y="2164360"/>
            <a:ext cx="5358003" cy="3785652"/>
          </a:xfrm>
          <a:prstGeom prst="rect">
            <a:avLst/>
          </a:prstGeom>
          <a:noFill/>
          <a:ln w="28575">
            <a:solidFill>
              <a:srgbClr val="186646"/>
            </a:solidFill>
          </a:ln>
        </p:spPr>
        <p:txBody>
          <a:bodyPr wrap="square">
            <a:spAutoFit/>
          </a:bodyPr>
          <a:lstStyle/>
          <a:p>
            <a:pPr marL="285750" indent="-285750">
              <a:buFont typeface="Wingdings" panose="05000000000000000000" pitchFamily="2" charset="2"/>
              <a:buChar char="ü"/>
            </a:pPr>
            <a:r>
              <a:rPr lang="es-MX" sz="1600">
                <a:solidFill>
                  <a:srgbClr val="000000"/>
                </a:solidFill>
                <a:latin typeface="Arial" panose="020B0604020202020204" pitchFamily="34" charset="0"/>
              </a:rPr>
              <a:t>Validar con </a:t>
            </a:r>
            <a:r>
              <a:rPr lang="es-MX" sz="1600" i="0" u="none" strike="noStrike" baseline="0">
                <a:solidFill>
                  <a:srgbClr val="000000"/>
                </a:solidFill>
                <a:latin typeface="Arial" panose="020B0604020202020204" pitchFamily="34" charset="0"/>
              </a:rPr>
              <a:t>un pre cierre: generación de reportes de ejecución presupuestal de ingresos y gastos.</a:t>
            </a:r>
          </a:p>
          <a:p>
            <a:r>
              <a:rPr lang="es-MX" sz="1600" b="1">
                <a:solidFill>
                  <a:srgbClr val="000000"/>
                </a:solidFill>
                <a:latin typeface="Arial" panose="020B0604020202020204" pitchFamily="34" charset="0"/>
              </a:rPr>
              <a:t>	</a:t>
            </a:r>
          </a:p>
          <a:p>
            <a:pPr marL="285750" indent="-285750" algn="just">
              <a:buFont typeface="Wingdings" panose="05000000000000000000" pitchFamily="2" charset="2"/>
              <a:buChar char="ü"/>
            </a:pPr>
            <a:r>
              <a:rPr lang="es-MX" sz="1600">
                <a:solidFill>
                  <a:srgbClr val="000000"/>
                </a:solidFill>
                <a:latin typeface="Arial" panose="020B0604020202020204" pitchFamily="34" charset="0"/>
              </a:rPr>
              <a:t>Efectuar r</a:t>
            </a:r>
            <a:r>
              <a:rPr lang="es-MX" sz="1600" b="0" i="0" u="none" strike="noStrike" baseline="0">
                <a:solidFill>
                  <a:srgbClr val="000000"/>
                </a:solidFill>
                <a:latin typeface="Arial" panose="020B0604020202020204" pitchFamily="34" charset="0"/>
              </a:rPr>
              <a:t>evisión de las órdenes de pago ejecutadas en el sistema </a:t>
            </a:r>
            <a:r>
              <a:rPr lang="es-MX" sz="1600" b="0" i="0" u="none" strike="noStrike" baseline="0" err="1">
                <a:solidFill>
                  <a:srgbClr val="000000"/>
                </a:solidFill>
                <a:latin typeface="Arial" panose="020B0604020202020204" pitchFamily="34" charset="0"/>
              </a:rPr>
              <a:t>Bogdata</a:t>
            </a:r>
            <a:r>
              <a:rPr lang="es-MX" sz="1600" b="0" i="0" u="none" strike="noStrike" baseline="0">
                <a:solidFill>
                  <a:srgbClr val="000000"/>
                </a:solidFill>
                <a:latin typeface="Arial" panose="020B0604020202020204" pitchFamily="34" charset="0"/>
              </a:rPr>
              <a:t> </a:t>
            </a:r>
            <a:r>
              <a:rPr lang="es-MX" sz="1600">
                <a:solidFill>
                  <a:srgbClr val="000000"/>
                </a:solidFill>
                <a:latin typeface="Arial" panose="020B0604020202020204" pitchFamily="34" charset="0"/>
              </a:rPr>
              <a:t>(es reserva o es cuenta por pagar)</a:t>
            </a:r>
            <a:r>
              <a:rPr lang="es-MX" sz="1600" b="0" i="0" u="none" strike="noStrike" baseline="0">
                <a:solidFill>
                  <a:srgbClr val="000000"/>
                </a:solidFill>
                <a:latin typeface="Arial" panose="020B0604020202020204" pitchFamily="34" charset="0"/>
              </a:rPr>
              <a:t>. </a:t>
            </a:r>
          </a:p>
          <a:p>
            <a:pPr marL="285750" indent="-285750" algn="just">
              <a:buFont typeface="Wingdings" panose="05000000000000000000" pitchFamily="2" charset="2"/>
              <a:buChar char="ü"/>
            </a:pPr>
            <a:endParaRPr lang="es-MX" sz="160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sz="1600" b="0" i="0" u="none" strike="noStrike" baseline="0">
                <a:solidFill>
                  <a:srgbClr val="000000"/>
                </a:solidFill>
                <a:latin typeface="Arial" panose="020B0604020202020204" pitchFamily="34" charset="0"/>
              </a:rPr>
              <a:t>El cierre de la ejecución presupuestal  de vigencia en curso com</a:t>
            </a:r>
            <a:r>
              <a:rPr lang="es-MX" sz="1600">
                <a:solidFill>
                  <a:srgbClr val="000000"/>
                </a:solidFill>
                <a:latin typeface="Arial" panose="020B0604020202020204" pitchFamily="34" charset="0"/>
              </a:rPr>
              <a:t>o el </a:t>
            </a:r>
            <a:r>
              <a:rPr lang="es-MX" sz="1600" b="0" i="0" u="none" strike="noStrike" baseline="0">
                <a:solidFill>
                  <a:srgbClr val="000000"/>
                </a:solidFill>
                <a:latin typeface="Arial" panose="020B0604020202020204" pitchFamily="34" charset="0"/>
              </a:rPr>
              <a:t>de reservas, en el Sistema de Información Presupuestal es automático.</a:t>
            </a:r>
          </a:p>
          <a:p>
            <a:pPr marL="285750" indent="-285750" algn="just">
              <a:buFont typeface="Wingdings" panose="05000000000000000000" pitchFamily="2" charset="2"/>
              <a:buChar char="ü"/>
            </a:pPr>
            <a:endParaRPr lang="es-MX" sz="1600">
              <a:solidFill>
                <a:srgbClr val="000000"/>
              </a:solidFill>
              <a:latin typeface="Arial" panose="020B0604020202020204" pitchFamily="34" charset="0"/>
            </a:endParaRPr>
          </a:p>
          <a:p>
            <a:pPr marL="285750" indent="-285750" algn="just">
              <a:buFont typeface="Wingdings" panose="05000000000000000000" pitchFamily="2" charset="2"/>
              <a:buChar char="ü"/>
            </a:pPr>
            <a:r>
              <a:rPr lang="es-MX" sz="1600">
                <a:solidFill>
                  <a:srgbClr val="000000"/>
                </a:solidFill>
                <a:latin typeface="Arial" panose="020B0604020202020204" pitchFamily="34" charset="0"/>
              </a:rPr>
              <a:t>Radicación de informes y reportes del sistema de información presupuestal, en las fechas señaladas en la circular de  Guía de ejecución, seguimiento y cierre presupuestal.</a:t>
            </a:r>
            <a:endParaRPr lang="es-CO"/>
          </a:p>
        </p:txBody>
      </p:sp>
      <p:sp>
        <p:nvSpPr>
          <p:cNvPr id="11" name="CuadroTexto 10">
            <a:extLst>
              <a:ext uri="{FF2B5EF4-FFF2-40B4-BE49-F238E27FC236}">
                <a16:creationId xmlns:a16="http://schemas.microsoft.com/office/drawing/2014/main" id="{3C7A9D57-5813-1019-46A2-B8E48CE69B40}"/>
              </a:ext>
            </a:extLst>
          </p:cNvPr>
          <p:cNvSpPr txBox="1"/>
          <p:nvPr/>
        </p:nvSpPr>
        <p:spPr>
          <a:xfrm>
            <a:off x="6096000" y="2164360"/>
            <a:ext cx="5483837" cy="2339102"/>
          </a:xfrm>
          <a:prstGeom prst="rect">
            <a:avLst/>
          </a:prstGeom>
          <a:noFill/>
          <a:ln w="28575">
            <a:solidFill>
              <a:srgbClr val="C05FD3"/>
            </a:solidFill>
          </a:ln>
        </p:spPr>
        <p:txBody>
          <a:bodyPr wrap="square">
            <a:spAutoFit/>
          </a:bodyPr>
          <a:lstStyle/>
          <a:p>
            <a:r>
              <a:rPr lang="es-MX" sz="1600" b="1">
                <a:solidFill>
                  <a:srgbClr val="FF0000"/>
                </a:solidFill>
                <a:latin typeface="+mn-lt"/>
              </a:rPr>
              <a:t>Documentos </a:t>
            </a:r>
          </a:p>
          <a:p>
            <a:pPr marL="285750" indent="-285750" algn="just">
              <a:buFont typeface="Wingdings" panose="05000000000000000000" pitchFamily="2" charset="2"/>
              <a:buChar char="Ø"/>
            </a:pPr>
            <a:r>
              <a:rPr lang="es-MX" sz="1600">
                <a:solidFill>
                  <a:srgbClr val="000000"/>
                </a:solidFill>
                <a:latin typeface="+mn-lt"/>
              </a:rPr>
              <a:t>Estado de tesorería a 31 de diciembre</a:t>
            </a:r>
          </a:p>
          <a:p>
            <a:pPr marL="285750" indent="-285750" algn="just">
              <a:buFont typeface="Wingdings" panose="05000000000000000000" pitchFamily="2" charset="2"/>
              <a:buChar char="Ø"/>
            </a:pPr>
            <a:r>
              <a:rPr lang="es-MX" sz="1600">
                <a:latin typeface="+mn-lt"/>
              </a:rPr>
              <a:t>Situación fiscal o excedentes financieros.</a:t>
            </a:r>
          </a:p>
          <a:p>
            <a:pPr marL="285750" indent="-285750" algn="just">
              <a:buFont typeface="Wingdings" panose="05000000000000000000" pitchFamily="2" charset="2"/>
              <a:buChar char="Ø"/>
            </a:pPr>
            <a:r>
              <a:rPr lang="es-MX" sz="1600" b="0" i="0" u="none" strike="noStrike" baseline="0">
                <a:solidFill>
                  <a:srgbClr val="000000"/>
                </a:solidFill>
                <a:latin typeface="+mn-lt"/>
              </a:rPr>
              <a:t>Acta de liquidación de excedentes financieros.</a:t>
            </a:r>
          </a:p>
          <a:p>
            <a:pPr marL="285750" indent="-285750" algn="just">
              <a:buFont typeface="Wingdings" panose="05000000000000000000" pitchFamily="2" charset="2"/>
              <a:buChar char="Ø"/>
            </a:pPr>
            <a:r>
              <a:rPr lang="es-MX" sz="1600">
                <a:solidFill>
                  <a:srgbClr val="000000"/>
                </a:solidFill>
                <a:latin typeface="+mn-lt"/>
              </a:rPr>
              <a:t>Acta de fenecimiento de reservas (constitución de pasivos exigibles)</a:t>
            </a:r>
          </a:p>
          <a:p>
            <a:pPr marL="285750" indent="-285750" algn="just">
              <a:buFont typeface="Wingdings" panose="05000000000000000000" pitchFamily="2" charset="2"/>
              <a:buChar char="Ø"/>
            </a:pPr>
            <a:r>
              <a:rPr lang="es-MX" sz="1600" b="0" i="0" u="none" strike="noStrike" baseline="0">
                <a:solidFill>
                  <a:srgbClr val="000000"/>
                </a:solidFill>
                <a:latin typeface="+mn-lt"/>
              </a:rPr>
              <a:t>Relación de las cuentas por pagar (relación reportada por la DDT y tesorerías de las entidades)</a:t>
            </a:r>
          </a:p>
          <a:p>
            <a:pPr marL="285750" indent="-285750" algn="just">
              <a:buFont typeface="Wingdings" panose="05000000000000000000" pitchFamily="2" charset="2"/>
              <a:buChar char="Ø"/>
            </a:pPr>
            <a:r>
              <a:rPr lang="es-MX" sz="1600" b="0" i="0" u="none" strike="noStrike" baseline="0">
                <a:solidFill>
                  <a:srgbClr val="000000"/>
                </a:solidFill>
                <a:latin typeface="+mn-lt"/>
              </a:rPr>
              <a:t>Reporte de constitución de Reservas presupuestales</a:t>
            </a:r>
            <a:r>
              <a:rPr lang="es-MX" sz="1800" b="0" i="0" u="none" strike="noStrike" baseline="0">
                <a:solidFill>
                  <a:srgbClr val="000000"/>
                </a:solidFill>
                <a:latin typeface="+mn-lt"/>
              </a:rPr>
              <a:t>.</a:t>
            </a:r>
          </a:p>
        </p:txBody>
      </p:sp>
      <p:sp>
        <p:nvSpPr>
          <p:cNvPr id="14" name="CuadroTexto 13">
            <a:extLst>
              <a:ext uri="{FF2B5EF4-FFF2-40B4-BE49-F238E27FC236}">
                <a16:creationId xmlns:a16="http://schemas.microsoft.com/office/drawing/2014/main" id="{1D0EAD6B-C213-71F6-AA39-245FC58837EA}"/>
              </a:ext>
            </a:extLst>
          </p:cNvPr>
          <p:cNvSpPr txBox="1"/>
          <p:nvPr/>
        </p:nvSpPr>
        <p:spPr>
          <a:xfrm>
            <a:off x="6096000" y="4657350"/>
            <a:ext cx="5483837" cy="1815882"/>
          </a:xfrm>
          <a:prstGeom prst="rect">
            <a:avLst/>
          </a:prstGeom>
          <a:noFill/>
          <a:ln w="28575">
            <a:solidFill>
              <a:srgbClr val="C05FD3"/>
            </a:solidFill>
          </a:ln>
        </p:spPr>
        <p:txBody>
          <a:bodyPr wrap="square">
            <a:spAutoFit/>
          </a:bodyPr>
          <a:lstStyle/>
          <a:p>
            <a:pPr algn="just"/>
            <a:r>
              <a:rPr lang="es-MX" sz="1600" b="1">
                <a:solidFill>
                  <a:srgbClr val="FF0000"/>
                </a:solidFill>
                <a:latin typeface="+mn-lt"/>
              </a:rPr>
              <a:t>Artículo 69° - Decreto 714 de 1996</a:t>
            </a:r>
          </a:p>
          <a:p>
            <a:pPr marL="285750" indent="-285750" algn="just">
              <a:buFont typeface="Wingdings" panose="05000000000000000000" pitchFamily="2" charset="2"/>
              <a:buChar char="Ø"/>
            </a:pPr>
            <a:r>
              <a:rPr lang="es-MX" sz="1600" b="0" i="0">
                <a:solidFill>
                  <a:srgbClr val="333333"/>
                </a:solidFill>
                <a:effectLst/>
                <a:latin typeface="+mn-lt"/>
              </a:rPr>
              <a:t>Los excedentes financieros de los Establecimientos Públicos son de propiedad del Distrito.</a:t>
            </a:r>
          </a:p>
          <a:p>
            <a:pPr marL="285750" indent="-285750" algn="just">
              <a:buFont typeface="Wingdings" panose="05000000000000000000" pitchFamily="2" charset="2"/>
              <a:buChar char="Ø"/>
            </a:pPr>
            <a:r>
              <a:rPr lang="es-MX" sz="1600" b="0" i="0">
                <a:solidFill>
                  <a:srgbClr val="333333"/>
                </a:solidFill>
                <a:effectLst/>
                <a:latin typeface="+mn-lt"/>
              </a:rPr>
              <a:t>El CONFIS- determina la cuantía  que hará parte de los recursos de capital del Presupuesto Anual.</a:t>
            </a:r>
          </a:p>
          <a:p>
            <a:pPr marL="285750" indent="-285750" algn="just">
              <a:buFont typeface="Wingdings" panose="05000000000000000000" pitchFamily="2" charset="2"/>
              <a:buChar char="Ø"/>
            </a:pPr>
            <a:r>
              <a:rPr lang="es-MX" sz="1600" b="0" i="0">
                <a:solidFill>
                  <a:srgbClr val="333333"/>
                </a:solidFill>
                <a:effectLst/>
                <a:latin typeface="+mn-lt"/>
              </a:rPr>
              <a:t>Asigna, por lo menos el 20% al Establecimiento Público que haya generado dicho excedente.</a:t>
            </a:r>
            <a:endParaRPr lang="es-MX" sz="1800" b="0" i="0" u="none" strike="noStrike" baseline="0">
              <a:solidFill>
                <a:srgbClr val="000000"/>
              </a:solidFill>
              <a:latin typeface="+mn-lt"/>
            </a:endParaRPr>
          </a:p>
        </p:txBody>
      </p:sp>
      <p:sp>
        <p:nvSpPr>
          <p:cNvPr id="3" name="CuadroTexto 21">
            <a:extLst>
              <a:ext uri="{FF2B5EF4-FFF2-40B4-BE49-F238E27FC236}">
                <a16:creationId xmlns:a16="http://schemas.microsoft.com/office/drawing/2014/main" id="{08A07079-C78C-D67B-980F-2509C5579299}"/>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5. Ejecución y cierre</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46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38CEDCE-53C2-ABD5-E812-0ACD1BADDDA1}"/>
              </a:ext>
            </a:extLst>
          </p:cNvPr>
          <p:cNvSpPr/>
          <p:nvPr/>
        </p:nvSpPr>
        <p:spPr>
          <a:xfrm>
            <a:off x="335603" y="1876147"/>
            <a:ext cx="11556142" cy="36004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80010" tIns="40005" rIns="80010" bIns="40005" numCol="1" spcCol="1270" anchor="ctr" anchorCtr="0">
            <a:noAutofit/>
          </a:bodyPr>
          <a:lstStyle/>
          <a:p>
            <a:pPr algn="ctr" defTabSz="933450">
              <a:lnSpc>
                <a:spcPct val="90000"/>
              </a:lnSpc>
              <a:spcAft>
                <a:spcPct val="35000"/>
              </a:spcAft>
            </a:pPr>
            <a:r>
              <a:rPr lang="es-MX" sz="1600" b="1">
                <a:solidFill>
                  <a:schemeClr val="tx1"/>
                </a:solidFill>
              </a:rPr>
              <a:t>Constitución Política de Colombia (Art. 345 - 355) </a:t>
            </a:r>
            <a:endParaRPr lang="es-CO" sz="1600" b="1">
              <a:solidFill>
                <a:schemeClr val="tx1"/>
              </a:solidFill>
            </a:endParaRPr>
          </a:p>
        </p:txBody>
      </p:sp>
      <p:graphicFrame>
        <p:nvGraphicFramePr>
          <p:cNvPr id="15" name="11 Diagrama">
            <a:extLst>
              <a:ext uri="{FF2B5EF4-FFF2-40B4-BE49-F238E27FC236}">
                <a16:creationId xmlns:a16="http://schemas.microsoft.com/office/drawing/2014/main" id="{AE80C85B-687C-56F1-AD0D-C3C0FBC54861}"/>
              </a:ext>
            </a:extLst>
          </p:cNvPr>
          <p:cNvGraphicFramePr/>
          <p:nvPr>
            <p:extLst>
              <p:ext uri="{D42A27DB-BD31-4B8C-83A1-F6EECF244321}">
                <p14:modId xmlns:p14="http://schemas.microsoft.com/office/powerpoint/2010/main" val="33573791"/>
              </p:ext>
            </p:extLst>
          </p:nvPr>
        </p:nvGraphicFramePr>
        <p:xfrm>
          <a:off x="335603" y="2260886"/>
          <a:ext cx="11556143" cy="4426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65C1047C-759A-2E16-A3BF-E76363C2D3F4}"/>
              </a:ext>
            </a:extLst>
          </p:cNvPr>
          <p:cNvSpPr txBox="1"/>
          <p:nvPr/>
        </p:nvSpPr>
        <p:spPr>
          <a:xfrm>
            <a:off x="8352432" y="6436237"/>
            <a:ext cx="3634849" cy="338554"/>
          </a:xfrm>
          <a:prstGeom prst="rect">
            <a:avLst/>
          </a:prstGeom>
          <a:noFill/>
        </p:spPr>
        <p:txBody>
          <a:bodyPr wrap="square" rtlCol="0">
            <a:spAutoFit/>
          </a:bodyPr>
          <a:lstStyle/>
          <a:p>
            <a:pPr algn="r"/>
            <a:r>
              <a:rPr lang="es-CO" sz="1600">
                <a:solidFill>
                  <a:schemeClr val="tx2">
                    <a:lumMod val="75000"/>
                  </a:schemeClr>
                </a:solidFill>
              </a:rPr>
              <a:t>Por reglamentar: Ley 2169 de 2021</a:t>
            </a:r>
          </a:p>
        </p:txBody>
      </p:sp>
      <p:sp>
        <p:nvSpPr>
          <p:cNvPr id="5" name="CuadroTexto 22">
            <a:extLst>
              <a:ext uri="{FF2B5EF4-FFF2-40B4-BE49-F238E27FC236}">
                <a16:creationId xmlns:a16="http://schemas.microsoft.com/office/drawing/2014/main" id="{48F89ACB-735C-DBEA-25DA-5FBEBECBE216}"/>
              </a:ext>
            </a:extLst>
          </p:cNvPr>
          <p:cNvSpPr txBox="1">
            <a:spLocks noChangeArrowheads="1"/>
          </p:cNvSpPr>
          <p:nvPr/>
        </p:nvSpPr>
        <p:spPr bwMode="auto">
          <a:xfrm>
            <a:off x="368481" y="1512772"/>
            <a:ext cx="114893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2000" b="1">
                <a:solidFill>
                  <a:srgbClr val="EA213B"/>
                </a:solidFill>
                <a:latin typeface="Arial" panose="020B0604020202020204" pitchFamily="34" charset="0"/>
                <a:cs typeface="Arial" panose="020B0604020202020204" pitchFamily="34" charset="0"/>
              </a:rPr>
              <a:t>Marco normativo Nacional</a:t>
            </a:r>
            <a:endParaRPr lang="es-MX" altLang="es-CO" sz="2000" b="1">
              <a:solidFill>
                <a:srgbClr val="EA213B"/>
              </a:solidFill>
              <a:latin typeface="Arial" panose="020B0604020202020204" pitchFamily="34" charset="0"/>
              <a:cs typeface="Arial" panose="020B0604020202020204" pitchFamily="34" charset="0"/>
            </a:endParaRPr>
          </a:p>
        </p:txBody>
      </p:sp>
      <p:sp>
        <p:nvSpPr>
          <p:cNvPr id="536" name="CuadroTexto 21">
            <a:extLst>
              <a:ext uri="{FF2B5EF4-FFF2-40B4-BE49-F238E27FC236}">
                <a16:creationId xmlns:a16="http://schemas.microsoft.com/office/drawing/2014/main" id="{8C7C113A-E00D-A766-44D1-455983C40838}"/>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14350" indent="-514350" eaLnBrk="1" hangingPunct="1">
              <a:buAutoNum type="arabicPeriod"/>
            </a:pPr>
            <a:r>
              <a:rPr lang="es-MX" altLang="es-CO" sz="2700" b="1">
                <a:latin typeface="Arial"/>
                <a:cs typeface="Arial"/>
              </a:rPr>
              <a:t>Marco normativo</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212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Teams&#10;&#10;Descripción generada automáticamente">
            <a:extLst>
              <a:ext uri="{FF2B5EF4-FFF2-40B4-BE49-F238E27FC236}">
                <a16:creationId xmlns:a16="http://schemas.microsoft.com/office/drawing/2014/main" id="{1F3921EF-5C1C-1335-FD46-A07D9F6EB8AC}"/>
              </a:ext>
            </a:extLst>
          </p:cNvPr>
          <p:cNvPicPr>
            <a:picLocks noChangeAspect="1"/>
          </p:cNvPicPr>
          <p:nvPr/>
        </p:nvPicPr>
        <p:blipFill rotWithShape="1">
          <a:blip r:embed="rId2"/>
          <a:srcRect b="9372"/>
          <a:stretch/>
        </p:blipFill>
        <p:spPr>
          <a:xfrm>
            <a:off x="1514475" y="10092"/>
            <a:ext cx="8743949" cy="6863747"/>
          </a:xfrm>
          <a:prstGeom prst="rect">
            <a:avLst/>
          </a:prstGeom>
        </p:spPr>
      </p:pic>
      <p:sp>
        <p:nvSpPr>
          <p:cNvPr id="6" name="Elipse 5">
            <a:extLst>
              <a:ext uri="{FF2B5EF4-FFF2-40B4-BE49-F238E27FC236}">
                <a16:creationId xmlns:a16="http://schemas.microsoft.com/office/drawing/2014/main" id="{F7C3B36F-D2DE-108F-F010-05652C471962}"/>
              </a:ext>
            </a:extLst>
          </p:cNvPr>
          <p:cNvSpPr/>
          <p:nvPr/>
        </p:nvSpPr>
        <p:spPr>
          <a:xfrm>
            <a:off x="1288324" y="1714498"/>
            <a:ext cx="6412639" cy="51435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0745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4" name="CuadroTexto 3">
            <a:extLst>
              <a:ext uri="{FF2B5EF4-FFF2-40B4-BE49-F238E27FC236}">
                <a16:creationId xmlns:a16="http://schemas.microsoft.com/office/drawing/2014/main" id="{1015102B-DAA3-A4D0-0537-DC4C3522EBC2}"/>
              </a:ext>
            </a:extLst>
          </p:cNvPr>
          <p:cNvSpPr txBox="1"/>
          <p:nvPr/>
        </p:nvSpPr>
        <p:spPr>
          <a:xfrm>
            <a:off x="784947" y="1343025"/>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t>Marco normativo</a:t>
            </a:r>
          </a:p>
          <a:p>
            <a:pPr marL="457200" indent="-457200">
              <a:buAutoNum type="arabicPeriod"/>
            </a:pPr>
            <a:endParaRPr lang="es-CO" sz="2000"/>
          </a:p>
          <a:p>
            <a:pPr marL="457200" indent="-457200">
              <a:buAutoNum type="arabicPeriod"/>
            </a:pPr>
            <a:r>
              <a:rPr lang="es-CO" sz="2000"/>
              <a:t>Aspectos generales</a:t>
            </a:r>
          </a:p>
          <a:p>
            <a:pPr marL="457200" indent="-457200">
              <a:buAutoNum type="arabicPeriod"/>
            </a:pPr>
            <a:endParaRPr lang="es-CO" sz="2000"/>
          </a:p>
          <a:p>
            <a:pPr marL="457200" indent="-457200">
              <a:buFontTx/>
              <a:buAutoNum type="arabicPeriod"/>
            </a:pPr>
            <a:r>
              <a:rPr lang="es-CO" sz="2000"/>
              <a:t>Calidad del gasto</a:t>
            </a:r>
          </a:p>
          <a:p>
            <a:pPr marL="457200" indent="-457200">
              <a:buFontTx/>
              <a:buAutoNum type="arabicPeriod"/>
            </a:pPr>
            <a:endParaRPr lang="es-CO" sz="2000">
              <a:latin typeface="Calibri"/>
              <a:cs typeface="Calibri"/>
            </a:endParaRPr>
          </a:p>
          <a:p>
            <a:r>
              <a:rPr lang="es-CO" sz="2000"/>
              <a:t>        Break (15 minutos)</a:t>
            </a:r>
          </a:p>
          <a:p>
            <a:endParaRPr lang="es-CO" sz="2000">
              <a:cs typeface="Calibri"/>
            </a:endParaRPr>
          </a:p>
          <a:p>
            <a:pPr marL="457200" indent="-457200">
              <a:buAutoNum type="arabicPeriod" startAt="4"/>
            </a:pPr>
            <a:r>
              <a:rPr lang="es-CO" sz="2000"/>
              <a:t>Programación presupuestal </a:t>
            </a:r>
          </a:p>
          <a:p>
            <a:pPr marL="457200" indent="-457200">
              <a:buAutoNum type="arabicPeriod" startAt="4"/>
            </a:pPr>
            <a:endParaRPr lang="es-CO" sz="2000"/>
          </a:p>
          <a:p>
            <a:pPr marL="457200" indent="-457200">
              <a:buAutoNum type="arabicPeriod" startAt="4"/>
            </a:pPr>
            <a:r>
              <a:rPr lang="es-CO" sz="2000">
                <a:latin typeface="Calibri"/>
                <a:cs typeface="Calibri"/>
              </a:rPr>
              <a:t>Ejecución y </a:t>
            </a:r>
            <a:r>
              <a:rPr lang="es-CO" sz="2000"/>
              <a:t>cierre </a:t>
            </a:r>
          </a:p>
          <a:p>
            <a:pPr marL="457200" indent="-457200">
              <a:buAutoNum type="arabicPeriod" startAt="4"/>
            </a:pPr>
            <a:endParaRPr lang="es-CO" sz="2000" b="1">
              <a:solidFill>
                <a:srgbClr val="00B050"/>
              </a:solidFill>
            </a:endParaRPr>
          </a:p>
          <a:p>
            <a:r>
              <a:rPr lang="es-CO" sz="2800" b="1">
                <a:solidFill>
                  <a:srgbClr val="00B050"/>
                </a:solidFill>
                <a:latin typeface="Calibri"/>
                <a:cs typeface="Calibri"/>
              </a:rPr>
              <a:t>        Preguntas </a:t>
            </a:r>
          </a:p>
          <a:p>
            <a:pPr marL="457200" indent="-457200">
              <a:buAutoNum type="arabicPeriod" startAt="5"/>
            </a:pPr>
            <a:endParaRPr lang="es-CO" sz="2000">
              <a:latin typeface="Calibri"/>
              <a:cs typeface="Calibri"/>
            </a:endParaRPr>
          </a:p>
        </p:txBody>
      </p:sp>
    </p:spTree>
    <p:extLst>
      <p:ext uri="{BB962C8B-B14F-4D97-AF65-F5344CB8AC3E}">
        <p14:creationId xmlns:p14="http://schemas.microsoft.com/office/powerpoint/2010/main" val="26110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A2EE22-C8A0-C4F4-F46B-B5A1FC4554D4}"/>
              </a:ext>
            </a:extLst>
          </p:cNvPr>
          <p:cNvSpPr txBox="1"/>
          <p:nvPr/>
        </p:nvSpPr>
        <p:spPr>
          <a:xfrm>
            <a:off x="3775166" y="2708365"/>
            <a:ext cx="4641668" cy="1200329"/>
          </a:xfrm>
          <a:prstGeom prst="rect">
            <a:avLst/>
          </a:prstGeom>
          <a:noFill/>
        </p:spPr>
        <p:txBody>
          <a:bodyPr wrap="square" rtlCol="0">
            <a:spAutoFit/>
          </a:bodyPr>
          <a:lstStyle/>
          <a:p>
            <a:pPr algn="ctr"/>
            <a:r>
              <a:rPr lang="es-CO" sz="7200" b="1">
                <a:ln w="13462">
                  <a:solidFill>
                    <a:schemeClr val="bg1"/>
                  </a:solidFill>
                  <a:prstDash val="solid"/>
                </a:ln>
                <a:solidFill>
                  <a:schemeClr val="accent4"/>
                </a:solidFill>
                <a:effectLst>
                  <a:outerShdw dist="38100" dir="2700000" algn="bl" rotWithShape="0">
                    <a:schemeClr val="accent5"/>
                  </a:outerShdw>
                </a:effectLst>
              </a:rPr>
              <a:t>GRACIAS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B9A3743-1A68-5D2B-CE9B-58DF51C7A938}"/>
              </a:ext>
            </a:extLst>
          </p:cNvPr>
          <p:cNvSpPr/>
          <p:nvPr/>
        </p:nvSpPr>
        <p:spPr>
          <a:xfrm>
            <a:off x="888486" y="1666427"/>
            <a:ext cx="10415027" cy="46813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80010" tIns="40005" rIns="80010" bIns="40005" numCol="1" spcCol="1270" anchor="ctr" anchorCtr="0">
            <a:noAutofit/>
          </a:bodyPr>
          <a:lstStyle/>
          <a:p>
            <a:pPr algn="ctr" defTabSz="933450">
              <a:lnSpc>
                <a:spcPct val="90000"/>
              </a:lnSpc>
              <a:spcAft>
                <a:spcPct val="35000"/>
              </a:spcAft>
            </a:pPr>
            <a:r>
              <a:rPr lang="es-MX" sz="1600" b="1">
                <a:solidFill>
                  <a:schemeClr val="tx1"/>
                </a:solidFill>
              </a:rPr>
              <a:t>Decreto Ley 1421 de 1993 – adicionado por Ley 2116 de 2021</a:t>
            </a:r>
            <a:endParaRPr lang="es-CO" sz="1600" b="1">
              <a:solidFill>
                <a:schemeClr val="tx1"/>
              </a:solidFill>
            </a:endParaRPr>
          </a:p>
        </p:txBody>
      </p:sp>
      <p:graphicFrame>
        <p:nvGraphicFramePr>
          <p:cNvPr id="10" name="11 Diagrama">
            <a:extLst>
              <a:ext uri="{FF2B5EF4-FFF2-40B4-BE49-F238E27FC236}">
                <a16:creationId xmlns:a16="http://schemas.microsoft.com/office/drawing/2014/main" id="{8A42333C-488A-89A8-7402-E5FBA319D79B}"/>
              </a:ext>
            </a:extLst>
          </p:cNvPr>
          <p:cNvGraphicFramePr/>
          <p:nvPr/>
        </p:nvGraphicFramePr>
        <p:xfrm>
          <a:off x="267628" y="1894951"/>
          <a:ext cx="11658360" cy="413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adroTexto 23">
            <a:extLst>
              <a:ext uri="{FF2B5EF4-FFF2-40B4-BE49-F238E27FC236}">
                <a16:creationId xmlns:a16="http://schemas.microsoft.com/office/drawing/2014/main" id="{33391123-EE3F-81FB-1DCB-E781DE044544}"/>
              </a:ext>
            </a:extLst>
          </p:cNvPr>
          <p:cNvSpPr txBox="1"/>
          <p:nvPr/>
        </p:nvSpPr>
        <p:spPr>
          <a:xfrm>
            <a:off x="2970179" y="5747451"/>
            <a:ext cx="7232573" cy="338554"/>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600" b="1" kern="0">
                <a:solidFill>
                  <a:schemeClr val="bg1"/>
                </a:solidFill>
                <a:cs typeface="Arial"/>
                <a:sym typeface="Arial"/>
              </a:rPr>
              <a:t>MANUAL </a:t>
            </a:r>
            <a:r>
              <a:rPr kumimoji="0" lang="es-CO" sz="1600" b="1" i="0" u="none" strike="noStrike" kern="0" cap="none" spc="0" normalizeH="0" baseline="0" noProof="0">
                <a:ln>
                  <a:noFill/>
                </a:ln>
                <a:solidFill>
                  <a:schemeClr val="bg1"/>
                </a:solidFill>
                <a:effectLst/>
                <a:uLnTx/>
                <a:uFillTx/>
                <a:cs typeface="Arial"/>
                <a:sym typeface="Arial"/>
              </a:rPr>
              <a:t>OPERATIVO PRESUPUESTAL DEL DISTRITO CAPITAL</a:t>
            </a:r>
          </a:p>
        </p:txBody>
      </p:sp>
      <p:sp>
        <p:nvSpPr>
          <p:cNvPr id="4" name="CuadroTexto 22">
            <a:extLst>
              <a:ext uri="{FF2B5EF4-FFF2-40B4-BE49-F238E27FC236}">
                <a16:creationId xmlns:a16="http://schemas.microsoft.com/office/drawing/2014/main" id="{B43DFABE-4480-C061-A6E6-A004E3C608B2}"/>
              </a:ext>
            </a:extLst>
          </p:cNvPr>
          <p:cNvSpPr txBox="1">
            <a:spLocks noChangeArrowheads="1"/>
          </p:cNvSpPr>
          <p:nvPr/>
        </p:nvSpPr>
        <p:spPr bwMode="auto">
          <a:xfrm>
            <a:off x="883951" y="1288654"/>
            <a:ext cx="10424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2000" b="1">
                <a:solidFill>
                  <a:srgbClr val="EA213B"/>
                </a:solidFill>
                <a:latin typeface="Arial" panose="020B0604020202020204" pitchFamily="34" charset="0"/>
                <a:cs typeface="Arial" panose="020B0604020202020204" pitchFamily="34" charset="0"/>
              </a:rPr>
              <a:t>Marco normativo Distrital</a:t>
            </a:r>
            <a:endParaRPr lang="es-MX" altLang="es-CO" sz="2000" b="1">
              <a:solidFill>
                <a:srgbClr val="EA213B"/>
              </a:solidFill>
              <a:latin typeface="Arial" panose="020B0604020202020204" pitchFamily="34" charset="0"/>
              <a:cs typeface="Arial" panose="020B0604020202020204" pitchFamily="34" charset="0"/>
            </a:endParaRPr>
          </a:p>
        </p:txBody>
      </p:sp>
      <p:sp>
        <p:nvSpPr>
          <p:cNvPr id="64" name="CuadroTexto 21">
            <a:extLst>
              <a:ext uri="{FF2B5EF4-FFF2-40B4-BE49-F238E27FC236}">
                <a16:creationId xmlns:a16="http://schemas.microsoft.com/office/drawing/2014/main" id="{52C59700-8111-F233-D4A6-3B93254C9828}"/>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14350" indent="-514350" eaLnBrk="1" hangingPunct="1">
              <a:buAutoNum type="arabicPeriod"/>
            </a:pPr>
            <a:r>
              <a:rPr lang="es-MX" altLang="es-CO" sz="2700" b="1">
                <a:latin typeface="Arial"/>
                <a:cs typeface="Arial"/>
              </a:rPr>
              <a:t>Marco normativo</a:t>
            </a:r>
            <a:endParaRPr lang="es-MX" altLang="es-CO" sz="27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13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30615F98-31A6-7463-D3AE-B0E7826134AC}"/>
              </a:ext>
            </a:extLst>
          </p:cNvPr>
          <p:cNvGraphicFramePr/>
          <p:nvPr>
            <p:extLst>
              <p:ext uri="{D42A27DB-BD31-4B8C-83A1-F6EECF244321}">
                <p14:modId xmlns:p14="http://schemas.microsoft.com/office/powerpoint/2010/main" val="2850606569"/>
              </p:ext>
            </p:extLst>
          </p:nvPr>
        </p:nvGraphicFramePr>
        <p:xfrm>
          <a:off x="-1014165" y="1123894"/>
          <a:ext cx="7274291" cy="4820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uadroTexto 22">
            <a:extLst>
              <a:ext uri="{FF2B5EF4-FFF2-40B4-BE49-F238E27FC236}">
                <a16:creationId xmlns:a16="http://schemas.microsoft.com/office/drawing/2014/main" id="{5B5ECECB-F88D-E788-BEF7-5A5CCFF53895}"/>
              </a:ext>
            </a:extLst>
          </p:cNvPr>
          <p:cNvSpPr txBox="1">
            <a:spLocks noChangeArrowheads="1"/>
          </p:cNvSpPr>
          <p:nvPr/>
        </p:nvSpPr>
        <p:spPr bwMode="auto">
          <a:xfrm>
            <a:off x="263643" y="2390116"/>
            <a:ext cx="2226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CO" altLang="es-CO" sz="2000" b="1">
                <a:solidFill>
                  <a:srgbClr val="EA213B"/>
                </a:solidFill>
                <a:latin typeface="Arial"/>
                <a:cs typeface="Arial"/>
              </a:rPr>
              <a:t>Principios presupuestales</a:t>
            </a:r>
            <a:endParaRPr lang="es-MX" altLang="es-CO" sz="2000" b="1">
              <a:solidFill>
                <a:srgbClr val="EA213B"/>
              </a:solidFill>
              <a:latin typeface="Arial" panose="020B0604020202020204" pitchFamily="34" charset="0"/>
              <a:cs typeface="Arial" panose="020B0604020202020204" pitchFamily="34" charset="0"/>
            </a:endParaRPr>
          </a:p>
        </p:txBody>
      </p:sp>
      <p:sp>
        <p:nvSpPr>
          <p:cNvPr id="75" name="CuadroTexto 21">
            <a:extLst>
              <a:ext uri="{FF2B5EF4-FFF2-40B4-BE49-F238E27FC236}">
                <a16:creationId xmlns:a16="http://schemas.microsoft.com/office/drawing/2014/main" id="{84BD13D6-A156-5BA8-5F5D-BC513E2A6B5C}"/>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14350" indent="-514350" eaLnBrk="1" hangingPunct="1">
              <a:buAutoNum type="arabicPeriod"/>
            </a:pPr>
            <a:r>
              <a:rPr lang="es-MX" altLang="es-CO" sz="2700" b="1">
                <a:latin typeface="Arial"/>
                <a:cs typeface="Arial"/>
              </a:rPr>
              <a:t>Marco normativo</a:t>
            </a:r>
            <a:endParaRPr lang="en-US">
              <a:cs typeface="Calibri" panose="020F0502020204030204" pitchFamily="34" charset="0"/>
            </a:endParaRPr>
          </a:p>
        </p:txBody>
      </p:sp>
      <p:sp>
        <p:nvSpPr>
          <p:cNvPr id="6" name="CuadroTexto 5">
            <a:extLst>
              <a:ext uri="{FF2B5EF4-FFF2-40B4-BE49-F238E27FC236}">
                <a16:creationId xmlns:a16="http://schemas.microsoft.com/office/drawing/2014/main" id="{5ED731F4-69EC-404B-9068-2D4909E2C130}"/>
              </a:ext>
            </a:extLst>
          </p:cNvPr>
          <p:cNvSpPr txBox="1"/>
          <p:nvPr/>
        </p:nvSpPr>
        <p:spPr>
          <a:xfrm>
            <a:off x="10422" y="3068866"/>
            <a:ext cx="2647425" cy="1077218"/>
          </a:xfrm>
          <a:prstGeom prst="rect">
            <a:avLst/>
          </a:prstGeom>
          <a:noFill/>
        </p:spPr>
        <p:txBody>
          <a:bodyPr wrap="square" rtlCol="0">
            <a:spAutoFit/>
          </a:bodyPr>
          <a:lstStyle/>
          <a:p>
            <a:pPr algn="ctr"/>
            <a:r>
              <a:rPr lang="es-CO" sz="1600"/>
              <a:t>Decreto 714 de 1996</a:t>
            </a:r>
          </a:p>
          <a:p>
            <a:pPr algn="ctr"/>
            <a:r>
              <a:rPr lang="es-CO" sz="1600"/>
              <a:t>Artículo 13  </a:t>
            </a:r>
          </a:p>
          <a:p>
            <a:pPr algn="ctr"/>
            <a:r>
              <a:rPr lang="es-CO" sz="1600"/>
              <a:t>Estatuto Orgánico del Presupuesto Distrital </a:t>
            </a:r>
          </a:p>
        </p:txBody>
      </p:sp>
      <p:sp>
        <p:nvSpPr>
          <p:cNvPr id="8" name="CuadroTexto 7">
            <a:extLst>
              <a:ext uri="{FF2B5EF4-FFF2-40B4-BE49-F238E27FC236}">
                <a16:creationId xmlns:a16="http://schemas.microsoft.com/office/drawing/2014/main" id="{A983BC94-A787-4DCB-AEA1-1320A21E4023}"/>
              </a:ext>
            </a:extLst>
          </p:cNvPr>
          <p:cNvSpPr txBox="1"/>
          <p:nvPr/>
        </p:nvSpPr>
        <p:spPr>
          <a:xfrm>
            <a:off x="3696278" y="5609260"/>
            <a:ext cx="7501597" cy="369332"/>
          </a:xfrm>
          <a:prstGeom prst="rect">
            <a:avLst/>
          </a:prstGeom>
          <a:noFill/>
        </p:spPr>
        <p:txBody>
          <a:bodyPr wrap="square">
            <a:spAutoFit/>
          </a:bodyPr>
          <a:lstStyle/>
          <a:p>
            <a:r>
              <a:rPr lang="es-ES_tradnl" sz="1800">
                <a:solidFill>
                  <a:prstClr val="black"/>
                </a:solidFill>
                <a:latin typeface="Calibri"/>
              </a:rPr>
              <a:t>No pueden incluirse ingresos o gastos que no estén previamente autorizados. </a:t>
            </a:r>
            <a:endParaRPr lang="es-CO"/>
          </a:p>
        </p:txBody>
      </p:sp>
      <p:sp>
        <p:nvSpPr>
          <p:cNvPr id="10" name="CuadroTexto 9">
            <a:extLst>
              <a:ext uri="{FF2B5EF4-FFF2-40B4-BE49-F238E27FC236}">
                <a16:creationId xmlns:a16="http://schemas.microsoft.com/office/drawing/2014/main" id="{85278AE0-C47C-4455-BF9C-9A8AF929EED9}"/>
              </a:ext>
            </a:extLst>
          </p:cNvPr>
          <p:cNvSpPr txBox="1"/>
          <p:nvPr/>
        </p:nvSpPr>
        <p:spPr>
          <a:xfrm>
            <a:off x="4692743" y="5156748"/>
            <a:ext cx="7501597" cy="369332"/>
          </a:xfrm>
          <a:prstGeom prst="rect">
            <a:avLst/>
          </a:prstGeom>
          <a:noFill/>
        </p:spPr>
        <p:txBody>
          <a:bodyPr wrap="square">
            <a:spAutoFit/>
          </a:bodyPr>
          <a:lstStyle/>
          <a:p>
            <a:r>
              <a:rPr lang="es-ES_tradnl" sz="1800">
                <a:solidFill>
                  <a:prstClr val="black"/>
                </a:solidFill>
                <a:latin typeface="Calibri"/>
              </a:rPr>
              <a:t>Concordancia Plan Desarrollo, Plan Financiero, POAI. </a:t>
            </a:r>
            <a:endParaRPr lang="es-CO"/>
          </a:p>
        </p:txBody>
      </p:sp>
      <p:sp>
        <p:nvSpPr>
          <p:cNvPr id="11" name="CuadroTexto 10">
            <a:extLst>
              <a:ext uri="{FF2B5EF4-FFF2-40B4-BE49-F238E27FC236}">
                <a16:creationId xmlns:a16="http://schemas.microsoft.com/office/drawing/2014/main" id="{E40B1000-36F6-4DF2-9A27-C708CE4D7763}"/>
              </a:ext>
            </a:extLst>
          </p:cNvPr>
          <p:cNvSpPr txBox="1"/>
          <p:nvPr/>
        </p:nvSpPr>
        <p:spPr>
          <a:xfrm>
            <a:off x="5689208" y="4577628"/>
            <a:ext cx="6169858" cy="369332"/>
          </a:xfrm>
          <a:prstGeom prst="rect">
            <a:avLst/>
          </a:prstGeom>
          <a:noFill/>
        </p:spPr>
        <p:txBody>
          <a:bodyPr wrap="square">
            <a:spAutoFit/>
          </a:bodyPr>
          <a:lstStyle/>
          <a:p>
            <a:r>
              <a:rPr lang="es-ES_tradnl" sz="1800">
                <a:solidFill>
                  <a:prstClr val="black"/>
                </a:solidFill>
                <a:latin typeface="Calibri"/>
              </a:rPr>
              <a:t>1 de enero al 31 de diciembre.</a:t>
            </a:r>
            <a:endParaRPr lang="es-CO"/>
          </a:p>
        </p:txBody>
      </p:sp>
      <p:sp>
        <p:nvSpPr>
          <p:cNvPr id="12" name="CuadroTexto 11">
            <a:extLst>
              <a:ext uri="{FF2B5EF4-FFF2-40B4-BE49-F238E27FC236}">
                <a16:creationId xmlns:a16="http://schemas.microsoft.com/office/drawing/2014/main" id="{E5B802CE-60DB-4E29-A2F4-C04A56650884}"/>
              </a:ext>
            </a:extLst>
          </p:cNvPr>
          <p:cNvSpPr txBox="1"/>
          <p:nvPr/>
        </p:nvSpPr>
        <p:spPr>
          <a:xfrm>
            <a:off x="5841608" y="3928165"/>
            <a:ext cx="6169858" cy="369332"/>
          </a:xfrm>
          <a:prstGeom prst="rect">
            <a:avLst/>
          </a:prstGeom>
          <a:noFill/>
        </p:spPr>
        <p:txBody>
          <a:bodyPr wrap="square">
            <a:spAutoFit/>
          </a:bodyPr>
          <a:lstStyle/>
          <a:p>
            <a:r>
              <a:rPr lang="es-ES_tradnl" sz="1800">
                <a:solidFill>
                  <a:prstClr val="black"/>
                </a:solidFill>
                <a:latin typeface="Calibri"/>
              </a:rPr>
              <a:t>Totalidad de gastos públicos.</a:t>
            </a:r>
            <a:endParaRPr lang="es-CO"/>
          </a:p>
        </p:txBody>
      </p:sp>
      <p:sp>
        <p:nvSpPr>
          <p:cNvPr id="13" name="CuadroTexto 12">
            <a:extLst>
              <a:ext uri="{FF2B5EF4-FFF2-40B4-BE49-F238E27FC236}">
                <a16:creationId xmlns:a16="http://schemas.microsoft.com/office/drawing/2014/main" id="{D9542810-6580-4E6F-A966-CBA016D73335}"/>
              </a:ext>
            </a:extLst>
          </p:cNvPr>
          <p:cNvSpPr txBox="1"/>
          <p:nvPr/>
        </p:nvSpPr>
        <p:spPr>
          <a:xfrm>
            <a:off x="6110970" y="3097373"/>
            <a:ext cx="6070608" cy="646331"/>
          </a:xfrm>
          <a:prstGeom prst="rect">
            <a:avLst/>
          </a:prstGeom>
          <a:noFill/>
        </p:spPr>
        <p:txBody>
          <a:bodyPr wrap="square">
            <a:spAutoFit/>
          </a:bodyPr>
          <a:lstStyle/>
          <a:p>
            <a:r>
              <a:rPr lang="es-ES_tradnl" sz="1800">
                <a:solidFill>
                  <a:prstClr val="black"/>
                </a:solidFill>
                <a:latin typeface="Calibri"/>
              </a:rPr>
              <a:t>Con el recaudo de todas las rentas, se atenderá el pago oportuno de las apropiaciones del PA, salvo excepciones</a:t>
            </a:r>
            <a:endParaRPr lang="es-CO"/>
          </a:p>
        </p:txBody>
      </p:sp>
      <p:sp>
        <p:nvSpPr>
          <p:cNvPr id="15" name="CuadroTexto 14">
            <a:extLst>
              <a:ext uri="{FF2B5EF4-FFF2-40B4-BE49-F238E27FC236}">
                <a16:creationId xmlns:a16="http://schemas.microsoft.com/office/drawing/2014/main" id="{22AF6E33-4CA4-4B36-9B71-22C5B6988309}"/>
              </a:ext>
            </a:extLst>
          </p:cNvPr>
          <p:cNvSpPr txBox="1"/>
          <p:nvPr/>
        </p:nvSpPr>
        <p:spPr>
          <a:xfrm>
            <a:off x="6266928" y="2396103"/>
            <a:ext cx="5925072" cy="646331"/>
          </a:xfrm>
          <a:prstGeom prst="rect">
            <a:avLst/>
          </a:prstGeom>
          <a:noFill/>
        </p:spPr>
        <p:txBody>
          <a:bodyPr wrap="square">
            <a:spAutoFit/>
          </a:bodyPr>
          <a:lstStyle/>
          <a:p>
            <a:r>
              <a:rPr lang="es-MX"/>
              <a:t>Todo programa presupuestal deberá contemplar los gastos de inversión y de funcionamiento que requiera</a:t>
            </a:r>
            <a:r>
              <a:rPr lang="es-ES_tradnl" sz="1800">
                <a:solidFill>
                  <a:prstClr val="black"/>
                </a:solidFill>
                <a:latin typeface="Calibri"/>
              </a:rPr>
              <a:t>. </a:t>
            </a:r>
            <a:endParaRPr lang="es-CO"/>
          </a:p>
        </p:txBody>
      </p:sp>
      <p:sp>
        <p:nvSpPr>
          <p:cNvPr id="17" name="CuadroTexto 16">
            <a:extLst>
              <a:ext uri="{FF2B5EF4-FFF2-40B4-BE49-F238E27FC236}">
                <a16:creationId xmlns:a16="http://schemas.microsoft.com/office/drawing/2014/main" id="{C9B76F14-3D87-483D-8895-A04BB5555EDA}"/>
              </a:ext>
            </a:extLst>
          </p:cNvPr>
          <p:cNvSpPr txBox="1"/>
          <p:nvPr/>
        </p:nvSpPr>
        <p:spPr>
          <a:xfrm>
            <a:off x="6234270" y="1889219"/>
            <a:ext cx="6939642" cy="369332"/>
          </a:xfrm>
          <a:prstGeom prst="rect">
            <a:avLst/>
          </a:prstGeom>
          <a:noFill/>
        </p:spPr>
        <p:txBody>
          <a:bodyPr wrap="square">
            <a:spAutoFit/>
          </a:bodyPr>
          <a:lstStyle/>
          <a:p>
            <a:r>
              <a:rPr lang="es-ES_tradnl">
                <a:solidFill>
                  <a:prstClr val="black"/>
                </a:solidFill>
                <a:latin typeface="Calibri"/>
              </a:rPr>
              <a:t>A</a:t>
            </a:r>
            <a:r>
              <a:rPr lang="es-ES_tradnl" sz="1800">
                <a:solidFill>
                  <a:prstClr val="black"/>
                </a:solidFill>
                <a:latin typeface="Calibri"/>
              </a:rPr>
              <a:t>propiaciones de acuerdo al objeto y funciones de la entidad</a:t>
            </a:r>
            <a:endParaRPr lang="es-CO"/>
          </a:p>
        </p:txBody>
      </p:sp>
      <p:sp>
        <p:nvSpPr>
          <p:cNvPr id="19" name="CuadroTexto 18">
            <a:extLst>
              <a:ext uri="{FF2B5EF4-FFF2-40B4-BE49-F238E27FC236}">
                <a16:creationId xmlns:a16="http://schemas.microsoft.com/office/drawing/2014/main" id="{2D3BE1F3-2692-47E3-91D6-6D168FE43DD0}"/>
              </a:ext>
            </a:extLst>
          </p:cNvPr>
          <p:cNvSpPr txBox="1"/>
          <p:nvPr/>
        </p:nvSpPr>
        <p:spPr>
          <a:xfrm>
            <a:off x="3696278" y="1293631"/>
            <a:ext cx="8915840" cy="369332"/>
          </a:xfrm>
          <a:prstGeom prst="rect">
            <a:avLst/>
          </a:prstGeom>
          <a:noFill/>
        </p:spPr>
        <p:txBody>
          <a:bodyPr wrap="square">
            <a:spAutoFit/>
          </a:bodyPr>
          <a:lstStyle/>
          <a:p>
            <a:pPr>
              <a:spcBef>
                <a:spcPct val="20000"/>
              </a:spcBef>
              <a:defRPr/>
            </a:pPr>
            <a:r>
              <a:rPr lang="es-ES_tradnl" sz="1800" b="1">
                <a:solidFill>
                  <a:prstClr val="black"/>
                </a:solidFill>
                <a:latin typeface="Calibri"/>
              </a:rPr>
              <a:t>Inembargabilidad</a:t>
            </a:r>
            <a:r>
              <a:rPr lang="es-ES_tradnl" sz="1800">
                <a:solidFill>
                  <a:prstClr val="black"/>
                </a:solidFill>
                <a:latin typeface="Calibri"/>
              </a:rPr>
              <a:t>: Los Ingresos del Presupuesto Anual del Distrito son inembargables. </a:t>
            </a:r>
          </a:p>
        </p:txBody>
      </p:sp>
    </p:spTree>
    <p:extLst>
      <p:ext uri="{BB962C8B-B14F-4D97-AF65-F5344CB8AC3E}">
        <p14:creationId xmlns:p14="http://schemas.microsoft.com/office/powerpoint/2010/main" val="23225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789D581-8230-9C46-23F8-A55E97E51825}"/>
              </a:ext>
            </a:extLst>
          </p:cNvPr>
          <p:cNvSpPr/>
          <p:nvPr/>
        </p:nvSpPr>
        <p:spPr>
          <a:xfrm>
            <a:off x="596900" y="1343025"/>
            <a:ext cx="84138" cy="4202113"/>
          </a:xfrm>
          <a:prstGeom prst="rect">
            <a:avLst/>
          </a:prstGeom>
          <a:solidFill>
            <a:srgbClr val="CA1E2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sp>
        <p:nvSpPr>
          <p:cNvPr id="9" name="Rectángulo 8">
            <a:extLst>
              <a:ext uri="{FF2B5EF4-FFF2-40B4-BE49-F238E27FC236}">
                <a16:creationId xmlns:a16="http://schemas.microsoft.com/office/drawing/2014/main" id="{4F338BF3-D716-F07B-D211-3D2420FADCAB}"/>
              </a:ext>
            </a:extLst>
          </p:cNvPr>
          <p:cNvSpPr/>
          <p:nvPr/>
        </p:nvSpPr>
        <p:spPr>
          <a:xfrm>
            <a:off x="520700" y="1346200"/>
            <a:ext cx="84138" cy="4202113"/>
          </a:xfrm>
          <a:prstGeom prst="rect">
            <a:avLst/>
          </a:prstGeom>
          <a:solidFill>
            <a:srgbClr val="F7B0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solidFill>
                <a:srgbClr val="F7B036"/>
              </a:solidFill>
            </a:endParaRPr>
          </a:p>
        </p:txBody>
      </p:sp>
      <p:pic>
        <p:nvPicPr>
          <p:cNvPr id="5" name="Gráfico 6">
            <a:extLst>
              <a:ext uri="{FF2B5EF4-FFF2-40B4-BE49-F238E27FC236}">
                <a16:creationId xmlns:a16="http://schemas.microsoft.com/office/drawing/2014/main" id="{83156937-2C66-D04E-AF7D-D8ECA6632501}"/>
              </a:ext>
            </a:extLst>
          </p:cNvPr>
          <p:cNvPicPr>
            <a:picLocks noChangeAspect="1"/>
          </p:cNvPicPr>
          <p:nvPr/>
        </p:nvPicPr>
        <p:blipFill>
          <a:blip r:embed="rId2"/>
          <a:stretch>
            <a:fillRect/>
          </a:stretch>
        </p:blipFill>
        <p:spPr>
          <a:xfrm>
            <a:off x="-19050" y="777450"/>
            <a:ext cx="7924066" cy="45719"/>
          </a:xfrm>
          <a:prstGeom prst="rect">
            <a:avLst/>
          </a:prstGeom>
        </p:spPr>
      </p:pic>
      <p:sp>
        <p:nvSpPr>
          <p:cNvPr id="3" name="CuadroTexto 2">
            <a:extLst>
              <a:ext uri="{FF2B5EF4-FFF2-40B4-BE49-F238E27FC236}">
                <a16:creationId xmlns:a16="http://schemas.microsoft.com/office/drawing/2014/main" id="{4580B9C4-942C-76A2-24FE-D76B9C0388B2}"/>
              </a:ext>
            </a:extLst>
          </p:cNvPr>
          <p:cNvSpPr txBox="1"/>
          <p:nvPr/>
        </p:nvSpPr>
        <p:spPr>
          <a:xfrm>
            <a:off x="681038" y="1382286"/>
            <a:ext cx="5373189" cy="4524315"/>
          </a:xfrm>
          <a:prstGeom prst="rect">
            <a:avLst/>
          </a:prstGeom>
          <a:noFill/>
        </p:spPr>
        <p:txBody>
          <a:bodyPr wrap="square" lIns="91440" tIns="45720" rIns="91440" bIns="45720" rtlCol="0" anchor="t">
            <a:spAutoFit/>
          </a:bodyPr>
          <a:lstStyle/>
          <a:p>
            <a:pPr marL="457200" indent="-457200">
              <a:buAutoNum type="arabicPeriod"/>
            </a:pPr>
            <a:r>
              <a:rPr lang="es-CO" sz="2000"/>
              <a:t>Marco normativo</a:t>
            </a:r>
          </a:p>
          <a:p>
            <a:pPr marL="457200" indent="-457200">
              <a:buAutoNum type="arabicPeriod"/>
            </a:pPr>
            <a:endParaRPr lang="es-CO" sz="2000"/>
          </a:p>
          <a:p>
            <a:pPr marL="457200" indent="-457200">
              <a:buAutoNum type="arabicPeriod"/>
            </a:pPr>
            <a:r>
              <a:rPr lang="es-CO" sz="2800" b="1">
                <a:solidFill>
                  <a:srgbClr val="00B050"/>
                </a:solidFill>
              </a:rPr>
              <a:t>Aspectos generales</a:t>
            </a:r>
          </a:p>
          <a:p>
            <a:pPr marL="457200" indent="-457200">
              <a:buAutoNum type="arabicPeriod"/>
            </a:pPr>
            <a:endParaRPr lang="es-CO" sz="2000"/>
          </a:p>
          <a:p>
            <a:pPr marL="457200" indent="-457200">
              <a:buFontTx/>
              <a:buAutoNum type="arabicPeriod"/>
            </a:pPr>
            <a:r>
              <a:rPr lang="es-CO" sz="2000">
                <a:latin typeface="Calibri"/>
                <a:cs typeface="Calibri"/>
              </a:rPr>
              <a:t>Calidad del gasto</a:t>
            </a:r>
          </a:p>
          <a:p>
            <a:pPr marL="457200" indent="-457200">
              <a:buFontTx/>
              <a:buAutoNum type="arabicPeriod"/>
            </a:pPr>
            <a:endParaRPr lang="es-CO" sz="2000">
              <a:latin typeface="Calibri"/>
              <a:cs typeface="Calibri"/>
            </a:endParaRPr>
          </a:p>
          <a:p>
            <a:r>
              <a:rPr lang="es-CO" sz="2000"/>
              <a:t>        Break (15 minutos)</a:t>
            </a:r>
          </a:p>
          <a:p>
            <a:endParaRPr lang="es-CO" sz="2000">
              <a:cs typeface="Calibri"/>
            </a:endParaRPr>
          </a:p>
          <a:p>
            <a:pPr marL="457200" indent="-457200">
              <a:buAutoNum type="arabicPeriod" startAt="4"/>
            </a:pPr>
            <a:r>
              <a:rPr lang="es-CO" sz="2000"/>
              <a:t>Programación presupuestal </a:t>
            </a:r>
          </a:p>
          <a:p>
            <a:pPr marL="457200" indent="-457200">
              <a:buAutoNum type="arabicPeriod" startAt="4"/>
            </a:pPr>
            <a:endParaRPr lang="es-CO" sz="2000"/>
          </a:p>
          <a:p>
            <a:pPr marL="457200" indent="-457200">
              <a:buAutoNum type="arabicPeriod" startAt="5"/>
            </a:pPr>
            <a:r>
              <a:rPr lang="es-CO" sz="2000">
                <a:latin typeface="Calibri"/>
                <a:cs typeface="Calibri"/>
              </a:rPr>
              <a:t>Ejecución y cierre </a:t>
            </a:r>
          </a:p>
          <a:p>
            <a:endParaRPr lang="es-CO" sz="2000">
              <a:latin typeface="Calibri"/>
              <a:cs typeface="Calibri"/>
            </a:endParaRPr>
          </a:p>
          <a:p>
            <a:r>
              <a:rPr lang="es-CO" sz="2000">
                <a:latin typeface="Calibri"/>
                <a:cs typeface="Calibri"/>
              </a:rPr>
              <a:t>        Preguntas </a:t>
            </a:r>
          </a:p>
          <a:p>
            <a:pPr marL="457200" indent="-457200">
              <a:buAutoNum type="arabicPeriod" startAt="5"/>
            </a:pPr>
            <a:endParaRPr lang="es-CO" sz="2000">
              <a:latin typeface="Calibri"/>
              <a:cs typeface="Calibri"/>
            </a:endParaRPr>
          </a:p>
        </p:txBody>
      </p:sp>
    </p:spTree>
    <p:extLst>
      <p:ext uri="{BB962C8B-B14F-4D97-AF65-F5344CB8AC3E}">
        <p14:creationId xmlns:p14="http://schemas.microsoft.com/office/powerpoint/2010/main" val="58478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F62BB73-1EAA-E78C-1795-F3C301DDEE8A}"/>
              </a:ext>
            </a:extLst>
          </p:cNvPr>
          <p:cNvPicPr>
            <a:picLocks noChangeAspect="1"/>
          </p:cNvPicPr>
          <p:nvPr/>
        </p:nvPicPr>
        <p:blipFill>
          <a:blip r:embed="rId3"/>
          <a:stretch>
            <a:fillRect/>
          </a:stretch>
        </p:blipFill>
        <p:spPr>
          <a:xfrm>
            <a:off x="436098" y="1009737"/>
            <a:ext cx="8229600" cy="5359049"/>
          </a:xfrm>
          <a:prstGeom prst="rect">
            <a:avLst/>
          </a:prstGeom>
        </p:spPr>
      </p:pic>
      <p:sp>
        <p:nvSpPr>
          <p:cNvPr id="7" name="CuadroTexto 21">
            <a:extLst>
              <a:ext uri="{FF2B5EF4-FFF2-40B4-BE49-F238E27FC236}">
                <a16:creationId xmlns:a16="http://schemas.microsoft.com/office/drawing/2014/main" id="{704E5E30-F808-48F5-5C43-FFD77B7F8943}"/>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3758BDE4-864D-4ECD-B672-AE3113401900}"/>
              </a:ext>
            </a:extLst>
          </p:cNvPr>
          <p:cNvGraphicFramePr/>
          <p:nvPr>
            <p:extLst>
              <p:ext uri="{D42A27DB-BD31-4B8C-83A1-F6EECF244321}">
                <p14:modId xmlns:p14="http://schemas.microsoft.com/office/powerpoint/2010/main" val="2170534825"/>
              </p:ext>
            </p:extLst>
          </p:nvPr>
        </p:nvGraphicFramePr>
        <p:xfrm>
          <a:off x="8834512" y="1758461"/>
          <a:ext cx="3291838" cy="3615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870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21">
            <a:extLst>
              <a:ext uri="{FF2B5EF4-FFF2-40B4-BE49-F238E27FC236}">
                <a16:creationId xmlns:a16="http://schemas.microsoft.com/office/drawing/2014/main" id="{F0191164-2B5B-2C4E-DE12-187F0D605E67}"/>
              </a:ext>
            </a:extLst>
          </p:cNvPr>
          <p:cNvSpPr txBox="1">
            <a:spLocks noChangeArrowheads="1"/>
          </p:cNvSpPr>
          <p:nvPr/>
        </p:nvSpPr>
        <p:spPr bwMode="auto">
          <a:xfrm>
            <a:off x="122966" y="335703"/>
            <a:ext cx="79651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MX" altLang="es-CO" sz="2700" b="1">
                <a:latin typeface="Arial"/>
                <a:cs typeface="Arial"/>
              </a:rPr>
              <a:t>2. Aspectos generales</a:t>
            </a:r>
            <a:endParaRPr lang="es-MX" altLang="es-CO" sz="2700" b="1">
              <a:latin typeface="Arial" panose="020B0604020202020204" pitchFamily="34" charset="0"/>
              <a:cs typeface="Arial" panose="020B0604020202020204" pitchFamily="34" charset="0"/>
            </a:endParaRPr>
          </a:p>
        </p:txBody>
      </p:sp>
      <p:sp>
        <p:nvSpPr>
          <p:cNvPr id="55" name="Rectángulo 54">
            <a:extLst>
              <a:ext uri="{FF2B5EF4-FFF2-40B4-BE49-F238E27FC236}">
                <a16:creationId xmlns:a16="http://schemas.microsoft.com/office/drawing/2014/main" id="{35B87177-419A-4D41-B49B-6483290DAD9A}"/>
              </a:ext>
            </a:extLst>
          </p:cNvPr>
          <p:cNvSpPr/>
          <p:nvPr/>
        </p:nvSpPr>
        <p:spPr>
          <a:xfrm>
            <a:off x="0" y="1061671"/>
            <a:ext cx="8214493" cy="584775"/>
          </a:xfrm>
          <a:prstGeom prst="rect">
            <a:avLst/>
          </a:prstGeom>
        </p:spPr>
        <p:txBody>
          <a:bodyPr wrap="none">
            <a:spAutoFit/>
          </a:bodyPr>
          <a:lstStyle/>
          <a:p>
            <a:r>
              <a:rPr lang="es-CO" sz="3200" b="1">
                <a:solidFill>
                  <a:schemeClr val="accent1"/>
                </a:solidFill>
              </a:rPr>
              <a:t>¿Porqué es importante el Presupuesto Público?</a:t>
            </a:r>
          </a:p>
        </p:txBody>
      </p:sp>
      <p:sp>
        <p:nvSpPr>
          <p:cNvPr id="56" name="Marcador de texto 4">
            <a:extLst>
              <a:ext uri="{FF2B5EF4-FFF2-40B4-BE49-F238E27FC236}">
                <a16:creationId xmlns:a16="http://schemas.microsoft.com/office/drawing/2014/main" id="{6A5DC13E-BF9F-4E4E-A29E-2254F42684D3}"/>
              </a:ext>
            </a:extLst>
          </p:cNvPr>
          <p:cNvSpPr txBox="1">
            <a:spLocks/>
          </p:cNvSpPr>
          <p:nvPr/>
        </p:nvSpPr>
        <p:spPr bwMode="auto">
          <a:xfrm>
            <a:off x="842959" y="1866633"/>
            <a:ext cx="5157787"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914400" rtl="0" eaLnBrk="1" fontAlgn="base" latinLnBrk="0" hangingPunct="1">
              <a:lnSpc>
                <a:spcPct val="90000"/>
              </a:lnSpc>
              <a:spcBef>
                <a:spcPts val="1000"/>
              </a:spcBef>
              <a:spcAft>
                <a:spcPct val="0"/>
              </a:spcAft>
              <a:buFont typeface="Arial" panose="020B0604020202020204" pitchFamily="34" charset="0"/>
              <a:buNone/>
              <a:defRPr lang="es-CO" sz="2400" b="1" kern="1200" dirty="0">
                <a:solidFill>
                  <a:srgbClr val="EA213B"/>
                </a:solidFill>
                <a:latin typeface="Arial" panose="020B0604020202020204" pitchFamily="34" charset="0"/>
                <a:ea typeface="+mn-ea"/>
                <a:cs typeface="Arial" panose="020B0604020202020204" pitchFamily="34" charset="0"/>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MX" sz="2000" b="0">
                <a:solidFill>
                  <a:schemeClr val="tx1"/>
                </a:solidFill>
              </a:rPr>
              <a:t>1. Es la herramienta mediante la cual se ejecutan los programas y proyectos del Plan de Desarrollo de Bogotá.</a:t>
            </a:r>
          </a:p>
        </p:txBody>
      </p:sp>
      <p:sp>
        <p:nvSpPr>
          <p:cNvPr id="57" name="Marcador de texto 6">
            <a:extLst>
              <a:ext uri="{FF2B5EF4-FFF2-40B4-BE49-F238E27FC236}">
                <a16:creationId xmlns:a16="http://schemas.microsoft.com/office/drawing/2014/main" id="{09564EAB-D6AB-492E-B2A8-0ABC8C74EB6C}"/>
              </a:ext>
            </a:extLst>
          </p:cNvPr>
          <p:cNvSpPr txBox="1">
            <a:spLocks/>
          </p:cNvSpPr>
          <p:nvPr/>
        </p:nvSpPr>
        <p:spPr>
          <a:xfrm>
            <a:off x="6772131" y="1866633"/>
            <a:ext cx="5183188" cy="1512168"/>
          </a:xfrm>
          <a:prstGeom prst="rect">
            <a:avLst/>
          </a:prstGeom>
        </p:spPr>
        <p:txBody>
          <a:bodyPr>
            <a:norm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pPr>
            <a:r>
              <a:rPr lang="es-CO" sz="2000"/>
              <a:t>2. Permite proyectar los gastos y las inversiones que se van a realizar y establecer con qué recursos se van a financiar.</a:t>
            </a:r>
          </a:p>
        </p:txBody>
      </p:sp>
      <p:pic>
        <p:nvPicPr>
          <p:cNvPr id="58" name="Imagen 57">
            <a:extLst>
              <a:ext uri="{FF2B5EF4-FFF2-40B4-BE49-F238E27FC236}">
                <a16:creationId xmlns:a16="http://schemas.microsoft.com/office/drawing/2014/main" id="{AA3B230E-D762-4673-A6DE-79EDDF784629}"/>
              </a:ext>
            </a:extLst>
          </p:cNvPr>
          <p:cNvPicPr>
            <a:picLocks noChangeAspect="1"/>
          </p:cNvPicPr>
          <p:nvPr/>
        </p:nvPicPr>
        <p:blipFill>
          <a:blip r:embed="rId2"/>
          <a:stretch>
            <a:fillRect/>
          </a:stretch>
        </p:blipFill>
        <p:spPr>
          <a:xfrm>
            <a:off x="7310981" y="3306794"/>
            <a:ext cx="4376584" cy="2788391"/>
          </a:xfrm>
          <a:prstGeom prst="rect">
            <a:avLst/>
          </a:prstGeom>
        </p:spPr>
      </p:pic>
      <p:pic>
        <p:nvPicPr>
          <p:cNvPr id="66" name="Google Shape;185;g14e7ccd7459_1_46">
            <a:extLst>
              <a:ext uri="{FF2B5EF4-FFF2-40B4-BE49-F238E27FC236}">
                <a16:creationId xmlns:a16="http://schemas.microsoft.com/office/drawing/2014/main" id="{2E9F3510-ACFF-4009-A730-4EE03D16EF6D}"/>
              </a:ext>
            </a:extLst>
          </p:cNvPr>
          <p:cNvPicPr preferRelativeResize="0"/>
          <p:nvPr/>
        </p:nvPicPr>
        <p:blipFill rotWithShape="1">
          <a:blip r:embed="rId3">
            <a:alphaModFix/>
          </a:blip>
          <a:srcRect r="26804"/>
          <a:stretch/>
        </p:blipFill>
        <p:spPr>
          <a:xfrm>
            <a:off x="1821246" y="3331544"/>
            <a:ext cx="3616168" cy="2788390"/>
          </a:xfrm>
          <a:prstGeom prst="rect">
            <a:avLst/>
          </a:prstGeom>
          <a:noFill/>
          <a:ln>
            <a:noFill/>
          </a:ln>
        </p:spPr>
      </p:pic>
    </p:spTree>
    <p:extLst>
      <p:ext uri="{BB962C8B-B14F-4D97-AF65-F5344CB8AC3E}">
        <p14:creationId xmlns:p14="http://schemas.microsoft.com/office/powerpoint/2010/main" val="4270286685"/>
      </p:ext>
    </p:extLst>
  </p:cSld>
  <p:clrMapOvr>
    <a:masterClrMapping/>
  </p:clrMapOvr>
</p:sld>
</file>

<file path=ppt/theme/theme1.xml><?xml version="1.0" encoding="utf-8"?>
<a:theme xmlns:a="http://schemas.openxmlformats.org/drawingml/2006/main" name="3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074DE872-84C4-614C-AF4C-007116604675}" vid="{8FAA3F76-4F3C-CB4F-AFFD-0BBE03B23C01}"/>
    </a:ext>
  </a:extLst>
</a:theme>
</file>

<file path=ppt/theme/theme2.xml><?xml version="1.0" encoding="utf-8"?>
<a:theme xmlns:a="http://schemas.openxmlformats.org/drawingml/2006/main" name="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074DE872-84C4-614C-AF4C-007116604675}" vid="{535B2E62-01CE-F84E-9217-BDDC584AB9BD}"/>
    </a:ext>
  </a:extLst>
</a:theme>
</file>

<file path=ppt/theme/theme3.xml><?xml version="1.0" encoding="utf-8"?>
<a:theme xmlns:a="http://schemas.openxmlformats.org/drawingml/2006/main" name="1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074DE872-84C4-614C-AF4C-007116604675}" vid="{CEAF4C9B-23CE-E745-BBAC-E692D123D414}"/>
    </a:ext>
  </a:extLst>
</a:theme>
</file>

<file path=ppt/theme/theme4.xml><?xml version="1.0" encoding="utf-8"?>
<a:theme xmlns:a="http://schemas.openxmlformats.org/drawingml/2006/main" name="2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074DE872-84C4-614C-AF4C-007116604675}" vid="{BD2377D4-CF1C-3945-9E9A-8AA03AB905FE}"/>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2F417BF3C5369408DCFC300AA798BB2" ma:contentTypeVersion="4" ma:contentTypeDescription="Crear nuevo documento." ma:contentTypeScope="" ma:versionID="df294fc1cb48ec1b7bc4f247a13cef37">
  <xsd:schema xmlns:xsd="http://www.w3.org/2001/XMLSchema" xmlns:xs="http://www.w3.org/2001/XMLSchema" xmlns:p="http://schemas.microsoft.com/office/2006/metadata/properties" xmlns:ns2="d30c28b7-47b3-41ce-923b-7efd3790993a" xmlns:ns3="c409f466-46b7-4bf4-885c-6d79ac1424f3" targetNamespace="http://schemas.microsoft.com/office/2006/metadata/properties" ma:root="true" ma:fieldsID="21fee5895c07d9fe335281cda1b44906" ns2:_="" ns3:_="">
    <xsd:import namespace="d30c28b7-47b3-41ce-923b-7efd3790993a"/>
    <xsd:import namespace="c409f466-46b7-4bf4-885c-6d79ac1424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c28b7-47b3-41ce-923b-7efd37909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9f466-46b7-4bf4-885c-6d79ac1424f3"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7E0A6-8D98-48AA-9C61-DCCF0ABB1A19}">
  <ds:schemaRefs>
    <ds:schemaRef ds:uri="http://schemas.microsoft.com/sharepoint/v3/contenttype/forms"/>
  </ds:schemaRefs>
</ds:datastoreItem>
</file>

<file path=customXml/itemProps2.xml><?xml version="1.0" encoding="utf-8"?>
<ds:datastoreItem xmlns:ds="http://schemas.openxmlformats.org/officeDocument/2006/customXml" ds:itemID="{95EEE597-9441-4FAD-892B-69BD1F20B7E7}">
  <ds:schemaRefs>
    <ds:schemaRef ds:uri="c409f466-46b7-4bf4-885c-6d79ac1424f3"/>
    <ds:schemaRef ds:uri="d30c28b7-47b3-41ce-923b-7efd379099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84433C-B4C1-4767-B6A8-C5E0E562DDAB}">
  <ds:schemaRefs>
    <ds:schemaRef ds:uri="c409f466-46b7-4bf4-885c-6d79ac1424f3"/>
    <ds:schemaRef ds:uri="d30c28b7-47b3-41ce-923b-7efd379099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Plantilla_SDH-2</Template>
  <TotalTime>0</TotalTime>
  <Words>4904</Words>
  <Application>Microsoft Office PowerPoint</Application>
  <PresentationFormat>Panorámica</PresentationFormat>
  <Paragraphs>699</Paragraphs>
  <Slides>42</Slides>
  <Notes>13</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42</vt:i4>
      </vt:variant>
    </vt:vector>
  </HeadingPairs>
  <TitlesOfParts>
    <vt:vector size="53" baseType="lpstr">
      <vt:lpstr>Arial</vt:lpstr>
      <vt:lpstr>Arial (Títulos)</vt:lpstr>
      <vt:lpstr>Arial Narrow</vt:lpstr>
      <vt:lpstr>Calibri</vt:lpstr>
      <vt:lpstr>Calibri Light</vt:lpstr>
      <vt:lpstr>Roboto</vt:lpstr>
      <vt:lpstr>Wingdings</vt:lpstr>
      <vt:lpstr>3_Diseño personalizado</vt:lpstr>
      <vt:lpstr>Diseño personalizado</vt:lpstr>
      <vt:lpstr>1_Diseño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Concepción Gonzalez Alfonso</dc:creator>
  <cp:lastModifiedBy>Claudia Concepción Gonzalez Alfonso</cp:lastModifiedBy>
  <cp:revision>1</cp:revision>
  <dcterms:created xsi:type="dcterms:W3CDTF">2023-03-24T16:56:03Z</dcterms:created>
  <dcterms:modified xsi:type="dcterms:W3CDTF">2023-05-08T16:36:04Z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0x01010042F417BF3C5369408DCFC300AA798BB2</vt:lpwstr>
  </property>
</Properties>
</file>