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theme/themeOverride1.xml" ContentType="application/vnd.openxmlformats-officedocument.themeOverr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theme/themeOverride2.xml" ContentType="application/vnd.openxmlformats-officedocument.themeOverrid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theme/themeOverride3.xml" ContentType="application/vnd.openxmlformats-officedocument.themeOverrid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theme/themeOverride4.xml" ContentType="application/vnd.openxmlformats-officedocument.themeOverrid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theme/themeOverride5.xml" ContentType="application/vnd.openxmlformats-officedocument.themeOverrid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theme/themeOverride6.xml" ContentType="application/vnd.openxmlformats-officedocument.themeOverr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6" r:id="rId1"/>
  </p:sldMasterIdLst>
  <p:notesMasterIdLst>
    <p:notesMasterId r:id="rId18"/>
  </p:notesMasterIdLst>
  <p:handoutMasterIdLst>
    <p:handoutMasterId r:id="rId19"/>
  </p:handoutMasterIdLst>
  <p:sldIdLst>
    <p:sldId id="2142533308" r:id="rId2"/>
    <p:sldId id="2142533309" r:id="rId3"/>
    <p:sldId id="258" r:id="rId4"/>
    <p:sldId id="285" r:id="rId5"/>
    <p:sldId id="293" r:id="rId6"/>
    <p:sldId id="2142533316" r:id="rId7"/>
    <p:sldId id="305" r:id="rId8"/>
    <p:sldId id="2142533311" r:id="rId9"/>
    <p:sldId id="2142533319" r:id="rId10"/>
    <p:sldId id="286" r:id="rId11"/>
    <p:sldId id="2142533326" r:id="rId12"/>
    <p:sldId id="301" r:id="rId13"/>
    <p:sldId id="2142533324" r:id="rId14"/>
    <p:sldId id="2142533325" r:id="rId15"/>
    <p:sldId id="2142533318" r:id="rId16"/>
    <p:sldId id="2142533314" r:id="rId17"/>
  </p:sldIdLst>
  <p:sldSz cx="12192000" cy="6858000"/>
  <p:notesSz cx="6858000" cy="9144000"/>
  <p:defaultTextStyle>
    <a:defPPr>
      <a:defRPr lang="es-C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5C157"/>
    <a:srgbClr val="00B0F0"/>
    <a:srgbClr val="C00000"/>
    <a:srgbClr val="E5162F"/>
    <a:srgbClr val="F8E3E0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A36D7279-0B1E-4137-AA45-F25285917C34}" v="12" dt="2026-07-03T04:48:59.178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1FECB4D8-DB02-4DC6-A0A2-4F2EBAE1DC90}" styleName="Estilo medio 1 - Énfasis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  <a:tblStyle styleId="{ED083AE6-46FA-4A59-8FB0-9F97EB10719F}" styleName="Estilo claro 3 - Acento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2D5ABB26-0587-4C30-8999-92F81FD0307C}" styleName="Sin estilo ni cuadrícula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9DCAF9ED-07DC-4A11-8D7F-57B35C25682E}" styleName="Estilo medio 1 - Énfasis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9D7B26C5-4107-4FEC-AEDC-1716B250A1EF}" styleName="Estilo claro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F5AB1C69-6EDB-4FF4-983F-18BD219EF322}" styleName="Estilo medio 2 - Énfasis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1E4AEA4-8DFA-4A89-87EB-49C32662AFE0}" styleName="Estilo medio 2 - Énfasis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5" d="100"/>
          <a:sy n="105" d="100"/>
        </p:scale>
        <p:origin x="798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1" d="100"/>
          <a:sy n="81" d="100"/>
        </p:scale>
        <p:origin x="3894" y="10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microsoft.com/office/2015/10/relationships/revisionInfo" Target="revisionInfo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oleObject" Target="../embeddings/oleObject1.bin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2.xml"/><Relationship Id="rId2" Type="http://schemas.microsoft.com/office/2011/relationships/chartColorStyle" Target="colors2.xml"/><Relationship Id="rId1" Type="http://schemas.microsoft.com/office/2011/relationships/chartStyle" Target="style2.xml"/><Relationship Id="rId4" Type="http://schemas.openxmlformats.org/officeDocument/2006/relationships/oleObject" Target="../embeddings/oleObject2.bin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3.xml"/><Relationship Id="rId2" Type="http://schemas.microsoft.com/office/2011/relationships/chartColorStyle" Target="colors3.xml"/><Relationship Id="rId1" Type="http://schemas.microsoft.com/office/2011/relationships/chartStyle" Target="style3.xml"/><Relationship Id="rId4" Type="http://schemas.openxmlformats.org/officeDocument/2006/relationships/oleObject" Target="../embeddings/oleObject3.bin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4.xml"/><Relationship Id="rId2" Type="http://schemas.microsoft.com/office/2011/relationships/chartColorStyle" Target="colors4.xml"/><Relationship Id="rId1" Type="http://schemas.microsoft.com/office/2011/relationships/chartStyle" Target="style4.xml"/><Relationship Id="rId4" Type="http://schemas.openxmlformats.org/officeDocument/2006/relationships/oleObject" Target="../embeddings/oleObject4.bin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5.xml"/><Relationship Id="rId2" Type="http://schemas.microsoft.com/office/2011/relationships/chartColorStyle" Target="colors5.xml"/><Relationship Id="rId1" Type="http://schemas.microsoft.com/office/2011/relationships/chartStyle" Target="style5.xml"/><Relationship Id="rId4" Type="http://schemas.openxmlformats.org/officeDocument/2006/relationships/package" Target="../embeddings/Microsoft_Excel_Worksheet2.xlsx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6.xml"/><Relationship Id="rId2" Type="http://schemas.microsoft.com/office/2011/relationships/chartColorStyle" Target="colors6.xml"/><Relationship Id="rId1" Type="http://schemas.microsoft.com/office/2011/relationships/chartStyle" Target="style6.xml"/><Relationship Id="rId4" Type="http://schemas.openxmlformats.org/officeDocument/2006/relationships/package" Target="../embeddings/Microsoft_Excel_Worksheet3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MX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'[Hoja de cálculo en Libro1]Hoja1'!$F$3</c:f>
              <c:strCache>
                <c:ptCount val="1"/>
                <c:pt idx="0">
                  <c:v>Presupuesto Vigente</c:v>
                </c:pt>
              </c:strCache>
            </c:strRef>
          </c:tx>
          <c:spPr>
            <a:solidFill>
              <a:schemeClr val="bg1">
                <a:lumMod val="65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'[Hoja de cálculo en Libro1]Hoja1'!$G$2:$H$2</c:f>
              <c:strCache>
                <c:ptCount val="2"/>
                <c:pt idx="0">
                  <c:v>Inversión</c:v>
                </c:pt>
                <c:pt idx="1">
                  <c:v>Funcionamiento</c:v>
                </c:pt>
              </c:strCache>
            </c:strRef>
          </c:cat>
          <c:val>
            <c:numRef>
              <c:f>'[Hoja de cálculo en Libro1]Hoja1'!$G$3:$H$3</c:f>
              <c:numCache>
                <c:formatCode>#,##0</c:formatCode>
                <c:ptCount val="2"/>
                <c:pt idx="0">
                  <c:v>400000</c:v>
                </c:pt>
                <c:pt idx="1">
                  <c:v>100000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237-492F-B97D-C00A95A1C281}"/>
            </c:ext>
          </c:extLst>
        </c:ser>
        <c:ser>
          <c:idx val="1"/>
          <c:order val="1"/>
          <c:tx>
            <c:strRef>
              <c:f>'[Hoja de cálculo en Libro1]Hoja1'!$F$4</c:f>
              <c:strCache>
                <c:ptCount val="1"/>
                <c:pt idx="0">
                  <c:v>Compromisos a Julio 31</c:v>
                </c:pt>
              </c:strCache>
            </c:strRef>
          </c:tx>
          <c:spPr>
            <a:solidFill>
              <a:srgbClr val="FFC00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'[Hoja de cálculo en Libro1]Hoja1'!$G$2:$H$2</c:f>
              <c:strCache>
                <c:ptCount val="2"/>
                <c:pt idx="0">
                  <c:v>Inversión</c:v>
                </c:pt>
                <c:pt idx="1">
                  <c:v>Funcionamiento</c:v>
                </c:pt>
              </c:strCache>
            </c:strRef>
          </c:cat>
          <c:val>
            <c:numRef>
              <c:f>'[Hoja de cálculo en Libro1]Hoja1'!$G$4:$H$4</c:f>
              <c:numCache>
                <c:formatCode>#,##0</c:formatCode>
                <c:ptCount val="2"/>
                <c:pt idx="0">
                  <c:v>350000</c:v>
                </c:pt>
                <c:pt idx="1">
                  <c:v>50000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E237-492F-B97D-C00A95A1C281}"/>
            </c:ext>
          </c:extLst>
        </c:ser>
        <c:ser>
          <c:idx val="2"/>
          <c:order val="2"/>
          <c:tx>
            <c:strRef>
              <c:f>'[Hoja de cálculo en Libro1]Hoja1'!$F$5</c:f>
              <c:strCache>
                <c:ptCount val="1"/>
                <c:pt idx="0">
                  <c:v>Giros a Julio 31</c:v>
                </c:pt>
              </c:strCache>
            </c:strRef>
          </c:tx>
          <c:spPr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tx1">
                  <a:lumMod val="50000"/>
                  <a:lumOff val="50000"/>
                </a:schemeClr>
              </a:solidFill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'[Hoja de cálculo en Libro1]Hoja1'!$G$2:$H$2</c:f>
              <c:strCache>
                <c:ptCount val="2"/>
                <c:pt idx="0">
                  <c:v>Inversión</c:v>
                </c:pt>
                <c:pt idx="1">
                  <c:v>Funcionamiento</c:v>
                </c:pt>
              </c:strCache>
            </c:strRef>
          </c:cat>
          <c:val>
            <c:numRef>
              <c:f>'[Hoja de cálculo en Libro1]Hoja1'!$G$5:$H$5</c:f>
              <c:numCache>
                <c:formatCode>#,##0</c:formatCode>
                <c:ptCount val="2"/>
                <c:pt idx="0">
                  <c:v>200000</c:v>
                </c:pt>
                <c:pt idx="1">
                  <c:v>40000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E237-492F-B97D-C00A95A1C281}"/>
            </c:ext>
          </c:extLst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150"/>
        <c:axId val="373170319"/>
        <c:axId val="373161199"/>
      </c:barChart>
      <c:catAx>
        <c:axId val="373170319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373161199"/>
        <c:crosses val="autoZero"/>
        <c:auto val="1"/>
        <c:lblAlgn val="ctr"/>
        <c:lblOffset val="100"/>
        <c:noMultiLvlLbl val="0"/>
      </c:catAx>
      <c:valAx>
        <c:axId val="373161199"/>
        <c:scaling>
          <c:orientation val="minMax"/>
        </c:scaling>
        <c:delete val="0"/>
        <c:axPos val="b"/>
        <c:numFmt formatCode="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373170319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CO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CO"/>
    </a:p>
  </c:txPr>
  <c:externalData r:id="rId4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MX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'[Hoja de cálculo en Libro1]Hoja1'!$F$3</c:f>
              <c:strCache>
                <c:ptCount val="1"/>
                <c:pt idx="0">
                  <c:v>Presupuesto Vigente</c:v>
                </c:pt>
              </c:strCache>
            </c:strRef>
          </c:tx>
          <c:spPr>
            <a:solidFill>
              <a:schemeClr val="bg1">
                <a:lumMod val="65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'[Hoja de cálculo en Libro1]Hoja1'!$G$2:$H$2</c:f>
              <c:strCache>
                <c:ptCount val="2"/>
                <c:pt idx="0">
                  <c:v>Inversión</c:v>
                </c:pt>
                <c:pt idx="1">
                  <c:v>Funcionamiento</c:v>
                </c:pt>
              </c:strCache>
            </c:strRef>
          </c:cat>
          <c:val>
            <c:numRef>
              <c:f>'[Hoja de cálculo en Libro1]Hoja1'!$G$3:$H$3</c:f>
              <c:numCache>
                <c:formatCode>#,##0</c:formatCode>
                <c:ptCount val="2"/>
                <c:pt idx="0">
                  <c:v>400000</c:v>
                </c:pt>
                <c:pt idx="1">
                  <c:v>100000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AA6-4C35-A789-1B2C279096A7}"/>
            </c:ext>
          </c:extLst>
        </c:ser>
        <c:ser>
          <c:idx val="1"/>
          <c:order val="1"/>
          <c:tx>
            <c:strRef>
              <c:f>'[Hoja de cálculo en Libro1]Hoja1'!$F$4</c:f>
              <c:strCache>
                <c:ptCount val="1"/>
                <c:pt idx="0">
                  <c:v>Compromisos a Julio 31</c:v>
                </c:pt>
              </c:strCache>
            </c:strRef>
          </c:tx>
          <c:spPr>
            <a:solidFill>
              <a:srgbClr val="FFC00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'[Hoja de cálculo en Libro1]Hoja1'!$G$2:$H$2</c:f>
              <c:strCache>
                <c:ptCount val="2"/>
                <c:pt idx="0">
                  <c:v>Inversión</c:v>
                </c:pt>
                <c:pt idx="1">
                  <c:v>Funcionamiento</c:v>
                </c:pt>
              </c:strCache>
            </c:strRef>
          </c:cat>
          <c:val>
            <c:numRef>
              <c:f>'[Hoja de cálculo en Libro1]Hoja1'!$G$4:$H$4</c:f>
              <c:numCache>
                <c:formatCode>#,##0</c:formatCode>
                <c:ptCount val="2"/>
                <c:pt idx="0">
                  <c:v>350000</c:v>
                </c:pt>
                <c:pt idx="1">
                  <c:v>50000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EAA6-4C35-A789-1B2C279096A7}"/>
            </c:ext>
          </c:extLst>
        </c:ser>
        <c:ser>
          <c:idx val="2"/>
          <c:order val="2"/>
          <c:tx>
            <c:strRef>
              <c:f>'[Hoja de cálculo en Libro1]Hoja1'!$F$5</c:f>
              <c:strCache>
                <c:ptCount val="1"/>
                <c:pt idx="0">
                  <c:v>Giros a Julio 31</c:v>
                </c:pt>
              </c:strCache>
            </c:strRef>
          </c:tx>
          <c:spPr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tx1">
                  <a:lumMod val="50000"/>
                  <a:lumOff val="50000"/>
                </a:schemeClr>
              </a:solidFill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'[Hoja de cálculo en Libro1]Hoja1'!$G$2:$H$2</c:f>
              <c:strCache>
                <c:ptCount val="2"/>
                <c:pt idx="0">
                  <c:v>Inversión</c:v>
                </c:pt>
                <c:pt idx="1">
                  <c:v>Funcionamiento</c:v>
                </c:pt>
              </c:strCache>
            </c:strRef>
          </c:cat>
          <c:val>
            <c:numRef>
              <c:f>'[Hoja de cálculo en Libro1]Hoja1'!$G$5:$H$5</c:f>
              <c:numCache>
                <c:formatCode>#,##0</c:formatCode>
                <c:ptCount val="2"/>
                <c:pt idx="0">
                  <c:v>200000</c:v>
                </c:pt>
                <c:pt idx="1">
                  <c:v>40000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EAA6-4C35-A789-1B2C279096A7}"/>
            </c:ext>
          </c:extLst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150"/>
        <c:axId val="373170319"/>
        <c:axId val="373161199"/>
      </c:barChart>
      <c:catAx>
        <c:axId val="373170319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373161199"/>
        <c:crosses val="autoZero"/>
        <c:auto val="1"/>
        <c:lblAlgn val="ctr"/>
        <c:lblOffset val="100"/>
        <c:noMultiLvlLbl val="0"/>
      </c:catAx>
      <c:valAx>
        <c:axId val="373161199"/>
        <c:scaling>
          <c:orientation val="minMax"/>
        </c:scaling>
        <c:delete val="0"/>
        <c:axPos val="b"/>
        <c:numFmt formatCode="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373170319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CO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CO"/>
    </a:p>
  </c:txPr>
  <c:externalData r:id="rId4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MX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'[Hoja de cálculo en Libro1]Hoja1'!$F$3</c:f>
              <c:strCache>
                <c:ptCount val="1"/>
                <c:pt idx="0">
                  <c:v>Presupuesto Vigente</c:v>
                </c:pt>
              </c:strCache>
            </c:strRef>
          </c:tx>
          <c:spPr>
            <a:solidFill>
              <a:schemeClr val="bg1">
                <a:lumMod val="65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'[Hoja de cálculo en Libro1]Hoja1'!$G$2:$H$2</c:f>
              <c:strCache>
                <c:ptCount val="2"/>
                <c:pt idx="0">
                  <c:v>Inversión</c:v>
                </c:pt>
                <c:pt idx="1">
                  <c:v>Funcionamiento</c:v>
                </c:pt>
              </c:strCache>
            </c:strRef>
          </c:cat>
          <c:val>
            <c:numRef>
              <c:f>'[Hoja de cálculo en Libro1]Hoja1'!$G$3:$H$3</c:f>
              <c:numCache>
                <c:formatCode>#,##0</c:formatCode>
                <c:ptCount val="2"/>
                <c:pt idx="0">
                  <c:v>400000</c:v>
                </c:pt>
                <c:pt idx="1">
                  <c:v>100000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98F-4C9C-B6D8-40D1118F4A79}"/>
            </c:ext>
          </c:extLst>
        </c:ser>
        <c:ser>
          <c:idx val="1"/>
          <c:order val="1"/>
          <c:tx>
            <c:strRef>
              <c:f>'[Hoja de cálculo en Libro1]Hoja1'!$F$4</c:f>
              <c:strCache>
                <c:ptCount val="1"/>
                <c:pt idx="0">
                  <c:v>Compromisos a Julio 31</c:v>
                </c:pt>
              </c:strCache>
            </c:strRef>
          </c:tx>
          <c:spPr>
            <a:solidFill>
              <a:srgbClr val="FFC00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'[Hoja de cálculo en Libro1]Hoja1'!$G$2:$H$2</c:f>
              <c:strCache>
                <c:ptCount val="2"/>
                <c:pt idx="0">
                  <c:v>Inversión</c:v>
                </c:pt>
                <c:pt idx="1">
                  <c:v>Funcionamiento</c:v>
                </c:pt>
              </c:strCache>
            </c:strRef>
          </c:cat>
          <c:val>
            <c:numRef>
              <c:f>'[Hoja de cálculo en Libro1]Hoja1'!$G$4:$H$4</c:f>
              <c:numCache>
                <c:formatCode>#,##0</c:formatCode>
                <c:ptCount val="2"/>
                <c:pt idx="0">
                  <c:v>350000</c:v>
                </c:pt>
                <c:pt idx="1">
                  <c:v>50000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498F-4C9C-B6D8-40D1118F4A79}"/>
            </c:ext>
          </c:extLst>
        </c:ser>
        <c:ser>
          <c:idx val="2"/>
          <c:order val="2"/>
          <c:tx>
            <c:strRef>
              <c:f>'[Hoja de cálculo en Libro1]Hoja1'!$F$5</c:f>
              <c:strCache>
                <c:ptCount val="1"/>
                <c:pt idx="0">
                  <c:v>Giros a Julio 31</c:v>
                </c:pt>
              </c:strCache>
            </c:strRef>
          </c:tx>
          <c:spPr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tx1">
                  <a:lumMod val="50000"/>
                  <a:lumOff val="50000"/>
                </a:schemeClr>
              </a:solidFill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'[Hoja de cálculo en Libro1]Hoja1'!$G$2:$H$2</c:f>
              <c:strCache>
                <c:ptCount val="2"/>
                <c:pt idx="0">
                  <c:v>Inversión</c:v>
                </c:pt>
                <c:pt idx="1">
                  <c:v>Funcionamiento</c:v>
                </c:pt>
              </c:strCache>
            </c:strRef>
          </c:cat>
          <c:val>
            <c:numRef>
              <c:f>'[Hoja de cálculo en Libro1]Hoja1'!$G$5:$H$5</c:f>
              <c:numCache>
                <c:formatCode>#,##0</c:formatCode>
                <c:ptCount val="2"/>
                <c:pt idx="0">
                  <c:v>200000</c:v>
                </c:pt>
                <c:pt idx="1">
                  <c:v>40000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498F-4C9C-B6D8-40D1118F4A79}"/>
            </c:ext>
          </c:extLst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150"/>
        <c:axId val="373170319"/>
        <c:axId val="373161199"/>
      </c:barChart>
      <c:catAx>
        <c:axId val="373170319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373161199"/>
        <c:crosses val="autoZero"/>
        <c:auto val="1"/>
        <c:lblAlgn val="ctr"/>
        <c:lblOffset val="100"/>
        <c:noMultiLvlLbl val="0"/>
      </c:catAx>
      <c:valAx>
        <c:axId val="373161199"/>
        <c:scaling>
          <c:orientation val="minMax"/>
        </c:scaling>
        <c:delete val="0"/>
        <c:axPos val="b"/>
        <c:numFmt formatCode="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373170319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CO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CO"/>
    </a:p>
  </c:txPr>
  <c:externalData r:id="rId4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MX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'[Hoja de cálculo en Libro1]Hoja1'!$F$3</c:f>
              <c:strCache>
                <c:ptCount val="1"/>
                <c:pt idx="0">
                  <c:v>Presupuesto Vigente</c:v>
                </c:pt>
              </c:strCache>
            </c:strRef>
          </c:tx>
          <c:spPr>
            <a:solidFill>
              <a:schemeClr val="bg1">
                <a:lumMod val="65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'[Hoja de cálculo en Libro1]Hoja1'!$G$2:$H$2</c:f>
              <c:strCache>
                <c:ptCount val="2"/>
                <c:pt idx="0">
                  <c:v>Inversión</c:v>
                </c:pt>
                <c:pt idx="1">
                  <c:v>Funcionamiento</c:v>
                </c:pt>
              </c:strCache>
            </c:strRef>
          </c:cat>
          <c:val>
            <c:numRef>
              <c:f>'[Hoja de cálculo en Libro1]Hoja1'!$G$3:$H$3</c:f>
              <c:numCache>
                <c:formatCode>#,##0</c:formatCode>
                <c:ptCount val="2"/>
                <c:pt idx="0">
                  <c:v>400000</c:v>
                </c:pt>
                <c:pt idx="1">
                  <c:v>100000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0EE-498B-AF51-876D702EC389}"/>
            </c:ext>
          </c:extLst>
        </c:ser>
        <c:ser>
          <c:idx val="1"/>
          <c:order val="1"/>
          <c:tx>
            <c:strRef>
              <c:f>'[Hoja de cálculo en Libro1]Hoja1'!$F$4</c:f>
              <c:strCache>
                <c:ptCount val="1"/>
                <c:pt idx="0">
                  <c:v>Compromisos a Julio 31</c:v>
                </c:pt>
              </c:strCache>
            </c:strRef>
          </c:tx>
          <c:spPr>
            <a:solidFill>
              <a:srgbClr val="FFC00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'[Hoja de cálculo en Libro1]Hoja1'!$G$2:$H$2</c:f>
              <c:strCache>
                <c:ptCount val="2"/>
                <c:pt idx="0">
                  <c:v>Inversión</c:v>
                </c:pt>
                <c:pt idx="1">
                  <c:v>Funcionamiento</c:v>
                </c:pt>
              </c:strCache>
            </c:strRef>
          </c:cat>
          <c:val>
            <c:numRef>
              <c:f>'[Hoja de cálculo en Libro1]Hoja1'!$G$4:$H$4</c:f>
              <c:numCache>
                <c:formatCode>#,##0</c:formatCode>
                <c:ptCount val="2"/>
                <c:pt idx="0">
                  <c:v>350000</c:v>
                </c:pt>
                <c:pt idx="1">
                  <c:v>50000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30EE-498B-AF51-876D702EC389}"/>
            </c:ext>
          </c:extLst>
        </c:ser>
        <c:ser>
          <c:idx val="2"/>
          <c:order val="2"/>
          <c:tx>
            <c:strRef>
              <c:f>'[Hoja de cálculo en Libro1]Hoja1'!$F$5</c:f>
              <c:strCache>
                <c:ptCount val="1"/>
                <c:pt idx="0">
                  <c:v>Giros a Julio 31</c:v>
                </c:pt>
              </c:strCache>
            </c:strRef>
          </c:tx>
          <c:spPr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tx1">
                  <a:lumMod val="50000"/>
                  <a:lumOff val="50000"/>
                </a:schemeClr>
              </a:solidFill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'[Hoja de cálculo en Libro1]Hoja1'!$G$2:$H$2</c:f>
              <c:strCache>
                <c:ptCount val="2"/>
                <c:pt idx="0">
                  <c:v>Inversión</c:v>
                </c:pt>
                <c:pt idx="1">
                  <c:v>Funcionamiento</c:v>
                </c:pt>
              </c:strCache>
            </c:strRef>
          </c:cat>
          <c:val>
            <c:numRef>
              <c:f>'[Hoja de cálculo en Libro1]Hoja1'!$G$5:$H$5</c:f>
              <c:numCache>
                <c:formatCode>#,##0</c:formatCode>
                <c:ptCount val="2"/>
                <c:pt idx="0">
                  <c:v>200000</c:v>
                </c:pt>
                <c:pt idx="1">
                  <c:v>40000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30EE-498B-AF51-876D702EC389}"/>
            </c:ext>
          </c:extLst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150"/>
        <c:axId val="373170319"/>
        <c:axId val="373161199"/>
      </c:barChart>
      <c:catAx>
        <c:axId val="373170319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373161199"/>
        <c:crosses val="autoZero"/>
        <c:auto val="1"/>
        <c:lblAlgn val="ctr"/>
        <c:lblOffset val="100"/>
        <c:noMultiLvlLbl val="0"/>
      </c:catAx>
      <c:valAx>
        <c:axId val="373161199"/>
        <c:scaling>
          <c:orientation val="minMax"/>
        </c:scaling>
        <c:delete val="0"/>
        <c:axPos val="b"/>
        <c:numFmt formatCode="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373170319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CO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CO"/>
    </a:p>
  </c:txPr>
  <c:externalData r:id="rId4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MX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19936438611840188"/>
          <c:y val="8.2948438863711615E-2"/>
          <c:w val="0.80007418806501829"/>
          <c:h val="0.7986180603369829"/>
        </c:manualLayout>
      </c:layout>
      <c:barChart>
        <c:barDir val="bar"/>
        <c:grouping val="stacked"/>
        <c:varyColors val="0"/>
        <c:ser>
          <c:idx val="1"/>
          <c:order val="1"/>
          <c:tx>
            <c:strRef>
              <c:f>Hoja1!$C$19</c:f>
              <c:strCache>
                <c:ptCount val="1"/>
                <c:pt idx="0">
                  <c:v> FUNCIONAMIENTO </c:v>
                </c:pt>
              </c:strCache>
            </c:strRef>
          </c:tx>
          <c:spPr>
            <a:solidFill>
              <a:srgbClr val="FFC00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Hoja1!$A$20:$A$26</c:f>
              <c:strCache>
                <c:ptCount val="7"/>
                <c:pt idx="0">
                  <c:v> SECRETARÍA ______ $1.000 </c:v>
                </c:pt>
                <c:pt idx="1">
                  <c:v> ENTIDAD 1 _____ $850 </c:v>
                </c:pt>
                <c:pt idx="2">
                  <c:v> ENTIDAD 2 _____ $720 </c:v>
                </c:pt>
                <c:pt idx="3">
                  <c:v> ENTIDAD 3 _____ $610 </c:v>
                </c:pt>
                <c:pt idx="4">
                  <c:v> ENTIDAD 4 _____ $500 </c:v>
                </c:pt>
                <c:pt idx="5">
                  <c:v> ENTIDAD 5 _____ $390 </c:v>
                </c:pt>
                <c:pt idx="6">
                  <c:v> ENTIDAD 6 _____ $280 </c:v>
                </c:pt>
              </c:strCache>
            </c:strRef>
          </c:cat>
          <c:val>
            <c:numRef>
              <c:f>Hoja1!$C$20:$C$26</c:f>
              <c:numCache>
                <c:formatCode>_-* #,##0_-;\-* #,##0_-;_-* "-"??_-;_-@_-</c:formatCode>
                <c:ptCount val="7"/>
                <c:pt idx="0">
                  <c:v>200</c:v>
                </c:pt>
                <c:pt idx="1">
                  <c:v>150</c:v>
                </c:pt>
                <c:pt idx="2">
                  <c:v>120</c:v>
                </c:pt>
                <c:pt idx="3">
                  <c:v>110</c:v>
                </c:pt>
                <c:pt idx="4">
                  <c:v>100</c:v>
                </c:pt>
                <c:pt idx="5">
                  <c:v>90</c:v>
                </c:pt>
                <c:pt idx="6">
                  <c:v>80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74B-461B-9A39-8D7DB2B2AD7A}"/>
            </c:ext>
          </c:extLst>
        </c:ser>
        <c:ser>
          <c:idx val="2"/>
          <c:order val="2"/>
          <c:tx>
            <c:strRef>
              <c:f>Hoja1!$D$19</c:f>
              <c:strCache>
                <c:ptCount val="1"/>
                <c:pt idx="0">
                  <c:v> % 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-2.8444444444444446E-2"/>
                  <c:y val="1.0972003152445004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874B-461B-9A39-8D7DB2B2AD7A}"/>
                </c:ext>
              </c:extLst>
            </c:dLbl>
            <c:dLbl>
              <c:idx val="1"/>
              <c:layout>
                <c:manualLayout>
                  <c:x val="-1.6592592592592593E-2"/>
                  <c:y val="1.3714949945540652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874B-461B-9A39-8D7DB2B2AD7A}"/>
                </c:ext>
              </c:extLst>
            </c:dLbl>
            <c:dLbl>
              <c:idx val="2"/>
              <c:layout>
                <c:manualLayout>
                  <c:x val="-1.0666666666666666E-2"/>
                  <c:y val="1.3714733965478178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874B-461B-9A39-8D7DB2B2AD7A}"/>
                </c:ext>
              </c:extLst>
            </c:dLbl>
            <c:dLbl>
              <c:idx val="3"/>
              <c:layout>
                <c:manualLayout>
                  <c:x val="-5.9259259259259256E-3"/>
                  <c:y val="2.1943790324827534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874B-461B-9A39-8D7DB2B2AD7A}"/>
                </c:ext>
              </c:extLst>
            </c:dLbl>
            <c:dLbl>
              <c:idx val="4"/>
              <c:layout>
                <c:manualLayout>
                  <c:x val="-9.4814814814814814E-3"/>
                  <c:y val="2.1943574344765085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874B-461B-9A39-8D7DB2B2AD7A}"/>
                </c:ext>
              </c:extLst>
            </c:dLbl>
            <c:dLbl>
              <c:idx val="5"/>
              <c:layout>
                <c:manualLayout>
                  <c:x val="-4.7407407407406973E-3"/>
                  <c:y val="2.1943574344765085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874B-461B-9A39-8D7DB2B2AD7A}"/>
                </c:ext>
              </c:extLst>
            </c:dLbl>
            <c:dLbl>
              <c:idx val="6"/>
              <c:layout>
                <c:manualLayout>
                  <c:x val="-2.3703703703703703E-3"/>
                  <c:y val="2.1943574344765085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C-874B-461B-9A39-8D7DB2B2AD7A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Hoja1!$A$20:$A$26</c:f>
              <c:strCache>
                <c:ptCount val="7"/>
                <c:pt idx="0">
                  <c:v> SECRETARÍA ______ $1.000 </c:v>
                </c:pt>
                <c:pt idx="1">
                  <c:v> ENTIDAD 1 _____ $850 </c:v>
                </c:pt>
                <c:pt idx="2">
                  <c:v> ENTIDAD 2 _____ $720 </c:v>
                </c:pt>
                <c:pt idx="3">
                  <c:v> ENTIDAD 3 _____ $610 </c:v>
                </c:pt>
                <c:pt idx="4">
                  <c:v> ENTIDAD 4 _____ $500 </c:v>
                </c:pt>
                <c:pt idx="5">
                  <c:v> ENTIDAD 5 _____ $390 </c:v>
                </c:pt>
                <c:pt idx="6">
                  <c:v> ENTIDAD 6 _____ $280 </c:v>
                </c:pt>
              </c:strCache>
            </c:strRef>
          </c:cat>
          <c:val>
            <c:numRef>
              <c:f>Hoja1!$D$20:$D$26</c:f>
              <c:numCache>
                <c:formatCode>0%</c:formatCode>
                <c:ptCount val="7"/>
                <c:pt idx="0">
                  <c:v>0.2</c:v>
                </c:pt>
                <c:pt idx="1">
                  <c:v>0.13</c:v>
                </c:pt>
                <c:pt idx="2">
                  <c:v>0.15</c:v>
                </c:pt>
                <c:pt idx="3">
                  <c:v>0.28999999999999998</c:v>
                </c:pt>
                <c:pt idx="4">
                  <c:v>0.18</c:v>
                </c:pt>
                <c:pt idx="5">
                  <c:v>0.17</c:v>
                </c:pt>
                <c:pt idx="6">
                  <c:v>0.24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874B-461B-9A39-8D7DB2B2AD7A}"/>
            </c:ext>
          </c:extLst>
        </c:ser>
        <c:ser>
          <c:idx val="3"/>
          <c:order val="3"/>
          <c:tx>
            <c:strRef>
              <c:f>Hoja1!$E$19</c:f>
              <c:strCache>
                <c:ptCount val="1"/>
                <c:pt idx="0">
                  <c:v> INVERSIÓN 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Hoja1!$A$20:$A$26</c:f>
              <c:strCache>
                <c:ptCount val="7"/>
                <c:pt idx="0">
                  <c:v> SECRETARÍA ______ $1.000 </c:v>
                </c:pt>
                <c:pt idx="1">
                  <c:v> ENTIDAD 1 _____ $850 </c:v>
                </c:pt>
                <c:pt idx="2">
                  <c:v> ENTIDAD 2 _____ $720 </c:v>
                </c:pt>
                <c:pt idx="3">
                  <c:v> ENTIDAD 3 _____ $610 </c:v>
                </c:pt>
                <c:pt idx="4">
                  <c:v> ENTIDAD 4 _____ $500 </c:v>
                </c:pt>
                <c:pt idx="5">
                  <c:v> ENTIDAD 5 _____ $390 </c:v>
                </c:pt>
                <c:pt idx="6">
                  <c:v> ENTIDAD 6 _____ $280 </c:v>
                </c:pt>
              </c:strCache>
            </c:strRef>
          </c:cat>
          <c:val>
            <c:numRef>
              <c:f>Hoja1!$E$20:$E$26</c:f>
              <c:numCache>
                <c:formatCode>_-* #,##0_-;\-* #,##0_-;_-* "-"??_-;_-@_-</c:formatCode>
                <c:ptCount val="7"/>
                <c:pt idx="0">
                  <c:v>800</c:v>
                </c:pt>
                <c:pt idx="1">
                  <c:v>700</c:v>
                </c:pt>
                <c:pt idx="2">
                  <c:v>600</c:v>
                </c:pt>
                <c:pt idx="3">
                  <c:v>500</c:v>
                </c:pt>
                <c:pt idx="4">
                  <c:v>400</c:v>
                </c:pt>
                <c:pt idx="5">
                  <c:v>300</c:v>
                </c:pt>
                <c:pt idx="6">
                  <c:v>200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874B-461B-9A39-8D7DB2B2AD7A}"/>
            </c:ext>
          </c:extLst>
        </c:ser>
        <c:ser>
          <c:idx val="4"/>
          <c:order val="4"/>
          <c:tx>
            <c:strRef>
              <c:f>Hoja1!$F$19</c:f>
              <c:strCache>
                <c:ptCount val="1"/>
                <c:pt idx="0">
                  <c:v> % 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-0.20622222222222222"/>
                  <c:y val="1.6457680758573828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3-874B-461B-9A39-8D7DB2B2AD7A}"/>
                </c:ext>
              </c:extLst>
            </c:dLbl>
            <c:dLbl>
              <c:idx val="1"/>
              <c:layout>
                <c:manualLayout>
                  <c:x val="-0.18251851851851852"/>
                  <c:y val="1.3714733965478178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2-874B-461B-9A39-8D7DB2B2AD7A}"/>
                </c:ext>
              </c:extLst>
            </c:dLbl>
            <c:dLbl>
              <c:idx val="2"/>
              <c:layout>
                <c:manualLayout>
                  <c:x val="-0.14459259259259261"/>
                  <c:y val="1.6457680758573814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1-874B-461B-9A39-8D7DB2B2AD7A}"/>
                </c:ext>
              </c:extLst>
            </c:dLbl>
            <c:dLbl>
              <c:idx val="3"/>
              <c:layout>
                <c:manualLayout>
                  <c:x val="-0.11851851851851852"/>
                  <c:y val="1.3714733965478178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0-874B-461B-9A39-8D7DB2B2AD7A}"/>
                </c:ext>
              </c:extLst>
            </c:dLbl>
            <c:dLbl>
              <c:idx val="4"/>
              <c:layout>
                <c:manualLayout>
                  <c:x val="-9.1259259259259262E-2"/>
                  <c:y val="1.0971787172382542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F-874B-461B-9A39-8D7DB2B2AD7A}"/>
                </c:ext>
              </c:extLst>
            </c:dLbl>
            <c:dLbl>
              <c:idx val="5"/>
              <c:layout>
                <c:manualLayout>
                  <c:x val="-5.8074074074074077E-2"/>
                  <c:y val="1.6457680758573914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E-874B-461B-9A39-8D7DB2B2AD7A}"/>
                </c:ext>
              </c:extLst>
            </c:dLbl>
            <c:dLbl>
              <c:idx val="6"/>
              <c:layout>
                <c:manualLayout>
                  <c:x val="-3.0814814814814816E-2"/>
                  <c:y val="1.6457680758573814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D-874B-461B-9A39-8D7DB2B2AD7A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2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Hoja1!$A$20:$A$26</c:f>
              <c:strCache>
                <c:ptCount val="7"/>
                <c:pt idx="0">
                  <c:v> SECRETARÍA ______ $1.000 </c:v>
                </c:pt>
                <c:pt idx="1">
                  <c:v> ENTIDAD 1 _____ $850 </c:v>
                </c:pt>
                <c:pt idx="2">
                  <c:v> ENTIDAD 2 _____ $720 </c:v>
                </c:pt>
                <c:pt idx="3">
                  <c:v> ENTIDAD 3 _____ $610 </c:v>
                </c:pt>
                <c:pt idx="4">
                  <c:v> ENTIDAD 4 _____ $500 </c:v>
                </c:pt>
                <c:pt idx="5">
                  <c:v> ENTIDAD 5 _____ $390 </c:v>
                </c:pt>
                <c:pt idx="6">
                  <c:v> ENTIDAD 6 _____ $280 </c:v>
                </c:pt>
              </c:strCache>
            </c:strRef>
          </c:cat>
          <c:val>
            <c:numRef>
              <c:f>Hoja1!$F$20:$F$26</c:f>
              <c:numCache>
                <c:formatCode>0%</c:formatCode>
                <c:ptCount val="7"/>
                <c:pt idx="0">
                  <c:v>0.8</c:v>
                </c:pt>
                <c:pt idx="1">
                  <c:v>0.88</c:v>
                </c:pt>
                <c:pt idx="2">
                  <c:v>0.85</c:v>
                </c:pt>
                <c:pt idx="3">
                  <c:v>0.71</c:v>
                </c:pt>
                <c:pt idx="4">
                  <c:v>0.82</c:v>
                </c:pt>
                <c:pt idx="5">
                  <c:v>0.83</c:v>
                </c:pt>
                <c:pt idx="6">
                  <c:v>0.76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874B-461B-9A39-8D7DB2B2AD7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40"/>
        <c:overlap val="100"/>
        <c:axId val="40569407"/>
        <c:axId val="40581887"/>
        <c:extLst>
          <c:ext xmlns:c15="http://schemas.microsoft.com/office/drawing/2012/chart" uri="{02D57815-91ED-43cb-92C2-25804820EDAC}">
            <c15:filteredBarSeries>
              <c15:ser>
                <c:idx val="0"/>
                <c:order val="0"/>
                <c:tx>
                  <c:strRef>
                    <c:extLst>
                      <c:ext uri="{02D57815-91ED-43cb-92C2-25804820EDAC}">
                        <c15:formulaRef>
                          <c15:sqref>Hoja1!$B$19</c15:sqref>
                        </c15:formulaRef>
                      </c:ext>
                    </c:extLst>
                    <c:strCache>
                      <c:ptCount val="1"/>
                      <c:pt idx="0">
                        <c:v> PRESUPUESTO
2025 </c:v>
                      </c:pt>
                    </c:strCache>
                  </c:strRef>
                </c:tx>
                <c:spPr>
                  <a:solidFill>
                    <a:schemeClr val="accent1"/>
                  </a:solidFill>
                  <a:ln>
                    <a:noFill/>
                  </a:ln>
                  <a:effectLst/>
                </c:spPr>
                <c:invertIfNegative val="0"/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14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es-CO"/>
                    </a:p>
                  </c:txPr>
                  <c:dLblPos val="ctr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>
                    <c:ext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strRef>
                    <c:extLst>
                      <c:ext uri="{02D57815-91ED-43cb-92C2-25804820EDAC}">
                        <c15:formulaRef>
                          <c15:sqref>Hoja1!$A$20:$A$26</c15:sqref>
                        </c15:formulaRef>
                      </c:ext>
                    </c:extLst>
                    <c:strCache>
                      <c:ptCount val="7"/>
                      <c:pt idx="0">
                        <c:v> SECRETARÍA ______ $1.000 </c:v>
                      </c:pt>
                      <c:pt idx="1">
                        <c:v> ENTIDAD 1 _____ $850 </c:v>
                      </c:pt>
                      <c:pt idx="2">
                        <c:v> ENTIDAD 2 _____ $720 </c:v>
                      </c:pt>
                      <c:pt idx="3">
                        <c:v> ENTIDAD 3 _____ $610 </c:v>
                      </c:pt>
                      <c:pt idx="4">
                        <c:v> ENTIDAD 4 _____ $500 </c:v>
                      </c:pt>
                      <c:pt idx="5">
                        <c:v> ENTIDAD 5 _____ $390 </c:v>
                      </c:pt>
                      <c:pt idx="6">
                        <c:v> ENTIDAD 6 _____ $280 </c:v>
                      </c:pt>
                    </c:strCache>
                  </c:strRef>
                </c:cat>
                <c:val>
                  <c:numRef>
                    <c:extLst>
                      <c:ext uri="{02D57815-91ED-43cb-92C2-25804820EDAC}">
                        <c15:formulaRef>
                          <c15:sqref>Hoja1!$B$20:$B$26</c15:sqref>
                        </c15:formulaRef>
                      </c:ext>
                    </c:extLst>
                    <c:numCache>
                      <c:formatCode>_-* #,##0_-;\-* #,##0_-;_-* "-"??_-;_-@_-</c:formatCode>
                      <c:ptCount val="7"/>
                      <c:pt idx="0">
                        <c:v>1000</c:v>
                      </c:pt>
                      <c:pt idx="1">
                        <c:v>850</c:v>
                      </c:pt>
                      <c:pt idx="2">
                        <c:v>720</c:v>
                      </c:pt>
                      <c:pt idx="3">
                        <c:v>610</c:v>
                      </c:pt>
                      <c:pt idx="4">
                        <c:v>500</c:v>
                      </c:pt>
                      <c:pt idx="5">
                        <c:v>390</c:v>
                      </c:pt>
                      <c:pt idx="6">
                        <c:v>280</c:v>
                      </c:pt>
                    </c:numCache>
                  </c:numRef>
                </c:val>
                <c:extLst>
                  <c:ext xmlns:c16="http://schemas.microsoft.com/office/drawing/2014/chart" uri="{C3380CC4-5D6E-409C-BE32-E72D297353CC}">
                    <c16:uniqueId val="{00000004-874B-461B-9A39-8D7DB2B2AD7A}"/>
                  </c:ext>
                </c:extLst>
              </c15:ser>
            </c15:filteredBarSeries>
          </c:ext>
        </c:extLst>
      </c:barChart>
      <c:catAx>
        <c:axId val="40569407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40581887"/>
        <c:crosses val="autoZero"/>
        <c:auto val="1"/>
        <c:lblAlgn val="ctr"/>
        <c:lblOffset val="100"/>
        <c:noMultiLvlLbl val="0"/>
      </c:catAx>
      <c:valAx>
        <c:axId val="40581887"/>
        <c:scaling>
          <c:orientation val="minMax"/>
        </c:scaling>
        <c:delete val="1"/>
        <c:axPos val="t"/>
        <c:numFmt formatCode="_-* #,##0_-;\-* #,##0_-;_-* &quot;-&quot;??_-;_-@_-" sourceLinked="1"/>
        <c:majorTickMark val="none"/>
        <c:minorTickMark val="none"/>
        <c:tickLblPos val="nextTo"/>
        <c:crossAx val="40569407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egendEntry>
        <c:idx val="1"/>
        <c:delete val="1"/>
      </c:legendEntry>
      <c:legendEntry>
        <c:idx val="3"/>
        <c:delete val="1"/>
      </c:legendEntry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CO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400"/>
      </a:pPr>
      <a:endParaRPr lang="es-CO"/>
    </a:p>
  </c:txPr>
  <c:externalData r:id="rId4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MX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19815704286964128"/>
          <c:y val="0.16435185185185186"/>
          <c:w val="0.43333333333333329"/>
          <c:h val="0.7222222222222221"/>
        </c:manualLayout>
      </c:layout>
      <c:pieChart>
        <c:varyColors val="1"/>
        <c:ser>
          <c:idx val="0"/>
          <c:order val="0"/>
          <c:tx>
            <c:strRef>
              <c:f>Hoja1!$B$66</c:f>
              <c:strCache>
                <c:ptCount val="1"/>
                <c:pt idx="0">
                  <c:v>Presupuesto 2025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4304-41D3-AE14-AF6611C61537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4304-41D3-AE14-AF6611C61537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4304-41D3-AE14-AF6611C61537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4304-41D3-AE14-AF6611C61537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4304-41D3-AE14-AF6611C61537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4304-41D3-AE14-AF6611C61537}"/>
              </c:ext>
            </c:extLst>
          </c:dPt>
          <c:dPt>
            <c:idx val="6"/>
            <c:bubble3D val="0"/>
            <c:spPr>
              <a:solidFill>
                <a:schemeClr val="accent1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D-4304-41D3-AE14-AF6611C61537}"/>
              </c:ext>
            </c:extLst>
          </c:dPt>
          <c:dLbls>
            <c:dLbl>
              <c:idx val="5"/>
              <c:layout>
                <c:manualLayout>
                  <c:x val="0"/>
                  <c:y val="-5.3781503115374774E-2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4304-41D3-AE14-AF6611C61537}"/>
                </c:ext>
              </c:extLst>
            </c:dLbl>
            <c:spPr>
              <a:solidFill>
                <a:sysClr val="window" lastClr="FFFFFF"/>
              </a:solidFill>
              <a:ln>
                <a:solidFill>
                  <a:sysClr val="windowText" lastClr="000000">
                    <a:lumMod val="25000"/>
                    <a:lumOff val="75000"/>
                  </a:sysClr>
                </a:solidFill>
              </a:ln>
              <a:effectLst/>
            </c:spPr>
            <c:txPr>
              <a:bodyPr rot="0" spcFirstLastPara="1" vertOverflow="clip" horzOverflow="clip" vert="horz" wrap="square" lIns="36576" tIns="18288" rIns="36576" bIns="18288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dk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dLblPos val="outEnd"/>
            <c:showLegendKey val="0"/>
            <c:showVal val="0"/>
            <c:showCatName val="1"/>
            <c:showSerName val="0"/>
            <c:showPercent val="1"/>
            <c:showBubbleSize val="0"/>
            <c:showLeaderLines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wedgeRectCallout">
                    <a:avLst/>
                  </a:prstGeom>
                  <a:noFill/>
                  <a:ln>
                    <a:noFill/>
                  </a:ln>
                </c15:spPr>
              </c:ext>
            </c:extLst>
          </c:dLbls>
          <c:cat>
            <c:strRef>
              <c:f>Hoja1!$A$67:$A$73</c:f>
              <c:strCache>
                <c:ptCount val="7"/>
                <c:pt idx="0">
                  <c:v> Producto 1 </c:v>
                </c:pt>
                <c:pt idx="1">
                  <c:v> Producto 2 </c:v>
                </c:pt>
                <c:pt idx="2">
                  <c:v> Producto 3 </c:v>
                </c:pt>
                <c:pt idx="3">
                  <c:v> Producto 4 </c:v>
                </c:pt>
                <c:pt idx="4">
                  <c:v> Producto 5 </c:v>
                </c:pt>
                <c:pt idx="5">
                  <c:v> Producto 6 </c:v>
                </c:pt>
                <c:pt idx="6">
                  <c:v> Otros Productos </c:v>
                </c:pt>
              </c:strCache>
            </c:strRef>
          </c:cat>
          <c:val>
            <c:numRef>
              <c:f>Hoja1!$B$67:$B$73</c:f>
              <c:numCache>
                <c:formatCode>_-* #,##0_-;\-* #,##0_-;_-* "-"??_-;_-@_-</c:formatCode>
                <c:ptCount val="7"/>
                <c:pt idx="0">
                  <c:v>150</c:v>
                </c:pt>
                <c:pt idx="1">
                  <c:v>100</c:v>
                </c:pt>
                <c:pt idx="2">
                  <c:v>88</c:v>
                </c:pt>
                <c:pt idx="3">
                  <c:v>60</c:v>
                </c:pt>
                <c:pt idx="4">
                  <c:v>30</c:v>
                </c:pt>
                <c:pt idx="5">
                  <c:v>10</c:v>
                </c:pt>
                <c:pt idx="6">
                  <c:v>100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E-4304-41D3-AE14-AF6611C6153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</c:pieChart>
      <c:spPr>
        <a:noFill/>
        <a:ln>
          <a:noFill/>
        </a:ln>
        <a:effectLst/>
      </c:spPr>
    </c:plotArea>
    <c:legend>
      <c:legendPos val="r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CO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 sz="1200"/>
      </a:pPr>
      <a:endParaRPr lang="es-CO"/>
    </a:p>
  </c:txPr>
  <c:externalData r:id="rId4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>
            <a:extLst>
              <a:ext uri="{FF2B5EF4-FFF2-40B4-BE49-F238E27FC236}">
                <a16:creationId xmlns:a16="http://schemas.microsoft.com/office/drawing/2014/main" id="{C3AD6F8F-A07D-DA62-2341-8AF0AE78CB6F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CO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EC47E2E6-2E96-63BD-8B78-D5EB82629C70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26E3B14-67F6-45CA-8CFD-1A54AF51EB64}" type="datetimeFigureOut">
              <a:rPr lang="es-CO" smtClean="0"/>
              <a:t>3/07/2026</a:t>
            </a:fld>
            <a:endParaRPr lang="es-CO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07897CFA-EC8E-D4A9-B548-54B7559D8F04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CO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50D9C6A1-0116-C000-563D-21D382FD8540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71361FF-E87D-4384-98A5-DC2410B5D51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26053122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CO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2F12FA3-FE57-4680-B8A4-D672C70B2135}" type="datetimeFigureOut">
              <a:rPr lang="es-CO" smtClean="0"/>
              <a:t>3/07/2026</a:t>
            </a:fld>
            <a:endParaRPr lang="es-CO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CO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CO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5826CE3-0670-4DAE-8B4D-D09C314BE3F9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401913659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sv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a de título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D1B9FD50-EE30-DCD2-65E0-66F8F40AB563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2273108"/>
            <a:ext cx="4587558" cy="4584892"/>
          </a:xfrm>
          <a:custGeom>
            <a:avLst/>
            <a:gdLst>
              <a:gd name="connsiteX0" fmla="*/ 0 w 4587558"/>
              <a:gd name="connsiteY0" fmla="*/ 0 h 4584892"/>
              <a:gd name="connsiteX1" fmla="*/ 4587558 w 4587558"/>
              <a:gd name="connsiteY1" fmla="*/ 4584892 h 4584892"/>
              <a:gd name="connsiteX2" fmla="*/ 772718 w 4587558"/>
              <a:gd name="connsiteY2" fmla="*/ 4584892 h 4584892"/>
              <a:gd name="connsiteX3" fmla="*/ 0 w 4587558"/>
              <a:gd name="connsiteY3" fmla="*/ 3812623 h 45848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587558" h="4584892">
                <a:moveTo>
                  <a:pt x="0" y="0"/>
                </a:moveTo>
                <a:lnTo>
                  <a:pt x="4587558" y="4584892"/>
                </a:lnTo>
                <a:lnTo>
                  <a:pt x="772718" y="4584892"/>
                </a:lnTo>
                <a:lnTo>
                  <a:pt x="0" y="3812623"/>
                </a:ln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marL="0" indent="0" algn="ctr">
              <a:buNone/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s-ES"/>
              <a:t>Haga clic en el icono para agregar una imagen</a:t>
            </a:r>
            <a:endParaRPr lang="en-US"/>
          </a:p>
        </p:txBody>
      </p:sp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FBCB2BC9-2894-4F7E-A51D-F9F5F5769352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5634629" y="7948"/>
            <a:ext cx="6574211" cy="6570390"/>
          </a:xfrm>
          <a:custGeom>
            <a:avLst/>
            <a:gdLst>
              <a:gd name="connsiteX0" fmla="*/ 0 w 6574211"/>
              <a:gd name="connsiteY0" fmla="*/ 0 h 6570390"/>
              <a:gd name="connsiteX1" fmla="*/ 4929560 w 6574211"/>
              <a:gd name="connsiteY1" fmla="*/ 0 h 6570390"/>
              <a:gd name="connsiteX2" fmla="*/ 6574211 w 6574211"/>
              <a:gd name="connsiteY2" fmla="*/ 1643694 h 6570390"/>
              <a:gd name="connsiteX3" fmla="*/ 6574211 w 6574211"/>
              <a:gd name="connsiteY3" fmla="*/ 6570390 h 65703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574211" h="6570390">
                <a:moveTo>
                  <a:pt x="0" y="0"/>
                </a:moveTo>
                <a:lnTo>
                  <a:pt x="4929560" y="0"/>
                </a:lnTo>
                <a:lnTo>
                  <a:pt x="6574211" y="1643694"/>
                </a:lnTo>
                <a:lnTo>
                  <a:pt x="6574211" y="6570390"/>
                </a:ln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marL="0" indent="0" algn="ctr">
              <a:buNone/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s-ES"/>
              <a:t>Haga clic en el icono para agregar una imagen</a:t>
            </a:r>
            <a:endParaRPr lang="en-US"/>
          </a:p>
        </p:txBody>
      </p:sp>
      <p:sp>
        <p:nvSpPr>
          <p:cNvPr id="2" name="Freeform 22">
            <a:extLst>
              <a:ext uri="{FF2B5EF4-FFF2-40B4-BE49-F238E27FC236}">
                <a16:creationId xmlns:a16="http://schemas.microsoft.com/office/drawing/2014/main" id="{A1B5BF35-C2AE-B6A5-702E-DBEC0F2C94F6}"/>
              </a:ext>
            </a:extLst>
          </p:cNvPr>
          <p:cNvSpPr/>
          <p:nvPr userDrawn="1"/>
        </p:nvSpPr>
        <p:spPr>
          <a:xfrm>
            <a:off x="10564188" y="7948"/>
            <a:ext cx="1644650" cy="1643694"/>
          </a:xfrm>
          <a:custGeom>
            <a:avLst/>
            <a:gdLst>
              <a:gd name="connsiteX0" fmla="*/ 0 w 1644650"/>
              <a:gd name="connsiteY0" fmla="*/ 0 h 1643694"/>
              <a:gd name="connsiteX1" fmla="*/ 1644651 w 1644650"/>
              <a:gd name="connsiteY1" fmla="*/ 1643694 h 1643694"/>
              <a:gd name="connsiteX2" fmla="*/ 1644651 w 1644650"/>
              <a:gd name="connsiteY2" fmla="*/ 0 h 1643694"/>
              <a:gd name="connsiteX3" fmla="*/ 0 w 1644650"/>
              <a:gd name="connsiteY3" fmla="*/ 0 h 16436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644650" h="1643694">
                <a:moveTo>
                  <a:pt x="0" y="0"/>
                </a:moveTo>
                <a:lnTo>
                  <a:pt x="1644651" y="1643694"/>
                </a:lnTo>
                <a:lnTo>
                  <a:pt x="1644651" y="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  <a:ln w="6362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Freeform 23">
            <a:extLst>
              <a:ext uri="{FF2B5EF4-FFF2-40B4-BE49-F238E27FC236}">
                <a16:creationId xmlns:a16="http://schemas.microsoft.com/office/drawing/2014/main" id="{950B67A3-D174-4703-BC36-F646214E53E8}"/>
              </a:ext>
            </a:extLst>
          </p:cNvPr>
          <p:cNvSpPr/>
          <p:nvPr userDrawn="1"/>
        </p:nvSpPr>
        <p:spPr>
          <a:xfrm>
            <a:off x="1592338" y="4866079"/>
            <a:ext cx="3622520" cy="1991921"/>
          </a:xfrm>
          <a:custGeom>
            <a:avLst/>
            <a:gdLst>
              <a:gd name="connsiteX0" fmla="*/ 3622520 w 3622520"/>
              <a:gd name="connsiteY0" fmla="*/ 1991922 h 1991921"/>
              <a:gd name="connsiteX1" fmla="*/ 1629440 w 3622520"/>
              <a:gd name="connsiteY1" fmla="*/ 0 h 1991921"/>
              <a:gd name="connsiteX2" fmla="*/ 0 w 3622520"/>
              <a:gd name="connsiteY2" fmla="*/ 0 h 1991921"/>
              <a:gd name="connsiteX3" fmla="*/ 1993080 w 3622520"/>
              <a:gd name="connsiteY3" fmla="*/ 1991922 h 1991921"/>
              <a:gd name="connsiteX4" fmla="*/ 3622520 w 3622520"/>
              <a:gd name="connsiteY4" fmla="*/ 1991922 h 19919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622520" h="1991921">
                <a:moveTo>
                  <a:pt x="3622520" y="1991922"/>
                </a:moveTo>
                <a:lnTo>
                  <a:pt x="1629440" y="0"/>
                </a:lnTo>
                <a:lnTo>
                  <a:pt x="0" y="0"/>
                </a:lnTo>
                <a:lnTo>
                  <a:pt x="1993080" y="1991922"/>
                </a:lnTo>
                <a:lnTo>
                  <a:pt x="3622520" y="1991922"/>
                </a:lnTo>
                <a:close/>
              </a:path>
            </a:pathLst>
          </a:custGeom>
          <a:solidFill>
            <a:schemeClr val="accent1">
              <a:alpha val="85000"/>
            </a:schemeClr>
          </a:solidFill>
          <a:ln w="6362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Freeform 32">
            <a:extLst>
              <a:ext uri="{FF2B5EF4-FFF2-40B4-BE49-F238E27FC236}">
                <a16:creationId xmlns:a16="http://schemas.microsoft.com/office/drawing/2014/main" id="{B89B5B4E-A895-D459-15A9-103B7A133B1B}"/>
              </a:ext>
            </a:extLst>
          </p:cNvPr>
          <p:cNvSpPr/>
          <p:nvPr userDrawn="1"/>
        </p:nvSpPr>
        <p:spPr>
          <a:xfrm>
            <a:off x="5298084" y="0"/>
            <a:ext cx="2163814" cy="1440873"/>
          </a:xfrm>
          <a:custGeom>
            <a:avLst/>
            <a:gdLst>
              <a:gd name="connsiteX0" fmla="*/ 0 w 2991345"/>
              <a:gd name="connsiteY0" fmla="*/ 0 h 1991922"/>
              <a:gd name="connsiteX1" fmla="*/ 998265 w 2991345"/>
              <a:gd name="connsiteY1" fmla="*/ 0 h 1991922"/>
              <a:gd name="connsiteX2" fmla="*/ 2991345 w 2991345"/>
              <a:gd name="connsiteY2" fmla="*/ 1991922 h 1991922"/>
              <a:gd name="connsiteX3" fmla="*/ 1993080 w 2991345"/>
              <a:gd name="connsiteY3" fmla="*/ 1991922 h 19919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991345" h="1991922">
                <a:moveTo>
                  <a:pt x="0" y="0"/>
                </a:moveTo>
                <a:lnTo>
                  <a:pt x="998265" y="0"/>
                </a:lnTo>
                <a:lnTo>
                  <a:pt x="2991345" y="1991922"/>
                </a:lnTo>
                <a:lnTo>
                  <a:pt x="1993080" y="1991922"/>
                </a:lnTo>
                <a:close/>
              </a:path>
            </a:pathLst>
          </a:custGeom>
          <a:solidFill>
            <a:schemeClr val="accent1">
              <a:alpha val="85000"/>
            </a:schemeClr>
          </a:solidFill>
          <a:ln w="6362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Título 15">
            <a:extLst>
              <a:ext uri="{FF2B5EF4-FFF2-40B4-BE49-F238E27FC236}">
                <a16:creationId xmlns:a16="http://schemas.microsoft.com/office/drawing/2014/main" id="{01C4E560-8E46-0ED2-F4B4-D9DD579D20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98462" y="2684042"/>
            <a:ext cx="5125791" cy="1325563"/>
          </a:xfrm>
          <a:prstGeom prst="rect">
            <a:avLst/>
          </a:prstGeom>
        </p:spPr>
        <p:txBody>
          <a:bodyPr/>
          <a:lstStyle>
            <a:lvl1pPr>
              <a:defRPr sz="3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19" name="Marcador de fecha 18">
            <a:extLst>
              <a:ext uri="{FF2B5EF4-FFF2-40B4-BE49-F238E27FC236}">
                <a16:creationId xmlns:a16="http://schemas.microsoft.com/office/drawing/2014/main" id="{8F6D6CBD-70D2-EAEF-B6E6-1095438DD08C}"/>
              </a:ext>
            </a:extLst>
          </p:cNvPr>
          <p:cNvSpPr>
            <a:spLocks noGrp="1"/>
          </p:cNvSpPr>
          <p:nvPr>
            <p:ph type="dt" sz="half" idx="15"/>
          </p:nvPr>
        </p:nvSpPr>
        <p:spPr>
          <a:xfrm>
            <a:off x="8276710" y="5387082"/>
            <a:ext cx="2743200" cy="365125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Decripción</a:t>
            </a:r>
          </a:p>
        </p:txBody>
      </p:sp>
      <p:sp>
        <p:nvSpPr>
          <p:cNvPr id="20" name="Marcador de pie de página 19">
            <a:extLst>
              <a:ext uri="{FF2B5EF4-FFF2-40B4-BE49-F238E27FC236}">
                <a16:creationId xmlns:a16="http://schemas.microsoft.com/office/drawing/2014/main" id="{8FAB5F5A-10B3-D864-2F5A-63396D3341E5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>
          <a:xfrm>
            <a:off x="3766996" y="4099677"/>
            <a:ext cx="4114800" cy="365125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Secretaría </a:t>
            </a:r>
            <a:r>
              <a:rPr lang="es-CO"/>
              <a:t>Distrital</a:t>
            </a:r>
            <a:r>
              <a:rPr lang="en-US"/>
              <a:t> de Hacienda</a:t>
            </a:r>
          </a:p>
        </p:txBody>
      </p:sp>
    </p:spTree>
    <p:extLst>
      <p:ext uri="{BB962C8B-B14F-4D97-AF65-F5344CB8AC3E}">
        <p14:creationId xmlns:p14="http://schemas.microsoft.com/office/powerpoint/2010/main" val="237697337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1FA8E906-7762-23FD-75A3-DDC680FD56F3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5054450" y="4221068"/>
            <a:ext cx="1831106" cy="2636932"/>
          </a:xfrm>
          <a:custGeom>
            <a:avLst/>
            <a:gdLst>
              <a:gd name="connsiteX0" fmla="*/ 1831106 w 1831106"/>
              <a:gd name="connsiteY0" fmla="*/ 0 h 2636932"/>
              <a:gd name="connsiteX1" fmla="*/ 1831106 w 1831106"/>
              <a:gd name="connsiteY1" fmla="*/ 2636932 h 2636932"/>
              <a:gd name="connsiteX2" fmla="*/ 0 w 1831106"/>
              <a:gd name="connsiteY2" fmla="*/ 2636932 h 2636932"/>
              <a:gd name="connsiteX3" fmla="*/ 0 w 1831106"/>
              <a:gd name="connsiteY3" fmla="*/ 282843 h 26369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831106" h="2636932">
                <a:moveTo>
                  <a:pt x="1831106" y="0"/>
                </a:moveTo>
                <a:lnTo>
                  <a:pt x="1831106" y="2636932"/>
                </a:lnTo>
                <a:lnTo>
                  <a:pt x="0" y="2636932"/>
                </a:lnTo>
                <a:lnTo>
                  <a:pt x="0" y="282843"/>
                </a:ln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marL="0" indent="0" algn="ctr">
              <a:buNone/>
              <a:defRPr/>
            </a:lvl1pPr>
          </a:lstStyle>
          <a:p>
            <a:r>
              <a:rPr lang="es-ES"/>
              <a:t>Haga clic en el icono para agregar una imagen</a:t>
            </a:r>
            <a:endParaRPr lang="en-US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052EAE3B-401D-8898-1F35-D3BE951E6A0A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5054450" y="436309"/>
            <a:ext cx="1831106" cy="3902232"/>
          </a:xfrm>
          <a:custGeom>
            <a:avLst/>
            <a:gdLst>
              <a:gd name="connsiteX0" fmla="*/ 1831106 w 1831106"/>
              <a:gd name="connsiteY0" fmla="*/ 0 h 3902232"/>
              <a:gd name="connsiteX1" fmla="*/ 1831106 w 1831106"/>
              <a:gd name="connsiteY1" fmla="*/ 3619422 h 3902232"/>
              <a:gd name="connsiteX2" fmla="*/ 0 w 1831106"/>
              <a:gd name="connsiteY2" fmla="*/ 3902232 h 3902232"/>
              <a:gd name="connsiteX3" fmla="*/ 0 w 1831106"/>
              <a:gd name="connsiteY3" fmla="*/ 282843 h 39022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831106" h="3902232">
                <a:moveTo>
                  <a:pt x="1831106" y="0"/>
                </a:moveTo>
                <a:lnTo>
                  <a:pt x="1831106" y="3619422"/>
                </a:lnTo>
                <a:lnTo>
                  <a:pt x="0" y="3902232"/>
                </a:lnTo>
                <a:lnTo>
                  <a:pt x="0" y="282843"/>
                </a:ln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marL="0" indent="0" algn="ctr">
              <a:buNone/>
              <a:defRPr/>
            </a:lvl1pPr>
          </a:lstStyle>
          <a:p>
            <a:r>
              <a:rPr lang="es-ES"/>
              <a:t>Haga clic en el icono para agregar una imagen</a:t>
            </a: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4C4DC2F-2E80-A909-4F48-EF649FC24C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4737B1-F250-BB44-A787-B38E086CCEE1}" type="datetimeFigureOut">
              <a:rPr lang="en-US" smtClean="0"/>
              <a:t>7/3/2026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8BF414D-90C1-631C-9918-A235D7A678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85273B3-C5F3-BF71-FABD-E76979E698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DDCBD3-5874-3B44-A01E-6B695B606E1D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81031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489774DF-414A-E29F-2B89-98E954AD9054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210581" y="1517284"/>
            <a:ext cx="5983405" cy="4185701"/>
          </a:xfrm>
          <a:custGeom>
            <a:avLst/>
            <a:gdLst>
              <a:gd name="connsiteX0" fmla="*/ 1270053 w 5983405"/>
              <a:gd name="connsiteY0" fmla="*/ 0 h 4185701"/>
              <a:gd name="connsiteX1" fmla="*/ 5983405 w 5983405"/>
              <a:gd name="connsiteY1" fmla="*/ 0 h 4185701"/>
              <a:gd name="connsiteX2" fmla="*/ 5983405 w 5983405"/>
              <a:gd name="connsiteY2" fmla="*/ 4185701 h 4185701"/>
              <a:gd name="connsiteX3" fmla="*/ 0 w 5983405"/>
              <a:gd name="connsiteY3" fmla="*/ 4185701 h 41857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983405" h="4185701">
                <a:moveTo>
                  <a:pt x="1270053" y="0"/>
                </a:moveTo>
                <a:lnTo>
                  <a:pt x="5983405" y="0"/>
                </a:lnTo>
                <a:lnTo>
                  <a:pt x="5983405" y="4185701"/>
                </a:lnTo>
                <a:lnTo>
                  <a:pt x="0" y="4185701"/>
                </a:ln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marL="0" indent="0" algn="ctr">
              <a:buNone/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s-ES"/>
              <a:t>Haga clic en el icono para agregar una imagen</a:t>
            </a:r>
            <a:endParaRPr lang="en-US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EC771241-C266-F215-1381-0CCA7115084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48394" y="0"/>
            <a:ext cx="5112417" cy="2493984"/>
          </a:xfrm>
          <a:custGeom>
            <a:avLst/>
            <a:gdLst>
              <a:gd name="connsiteX0" fmla="*/ 756705 w 5112417"/>
              <a:gd name="connsiteY0" fmla="*/ 0 h 2493984"/>
              <a:gd name="connsiteX1" fmla="*/ 5112417 w 5112417"/>
              <a:gd name="connsiteY1" fmla="*/ 0 h 2493984"/>
              <a:gd name="connsiteX2" fmla="*/ 4355712 w 5112417"/>
              <a:gd name="connsiteY2" fmla="*/ 2493984 h 2493984"/>
              <a:gd name="connsiteX3" fmla="*/ 0 w 5112417"/>
              <a:gd name="connsiteY3" fmla="*/ 2493984 h 24939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112417" h="2493984">
                <a:moveTo>
                  <a:pt x="756705" y="0"/>
                </a:moveTo>
                <a:lnTo>
                  <a:pt x="5112417" y="0"/>
                </a:lnTo>
                <a:lnTo>
                  <a:pt x="4355712" y="2493984"/>
                </a:lnTo>
                <a:lnTo>
                  <a:pt x="0" y="2493984"/>
                </a:ln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marL="0" indent="0" algn="ctr">
              <a:buNone/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s-ES"/>
              <a:t>Haga clic en el icono para agregar una imagen</a:t>
            </a:r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2E221C74-5E2F-162D-6ED7-5BDCB21A25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4881" y="2655652"/>
            <a:ext cx="5481119" cy="1325563"/>
          </a:xfrm>
          <a:prstGeom prst="rect">
            <a:avLst/>
          </a:prstGeom>
        </p:spPr>
        <p:txBody>
          <a:bodyPr/>
          <a:lstStyle>
            <a:lvl1pPr>
              <a:defRPr sz="36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7" name="Marcador de texto 6">
            <a:extLst>
              <a:ext uri="{FF2B5EF4-FFF2-40B4-BE49-F238E27FC236}">
                <a16:creationId xmlns:a16="http://schemas.microsoft.com/office/drawing/2014/main" id="{9AD8B171-CBAB-A562-7824-5B120E87C55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47700" y="4110038"/>
            <a:ext cx="5448300" cy="1476375"/>
          </a:xfrm>
          <a:prstGeom prst="rect">
            <a:avLst/>
          </a:prstGeom>
        </p:spPr>
        <p:txBody>
          <a:bodyPr/>
          <a:lstStyle>
            <a:lvl1pPr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40131300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6">
            <a:extLst>
              <a:ext uri="{FF2B5EF4-FFF2-40B4-BE49-F238E27FC236}">
                <a16:creationId xmlns:a16="http://schemas.microsoft.com/office/drawing/2014/main" id="{CB65C2AA-7DF7-3BE3-61BB-7F19E7AE5974}"/>
              </a:ext>
            </a:extLst>
          </p:cNvPr>
          <p:cNvSpPr/>
          <p:nvPr userDrawn="1"/>
        </p:nvSpPr>
        <p:spPr>
          <a:xfrm>
            <a:off x="6298762" y="811"/>
            <a:ext cx="2428981" cy="1702682"/>
          </a:xfrm>
          <a:custGeom>
            <a:avLst/>
            <a:gdLst>
              <a:gd name="connsiteX0" fmla="*/ 0 w 1415962"/>
              <a:gd name="connsiteY0" fmla="*/ 0 h 992570"/>
              <a:gd name="connsiteX1" fmla="*/ 228658 w 1415962"/>
              <a:gd name="connsiteY1" fmla="*/ 0 h 992570"/>
              <a:gd name="connsiteX2" fmla="*/ 759577 w 1415962"/>
              <a:gd name="connsiteY2" fmla="*/ 0 h 992570"/>
              <a:gd name="connsiteX3" fmla="*/ 988235 w 1415962"/>
              <a:gd name="connsiteY3" fmla="*/ 0 h 992570"/>
              <a:gd name="connsiteX4" fmla="*/ 1415962 w 1415962"/>
              <a:gd name="connsiteY4" fmla="*/ 992570 h 992570"/>
              <a:gd name="connsiteX5" fmla="*/ 1187304 w 1415962"/>
              <a:gd name="connsiteY5" fmla="*/ 992570 h 992570"/>
              <a:gd name="connsiteX6" fmla="*/ 656385 w 1415962"/>
              <a:gd name="connsiteY6" fmla="*/ 992570 h 992570"/>
              <a:gd name="connsiteX7" fmla="*/ 427727 w 1415962"/>
              <a:gd name="connsiteY7" fmla="*/ 992570 h 9925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415962" h="992570">
                <a:moveTo>
                  <a:pt x="0" y="0"/>
                </a:moveTo>
                <a:lnTo>
                  <a:pt x="228658" y="0"/>
                </a:lnTo>
                <a:lnTo>
                  <a:pt x="759577" y="0"/>
                </a:lnTo>
                <a:lnTo>
                  <a:pt x="988235" y="0"/>
                </a:lnTo>
                <a:lnTo>
                  <a:pt x="1415962" y="992570"/>
                </a:lnTo>
                <a:lnTo>
                  <a:pt x="1187304" y="992570"/>
                </a:lnTo>
                <a:lnTo>
                  <a:pt x="656385" y="992570"/>
                </a:lnTo>
                <a:lnTo>
                  <a:pt x="427727" y="992570"/>
                </a:lnTo>
                <a:close/>
              </a:path>
            </a:pathLst>
          </a:custGeom>
          <a:solidFill>
            <a:schemeClr val="accent1"/>
          </a:solidFill>
          <a:ln w="6329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EA5248DF-E834-4186-8327-1FE300A44F44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298762" y="1792586"/>
            <a:ext cx="5457997" cy="334329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s-ES"/>
              <a:t>Haga clic en el icono para agregar una imagen</a:t>
            </a:r>
            <a:endParaRPr lang="en-US"/>
          </a:p>
        </p:txBody>
      </p:sp>
      <p:sp>
        <p:nvSpPr>
          <p:cNvPr id="2" name="Freeform 7">
            <a:extLst>
              <a:ext uri="{FF2B5EF4-FFF2-40B4-BE49-F238E27FC236}">
                <a16:creationId xmlns:a16="http://schemas.microsoft.com/office/drawing/2014/main" id="{C04D8093-0408-01D5-B03B-06789E13372E}"/>
              </a:ext>
            </a:extLst>
          </p:cNvPr>
          <p:cNvSpPr/>
          <p:nvPr userDrawn="1"/>
        </p:nvSpPr>
        <p:spPr>
          <a:xfrm flipV="1">
            <a:off x="8220130" y="5452027"/>
            <a:ext cx="2005707" cy="1405973"/>
          </a:xfrm>
          <a:custGeom>
            <a:avLst/>
            <a:gdLst>
              <a:gd name="connsiteX0" fmla="*/ 0 w 1415962"/>
              <a:gd name="connsiteY0" fmla="*/ 0 h 992570"/>
              <a:gd name="connsiteX1" fmla="*/ 228658 w 1415962"/>
              <a:gd name="connsiteY1" fmla="*/ 0 h 992570"/>
              <a:gd name="connsiteX2" fmla="*/ 759577 w 1415962"/>
              <a:gd name="connsiteY2" fmla="*/ 0 h 992570"/>
              <a:gd name="connsiteX3" fmla="*/ 988235 w 1415962"/>
              <a:gd name="connsiteY3" fmla="*/ 0 h 992570"/>
              <a:gd name="connsiteX4" fmla="*/ 1415962 w 1415962"/>
              <a:gd name="connsiteY4" fmla="*/ 992570 h 992570"/>
              <a:gd name="connsiteX5" fmla="*/ 1187304 w 1415962"/>
              <a:gd name="connsiteY5" fmla="*/ 992570 h 992570"/>
              <a:gd name="connsiteX6" fmla="*/ 656385 w 1415962"/>
              <a:gd name="connsiteY6" fmla="*/ 992570 h 992570"/>
              <a:gd name="connsiteX7" fmla="*/ 427727 w 1415962"/>
              <a:gd name="connsiteY7" fmla="*/ 992570 h 9925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415962" h="992570">
                <a:moveTo>
                  <a:pt x="0" y="0"/>
                </a:moveTo>
                <a:lnTo>
                  <a:pt x="228658" y="0"/>
                </a:lnTo>
                <a:lnTo>
                  <a:pt x="759577" y="0"/>
                </a:lnTo>
                <a:lnTo>
                  <a:pt x="988235" y="0"/>
                </a:lnTo>
                <a:lnTo>
                  <a:pt x="1415962" y="992570"/>
                </a:lnTo>
                <a:lnTo>
                  <a:pt x="1187304" y="992570"/>
                </a:lnTo>
                <a:lnTo>
                  <a:pt x="656385" y="992570"/>
                </a:lnTo>
                <a:lnTo>
                  <a:pt x="427727" y="992570"/>
                </a:lnTo>
                <a:close/>
              </a:path>
            </a:pathLst>
          </a:custGeom>
          <a:solidFill>
            <a:schemeClr val="accent1"/>
          </a:solidFill>
          <a:ln w="6329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2" descr="A picture containing text, monitor, electronics, computer&#10;&#10;Description automatically generated">
            <a:extLst>
              <a:ext uri="{FF2B5EF4-FFF2-40B4-BE49-F238E27FC236}">
                <a16:creationId xmlns:a16="http://schemas.microsoft.com/office/drawing/2014/main" id="{CBAD5D47-2F78-3499-63FA-6C3C41E0CF8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414846" y="1490988"/>
            <a:ext cx="7230390" cy="4367156"/>
          </a:xfrm>
          <a:prstGeom prst="rect">
            <a:avLst/>
          </a:prstGeom>
        </p:spPr>
      </p:pic>
      <p:sp>
        <p:nvSpPr>
          <p:cNvPr id="9" name="Título 8">
            <a:extLst>
              <a:ext uri="{FF2B5EF4-FFF2-40B4-BE49-F238E27FC236}">
                <a16:creationId xmlns:a16="http://schemas.microsoft.com/office/drawing/2014/main" id="{490EB6BF-836A-C3C0-F6E8-D8CE086C2A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999856"/>
            <a:ext cx="5257800" cy="1046227"/>
          </a:xfrm>
          <a:prstGeom prst="rect">
            <a:avLst/>
          </a:prstGeom>
        </p:spPr>
        <p:txBody>
          <a:bodyPr/>
          <a:lstStyle>
            <a:lvl1pPr>
              <a:defRPr sz="3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11" name="Marcador de texto 10">
            <a:extLst>
              <a:ext uri="{FF2B5EF4-FFF2-40B4-BE49-F238E27FC236}">
                <a16:creationId xmlns:a16="http://schemas.microsoft.com/office/drawing/2014/main" id="{B7B91479-8F98-3786-B0B4-9A5AF92320B6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931862" y="2237984"/>
            <a:ext cx="4681537" cy="2897895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7606183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C879760-85C3-EE44-213C-DCDE36BB50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AE4737B1-F250-BB44-A787-B38E086CCEE1}" type="datetimeFigureOut">
              <a:rPr lang="en-US" smtClean="0"/>
              <a:pPr/>
              <a:t>7/3/2026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F8822DF-8136-9625-502B-56C0D11449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A21A9BF-906C-E445-337D-C91EC51954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36DDCBD3-5874-3B44-A01E-6B695B606E1D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8" name="Picture Placeholder 6">
            <a:extLst>
              <a:ext uri="{FF2B5EF4-FFF2-40B4-BE49-F238E27FC236}">
                <a16:creationId xmlns:a16="http://schemas.microsoft.com/office/drawing/2014/main" id="{3F3E4450-5413-3011-B165-86F394227971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3950691" y="0"/>
            <a:ext cx="3464718" cy="6857999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s-ES"/>
              <a:t>Haga clic en el icono para agregar una imagen</a:t>
            </a:r>
            <a:endParaRPr lang="en-US"/>
          </a:p>
        </p:txBody>
      </p:sp>
      <p:sp>
        <p:nvSpPr>
          <p:cNvPr id="17" name="Freeform 16">
            <a:extLst>
              <a:ext uri="{FF2B5EF4-FFF2-40B4-BE49-F238E27FC236}">
                <a16:creationId xmlns:a16="http://schemas.microsoft.com/office/drawing/2014/main" id="{07CC5779-8732-F103-6754-FA9D7BEF09AE}"/>
              </a:ext>
            </a:extLst>
          </p:cNvPr>
          <p:cNvSpPr/>
          <p:nvPr userDrawn="1"/>
        </p:nvSpPr>
        <p:spPr>
          <a:xfrm rot="16200000">
            <a:off x="-104408" y="4707445"/>
            <a:ext cx="1642200" cy="1433384"/>
          </a:xfrm>
          <a:custGeom>
            <a:avLst/>
            <a:gdLst>
              <a:gd name="connsiteX0" fmla="*/ 1642200 w 1642200"/>
              <a:gd name="connsiteY0" fmla="*/ 1433384 h 1433384"/>
              <a:gd name="connsiteX1" fmla="*/ 947895 w 1642200"/>
              <a:gd name="connsiteY1" fmla="*/ 1433384 h 1433384"/>
              <a:gd name="connsiteX2" fmla="*/ 617687 w 1642200"/>
              <a:gd name="connsiteY2" fmla="*/ 1433384 h 1433384"/>
              <a:gd name="connsiteX3" fmla="*/ 0 w 1642200"/>
              <a:gd name="connsiteY3" fmla="*/ 0 h 1433384"/>
              <a:gd name="connsiteX4" fmla="*/ 330208 w 1642200"/>
              <a:gd name="connsiteY4" fmla="*/ 0 h 1433384"/>
              <a:gd name="connsiteX5" fmla="*/ 1096916 w 1642200"/>
              <a:gd name="connsiteY5" fmla="*/ 0 h 1433384"/>
              <a:gd name="connsiteX6" fmla="*/ 1427124 w 1642200"/>
              <a:gd name="connsiteY6" fmla="*/ 0 h 1433384"/>
              <a:gd name="connsiteX7" fmla="*/ 1427125 w 1642200"/>
              <a:gd name="connsiteY7" fmla="*/ 3 h 1433384"/>
              <a:gd name="connsiteX8" fmla="*/ 1414502 w 1642200"/>
              <a:gd name="connsiteY8" fmla="*/ 3 h 1433384"/>
              <a:gd name="connsiteX9" fmla="*/ 1024515 w 1642200"/>
              <a:gd name="connsiteY9" fmla="*/ 3 h 14333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642200" h="1433384">
                <a:moveTo>
                  <a:pt x="1642200" y="1433384"/>
                </a:moveTo>
                <a:lnTo>
                  <a:pt x="947895" y="1433384"/>
                </a:lnTo>
                <a:lnTo>
                  <a:pt x="617687" y="1433384"/>
                </a:lnTo>
                <a:lnTo>
                  <a:pt x="0" y="0"/>
                </a:lnTo>
                <a:lnTo>
                  <a:pt x="330208" y="0"/>
                </a:lnTo>
                <a:lnTo>
                  <a:pt x="1096916" y="0"/>
                </a:lnTo>
                <a:lnTo>
                  <a:pt x="1427124" y="0"/>
                </a:lnTo>
                <a:lnTo>
                  <a:pt x="1427125" y="3"/>
                </a:lnTo>
                <a:lnTo>
                  <a:pt x="1414502" y="3"/>
                </a:lnTo>
                <a:lnTo>
                  <a:pt x="1024515" y="3"/>
                </a:lnTo>
                <a:close/>
              </a:path>
            </a:pathLst>
          </a:custGeom>
          <a:solidFill>
            <a:schemeClr val="accent1"/>
          </a:solidFill>
          <a:ln w="6329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B99412D2-75D3-CD42-6BD6-B84F4BDA5699}"/>
              </a:ext>
            </a:extLst>
          </p:cNvPr>
          <p:cNvSpPr>
            <a:spLocks noGrp="1"/>
          </p:cNvSpPr>
          <p:nvPr>
            <p:ph sz="quarter" idx="17"/>
          </p:nvPr>
        </p:nvSpPr>
        <p:spPr>
          <a:xfrm>
            <a:off x="750888" y="171450"/>
            <a:ext cx="2743200" cy="5632450"/>
          </a:xfrm>
          <a:prstGeom prst="rect">
            <a:avLst/>
          </a:prstGeom>
        </p:spPr>
        <p:txBody>
          <a:bodyPr/>
          <a:lstStyle>
            <a:lvl1pPr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7" name="Marcador de contenido 5">
            <a:extLst>
              <a:ext uri="{FF2B5EF4-FFF2-40B4-BE49-F238E27FC236}">
                <a16:creationId xmlns:a16="http://schemas.microsoft.com/office/drawing/2014/main" id="{07FBF0EE-97D2-6A01-F2B5-EC4BEBCD70C5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4185924" y="569269"/>
            <a:ext cx="2743200" cy="5632450"/>
          </a:xfrm>
          <a:prstGeom prst="rect">
            <a:avLst/>
          </a:prstGeom>
        </p:spPr>
        <p:txBody>
          <a:bodyPr/>
          <a:lstStyle>
            <a:lvl1pPr>
              <a:defRPr sz="20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20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20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20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20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9" name="Marcador de contenido 5">
            <a:extLst>
              <a:ext uri="{FF2B5EF4-FFF2-40B4-BE49-F238E27FC236}">
                <a16:creationId xmlns:a16="http://schemas.microsoft.com/office/drawing/2014/main" id="{3CB6EE52-44E0-6124-939E-46C19511197B}"/>
              </a:ext>
            </a:extLst>
          </p:cNvPr>
          <p:cNvSpPr>
            <a:spLocks noGrp="1"/>
          </p:cNvSpPr>
          <p:nvPr>
            <p:ph sz="quarter" idx="19"/>
          </p:nvPr>
        </p:nvSpPr>
        <p:spPr>
          <a:xfrm>
            <a:off x="8023085" y="612787"/>
            <a:ext cx="2743200" cy="5632450"/>
          </a:xfrm>
          <a:prstGeom prst="rect">
            <a:avLst/>
          </a:prstGeom>
        </p:spPr>
        <p:txBody>
          <a:bodyPr/>
          <a:lstStyle>
            <a:lvl1pPr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19915218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raphic 4">
            <a:extLst>
              <a:ext uri="{FF2B5EF4-FFF2-40B4-BE49-F238E27FC236}">
                <a16:creationId xmlns:a16="http://schemas.microsoft.com/office/drawing/2014/main" id="{13D32138-7D8D-E249-ABB3-E1EADA101D3D}"/>
              </a:ext>
            </a:extLst>
          </p:cNvPr>
          <p:cNvSpPr/>
          <p:nvPr userDrawn="1"/>
        </p:nvSpPr>
        <p:spPr>
          <a:xfrm>
            <a:off x="577287" y="580518"/>
            <a:ext cx="11077904" cy="5696966"/>
          </a:xfrm>
          <a:custGeom>
            <a:avLst/>
            <a:gdLst>
              <a:gd name="connsiteX0" fmla="*/ 2144554 w 7772400"/>
              <a:gd name="connsiteY0" fmla="*/ 382910 h 3997063"/>
              <a:gd name="connsiteX1" fmla="*/ 1761504 w 7772400"/>
              <a:gd name="connsiteY1" fmla="*/ 0 h 3997063"/>
              <a:gd name="connsiteX2" fmla="*/ 0 w 7772400"/>
              <a:gd name="connsiteY2" fmla="*/ 0 h 3997063"/>
              <a:gd name="connsiteX3" fmla="*/ 0 w 7772400"/>
              <a:gd name="connsiteY3" fmla="*/ 3997063 h 3997063"/>
              <a:gd name="connsiteX4" fmla="*/ 7772400 w 7772400"/>
              <a:gd name="connsiteY4" fmla="*/ 3997063 h 3997063"/>
              <a:gd name="connsiteX5" fmla="*/ 7772400 w 7772400"/>
              <a:gd name="connsiteY5" fmla="*/ 382910 h 3997063"/>
              <a:gd name="connsiteX6" fmla="*/ 2144554 w 7772400"/>
              <a:gd name="connsiteY6" fmla="*/ 382910 h 39970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7772400" h="3997063">
                <a:moveTo>
                  <a:pt x="2144554" y="382910"/>
                </a:moveTo>
                <a:lnTo>
                  <a:pt x="1761504" y="0"/>
                </a:lnTo>
                <a:lnTo>
                  <a:pt x="0" y="0"/>
                </a:lnTo>
                <a:lnTo>
                  <a:pt x="0" y="3997063"/>
                </a:lnTo>
                <a:lnTo>
                  <a:pt x="7772400" y="3997063"/>
                </a:lnTo>
                <a:lnTo>
                  <a:pt x="7772400" y="382910"/>
                </a:lnTo>
                <a:lnTo>
                  <a:pt x="2144554" y="382910"/>
                </a:lnTo>
                <a:close/>
              </a:path>
            </a:pathLst>
          </a:custGeom>
          <a:solidFill>
            <a:schemeClr val="accent1"/>
          </a:solidFill>
          <a:ln w="4493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EE6F7A6-BE6C-F17A-842F-EA84F7BEE4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AE4737B1-F250-BB44-A787-B38E086CCEE1}" type="datetimeFigureOut">
              <a:rPr lang="en-US" smtClean="0"/>
              <a:pPr/>
              <a:t>7/3/2026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A284B67-7F13-1C33-500C-BDB764D6DC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59D091C-DABF-07B2-1471-50CBA6033F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36DDCBD3-5874-3B44-A01E-6B695B606E1D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8" name="Picture Placeholder 6">
            <a:extLst>
              <a:ext uri="{FF2B5EF4-FFF2-40B4-BE49-F238E27FC236}">
                <a16:creationId xmlns:a16="http://schemas.microsoft.com/office/drawing/2014/main" id="{61D56D6E-B476-D3FF-B00B-5475E7ABB76C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6878240" y="1143001"/>
            <a:ext cx="4776951" cy="5134483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s-ES"/>
              <a:t>Haga clic en el icono para agregar una imagen</a:t>
            </a:r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E88B5E7E-16A0-BD37-1EA2-DC52FC79E9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9113" y="1732198"/>
            <a:ext cx="4523089" cy="4197822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7" name="Rectángulo 6">
            <a:extLst>
              <a:ext uri="{FF2B5EF4-FFF2-40B4-BE49-F238E27FC236}">
                <a16:creationId xmlns:a16="http://schemas.microsoft.com/office/drawing/2014/main" id="{D6AC4384-B781-1C94-3F26-E74CF46FC418}"/>
              </a:ext>
            </a:extLst>
          </p:cNvPr>
          <p:cNvSpPr/>
          <p:nvPr userDrawn="1"/>
        </p:nvSpPr>
        <p:spPr>
          <a:xfrm>
            <a:off x="0" y="0"/>
            <a:ext cx="1099113" cy="832513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Gráfico 8">
            <a:extLst>
              <a:ext uri="{FF2B5EF4-FFF2-40B4-BE49-F238E27FC236}">
                <a16:creationId xmlns:a16="http://schemas.microsoft.com/office/drawing/2014/main" id="{DA7E9297-9F5C-E8A2-FF8D-3751AF95CF0A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231443" y="136526"/>
            <a:ext cx="649593" cy="5445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607436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9B610BF0-59B0-E82C-078E-C94FDA3C3620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D9323A5-6E3A-AFDE-49C3-7E7CA35C92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AE4737B1-F250-BB44-A787-B38E086CCEE1}" type="datetimeFigureOut">
              <a:rPr lang="en-US" smtClean="0"/>
              <a:pPr/>
              <a:t>7/3/2026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DE87018-B5C5-E753-ED2B-B8BCC8C362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09EC15E-6F92-52C6-6D54-EEF91FBE86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36DDCBD3-5874-3B44-A01E-6B695B606E1D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10" name="Picture Placeholder 6">
            <a:extLst>
              <a:ext uri="{FF2B5EF4-FFF2-40B4-BE49-F238E27FC236}">
                <a16:creationId xmlns:a16="http://schemas.microsoft.com/office/drawing/2014/main" id="{0355B048-F5E6-D36A-52A0-F8A599242530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1282011" y="518997"/>
            <a:ext cx="3330719" cy="339809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s-ES"/>
              <a:t>Haga clic en el icono para agregar una imagen</a:t>
            </a:r>
            <a:endParaRPr lang="en-US"/>
          </a:p>
        </p:txBody>
      </p:sp>
      <p:sp>
        <p:nvSpPr>
          <p:cNvPr id="11" name="Picture Placeholder 6">
            <a:extLst>
              <a:ext uri="{FF2B5EF4-FFF2-40B4-BE49-F238E27FC236}">
                <a16:creationId xmlns:a16="http://schemas.microsoft.com/office/drawing/2014/main" id="{35534CC7-4689-FF78-CB26-89222133CAC8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1282011" y="4229066"/>
            <a:ext cx="3330719" cy="262893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s-ES"/>
              <a:t>Haga clic en el icono para agregar una imagen</a:t>
            </a:r>
            <a:endParaRPr lang="en-US"/>
          </a:p>
        </p:txBody>
      </p:sp>
      <p:sp>
        <p:nvSpPr>
          <p:cNvPr id="7" name="Marcador de texto 6">
            <a:extLst>
              <a:ext uri="{FF2B5EF4-FFF2-40B4-BE49-F238E27FC236}">
                <a16:creationId xmlns:a16="http://schemas.microsoft.com/office/drawing/2014/main" id="{61B577DB-21BB-B8D2-1A5F-9F8B80022617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5821363" y="2317687"/>
            <a:ext cx="5532437" cy="3902138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8" name="Título 7">
            <a:extLst>
              <a:ext uri="{FF2B5EF4-FFF2-40B4-BE49-F238E27FC236}">
                <a16:creationId xmlns:a16="http://schemas.microsoft.com/office/drawing/2014/main" id="{FD3500FD-896E-58F8-8F52-8F62CD596A6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821363" y="518997"/>
            <a:ext cx="5532437" cy="1325563"/>
          </a:xfrm>
          <a:prstGeom prst="rect">
            <a:avLst/>
          </a:prstGeom>
        </p:spPr>
        <p:txBody>
          <a:bodyPr/>
          <a:lstStyle>
            <a:lvl1pPr algn="ctr">
              <a:defRPr sz="60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s-ES"/>
              <a:t>GRACIAS</a:t>
            </a:r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5415551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eño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A97C793E-2894-9705-20D1-73DE6D557D93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057836" y="797694"/>
            <a:ext cx="3767851" cy="5268346"/>
          </a:xfrm>
          <a:custGeom>
            <a:avLst/>
            <a:gdLst>
              <a:gd name="connsiteX0" fmla="*/ 3767851 w 3767851"/>
              <a:gd name="connsiteY0" fmla="*/ 0 h 5268346"/>
              <a:gd name="connsiteX1" fmla="*/ 3767851 w 3767851"/>
              <a:gd name="connsiteY1" fmla="*/ 4686409 h 5268346"/>
              <a:gd name="connsiteX2" fmla="*/ 0 w 3767851"/>
              <a:gd name="connsiteY2" fmla="*/ 5268346 h 5268346"/>
              <a:gd name="connsiteX3" fmla="*/ 0 w 3767851"/>
              <a:gd name="connsiteY3" fmla="*/ 582004 h 52683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767851" h="5268346">
                <a:moveTo>
                  <a:pt x="3767851" y="0"/>
                </a:moveTo>
                <a:lnTo>
                  <a:pt x="3767851" y="4686409"/>
                </a:lnTo>
                <a:lnTo>
                  <a:pt x="0" y="5268346"/>
                </a:lnTo>
                <a:lnTo>
                  <a:pt x="0" y="582004"/>
                </a:ln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marL="0" indent="0" algn="ctr">
              <a:buNone/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s-ES"/>
              <a:t>Haga clic en el icono para agregar una imagen</a:t>
            </a:r>
            <a:endParaRPr lang="en-US"/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841CD321-DF61-1530-390F-A6C17A11D3F2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096000" y="1919334"/>
            <a:ext cx="4414838" cy="4146705"/>
          </a:xfrm>
          <a:prstGeom prst="rect">
            <a:avLst/>
          </a:prstGeom>
        </p:spPr>
        <p:txBody>
          <a:bodyPr/>
          <a:lstStyle>
            <a:lvl1pPr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7" name="Título 6">
            <a:extLst>
              <a:ext uri="{FF2B5EF4-FFF2-40B4-BE49-F238E27FC236}">
                <a16:creationId xmlns:a16="http://schemas.microsoft.com/office/drawing/2014/main" id="{948ED988-F301-EAA9-34BF-3654B64832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0" y="546196"/>
            <a:ext cx="4526498" cy="1065322"/>
          </a:xfrm>
          <a:prstGeom prst="rect">
            <a:avLst/>
          </a:prstGeom>
        </p:spPr>
        <p:txBody>
          <a:bodyPr/>
          <a:lstStyle>
            <a:lvl1pPr>
              <a:defRPr sz="3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68579236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6">
            <a:extLst>
              <a:ext uri="{FF2B5EF4-FFF2-40B4-BE49-F238E27FC236}">
                <a16:creationId xmlns:a16="http://schemas.microsoft.com/office/drawing/2014/main" id="{AD3D1F7E-34F6-17E0-ED34-50335AAB38EE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651375" y="1179513"/>
            <a:ext cx="2386013" cy="422116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s-ES"/>
              <a:t>Haga clic en el icono para agregar una imagen</a:t>
            </a:r>
            <a:endParaRPr lang="en-US"/>
          </a:p>
        </p:txBody>
      </p:sp>
      <p:sp>
        <p:nvSpPr>
          <p:cNvPr id="10" name="Marcador de contenido 9">
            <a:extLst>
              <a:ext uri="{FF2B5EF4-FFF2-40B4-BE49-F238E27FC236}">
                <a16:creationId xmlns:a16="http://schemas.microsoft.com/office/drawing/2014/main" id="{40AAC6E9-6CFC-14BF-35AF-C266C8E2C37C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561975" y="1249378"/>
            <a:ext cx="3829050" cy="4151297"/>
          </a:xfrm>
          <a:prstGeom prst="rect">
            <a:avLst/>
          </a:prstGeom>
        </p:spPr>
        <p:txBody>
          <a:bodyPr/>
          <a:lstStyle>
            <a:lvl1pPr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11" name="Marcador de contenido 9">
            <a:extLst>
              <a:ext uri="{FF2B5EF4-FFF2-40B4-BE49-F238E27FC236}">
                <a16:creationId xmlns:a16="http://schemas.microsoft.com/office/drawing/2014/main" id="{B43C5FD5-3E85-EB4A-D50F-6E255370309B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7297738" y="1249377"/>
            <a:ext cx="3829050" cy="4151297"/>
          </a:xfrm>
          <a:prstGeom prst="rect">
            <a:avLst/>
          </a:prstGeom>
        </p:spPr>
        <p:txBody>
          <a:bodyPr/>
          <a:lstStyle>
            <a:lvl1pPr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12" name="Título 11">
            <a:extLst>
              <a:ext uri="{FF2B5EF4-FFF2-40B4-BE49-F238E27FC236}">
                <a16:creationId xmlns:a16="http://schemas.microsoft.com/office/drawing/2014/main" id="{957639FF-7705-32C9-EF10-33051056A3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1974" y="337965"/>
            <a:ext cx="10564813" cy="639809"/>
          </a:xfrm>
          <a:prstGeom prst="rect">
            <a:avLst/>
          </a:prstGeom>
        </p:spPr>
        <p:txBody>
          <a:bodyPr/>
          <a:lstStyle>
            <a:lvl1pPr>
              <a:defRPr sz="3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s-ES" dirty="0"/>
              <a:t>Haga clic para modificar el estilo de título del patrón</a:t>
            </a:r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217000865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665A980F-2F2C-FC74-8611-0E115307A6AC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8696739" y="1901810"/>
            <a:ext cx="2297928" cy="3041196"/>
          </a:xfrm>
          <a:custGeom>
            <a:avLst/>
            <a:gdLst>
              <a:gd name="connsiteX0" fmla="*/ 483240 w 2297928"/>
              <a:gd name="connsiteY0" fmla="*/ 0 h 3041196"/>
              <a:gd name="connsiteX1" fmla="*/ 2297928 w 2297928"/>
              <a:gd name="connsiteY1" fmla="*/ 0 h 3041196"/>
              <a:gd name="connsiteX2" fmla="*/ 1814621 w 2297928"/>
              <a:gd name="connsiteY2" fmla="*/ 3041196 h 3041196"/>
              <a:gd name="connsiteX3" fmla="*/ 0 w 2297928"/>
              <a:gd name="connsiteY3" fmla="*/ 3041196 h 30411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97928" h="3041196">
                <a:moveTo>
                  <a:pt x="483240" y="0"/>
                </a:moveTo>
                <a:lnTo>
                  <a:pt x="2297928" y="0"/>
                </a:lnTo>
                <a:lnTo>
                  <a:pt x="1814621" y="3041196"/>
                </a:lnTo>
                <a:lnTo>
                  <a:pt x="0" y="3041196"/>
                </a:ln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marL="0" indent="0" algn="ctr">
              <a:buNone/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s-ES"/>
              <a:t>Haga clic en el icono para agregar una imagen</a:t>
            </a:r>
            <a:endParaRPr lang="en-US"/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A7CD6EC2-6ACA-2073-6D76-DA036D418869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5391317" y="1080656"/>
            <a:ext cx="3538739" cy="4683507"/>
          </a:xfrm>
          <a:custGeom>
            <a:avLst/>
            <a:gdLst>
              <a:gd name="connsiteX0" fmla="*/ 744191 w 3538739"/>
              <a:gd name="connsiteY0" fmla="*/ 0 h 4683507"/>
              <a:gd name="connsiteX1" fmla="*/ 3538739 w 3538739"/>
              <a:gd name="connsiteY1" fmla="*/ 0 h 4683507"/>
              <a:gd name="connsiteX2" fmla="*/ 2794548 w 3538739"/>
              <a:gd name="connsiteY2" fmla="*/ 4683507 h 4683507"/>
              <a:gd name="connsiteX3" fmla="*/ 0 w 3538739"/>
              <a:gd name="connsiteY3" fmla="*/ 4683507 h 46835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538739" h="4683507">
                <a:moveTo>
                  <a:pt x="744191" y="0"/>
                </a:moveTo>
                <a:lnTo>
                  <a:pt x="3538739" y="0"/>
                </a:lnTo>
                <a:lnTo>
                  <a:pt x="2794548" y="4683507"/>
                </a:lnTo>
                <a:lnTo>
                  <a:pt x="0" y="4683507"/>
                </a:ln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marL="0" indent="0" algn="ctr">
              <a:buNone/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s-ES"/>
              <a:t>Haga clic en el icono para agregar una imagen</a:t>
            </a: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30DC984-0C32-2E63-56A0-D7D6B69351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AE4737B1-F250-BB44-A787-B38E086CCEE1}" type="datetimeFigureOut">
              <a:rPr lang="en-US" smtClean="0"/>
              <a:pPr/>
              <a:t>7/3/2026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0BEC7DE-AF3A-3EDE-611D-611915259F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724A236-3F3A-7583-1C58-8ACBC71A12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36DDCBD3-5874-3B44-A01E-6B695B606E1D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507546C6-4DCD-4A40-353C-C08D623C871C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687388" y="1080656"/>
            <a:ext cx="4327525" cy="4683557"/>
          </a:xfrm>
          <a:prstGeom prst="rect">
            <a:avLst/>
          </a:prstGeom>
        </p:spPr>
        <p:txBody>
          <a:bodyPr/>
          <a:lstStyle>
            <a:lvl1pPr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7" name="Título 6">
            <a:extLst>
              <a:ext uri="{FF2B5EF4-FFF2-40B4-BE49-F238E27FC236}">
                <a16:creationId xmlns:a16="http://schemas.microsoft.com/office/drawing/2014/main" id="{25D2DDAA-AC89-FD5D-A523-D41D27B9E9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7388" y="365126"/>
            <a:ext cx="10666412" cy="494954"/>
          </a:xfrm>
          <a:prstGeom prst="rect">
            <a:avLst/>
          </a:prstGeom>
        </p:spPr>
        <p:txBody>
          <a:bodyPr/>
          <a:lstStyle>
            <a:lvl1pPr>
              <a:defRPr sz="3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91517287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2C560C84-4F85-D824-4BFC-A80D1DCD912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92553" y="0"/>
            <a:ext cx="5202495" cy="6858508"/>
          </a:xfrm>
          <a:custGeom>
            <a:avLst/>
            <a:gdLst>
              <a:gd name="connsiteX0" fmla="*/ 0 w 5202495"/>
              <a:gd name="connsiteY0" fmla="*/ 0 h 6858508"/>
              <a:gd name="connsiteX1" fmla="*/ 3869498 w 5202495"/>
              <a:gd name="connsiteY1" fmla="*/ 0 h 6858508"/>
              <a:gd name="connsiteX2" fmla="*/ 5202495 w 5202495"/>
              <a:gd name="connsiteY2" fmla="*/ 3429254 h 6858508"/>
              <a:gd name="connsiteX3" fmla="*/ 3869498 w 5202495"/>
              <a:gd name="connsiteY3" fmla="*/ 6858508 h 6858508"/>
              <a:gd name="connsiteX4" fmla="*/ 0 w 5202495"/>
              <a:gd name="connsiteY4" fmla="*/ 6858508 h 6858508"/>
              <a:gd name="connsiteX5" fmla="*/ 1332997 w 5202495"/>
              <a:gd name="connsiteY5" fmla="*/ 3425828 h 68585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202495" h="6858508">
                <a:moveTo>
                  <a:pt x="0" y="0"/>
                </a:moveTo>
                <a:lnTo>
                  <a:pt x="3869498" y="0"/>
                </a:lnTo>
                <a:lnTo>
                  <a:pt x="5202495" y="3429254"/>
                </a:lnTo>
                <a:lnTo>
                  <a:pt x="3869498" y="6858508"/>
                </a:lnTo>
                <a:lnTo>
                  <a:pt x="0" y="6858508"/>
                </a:lnTo>
                <a:lnTo>
                  <a:pt x="1332997" y="3425828"/>
                </a:ln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marL="0" indent="0" algn="ctr">
              <a:buNone/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s-ES"/>
              <a:t>Haga clic en el icono para agregar una imagen</a:t>
            </a:r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62EAF76D-4FC4-53A8-4B2B-6B8E4D43BF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43231" y="365125"/>
            <a:ext cx="4517680" cy="1325563"/>
          </a:xfrm>
          <a:prstGeom prst="rect">
            <a:avLst/>
          </a:prstGeom>
        </p:spPr>
        <p:txBody>
          <a:bodyPr/>
          <a:lstStyle>
            <a:lvl1pPr>
              <a:defRPr sz="3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8" name="Marcador de contenido 7">
            <a:extLst>
              <a:ext uri="{FF2B5EF4-FFF2-40B4-BE49-F238E27FC236}">
                <a16:creationId xmlns:a16="http://schemas.microsoft.com/office/drawing/2014/main" id="{5B30C747-9BB8-B37E-3107-F0E59234EAA4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343231" y="1865014"/>
            <a:ext cx="4517680" cy="4463358"/>
          </a:xfrm>
          <a:prstGeom prst="rect">
            <a:avLst/>
          </a:prstGeom>
        </p:spPr>
        <p:txBody>
          <a:bodyPr/>
          <a:lstStyle>
            <a:lvl1pPr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3113844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9CDB19C-ABDD-D6B3-3589-D7C129E9F1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AE4737B1-F250-BB44-A787-B38E086CCEE1}" type="datetimeFigureOut">
              <a:rPr lang="en-US" smtClean="0"/>
              <a:pPr/>
              <a:t>7/3/2026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8CC5144-AB2A-1D24-EEC9-35432CF8FB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DC6C63B-78F1-73D1-E5CD-978492C709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36DDCBD3-5874-3B44-A01E-6B695B606E1D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2" name="Rectangle 15">
            <a:extLst>
              <a:ext uri="{FF2B5EF4-FFF2-40B4-BE49-F238E27FC236}">
                <a16:creationId xmlns:a16="http://schemas.microsoft.com/office/drawing/2014/main" id="{F3B164F8-D5A0-950E-0371-808C652DD685}"/>
              </a:ext>
            </a:extLst>
          </p:cNvPr>
          <p:cNvSpPr/>
          <p:nvPr userDrawn="1"/>
        </p:nvSpPr>
        <p:spPr>
          <a:xfrm>
            <a:off x="0" y="0"/>
            <a:ext cx="12213051" cy="6857998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Rectangle 8">
            <a:extLst>
              <a:ext uri="{FF2B5EF4-FFF2-40B4-BE49-F238E27FC236}">
                <a16:creationId xmlns:a16="http://schemas.microsoft.com/office/drawing/2014/main" id="{505AC274-E228-5B21-1156-C144CA941726}"/>
              </a:ext>
            </a:extLst>
          </p:cNvPr>
          <p:cNvSpPr/>
          <p:nvPr userDrawn="1"/>
        </p:nvSpPr>
        <p:spPr>
          <a:xfrm>
            <a:off x="1445307" y="3109911"/>
            <a:ext cx="5550870" cy="374808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ítulo 8">
            <a:extLst>
              <a:ext uri="{FF2B5EF4-FFF2-40B4-BE49-F238E27FC236}">
                <a16:creationId xmlns:a16="http://schemas.microsoft.com/office/drawing/2014/main" id="{C38D6199-9662-FA15-2CFB-61804507C1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504008"/>
          </a:xfrm>
          <a:prstGeom prst="rect">
            <a:avLst/>
          </a:prstGeom>
        </p:spPr>
        <p:txBody>
          <a:bodyPr/>
          <a:lstStyle>
            <a:lvl1pPr>
              <a:defRPr sz="32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11" name="Marcador de texto 10">
            <a:extLst>
              <a:ext uri="{FF2B5EF4-FFF2-40B4-BE49-F238E27FC236}">
                <a16:creationId xmlns:a16="http://schemas.microsoft.com/office/drawing/2014/main" id="{8CAD4EC7-A97E-FE83-909A-184886EF99E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1655612" y="3429000"/>
            <a:ext cx="4617911" cy="2897982"/>
          </a:xfrm>
          <a:prstGeom prst="rect">
            <a:avLst/>
          </a:prstGeom>
        </p:spPr>
        <p:txBody>
          <a:bodyPr/>
          <a:lstStyle>
            <a:lvl1pPr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13" name="Marcador de texto 12">
            <a:extLst>
              <a:ext uri="{FF2B5EF4-FFF2-40B4-BE49-F238E27FC236}">
                <a16:creationId xmlns:a16="http://schemas.microsoft.com/office/drawing/2014/main" id="{1E643C8E-C0E0-43FD-AA31-2A37E74C46A9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838200" y="1050925"/>
            <a:ext cx="10452100" cy="1739900"/>
          </a:xfrm>
          <a:prstGeom prst="rect">
            <a:avLst/>
          </a:prstGeom>
        </p:spPr>
        <p:txBody>
          <a:bodyPr/>
          <a:lstStyle>
            <a:lvl1pPr>
              <a:defRPr sz="20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8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8" name="Picture Placeholder 6">
            <a:extLst>
              <a:ext uri="{FF2B5EF4-FFF2-40B4-BE49-F238E27FC236}">
                <a16:creationId xmlns:a16="http://schemas.microsoft.com/office/drawing/2014/main" id="{01D79175-BA19-5566-A917-20EF547A855E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996177" y="3109913"/>
            <a:ext cx="3074221" cy="3748088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s-ES"/>
              <a:t>Haga clic en el icono para agregar una imagen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08923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BAF9EFCF-380C-4B1B-5A1F-B771C48FAFC0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404730" y="1020420"/>
            <a:ext cx="4187688" cy="4861298"/>
          </a:xfrm>
          <a:custGeom>
            <a:avLst/>
            <a:gdLst>
              <a:gd name="connsiteX0" fmla="*/ 0 w 4187688"/>
              <a:gd name="connsiteY0" fmla="*/ 0 h 4861298"/>
              <a:gd name="connsiteX1" fmla="*/ 4187688 w 4187688"/>
              <a:gd name="connsiteY1" fmla="*/ 0 h 4861298"/>
              <a:gd name="connsiteX2" fmla="*/ 4187688 w 4187688"/>
              <a:gd name="connsiteY2" fmla="*/ 4242249 h 4861298"/>
              <a:gd name="connsiteX3" fmla="*/ 0 w 4187688"/>
              <a:gd name="connsiteY3" fmla="*/ 4861298 h 48612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187688" h="4861298">
                <a:moveTo>
                  <a:pt x="0" y="0"/>
                </a:moveTo>
                <a:lnTo>
                  <a:pt x="4187688" y="0"/>
                </a:lnTo>
                <a:lnTo>
                  <a:pt x="4187688" y="4242249"/>
                </a:lnTo>
                <a:lnTo>
                  <a:pt x="0" y="4861298"/>
                </a:ln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marL="0" indent="0" algn="ctr">
              <a:buNone/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s-ES"/>
              <a:t>Haga clic en el icono para agregar una imagen</a:t>
            </a: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8488CBE-095F-BC1D-0B6D-FA55E6F30F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AE4737B1-F250-BB44-A787-B38E086CCEE1}" type="datetimeFigureOut">
              <a:rPr lang="en-US" smtClean="0"/>
              <a:pPr/>
              <a:t>7/3/2026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9257C72-5E4D-2DC3-6110-300229A414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471100E-919E-C419-6180-B8F97515BD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36DDCBD3-5874-3B44-A01E-6B695B606E1D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31B4F382-9580-E0F9-770D-2AC9BF52EA7B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096000" y="1020763"/>
            <a:ext cx="4913313" cy="4438650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5116087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91FE82B5-AB74-1298-36A2-F8796C0512B3}"/>
              </a:ext>
            </a:extLst>
          </p:cNvPr>
          <p:cNvSpPr/>
          <p:nvPr userDrawn="1"/>
        </p:nvSpPr>
        <p:spPr>
          <a:xfrm>
            <a:off x="0" y="0"/>
            <a:ext cx="12192000" cy="6856351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21" name="Graphic 19">
            <a:extLst>
              <a:ext uri="{FF2B5EF4-FFF2-40B4-BE49-F238E27FC236}">
                <a16:creationId xmlns:a16="http://schemas.microsoft.com/office/drawing/2014/main" id="{FCB27069-B8A5-8142-B1DA-068C15A2373E}"/>
              </a:ext>
            </a:extLst>
          </p:cNvPr>
          <p:cNvGrpSpPr/>
          <p:nvPr userDrawn="1"/>
        </p:nvGrpSpPr>
        <p:grpSpPr>
          <a:xfrm>
            <a:off x="5406842" y="1"/>
            <a:ext cx="2607897" cy="6858000"/>
            <a:chOff x="5011760" y="1"/>
            <a:chExt cx="2546723" cy="6856351"/>
          </a:xfrm>
          <a:solidFill>
            <a:schemeClr val="accent1"/>
          </a:solidFill>
        </p:grpSpPr>
        <p:sp>
          <p:nvSpPr>
            <p:cNvPr id="22" name="Freeform 21">
              <a:extLst>
                <a:ext uri="{FF2B5EF4-FFF2-40B4-BE49-F238E27FC236}">
                  <a16:creationId xmlns:a16="http://schemas.microsoft.com/office/drawing/2014/main" id="{5E3C7E65-8A90-4F3C-B651-6C348346EA2E}"/>
                </a:ext>
              </a:extLst>
            </p:cNvPr>
            <p:cNvSpPr/>
            <p:nvPr/>
          </p:nvSpPr>
          <p:spPr>
            <a:xfrm>
              <a:off x="5727012" y="1"/>
              <a:ext cx="1831471" cy="1531084"/>
            </a:xfrm>
            <a:custGeom>
              <a:avLst/>
              <a:gdLst>
                <a:gd name="connsiteX0" fmla="*/ 2115165 w 2115165"/>
                <a:gd name="connsiteY0" fmla="*/ 1768249 h 1768248"/>
                <a:gd name="connsiteX1" fmla="*/ 761989 w 2115165"/>
                <a:gd name="connsiteY1" fmla="*/ 1768249 h 1768248"/>
                <a:gd name="connsiteX2" fmla="*/ 0 w 2115165"/>
                <a:gd name="connsiteY2" fmla="*/ 0 h 1768248"/>
                <a:gd name="connsiteX3" fmla="*/ 1353176 w 2115165"/>
                <a:gd name="connsiteY3" fmla="*/ 0 h 1768248"/>
                <a:gd name="connsiteX4" fmla="*/ 2115165 w 2115165"/>
                <a:gd name="connsiteY4" fmla="*/ 1768249 h 17682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115165" h="1768248">
                  <a:moveTo>
                    <a:pt x="2115165" y="1768249"/>
                  </a:moveTo>
                  <a:lnTo>
                    <a:pt x="761989" y="1768249"/>
                  </a:lnTo>
                  <a:lnTo>
                    <a:pt x="0" y="0"/>
                  </a:lnTo>
                  <a:lnTo>
                    <a:pt x="1353176" y="0"/>
                  </a:lnTo>
                  <a:lnTo>
                    <a:pt x="2115165" y="1768249"/>
                  </a:lnTo>
                  <a:close/>
                </a:path>
              </a:pathLst>
            </a:custGeom>
            <a:grpFill/>
            <a:ln w="63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3" name="Freeform 22">
              <a:extLst>
                <a:ext uri="{FF2B5EF4-FFF2-40B4-BE49-F238E27FC236}">
                  <a16:creationId xmlns:a16="http://schemas.microsoft.com/office/drawing/2014/main" id="{FAB543FE-0985-F631-E3D0-74DC24C009FD}"/>
                </a:ext>
              </a:extLst>
            </p:cNvPr>
            <p:cNvSpPr/>
            <p:nvPr/>
          </p:nvSpPr>
          <p:spPr>
            <a:xfrm>
              <a:off x="5011760" y="5796085"/>
              <a:ext cx="1496717" cy="1060267"/>
            </a:xfrm>
            <a:custGeom>
              <a:avLst/>
              <a:gdLst>
                <a:gd name="connsiteX0" fmla="*/ 1430503 w 1430502"/>
                <a:gd name="connsiteY0" fmla="*/ 0 h 1013361"/>
                <a:gd name="connsiteX1" fmla="*/ 436662 w 1430502"/>
                <a:gd name="connsiteY1" fmla="*/ 0 h 1013361"/>
                <a:gd name="connsiteX2" fmla="*/ 0 w 1430502"/>
                <a:gd name="connsiteY2" fmla="*/ 1013361 h 1013361"/>
                <a:gd name="connsiteX3" fmla="*/ 993841 w 1430502"/>
                <a:gd name="connsiteY3" fmla="*/ 1013361 h 1013361"/>
                <a:gd name="connsiteX4" fmla="*/ 1430503 w 1430502"/>
                <a:gd name="connsiteY4" fmla="*/ 0 h 10133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30502" h="1013361">
                  <a:moveTo>
                    <a:pt x="1430503" y="0"/>
                  </a:moveTo>
                  <a:lnTo>
                    <a:pt x="436662" y="0"/>
                  </a:lnTo>
                  <a:lnTo>
                    <a:pt x="0" y="1013361"/>
                  </a:lnTo>
                  <a:lnTo>
                    <a:pt x="993841" y="1013361"/>
                  </a:lnTo>
                  <a:lnTo>
                    <a:pt x="1430503" y="0"/>
                  </a:lnTo>
                  <a:close/>
                </a:path>
              </a:pathLst>
            </a:custGeom>
            <a:grpFill/>
            <a:ln w="63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F76DFCF-F47F-856D-5D2C-CA17BA9E1B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AE4737B1-F250-BB44-A787-B38E086CCEE1}" type="datetimeFigureOut">
              <a:rPr lang="en-US" smtClean="0"/>
              <a:pPr/>
              <a:t>7/3/2026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675D082-8DA5-E088-77C5-B80C7008BA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BBDD0EA-0AF3-6164-AA82-BA0C6FEFBC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36DDCBD3-5874-3B44-A01E-6B695B606E1D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6350708F-F0B4-1658-5AFE-16FD3EA99DB5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5856288" y="1533101"/>
            <a:ext cx="6335711" cy="426437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s-ES"/>
              <a:t>Haga clic en el icono para agregar una imagen</a:t>
            </a:r>
            <a:endParaRPr lang="en-US"/>
          </a:p>
        </p:txBody>
      </p:sp>
      <p:sp>
        <p:nvSpPr>
          <p:cNvPr id="7" name="Título 6">
            <a:extLst>
              <a:ext uri="{FF2B5EF4-FFF2-40B4-BE49-F238E27FC236}">
                <a16:creationId xmlns:a16="http://schemas.microsoft.com/office/drawing/2014/main" id="{4CE94B21-8A46-E105-5B83-EEBDAC7B32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4155" y="884124"/>
            <a:ext cx="5006566" cy="1325563"/>
          </a:xfrm>
          <a:prstGeom prst="rect">
            <a:avLst/>
          </a:prstGeom>
        </p:spPr>
        <p:txBody>
          <a:bodyPr/>
          <a:lstStyle>
            <a:lvl1pPr>
              <a:defRPr sz="3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10" name="Marcador de texto 9">
            <a:extLst>
              <a:ext uri="{FF2B5EF4-FFF2-40B4-BE49-F238E27FC236}">
                <a16:creationId xmlns:a16="http://schemas.microsoft.com/office/drawing/2014/main" id="{06D74341-327B-4443-BB2C-D5406FE8492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25476" y="2290763"/>
            <a:ext cx="4915246" cy="3205162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2669370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930FF0F9-040F-F82A-5272-7C41E31A934B}"/>
              </a:ext>
            </a:extLst>
          </p:cNvPr>
          <p:cNvSpPr/>
          <p:nvPr userDrawn="1"/>
        </p:nvSpPr>
        <p:spPr>
          <a:xfrm>
            <a:off x="0" y="-1"/>
            <a:ext cx="12192000" cy="5799663"/>
          </a:xfrm>
          <a:custGeom>
            <a:avLst/>
            <a:gdLst>
              <a:gd name="connsiteX0" fmla="*/ 0 w 12192000"/>
              <a:gd name="connsiteY0" fmla="*/ 0 h 4724400"/>
              <a:gd name="connsiteX1" fmla="*/ 12192000 w 12192000"/>
              <a:gd name="connsiteY1" fmla="*/ 0 h 4724400"/>
              <a:gd name="connsiteX2" fmla="*/ 12192000 w 12192000"/>
              <a:gd name="connsiteY2" fmla="*/ 4724400 h 4724400"/>
              <a:gd name="connsiteX3" fmla="*/ 0 w 12192000"/>
              <a:gd name="connsiteY3" fmla="*/ 4724400 h 4724400"/>
              <a:gd name="connsiteX4" fmla="*/ 0 w 12192000"/>
              <a:gd name="connsiteY4" fmla="*/ 0 h 4724400"/>
              <a:gd name="connsiteX0" fmla="*/ 0 w 12192000"/>
              <a:gd name="connsiteY0" fmla="*/ 0 h 6089374"/>
              <a:gd name="connsiteX1" fmla="*/ 12192000 w 12192000"/>
              <a:gd name="connsiteY1" fmla="*/ 0 h 6089374"/>
              <a:gd name="connsiteX2" fmla="*/ 12192000 w 12192000"/>
              <a:gd name="connsiteY2" fmla="*/ 4724400 h 6089374"/>
              <a:gd name="connsiteX3" fmla="*/ 0 w 12192000"/>
              <a:gd name="connsiteY3" fmla="*/ 6089374 h 6089374"/>
              <a:gd name="connsiteX4" fmla="*/ 0 w 12192000"/>
              <a:gd name="connsiteY4" fmla="*/ 0 h 6089374"/>
              <a:gd name="connsiteX0" fmla="*/ 0 w 12192000"/>
              <a:gd name="connsiteY0" fmla="*/ 0 h 6089374"/>
              <a:gd name="connsiteX1" fmla="*/ 12192000 w 12192000"/>
              <a:gd name="connsiteY1" fmla="*/ 0 h 6089374"/>
              <a:gd name="connsiteX2" fmla="*/ 12192000 w 12192000"/>
              <a:gd name="connsiteY2" fmla="*/ 4287078 h 6089374"/>
              <a:gd name="connsiteX3" fmla="*/ 0 w 12192000"/>
              <a:gd name="connsiteY3" fmla="*/ 6089374 h 6089374"/>
              <a:gd name="connsiteX4" fmla="*/ 0 w 12192000"/>
              <a:gd name="connsiteY4" fmla="*/ 0 h 60893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192000" h="6089374">
                <a:moveTo>
                  <a:pt x="0" y="0"/>
                </a:moveTo>
                <a:lnTo>
                  <a:pt x="12192000" y="0"/>
                </a:lnTo>
                <a:lnTo>
                  <a:pt x="12192000" y="4287078"/>
                </a:lnTo>
                <a:lnTo>
                  <a:pt x="0" y="6089374"/>
                </a:lnTo>
                <a:lnTo>
                  <a:pt x="0" y="0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1E144A32-BCEF-3E52-956D-D7D0DEEAEE2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069495" y="1170052"/>
            <a:ext cx="4008670" cy="4517896"/>
          </a:xfrm>
          <a:custGeom>
            <a:avLst/>
            <a:gdLst>
              <a:gd name="connsiteX0" fmla="*/ 633916 w 4008670"/>
              <a:gd name="connsiteY0" fmla="*/ 0 h 4517896"/>
              <a:gd name="connsiteX1" fmla="*/ 4008670 w 4008670"/>
              <a:gd name="connsiteY1" fmla="*/ 0 h 4517896"/>
              <a:gd name="connsiteX2" fmla="*/ 4008670 w 4008670"/>
              <a:gd name="connsiteY2" fmla="*/ 4517896 h 4517896"/>
              <a:gd name="connsiteX3" fmla="*/ 0 w 4008670"/>
              <a:gd name="connsiteY3" fmla="*/ 4517896 h 4517896"/>
              <a:gd name="connsiteX4" fmla="*/ 0 w 4008670"/>
              <a:gd name="connsiteY4" fmla="*/ 633370 h 4517896"/>
              <a:gd name="connsiteX5" fmla="*/ 633916 w 4008670"/>
              <a:gd name="connsiteY5" fmla="*/ 633370 h 45178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008670" h="4517896">
                <a:moveTo>
                  <a:pt x="633916" y="0"/>
                </a:moveTo>
                <a:lnTo>
                  <a:pt x="4008670" y="0"/>
                </a:lnTo>
                <a:lnTo>
                  <a:pt x="4008670" y="4517896"/>
                </a:lnTo>
                <a:lnTo>
                  <a:pt x="0" y="4517896"/>
                </a:lnTo>
                <a:lnTo>
                  <a:pt x="0" y="633370"/>
                </a:lnTo>
                <a:lnTo>
                  <a:pt x="633916" y="633370"/>
                </a:ln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marL="0" indent="0" algn="ctr">
              <a:buNone/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s-ES"/>
              <a:t>Haga clic en el icono para agregar una imagen</a:t>
            </a:r>
            <a:endParaRPr lang="en-US"/>
          </a:p>
        </p:txBody>
      </p:sp>
      <p:sp>
        <p:nvSpPr>
          <p:cNvPr id="6" name="Título 5">
            <a:extLst>
              <a:ext uri="{FF2B5EF4-FFF2-40B4-BE49-F238E27FC236}">
                <a16:creationId xmlns:a16="http://schemas.microsoft.com/office/drawing/2014/main" id="{55281729-CB7F-2B32-D2D7-5FB2392C0F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0" y="1170052"/>
            <a:ext cx="5257800" cy="1325563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8196544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2.sv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sv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oogle Shape;138;p18">
            <a:extLst>
              <a:ext uri="{FF2B5EF4-FFF2-40B4-BE49-F238E27FC236}">
                <a16:creationId xmlns:a16="http://schemas.microsoft.com/office/drawing/2014/main" id="{49D4B73B-BB1E-6C47-7C47-82DA76D73832}"/>
              </a:ext>
            </a:extLst>
          </p:cNvPr>
          <p:cNvPicPr preferRelativeResize="0"/>
          <p:nvPr userDrawn="1"/>
        </p:nvPicPr>
        <p:blipFill>
          <a:blip r:embed="rId17">
            <a:alphaModFix amt="24000"/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2893DF9-86FC-46E2-465A-BF00D5B149F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E4737B1-F250-BB44-A787-B38E086CCEE1}" type="datetimeFigureOut">
              <a:rPr lang="en-US" smtClean="0"/>
              <a:t>7/3/2026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CCC9AE6-CA5C-6C8C-7912-B5ADD2D0796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DF90DF1-70A6-E1C4-8C88-2622C80A616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6DDCBD3-5874-3B44-A01E-6B695B606E1D}" type="slidenum">
              <a:rPr lang="en-US" smtClean="0"/>
              <a:t>‹Nº›</a:t>
            </a:fld>
            <a:endParaRPr lang="en-US"/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37FC2119-906C-A4AC-EA61-59D567E827EE}"/>
              </a:ext>
            </a:extLst>
          </p:cNvPr>
          <p:cNvSpPr txBox="1">
            <a:spLocks/>
          </p:cNvSpPr>
          <p:nvPr userDrawn="1"/>
        </p:nvSpPr>
        <p:spPr>
          <a:xfrm flipH="1">
            <a:off x="11270028" y="615071"/>
            <a:ext cx="37961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sz="1000">
              <a:solidFill>
                <a:schemeClr val="tx2"/>
              </a:solidFill>
            </a:endParaRPr>
          </a:p>
        </p:txBody>
      </p:sp>
      <p:pic>
        <p:nvPicPr>
          <p:cNvPr id="9" name="Gráfico 8">
            <a:extLst>
              <a:ext uri="{FF2B5EF4-FFF2-40B4-BE49-F238E27FC236}">
                <a16:creationId xmlns:a16="http://schemas.microsoft.com/office/drawing/2014/main" id="{8F092DE6-6792-C3AB-EC0C-E6E0740ECFA5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18"/>
              </a:ext>
            </a:extLst>
          </a:blip>
          <a:srcRect l="61712"/>
          <a:stretch>
            <a:fillRect/>
          </a:stretch>
        </p:blipFill>
        <p:spPr>
          <a:xfrm>
            <a:off x="11042283" y="6242929"/>
            <a:ext cx="775434" cy="421206"/>
          </a:xfrm>
          <a:prstGeom prst="rect">
            <a:avLst/>
          </a:prstGeom>
        </p:spPr>
      </p:pic>
      <p:pic>
        <p:nvPicPr>
          <p:cNvPr id="7" name="Gráfico 6">
            <a:extLst>
              <a:ext uri="{FF2B5EF4-FFF2-40B4-BE49-F238E27FC236}">
                <a16:creationId xmlns:a16="http://schemas.microsoft.com/office/drawing/2014/main" id="{2AD1FA42-F5F5-1874-6CD8-89777AFE4205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19"/>
              </a:ext>
            </a:extLst>
          </a:blip>
          <a:stretch>
            <a:fillRect/>
          </a:stretch>
        </p:blipFill>
        <p:spPr>
          <a:xfrm>
            <a:off x="231443" y="136526"/>
            <a:ext cx="649593" cy="544512"/>
          </a:xfrm>
          <a:prstGeom prst="rect">
            <a:avLst/>
          </a:prstGeom>
        </p:spPr>
      </p:pic>
      <p:pic>
        <p:nvPicPr>
          <p:cNvPr id="3" name="Gráfico 2">
            <a:extLst>
              <a:ext uri="{FF2B5EF4-FFF2-40B4-BE49-F238E27FC236}">
                <a16:creationId xmlns:a16="http://schemas.microsoft.com/office/drawing/2014/main" id="{2A8B4F0D-FF74-C563-9DE7-BA0D68FC228D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18"/>
              </a:ext>
            </a:extLst>
          </a:blip>
          <a:srcRect r="78132" b="263"/>
          <a:stretch>
            <a:fillRect/>
          </a:stretch>
        </p:blipFill>
        <p:spPr>
          <a:xfrm>
            <a:off x="10608816" y="6265367"/>
            <a:ext cx="444053" cy="4212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50855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68" r:id="rId2"/>
    <p:sldLayoutId id="2147483669" r:id="rId3"/>
    <p:sldLayoutId id="2147483670" r:id="rId4"/>
    <p:sldLayoutId id="2147483671" r:id="rId5"/>
    <p:sldLayoutId id="2147483672" r:id="rId6"/>
    <p:sldLayoutId id="2147483673" r:id="rId7"/>
    <p:sldLayoutId id="2147483674" r:id="rId8"/>
    <p:sldLayoutId id="2147483675" r:id="rId9"/>
    <p:sldLayoutId id="2147483676" r:id="rId10"/>
    <p:sldLayoutId id="2147483677" r:id="rId11"/>
    <p:sldLayoutId id="2147483678" r:id="rId12"/>
    <p:sldLayoutId id="2147483679" r:id="rId13"/>
    <p:sldLayoutId id="2147483680" r:id="rId14"/>
    <p:sldLayoutId id="2147483681" r:id="rId1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package" Target="../embeddings/Microsoft_Excel_Worksheet4.xlsx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7" Type="http://schemas.openxmlformats.org/officeDocument/2006/relationships/chart" Target="../charts/chart4.xml"/><Relationship Id="rId2" Type="http://schemas.openxmlformats.org/officeDocument/2006/relationships/package" Target="../embeddings/Microsoft_Excel_Worksheet.xlsx"/><Relationship Id="rId1" Type="http://schemas.openxmlformats.org/officeDocument/2006/relationships/slideLayout" Target="../slideLayouts/slideLayout3.xml"/><Relationship Id="rId6" Type="http://schemas.openxmlformats.org/officeDocument/2006/relationships/chart" Target="../charts/chart3.xml"/><Relationship Id="rId5" Type="http://schemas.openxmlformats.org/officeDocument/2006/relationships/chart" Target="../charts/chart2.xml"/><Relationship Id="rId4" Type="http://schemas.openxmlformats.org/officeDocument/2006/relationships/chart" Target="../charts/char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package" Target="../embeddings/Microsoft_Excel_Worksheet1.xlsx"/><Relationship Id="rId1" Type="http://schemas.openxmlformats.org/officeDocument/2006/relationships/slideLayout" Target="../slideLayouts/slideLayout3.xml"/><Relationship Id="rId4" Type="http://schemas.openxmlformats.org/officeDocument/2006/relationships/chart" Target="../charts/chart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Marcador de posición de imagen 4">
            <a:extLst>
              <a:ext uri="{FF2B5EF4-FFF2-40B4-BE49-F238E27FC236}">
                <a16:creationId xmlns:a16="http://schemas.microsoft.com/office/drawing/2014/main" id="{9EC4AB1E-617B-3633-7634-4737717DB8F3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2"/>
          <a:srcRect l="21888" r="21888"/>
          <a:stretch/>
        </p:blipFill>
        <p:spPr/>
      </p:pic>
      <p:pic>
        <p:nvPicPr>
          <p:cNvPr id="12" name="Marcador de posición de imagen 11" descr="Ciudad con edificios altos&#10;&#10;Descripción generada automáticamente">
            <a:extLst>
              <a:ext uri="{FF2B5EF4-FFF2-40B4-BE49-F238E27FC236}">
                <a16:creationId xmlns:a16="http://schemas.microsoft.com/office/drawing/2014/main" id="{6BACE8B3-BC33-08A2-1D2B-EC74A021FA87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2"/>
          <a:srcRect l="21887" r="21887"/>
          <a:stretch/>
        </p:blipFill>
        <p:spPr/>
      </p:pic>
      <p:sp>
        <p:nvSpPr>
          <p:cNvPr id="23" name="Freeform 22">
            <a:extLst>
              <a:ext uri="{FF2B5EF4-FFF2-40B4-BE49-F238E27FC236}">
                <a16:creationId xmlns:a16="http://schemas.microsoft.com/office/drawing/2014/main" id="{5805DF79-ED81-58BC-EDE6-DCA10FB700FE}"/>
              </a:ext>
            </a:extLst>
          </p:cNvPr>
          <p:cNvSpPr/>
          <p:nvPr/>
        </p:nvSpPr>
        <p:spPr>
          <a:xfrm>
            <a:off x="10564188" y="7948"/>
            <a:ext cx="1644650" cy="1643694"/>
          </a:xfrm>
          <a:custGeom>
            <a:avLst/>
            <a:gdLst>
              <a:gd name="connsiteX0" fmla="*/ 0 w 1644650"/>
              <a:gd name="connsiteY0" fmla="*/ 0 h 1643694"/>
              <a:gd name="connsiteX1" fmla="*/ 1644651 w 1644650"/>
              <a:gd name="connsiteY1" fmla="*/ 1643694 h 1643694"/>
              <a:gd name="connsiteX2" fmla="*/ 1644651 w 1644650"/>
              <a:gd name="connsiteY2" fmla="*/ 0 h 1643694"/>
              <a:gd name="connsiteX3" fmla="*/ 0 w 1644650"/>
              <a:gd name="connsiteY3" fmla="*/ 0 h 16436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644650" h="1643694">
                <a:moveTo>
                  <a:pt x="0" y="0"/>
                </a:moveTo>
                <a:lnTo>
                  <a:pt x="1644651" y="1643694"/>
                </a:lnTo>
                <a:lnTo>
                  <a:pt x="1644651" y="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  <a:ln w="6362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232A34"/>
              </a:solidFill>
              <a:effectLst/>
              <a:uLnTx/>
              <a:uFillTx/>
              <a:latin typeface="Lexend Deca"/>
              <a:ea typeface="+mn-ea"/>
              <a:cs typeface="+mn-cs"/>
            </a:endParaRPr>
          </a:p>
        </p:txBody>
      </p:sp>
      <p:sp>
        <p:nvSpPr>
          <p:cNvPr id="4" name="Título 12">
            <a:extLst>
              <a:ext uri="{FF2B5EF4-FFF2-40B4-BE49-F238E27FC236}">
                <a16:creationId xmlns:a16="http://schemas.microsoft.com/office/drawing/2014/main" id="{6DEE3B50-FA3E-B944-24D5-AAD6CAB7AC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98463" y="2684042"/>
            <a:ext cx="4928052" cy="1325563"/>
          </a:xfrm>
        </p:spPr>
        <p:txBody>
          <a:bodyPr/>
          <a:lstStyle/>
          <a:p>
            <a:r>
              <a:rPr lang="es-ES" dirty="0"/>
              <a:t>Anteproyecto de Presupuesto 2027</a:t>
            </a:r>
            <a:endParaRPr lang="es-CO" dirty="0"/>
          </a:p>
        </p:txBody>
      </p:sp>
      <p:sp>
        <p:nvSpPr>
          <p:cNvPr id="6" name="TextBox 7">
            <a:extLst>
              <a:ext uri="{FF2B5EF4-FFF2-40B4-BE49-F238E27FC236}">
                <a16:creationId xmlns:a16="http://schemas.microsoft.com/office/drawing/2014/main" id="{40F86560-64A2-1DF0-62E2-19A10C90BFFF}"/>
              </a:ext>
            </a:extLst>
          </p:cNvPr>
          <p:cNvSpPr txBox="1"/>
          <p:nvPr/>
        </p:nvSpPr>
        <p:spPr>
          <a:xfrm>
            <a:off x="4129464" y="3950539"/>
            <a:ext cx="228953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CO" sz="28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SECTOR _____</a:t>
            </a:r>
          </a:p>
        </p:txBody>
      </p:sp>
    </p:spTree>
    <p:extLst>
      <p:ext uri="{BB962C8B-B14F-4D97-AF65-F5344CB8AC3E}">
        <p14:creationId xmlns:p14="http://schemas.microsoft.com/office/powerpoint/2010/main" val="2582956803"/>
      </p:ext>
    </p:extLst>
  </p:cSld>
  <p:clrMapOvr>
    <a:masterClrMapping/>
  </p:clrMapOvr>
  <p:transition spd="med">
    <p:pull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CuadroTexto 48">
            <a:extLst>
              <a:ext uri="{FF2B5EF4-FFF2-40B4-BE49-F238E27FC236}">
                <a16:creationId xmlns:a16="http://schemas.microsoft.com/office/drawing/2014/main" id="{D6077840-0B4C-5C11-14F9-4A2182DAEE8B}"/>
              </a:ext>
            </a:extLst>
          </p:cNvPr>
          <p:cNvSpPr txBox="1"/>
          <p:nvPr/>
        </p:nvSpPr>
        <p:spPr>
          <a:xfrm>
            <a:off x="7953375" y="1297322"/>
            <a:ext cx="393382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CO" sz="1400" dirty="0"/>
              <a:t>Cifras en millones de pesos constantes 2027</a:t>
            </a:r>
          </a:p>
        </p:txBody>
      </p:sp>
      <p:sp>
        <p:nvSpPr>
          <p:cNvPr id="50" name="CuadroTexto 49">
            <a:extLst>
              <a:ext uri="{FF2B5EF4-FFF2-40B4-BE49-F238E27FC236}">
                <a16:creationId xmlns:a16="http://schemas.microsoft.com/office/drawing/2014/main" id="{2DAC4269-D4A5-1807-FD20-FB080A78C040}"/>
              </a:ext>
            </a:extLst>
          </p:cNvPr>
          <p:cNvSpPr txBox="1"/>
          <p:nvPr/>
        </p:nvSpPr>
        <p:spPr>
          <a:xfrm>
            <a:off x="377372" y="4822014"/>
            <a:ext cx="11357428" cy="1754326"/>
          </a:xfrm>
          <a:prstGeom prst="rect">
            <a:avLst/>
          </a:prstGeom>
          <a:noFill/>
          <a:ln>
            <a:solidFill>
              <a:schemeClr val="tx1">
                <a:lumMod val="50000"/>
                <a:lumOff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s-CO" dirty="0"/>
              <a:t>Notas sobre las variaciones más representativas:</a:t>
            </a:r>
          </a:p>
          <a:p>
            <a:endParaRPr lang="es-CO" dirty="0"/>
          </a:p>
          <a:p>
            <a:endParaRPr lang="es-CO" dirty="0"/>
          </a:p>
          <a:p>
            <a:endParaRPr lang="es-CO" dirty="0"/>
          </a:p>
          <a:p>
            <a:endParaRPr lang="es-CO" dirty="0"/>
          </a:p>
          <a:p>
            <a:endParaRPr lang="es-CO" dirty="0"/>
          </a:p>
        </p:txBody>
      </p:sp>
      <p:sp>
        <p:nvSpPr>
          <p:cNvPr id="51" name="Título 4">
            <a:extLst>
              <a:ext uri="{FF2B5EF4-FFF2-40B4-BE49-F238E27FC236}">
                <a16:creationId xmlns:a16="http://schemas.microsoft.com/office/drawing/2014/main" id="{CF722F11-770D-23D6-77F7-1A5A18ED0E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78831" y="192722"/>
            <a:ext cx="10555969" cy="639809"/>
          </a:xfrm>
        </p:spPr>
        <p:txBody>
          <a:bodyPr/>
          <a:lstStyle/>
          <a:p>
            <a:r>
              <a:rPr lang="es-ES" dirty="0"/>
              <a:t>Comportamiento histórico del presupuesto de gastos </a:t>
            </a:r>
            <a:br>
              <a:rPr lang="es-ES" dirty="0"/>
            </a:br>
            <a:r>
              <a:rPr lang="es-ES" dirty="0"/>
              <a:t>Entidad:  ____</a:t>
            </a:r>
            <a:endParaRPr lang="es-CO" dirty="0"/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E87EA537-B617-E7E7-5857-747A385071B3}"/>
              </a:ext>
            </a:extLst>
          </p:cNvPr>
          <p:cNvSpPr txBox="1"/>
          <p:nvPr/>
        </p:nvSpPr>
        <p:spPr>
          <a:xfrm>
            <a:off x="1075036" y="2283739"/>
            <a:ext cx="8686802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/>
              <a:t>Incluir gráfica con el comportamiento histórico 2020 al 2026, a pesos Constantes del 2027</a:t>
            </a:r>
          </a:p>
          <a:p>
            <a:r>
              <a:rPr lang="es-ES" dirty="0"/>
              <a:t>A nivel agregado:</a:t>
            </a:r>
          </a:p>
          <a:p>
            <a:r>
              <a:rPr lang="es-ES" dirty="0"/>
              <a:t>Gastos de Funcionamiento</a:t>
            </a:r>
          </a:p>
          <a:p>
            <a:r>
              <a:rPr lang="es-ES" dirty="0"/>
              <a:t>Gastos de Personal</a:t>
            </a:r>
          </a:p>
          <a:p>
            <a:r>
              <a:rPr lang="es-ES" dirty="0"/>
              <a:t>Bienes y Servicios Funcionamiento</a:t>
            </a:r>
          </a:p>
          <a:p>
            <a:r>
              <a:rPr lang="es-ES" dirty="0"/>
              <a:t>Gastos de Inversión</a:t>
            </a:r>
          </a:p>
          <a:p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416593136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904A8F-2F3A-C2F7-827B-1521988BA5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ítulo 4">
            <a:extLst>
              <a:ext uri="{FF2B5EF4-FFF2-40B4-BE49-F238E27FC236}">
                <a16:creationId xmlns:a16="http://schemas.microsoft.com/office/drawing/2014/main" id="{FE9C22B5-E5A1-5B07-84D2-5280AA193B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78831" y="192722"/>
            <a:ext cx="10555969" cy="639809"/>
          </a:xfrm>
        </p:spPr>
        <p:txBody>
          <a:bodyPr/>
          <a:lstStyle/>
          <a:p>
            <a:r>
              <a:rPr lang="es-ES" dirty="0"/>
              <a:t>Austeridad en el gasto</a:t>
            </a:r>
            <a:br>
              <a:rPr lang="es-ES" dirty="0"/>
            </a:br>
            <a:r>
              <a:rPr lang="es-ES" sz="2400" dirty="0"/>
              <a:t>Entidad  ____</a:t>
            </a:r>
            <a:endParaRPr lang="es-CO" dirty="0"/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FCC4F454-83A6-CC07-B1C9-10C904B346DE}"/>
              </a:ext>
            </a:extLst>
          </p:cNvPr>
          <p:cNvSpPr txBox="1"/>
          <p:nvPr/>
        </p:nvSpPr>
        <p:spPr>
          <a:xfrm>
            <a:off x="8329741" y="795618"/>
            <a:ext cx="340505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CO" sz="1200" dirty="0"/>
              <a:t>Cifras en millones de pesos corrientes</a:t>
            </a:r>
          </a:p>
        </p:txBody>
      </p:sp>
      <p:graphicFrame>
        <p:nvGraphicFramePr>
          <p:cNvPr id="7" name="Tabla 6">
            <a:extLst>
              <a:ext uri="{FF2B5EF4-FFF2-40B4-BE49-F238E27FC236}">
                <a16:creationId xmlns:a16="http://schemas.microsoft.com/office/drawing/2014/main" id="{ED9E22B0-4B14-D3CD-F068-E5EA218004B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50790266"/>
              </p:ext>
            </p:extLst>
          </p:nvPr>
        </p:nvGraphicFramePr>
        <p:xfrm>
          <a:off x="368718" y="1072617"/>
          <a:ext cx="11454564" cy="5595853"/>
        </p:xfrm>
        <a:graphic>
          <a:graphicData uri="http://schemas.openxmlformats.org/drawingml/2006/table">
            <a:tbl>
              <a:tblPr firstRow="1" bandRow="1">
                <a:tableStyleId>{9D7B26C5-4107-4FEC-AEDC-1716B250A1EF}</a:tableStyleId>
              </a:tblPr>
              <a:tblGrid>
                <a:gridCol w="3650080">
                  <a:extLst>
                    <a:ext uri="{9D8B030D-6E8A-4147-A177-3AD203B41FA5}">
                      <a16:colId xmlns:a16="http://schemas.microsoft.com/office/drawing/2014/main" val="1642775610"/>
                    </a:ext>
                  </a:extLst>
                </a:gridCol>
                <a:gridCol w="1232034">
                  <a:extLst>
                    <a:ext uri="{9D8B030D-6E8A-4147-A177-3AD203B41FA5}">
                      <a16:colId xmlns:a16="http://schemas.microsoft.com/office/drawing/2014/main" val="805731789"/>
                    </a:ext>
                  </a:extLst>
                </a:gridCol>
                <a:gridCol w="1183903">
                  <a:extLst>
                    <a:ext uri="{9D8B030D-6E8A-4147-A177-3AD203B41FA5}">
                      <a16:colId xmlns:a16="http://schemas.microsoft.com/office/drawing/2014/main" val="4093858413"/>
                    </a:ext>
                  </a:extLst>
                </a:gridCol>
                <a:gridCol w="1222408">
                  <a:extLst>
                    <a:ext uri="{9D8B030D-6E8A-4147-A177-3AD203B41FA5}">
                      <a16:colId xmlns:a16="http://schemas.microsoft.com/office/drawing/2014/main" val="1645271175"/>
                    </a:ext>
                  </a:extLst>
                </a:gridCol>
                <a:gridCol w="1193533">
                  <a:extLst>
                    <a:ext uri="{9D8B030D-6E8A-4147-A177-3AD203B41FA5}">
                      <a16:colId xmlns:a16="http://schemas.microsoft.com/office/drawing/2014/main" val="2083630239"/>
                    </a:ext>
                  </a:extLst>
                </a:gridCol>
                <a:gridCol w="924025">
                  <a:extLst>
                    <a:ext uri="{9D8B030D-6E8A-4147-A177-3AD203B41FA5}">
                      <a16:colId xmlns:a16="http://schemas.microsoft.com/office/drawing/2014/main" val="3142392599"/>
                    </a:ext>
                  </a:extLst>
                </a:gridCol>
                <a:gridCol w="1078029">
                  <a:extLst>
                    <a:ext uri="{9D8B030D-6E8A-4147-A177-3AD203B41FA5}">
                      <a16:colId xmlns:a16="http://schemas.microsoft.com/office/drawing/2014/main" val="819199940"/>
                    </a:ext>
                  </a:extLst>
                </a:gridCol>
                <a:gridCol w="970552">
                  <a:extLst>
                    <a:ext uri="{9D8B030D-6E8A-4147-A177-3AD203B41FA5}">
                      <a16:colId xmlns:a16="http://schemas.microsoft.com/office/drawing/2014/main" val="443783150"/>
                    </a:ext>
                  </a:extLst>
                </a:gridCol>
              </a:tblGrid>
              <a:tr h="881311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2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Concepto de Austeridad – Decreto 645/2025</a:t>
                      </a:r>
                    </a:p>
                    <a:p>
                      <a:pPr algn="ctr" fontAlgn="ctr"/>
                      <a:r>
                        <a:rPr lang="es-ES" sz="1400" b="1" kern="1200" dirty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(Funcionamiento + Inversión)</a:t>
                      </a:r>
                    </a:p>
                  </a:txBody>
                  <a:tcPr marL="9525" marR="9525" marT="9525" anchor="ctr"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200" b="1" dirty="0">
                          <a:solidFill>
                            <a:schemeClr val="tx1"/>
                          </a:solidFill>
                          <a:latin typeface="+mn-lt"/>
                        </a:rPr>
                        <a:t>Presupuesto Ejecutado (Compromisos)</a:t>
                      </a:r>
                    </a:p>
                    <a:p>
                      <a:pPr algn="ctr"/>
                      <a:r>
                        <a:rPr lang="es-ES" sz="1200" b="1" dirty="0">
                          <a:solidFill>
                            <a:schemeClr val="tx1"/>
                          </a:solidFill>
                          <a:latin typeface="+mn-lt"/>
                        </a:rPr>
                        <a:t>2025</a:t>
                      </a:r>
                    </a:p>
                    <a:p>
                      <a:pPr algn="ctr"/>
                      <a:r>
                        <a:rPr lang="es-ES" sz="1200" b="1" dirty="0">
                          <a:solidFill>
                            <a:schemeClr val="tx1"/>
                          </a:solidFill>
                          <a:latin typeface="+mn-lt"/>
                        </a:rPr>
                        <a:t>(a)</a:t>
                      </a:r>
                      <a:endParaRPr lang="es-CO" sz="1200" b="1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200" b="1" dirty="0">
                          <a:solidFill>
                            <a:schemeClr val="tx1"/>
                          </a:solidFill>
                          <a:latin typeface="+mn-lt"/>
                        </a:rPr>
                        <a:t>Presupuesto Disponible</a:t>
                      </a:r>
                    </a:p>
                    <a:p>
                      <a:pPr algn="ctr"/>
                      <a:r>
                        <a:rPr lang="es-ES" sz="1200" b="1" dirty="0">
                          <a:solidFill>
                            <a:schemeClr val="tx1"/>
                          </a:solidFill>
                          <a:latin typeface="+mn-lt"/>
                        </a:rPr>
                        <a:t>2026</a:t>
                      </a:r>
                    </a:p>
                    <a:p>
                      <a:pPr algn="ctr"/>
                      <a:r>
                        <a:rPr lang="es-ES" sz="1200" b="1" dirty="0">
                          <a:solidFill>
                            <a:schemeClr val="tx1"/>
                          </a:solidFill>
                          <a:latin typeface="+mn-lt"/>
                        </a:rPr>
                        <a:t>(b)</a:t>
                      </a:r>
                      <a:endParaRPr lang="es-CO" sz="1200" b="1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200" b="1" dirty="0">
                          <a:solidFill>
                            <a:schemeClr val="tx1"/>
                          </a:solidFill>
                          <a:latin typeface="+mn-lt"/>
                        </a:rPr>
                        <a:t>Presupuesto ejecutado al 30/06/2026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200" b="1" dirty="0">
                          <a:solidFill>
                            <a:schemeClr val="tx1"/>
                          </a:solidFill>
                          <a:latin typeface="+mn-lt"/>
                        </a:rPr>
                        <a:t>(Compromisos)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200" b="1" dirty="0">
                          <a:solidFill>
                            <a:schemeClr val="tx1"/>
                          </a:solidFill>
                          <a:latin typeface="+mn-lt"/>
                        </a:rPr>
                        <a:t>(c)</a:t>
                      </a:r>
                      <a:endParaRPr lang="es-CO" sz="1200" b="1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1200" b="1" dirty="0">
                          <a:solidFill>
                            <a:schemeClr val="tx1"/>
                          </a:solidFill>
                          <a:latin typeface="+mn-lt"/>
                        </a:rPr>
                        <a:t>Proyección ejecución al 31/12/2026</a:t>
                      </a:r>
                    </a:p>
                    <a:p>
                      <a:pPr algn="ctr"/>
                      <a:r>
                        <a:rPr lang="es-CO" sz="1200" b="1" dirty="0">
                          <a:solidFill>
                            <a:schemeClr val="tx1"/>
                          </a:solidFill>
                          <a:latin typeface="+mn-lt"/>
                        </a:rPr>
                        <a:t>(Compromisos)</a:t>
                      </a:r>
                    </a:p>
                    <a:p>
                      <a:pPr algn="ctr"/>
                      <a:r>
                        <a:rPr lang="es-CO" sz="1200" b="1" dirty="0">
                          <a:solidFill>
                            <a:schemeClr val="tx1"/>
                          </a:solidFill>
                          <a:latin typeface="+mn-lt"/>
                        </a:rPr>
                        <a:t>(d)</a:t>
                      </a: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200" b="1" dirty="0">
                          <a:solidFill>
                            <a:schemeClr val="tx1"/>
                          </a:solidFill>
                          <a:latin typeface="+mn-lt"/>
                        </a:rPr>
                        <a:t>% Ahorro 2026</a:t>
                      </a:r>
                    </a:p>
                    <a:p>
                      <a:pPr algn="ctr"/>
                      <a:endParaRPr lang="es-ES" sz="1200" b="1" dirty="0">
                        <a:solidFill>
                          <a:schemeClr val="tx1"/>
                        </a:solidFill>
                        <a:latin typeface="+mn-lt"/>
                      </a:endParaRPr>
                    </a:p>
                    <a:p>
                      <a:pPr algn="ctr"/>
                      <a:r>
                        <a:rPr lang="es-ES" sz="1200" b="1" dirty="0">
                          <a:solidFill>
                            <a:schemeClr val="tx1"/>
                          </a:solidFill>
                          <a:latin typeface="+mn-lt"/>
                        </a:rPr>
                        <a:t>1-(d/a)</a:t>
                      </a: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200" b="1" dirty="0">
                          <a:solidFill>
                            <a:schemeClr val="tx1"/>
                          </a:solidFill>
                          <a:latin typeface="+mn-lt"/>
                        </a:rPr>
                        <a:t>Presupuesto Programado</a:t>
                      </a:r>
                    </a:p>
                    <a:p>
                      <a:pPr algn="ctr"/>
                      <a:r>
                        <a:rPr lang="es-ES" sz="1200" b="1" dirty="0">
                          <a:solidFill>
                            <a:schemeClr val="tx1"/>
                          </a:solidFill>
                          <a:latin typeface="+mn-lt"/>
                        </a:rPr>
                        <a:t>2027</a:t>
                      </a:r>
                    </a:p>
                    <a:p>
                      <a:pPr algn="ctr"/>
                      <a:r>
                        <a:rPr lang="es-ES" sz="1200" b="1" dirty="0">
                          <a:solidFill>
                            <a:schemeClr val="tx1"/>
                          </a:solidFill>
                          <a:latin typeface="+mn-lt"/>
                        </a:rPr>
                        <a:t>(e)</a:t>
                      </a: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200" b="1" dirty="0">
                          <a:solidFill>
                            <a:schemeClr val="tx1"/>
                          </a:solidFill>
                          <a:latin typeface="+mn-lt"/>
                        </a:rPr>
                        <a:t>% Ahorro 2027</a:t>
                      </a:r>
                    </a:p>
                    <a:p>
                      <a:pPr algn="ctr"/>
                      <a:endParaRPr lang="es-ES" sz="1200" b="1" dirty="0">
                        <a:solidFill>
                          <a:schemeClr val="tx1"/>
                        </a:solidFill>
                        <a:latin typeface="+mn-lt"/>
                      </a:endParaRPr>
                    </a:p>
                    <a:p>
                      <a:pPr algn="ctr"/>
                      <a:r>
                        <a:rPr lang="es-ES" sz="1200" b="1" dirty="0">
                          <a:solidFill>
                            <a:schemeClr val="tx1"/>
                          </a:solidFill>
                          <a:latin typeface="+mn-lt"/>
                        </a:rPr>
                        <a:t>1-(e/d)</a:t>
                      </a: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30386399"/>
                  </a:ext>
                </a:extLst>
              </a:tr>
              <a:tr h="245168"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Artículo 337°. Gasto en Contratos de Prestación de Servicios</a:t>
                      </a:r>
                    </a:p>
                  </a:txBody>
                  <a:tcPr marL="9525" marR="9525" marT="9525" anchor="ctr"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endParaRPr lang="es-CO" sz="12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endParaRPr lang="es-CO" sz="12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endParaRPr lang="es-CO" sz="12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endParaRPr lang="es-CO" sz="12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es-CO" sz="1200" b="1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endParaRPr lang="es-CO" sz="12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es-CO" sz="1200" b="1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90927548"/>
                  </a:ext>
                </a:extLst>
              </a:tr>
              <a:tr h="246320">
                <a:tc>
                  <a:txBody>
                    <a:bodyPr/>
                    <a:lstStyle/>
                    <a:p>
                      <a:pPr algn="l" fontAlgn="ctr"/>
                      <a:r>
                        <a:rPr lang="es-E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Artículo 338°. Horas extras, dominicales y festivos</a:t>
                      </a:r>
                    </a:p>
                  </a:txBody>
                  <a:tcPr marL="9525" marR="9525" marT="9525" anchor="ctr"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endParaRPr lang="es-CO" sz="12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endParaRPr lang="es-CO" sz="12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endParaRPr lang="es-CO" sz="12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endParaRPr lang="es-CO" sz="12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es-CO" sz="1200" b="1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endParaRPr lang="es-CO" sz="12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es-CO" sz="1200" b="1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6408038"/>
                  </a:ext>
                </a:extLst>
              </a:tr>
              <a:tr h="245168">
                <a:tc>
                  <a:txBody>
                    <a:bodyPr/>
                    <a:lstStyle/>
                    <a:p>
                      <a:pPr algn="l" fontAlgn="ctr"/>
                      <a:r>
                        <a:rPr lang="es-E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Artículo 339°. Viáticos y gastos de viaje</a:t>
                      </a:r>
                    </a:p>
                  </a:txBody>
                  <a:tcPr marL="9525" marR="9525" marT="9525" anchor="ctr"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endParaRPr lang="es-CO" sz="12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endParaRPr lang="es-CO" sz="12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endParaRPr lang="es-CO" sz="12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endParaRPr lang="es-CO" sz="12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endParaRPr lang="es-CO" sz="1200" b="1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endParaRPr lang="es-CO" sz="12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endParaRPr lang="es-CO" sz="1200" b="1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73404036"/>
                  </a:ext>
                </a:extLst>
              </a:tr>
              <a:tr h="245168">
                <a:tc>
                  <a:txBody>
                    <a:bodyPr/>
                    <a:lstStyle/>
                    <a:p>
                      <a:pPr algn="l" fontAlgn="ctr"/>
                      <a:r>
                        <a:rPr lang="es-E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Artículo 340°. Compensación por vacaciones</a:t>
                      </a:r>
                    </a:p>
                  </a:txBody>
                  <a:tcPr marL="9525" marR="9525" marT="9525" anchor="ctr"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endParaRPr lang="es-CO" sz="12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endParaRPr lang="es-CO" sz="12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endParaRPr lang="es-CO" sz="12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endParaRPr lang="es-CO" sz="12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es-CO" sz="1200" b="1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endParaRPr lang="es-CO" sz="12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es-CO" sz="1200" b="1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14937640"/>
                  </a:ext>
                </a:extLst>
              </a:tr>
              <a:tr h="245168">
                <a:tc>
                  <a:txBody>
                    <a:bodyPr/>
                    <a:lstStyle/>
                    <a:p>
                      <a:pPr algn="l" fontAlgn="ctr"/>
                      <a:r>
                        <a:rPr lang="es-CO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Artículo 341. Bono navideño</a:t>
                      </a:r>
                    </a:p>
                  </a:txBody>
                  <a:tcPr marL="9525" marR="9525" marT="9525" anchor="ctr"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endParaRPr lang="es-CO" sz="12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endParaRPr lang="es-CO" sz="12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endParaRPr lang="es-CO" sz="12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endParaRPr lang="es-CO" sz="12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es-CO" sz="1200" b="1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endParaRPr lang="es-CO" sz="12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es-CO" sz="1200" b="1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24792832"/>
                  </a:ext>
                </a:extLst>
              </a:tr>
              <a:tr h="245168">
                <a:tc>
                  <a:txBody>
                    <a:bodyPr/>
                    <a:lstStyle/>
                    <a:p>
                      <a:pPr algn="l" fontAlgn="ctr"/>
                      <a:r>
                        <a:rPr lang="es-CO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Artículo 342. Capacitación</a:t>
                      </a:r>
                    </a:p>
                  </a:txBody>
                  <a:tcPr marL="9525" marR="9525" marT="9525" anchor="ctr"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endParaRPr lang="es-CO" sz="12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endParaRPr lang="es-CO" sz="12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endParaRPr lang="es-CO" sz="12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endParaRPr lang="es-CO" sz="12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es-CO" sz="1200" b="1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endParaRPr lang="es-CO" sz="12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es-CO" sz="1200" b="1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03160834"/>
                  </a:ext>
                </a:extLst>
              </a:tr>
              <a:tr h="245168">
                <a:tc>
                  <a:txBody>
                    <a:bodyPr/>
                    <a:lstStyle/>
                    <a:p>
                      <a:pPr algn="l" fontAlgn="ctr"/>
                      <a:r>
                        <a:rPr lang="es-CO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Artículo 343. Bienestar</a:t>
                      </a:r>
                    </a:p>
                  </a:txBody>
                  <a:tcPr marL="9525" marR="9525" marT="9525" anchor="ctr"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endParaRPr lang="es-CO" sz="12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endParaRPr lang="es-CO" sz="12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endParaRPr lang="es-CO" sz="12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endParaRPr lang="es-CO" sz="12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es-CO" sz="1200" b="1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endParaRPr lang="es-CO" sz="12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es-CO" sz="1200" b="1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68995964"/>
                  </a:ext>
                </a:extLst>
              </a:tr>
              <a:tr h="245168">
                <a:tc>
                  <a:txBody>
                    <a:bodyPr/>
                    <a:lstStyle/>
                    <a:p>
                      <a:pPr algn="l" fontAlgn="ctr"/>
                      <a:r>
                        <a:rPr lang="es-E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Artículo 344. Eventos y conmemoraciones</a:t>
                      </a:r>
                    </a:p>
                  </a:txBody>
                  <a:tcPr marL="9525" marR="9525" marT="9525" anchor="ctr"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endParaRPr lang="es-CO" sz="12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endParaRPr lang="es-CO" sz="12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endParaRPr lang="es-CO" sz="12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endParaRPr lang="es-CO" sz="12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es-CO" sz="1200" b="1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endParaRPr lang="es-CO" sz="12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es-CO" sz="1200" b="1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08177031"/>
                  </a:ext>
                </a:extLst>
              </a:tr>
              <a:tr h="245168">
                <a:tc>
                  <a:txBody>
                    <a:bodyPr/>
                    <a:lstStyle/>
                    <a:p>
                      <a:pPr algn="l" fontAlgn="ctr"/>
                      <a:r>
                        <a:rPr lang="es-CO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Artículo 345. Fondos educativos</a:t>
                      </a:r>
                    </a:p>
                  </a:txBody>
                  <a:tcPr marL="9525" marR="9525" marT="9525" anchor="ctr"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endParaRPr lang="es-CO" sz="12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endParaRPr lang="es-CO" sz="12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endParaRPr lang="es-CO" sz="12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endParaRPr lang="es-CO" sz="12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es-CO" sz="1200" b="1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endParaRPr lang="es-CO" sz="12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es-CO" sz="1200" b="1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01736468"/>
                  </a:ext>
                </a:extLst>
              </a:tr>
              <a:tr h="245168">
                <a:tc>
                  <a:txBody>
                    <a:bodyPr/>
                    <a:lstStyle/>
                    <a:p>
                      <a:pPr algn="l" fontAlgn="ctr"/>
                      <a:r>
                        <a:rPr lang="es-CO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Artículo 346. Telefonía</a:t>
                      </a:r>
                    </a:p>
                  </a:txBody>
                  <a:tcPr marL="9525" marR="9525" marT="9525" anchor="ctr"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endParaRPr lang="es-CO" sz="12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endParaRPr lang="es-CO" sz="12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endParaRPr lang="es-CO" sz="12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endParaRPr lang="es-CO" sz="12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es-CO" sz="1200" b="1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endParaRPr lang="es-CO" sz="12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es-CO" sz="1200" b="1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39789931"/>
                  </a:ext>
                </a:extLst>
              </a:tr>
              <a:tr h="245168">
                <a:tc>
                  <a:txBody>
                    <a:bodyPr/>
                    <a:lstStyle/>
                    <a:p>
                      <a:pPr algn="l" fontAlgn="ctr"/>
                      <a:r>
                        <a:rPr lang="es-CO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Artículo 347. Vehículos oficiales</a:t>
                      </a:r>
                    </a:p>
                  </a:txBody>
                  <a:tcPr marL="9525" marR="9525" marT="9525" anchor="ctr"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endParaRPr lang="es-CO" sz="12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endParaRPr lang="es-CO" sz="12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endParaRPr lang="es-CO" sz="12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endParaRPr lang="es-CO" sz="12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es-CO" sz="1200" b="1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endParaRPr lang="es-CO" sz="12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es-CO" sz="1200" b="1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29003546"/>
                  </a:ext>
                </a:extLst>
              </a:tr>
              <a:tr h="245168">
                <a:tc>
                  <a:txBody>
                    <a:bodyPr/>
                    <a:lstStyle/>
                    <a:p>
                      <a:pPr algn="l" fontAlgn="ctr"/>
                      <a:r>
                        <a:rPr lang="es-E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Artículo 348. Adquisición de vehículos y maquinaria</a:t>
                      </a:r>
                    </a:p>
                  </a:txBody>
                  <a:tcPr marL="9525" marR="9525" marT="9525" anchor="ctr"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endParaRPr lang="es-CO" sz="12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endParaRPr lang="es-CO" sz="12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endParaRPr lang="es-CO" sz="12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endParaRPr lang="es-CO" sz="12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es-CO" sz="1200" b="1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endParaRPr lang="es-CO" sz="12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es-CO" sz="1200" b="1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46073287"/>
                  </a:ext>
                </a:extLst>
              </a:tr>
              <a:tr h="245168">
                <a:tc>
                  <a:txBody>
                    <a:bodyPr/>
                    <a:lstStyle/>
                    <a:p>
                      <a:pPr algn="l" fontAlgn="ctr"/>
                      <a:r>
                        <a:rPr lang="es-E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Artículo 349. Fotocopiado, multicopiado e impresión</a:t>
                      </a:r>
                    </a:p>
                  </a:txBody>
                  <a:tcPr marL="9525" marR="9525" marT="9525" anchor="ctr"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endParaRPr lang="es-CO" sz="12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endParaRPr lang="es-CO" sz="12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endParaRPr lang="es-CO" sz="12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endParaRPr lang="es-CO" sz="12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es-CO" sz="1200" b="1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endParaRPr lang="es-CO" sz="12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es-CO" sz="1200" b="1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89083127"/>
                  </a:ext>
                </a:extLst>
              </a:tr>
              <a:tr h="245168">
                <a:tc>
                  <a:txBody>
                    <a:bodyPr/>
                    <a:lstStyle/>
                    <a:p>
                      <a:pPr algn="l" fontAlgn="ctr"/>
                      <a:r>
                        <a:rPr lang="es-CO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Artículo 350. Publicidad distrital</a:t>
                      </a:r>
                    </a:p>
                  </a:txBody>
                  <a:tcPr marL="9525" marR="9525" marT="9525" anchor="ctr"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endParaRPr lang="es-CO" sz="12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endParaRPr lang="es-CO" sz="12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endParaRPr lang="es-CO" sz="12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endParaRPr lang="es-CO" sz="12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es-CO" sz="1200" b="1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endParaRPr lang="es-CO" sz="12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es-CO" sz="1200" b="1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3708234"/>
                  </a:ext>
                </a:extLst>
              </a:tr>
              <a:tr h="245168">
                <a:tc>
                  <a:txBody>
                    <a:bodyPr/>
                    <a:lstStyle/>
                    <a:p>
                      <a:pPr algn="l" fontAlgn="ctr"/>
                      <a:r>
                        <a:rPr lang="es-CO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Artículo 351. Cajas menores.</a:t>
                      </a:r>
                    </a:p>
                  </a:txBody>
                  <a:tcPr marL="9525" marR="9525" marT="9525" anchor="ctr"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endParaRPr lang="es-CO" sz="12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endParaRPr lang="es-CO" sz="12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endParaRPr lang="es-CO" sz="12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endParaRPr lang="es-CO" sz="12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es-CO" sz="1200" b="1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endParaRPr lang="es-CO" sz="12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es-CO" sz="1200" b="1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74317314"/>
                  </a:ext>
                </a:extLst>
              </a:tr>
              <a:tr h="245168">
                <a:tc>
                  <a:txBody>
                    <a:bodyPr/>
                    <a:lstStyle/>
                    <a:p>
                      <a:pPr algn="l" fontAlgn="ctr"/>
                      <a:r>
                        <a:rPr lang="es-E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Artículo 352. Mantenimiento o reparación de bienes</a:t>
                      </a:r>
                    </a:p>
                  </a:txBody>
                  <a:tcPr marL="9525" marR="9525" marT="9525" anchor="ctr"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endParaRPr lang="es-CO" sz="12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endParaRPr lang="es-CO" sz="12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endParaRPr lang="es-CO" sz="12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endParaRPr lang="es-CO" sz="12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es-CO" sz="1200" b="1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endParaRPr lang="es-CO" sz="12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es-CO" sz="1200" b="1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03194225"/>
                  </a:ext>
                </a:extLst>
              </a:tr>
              <a:tr h="245168">
                <a:tc>
                  <a:txBody>
                    <a:bodyPr/>
                    <a:lstStyle/>
                    <a:p>
                      <a:pPr algn="l" fontAlgn="ctr"/>
                      <a:r>
                        <a:rPr lang="es-CO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Artículo 353. Suscripciones</a:t>
                      </a:r>
                    </a:p>
                  </a:txBody>
                  <a:tcPr marL="9525" marR="9525" marT="9525" anchor="ctr"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50000"/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endParaRPr lang="es-CO" sz="12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50000"/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endParaRPr lang="es-CO" sz="12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50000"/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endParaRPr lang="es-CO" sz="12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50000"/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endParaRPr lang="es-CO" sz="12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50000"/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es-CO" sz="1200" b="1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50000"/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endParaRPr lang="es-CO" sz="12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50000"/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es-CO" sz="1200" b="1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50000"/>
                        <a:alpha val="2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84486205"/>
                  </a:ext>
                </a:extLst>
              </a:tr>
              <a:tr h="245168">
                <a:tc>
                  <a:txBody>
                    <a:bodyPr/>
                    <a:lstStyle/>
                    <a:p>
                      <a:pPr algn="l" fontAlgn="ctr"/>
                      <a:r>
                        <a:rPr lang="es-CO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Artículo 354. Servicios públicos</a:t>
                      </a:r>
                    </a:p>
                  </a:txBody>
                  <a:tcPr marL="9525" marR="9525" marT="9525" anchor="ctr"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endParaRPr lang="es-CO" sz="12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endParaRPr lang="es-CO" sz="12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endParaRPr lang="es-CO" sz="12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endParaRPr lang="es-CO" sz="12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es-CO" sz="1200" b="1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endParaRPr lang="es-CO" sz="12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es-CO" sz="1200" b="1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529513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972225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abla 7">
            <a:extLst>
              <a:ext uri="{FF2B5EF4-FFF2-40B4-BE49-F238E27FC236}">
                <a16:creationId xmlns:a16="http://schemas.microsoft.com/office/drawing/2014/main" id="{E30D3838-DE75-AAF8-C62B-DE5C62ED255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30950135"/>
              </p:ext>
            </p:extLst>
          </p:nvPr>
        </p:nvGraphicFramePr>
        <p:xfrm>
          <a:off x="340963" y="1790700"/>
          <a:ext cx="3456122" cy="4281649"/>
        </p:xfrm>
        <a:graphic>
          <a:graphicData uri="http://schemas.openxmlformats.org/drawingml/2006/table">
            <a:tbl>
              <a:tblPr>
                <a:tableStyleId>{5A111915-BE36-4E01-A7E5-04B1672EAD32}</a:tableStyleId>
              </a:tblPr>
              <a:tblGrid>
                <a:gridCol w="2226547">
                  <a:extLst>
                    <a:ext uri="{9D8B030D-6E8A-4147-A177-3AD203B41FA5}">
                      <a16:colId xmlns:a16="http://schemas.microsoft.com/office/drawing/2014/main" val="3331773814"/>
                    </a:ext>
                  </a:extLst>
                </a:gridCol>
                <a:gridCol w="1229575">
                  <a:extLst>
                    <a:ext uri="{9D8B030D-6E8A-4147-A177-3AD203B41FA5}">
                      <a16:colId xmlns:a16="http://schemas.microsoft.com/office/drawing/2014/main" val="4114100043"/>
                    </a:ext>
                  </a:extLst>
                </a:gridCol>
              </a:tblGrid>
              <a:tr h="687900">
                <a:tc>
                  <a:txBody>
                    <a:bodyPr/>
                    <a:lstStyle/>
                    <a:p>
                      <a:pPr algn="ctr" fontAlgn="b"/>
                      <a:r>
                        <a:rPr lang="es-CO" sz="14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 PRODUCTO </a:t>
                      </a:r>
                      <a:endParaRPr lang="es-CO" sz="14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4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Presupuesto</a:t>
                      </a:r>
                    </a:p>
                    <a:p>
                      <a:pPr algn="ctr" fontAlgn="b"/>
                      <a:r>
                        <a:rPr lang="es-CO" sz="14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2027</a:t>
                      </a:r>
                    </a:p>
                    <a:p>
                      <a:pPr algn="ctr" fontAlgn="b"/>
                      <a:r>
                        <a:rPr lang="es-CO" sz="1400" b="1" u="none" strike="noStrike" dirty="0">
                          <a:solidFill>
                            <a:srgbClr val="0070C0"/>
                          </a:solidFill>
                          <a:effectLst/>
                        </a:rPr>
                        <a:t>(Mill de $)</a:t>
                      </a:r>
                      <a:endParaRPr lang="es-CO" sz="1400" b="1" i="0" u="none" strike="noStrike" dirty="0">
                        <a:solidFill>
                          <a:srgbClr val="0070C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97209871"/>
                  </a:ext>
                </a:extLst>
              </a:tr>
              <a:tr h="461963">
                <a:tc>
                  <a:txBody>
                    <a:bodyPr/>
                    <a:lstStyle/>
                    <a:p>
                      <a:pPr algn="l" fontAlgn="b"/>
                      <a:r>
                        <a:rPr lang="es-CO" sz="14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 Producto 1 </a:t>
                      </a:r>
                      <a:endParaRPr lang="es-CO" sz="14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ctr"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4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                                    150,00 </a:t>
                      </a:r>
                      <a:endParaRPr lang="es-CO" sz="14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ctr"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62815045"/>
                  </a:ext>
                </a:extLst>
              </a:tr>
              <a:tr h="461963">
                <a:tc>
                  <a:txBody>
                    <a:bodyPr/>
                    <a:lstStyle/>
                    <a:p>
                      <a:pPr algn="l" fontAlgn="b"/>
                      <a:r>
                        <a:rPr lang="es-CO" sz="14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 Producto 2 </a:t>
                      </a:r>
                      <a:endParaRPr lang="es-CO" sz="14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4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                                    100,00 </a:t>
                      </a:r>
                      <a:endParaRPr lang="es-CO" sz="14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85844239"/>
                  </a:ext>
                </a:extLst>
              </a:tr>
              <a:tr h="461963">
                <a:tc>
                  <a:txBody>
                    <a:bodyPr/>
                    <a:lstStyle/>
                    <a:p>
                      <a:pPr algn="l" fontAlgn="b"/>
                      <a:r>
                        <a:rPr lang="es-CO" sz="1400" b="0" u="none" strike="noStrike">
                          <a:solidFill>
                            <a:srgbClr val="000000"/>
                          </a:solidFill>
                          <a:effectLst/>
                        </a:rPr>
                        <a:t> Producto 3 </a:t>
                      </a:r>
                      <a:endParaRPr lang="es-CO" sz="14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4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                                       88,00 </a:t>
                      </a:r>
                      <a:endParaRPr lang="es-CO" sz="14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42105215"/>
                  </a:ext>
                </a:extLst>
              </a:tr>
              <a:tr h="461963">
                <a:tc>
                  <a:txBody>
                    <a:bodyPr/>
                    <a:lstStyle/>
                    <a:p>
                      <a:pPr algn="l" fontAlgn="b"/>
                      <a:r>
                        <a:rPr lang="es-CO" sz="1400" b="0" u="none" strike="noStrike">
                          <a:solidFill>
                            <a:srgbClr val="000000"/>
                          </a:solidFill>
                          <a:effectLst/>
                        </a:rPr>
                        <a:t> Producto 4 </a:t>
                      </a:r>
                      <a:endParaRPr lang="es-CO" sz="14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4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                                       60,00 </a:t>
                      </a:r>
                      <a:endParaRPr lang="es-CO" sz="14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63631198"/>
                  </a:ext>
                </a:extLst>
              </a:tr>
              <a:tr h="461963">
                <a:tc>
                  <a:txBody>
                    <a:bodyPr/>
                    <a:lstStyle/>
                    <a:p>
                      <a:pPr algn="l" fontAlgn="b"/>
                      <a:r>
                        <a:rPr lang="es-CO" sz="1400" b="0" u="none" strike="noStrike">
                          <a:solidFill>
                            <a:srgbClr val="000000"/>
                          </a:solidFill>
                          <a:effectLst/>
                        </a:rPr>
                        <a:t> Producto 5 </a:t>
                      </a:r>
                      <a:endParaRPr lang="es-CO" sz="14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4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                                       30,00 </a:t>
                      </a:r>
                      <a:endParaRPr lang="es-CO" sz="14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97681360"/>
                  </a:ext>
                </a:extLst>
              </a:tr>
              <a:tr h="461963">
                <a:tc>
                  <a:txBody>
                    <a:bodyPr/>
                    <a:lstStyle/>
                    <a:p>
                      <a:pPr algn="l" fontAlgn="b"/>
                      <a:r>
                        <a:rPr lang="es-CO" sz="14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 Producto 6 </a:t>
                      </a:r>
                      <a:endParaRPr lang="es-CO" sz="14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4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                                       10,00 </a:t>
                      </a:r>
                      <a:endParaRPr lang="es-CO" sz="14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064873255"/>
                  </a:ext>
                </a:extLst>
              </a:tr>
              <a:tr h="461963">
                <a:tc>
                  <a:txBody>
                    <a:bodyPr/>
                    <a:lstStyle/>
                    <a:p>
                      <a:pPr algn="l" fontAlgn="b"/>
                      <a:r>
                        <a:rPr lang="es-MX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Otros Productos</a:t>
                      </a:r>
                      <a:endParaRPr lang="es-CO" sz="14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MX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100,00</a:t>
                      </a:r>
                      <a:endParaRPr lang="es-CO" sz="14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34588713"/>
                  </a:ext>
                </a:extLst>
              </a:tr>
              <a:tr h="360008">
                <a:tc>
                  <a:txBody>
                    <a:bodyPr/>
                    <a:lstStyle/>
                    <a:p>
                      <a:pPr algn="l" fontAlgn="b"/>
                      <a:r>
                        <a:rPr lang="es-CO" sz="1400" b="1" u="none" strike="noStrike" dirty="0">
                          <a:solidFill>
                            <a:srgbClr val="000000"/>
                          </a:solidFill>
                          <a:effectLst/>
                        </a:rPr>
                        <a:t>TOTAL</a:t>
                      </a:r>
                      <a:endParaRPr lang="es-CO" sz="1400" b="1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400" b="1" u="none" strike="noStrike" dirty="0">
                          <a:solidFill>
                            <a:srgbClr val="000000"/>
                          </a:solidFill>
                          <a:effectLst/>
                        </a:rPr>
                        <a:t> 448,00 </a:t>
                      </a:r>
                      <a:endParaRPr lang="es-CO" sz="1400" b="1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6880280"/>
                  </a:ext>
                </a:extLst>
              </a:tr>
            </a:tbl>
          </a:graphicData>
        </a:graphic>
      </p:graphicFrame>
      <p:sp>
        <p:nvSpPr>
          <p:cNvPr id="9" name="Título 4">
            <a:extLst>
              <a:ext uri="{FF2B5EF4-FFF2-40B4-BE49-F238E27FC236}">
                <a16:creationId xmlns:a16="http://schemas.microsoft.com/office/drawing/2014/main" id="{0E853FC0-31D6-E2C7-94BA-E77BEA764D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76324" y="376065"/>
            <a:ext cx="6550025" cy="639809"/>
          </a:xfrm>
        </p:spPr>
        <p:txBody>
          <a:bodyPr/>
          <a:lstStyle/>
          <a:p>
            <a:r>
              <a:rPr lang="es-ES" dirty="0"/>
              <a:t> Principales Productos PMR</a:t>
            </a:r>
            <a:br>
              <a:rPr lang="es-ES" dirty="0"/>
            </a:br>
            <a:r>
              <a:rPr lang="es-ES" dirty="0"/>
              <a:t>Entidad ____</a:t>
            </a:r>
            <a:endParaRPr lang="es-CO" dirty="0"/>
          </a:p>
        </p:txBody>
      </p:sp>
      <p:graphicFrame>
        <p:nvGraphicFramePr>
          <p:cNvPr id="3" name="Gráfico 2">
            <a:extLst>
              <a:ext uri="{FF2B5EF4-FFF2-40B4-BE49-F238E27FC236}">
                <a16:creationId xmlns:a16="http://schemas.microsoft.com/office/drawing/2014/main" id="{0E342D38-D1A6-A9C2-3F08-E2B06DC5190B}"/>
              </a:ext>
            </a:extLst>
          </p:cNvPr>
          <p:cNvGraphicFramePr>
            <a:graphicFrameLocks/>
          </p:cNvGraphicFramePr>
          <p:nvPr/>
        </p:nvGraphicFramePr>
        <p:xfrm>
          <a:off x="4559934" y="1962311"/>
          <a:ext cx="6550025" cy="402288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6903377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ítulo 4">
            <a:extLst>
              <a:ext uri="{FF2B5EF4-FFF2-40B4-BE49-F238E27FC236}">
                <a16:creationId xmlns:a16="http://schemas.microsoft.com/office/drawing/2014/main" id="{0E853FC0-31D6-E2C7-94BA-E77BEA764D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19174" y="337965"/>
            <a:ext cx="9992703" cy="639809"/>
          </a:xfrm>
        </p:spPr>
        <p:txBody>
          <a:bodyPr/>
          <a:lstStyle/>
          <a:p>
            <a:r>
              <a:rPr lang="es-ES" dirty="0"/>
              <a:t>Metas Plan de Desarrollo Entidad ____</a:t>
            </a:r>
            <a:endParaRPr lang="es-CO" dirty="0"/>
          </a:p>
        </p:txBody>
      </p:sp>
      <p:graphicFrame>
        <p:nvGraphicFramePr>
          <p:cNvPr id="4" name="Tabla 3">
            <a:extLst>
              <a:ext uri="{FF2B5EF4-FFF2-40B4-BE49-F238E27FC236}">
                <a16:creationId xmlns:a16="http://schemas.microsoft.com/office/drawing/2014/main" id="{04E1D7F4-C180-6BD4-632F-3395D49E9262}"/>
              </a:ext>
            </a:extLst>
          </p:cNvPr>
          <p:cNvGraphicFramePr>
            <a:graphicFrameLocks noGrp="1"/>
          </p:cNvGraphicFramePr>
          <p:nvPr/>
        </p:nvGraphicFramePr>
        <p:xfrm>
          <a:off x="945956" y="1101367"/>
          <a:ext cx="10286335" cy="4981847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3416544">
                  <a:extLst>
                    <a:ext uri="{9D8B030D-6E8A-4147-A177-3AD203B41FA5}">
                      <a16:colId xmlns:a16="http://schemas.microsoft.com/office/drawing/2014/main" val="1642775610"/>
                    </a:ext>
                  </a:extLst>
                </a:gridCol>
                <a:gridCol w="985122">
                  <a:extLst>
                    <a:ext uri="{9D8B030D-6E8A-4147-A177-3AD203B41FA5}">
                      <a16:colId xmlns:a16="http://schemas.microsoft.com/office/drawing/2014/main" val="1959534046"/>
                    </a:ext>
                  </a:extLst>
                </a:gridCol>
                <a:gridCol w="1134015">
                  <a:extLst>
                    <a:ext uri="{9D8B030D-6E8A-4147-A177-3AD203B41FA5}">
                      <a16:colId xmlns:a16="http://schemas.microsoft.com/office/drawing/2014/main" val="2158631516"/>
                    </a:ext>
                  </a:extLst>
                </a:gridCol>
                <a:gridCol w="1134015">
                  <a:extLst>
                    <a:ext uri="{9D8B030D-6E8A-4147-A177-3AD203B41FA5}">
                      <a16:colId xmlns:a16="http://schemas.microsoft.com/office/drawing/2014/main" val="3343580046"/>
                    </a:ext>
                  </a:extLst>
                </a:gridCol>
                <a:gridCol w="1137836">
                  <a:extLst>
                    <a:ext uri="{9D8B030D-6E8A-4147-A177-3AD203B41FA5}">
                      <a16:colId xmlns:a16="http://schemas.microsoft.com/office/drawing/2014/main" val="1332401797"/>
                    </a:ext>
                  </a:extLst>
                </a:gridCol>
                <a:gridCol w="1136621">
                  <a:extLst>
                    <a:ext uri="{9D8B030D-6E8A-4147-A177-3AD203B41FA5}">
                      <a16:colId xmlns:a16="http://schemas.microsoft.com/office/drawing/2014/main" val="1665613155"/>
                    </a:ext>
                  </a:extLst>
                </a:gridCol>
                <a:gridCol w="1342182">
                  <a:extLst>
                    <a:ext uri="{9D8B030D-6E8A-4147-A177-3AD203B41FA5}">
                      <a16:colId xmlns:a16="http://schemas.microsoft.com/office/drawing/2014/main" val="2406062630"/>
                    </a:ext>
                  </a:extLst>
                </a:gridCol>
              </a:tblGrid>
              <a:tr h="335878">
                <a:tc rowSpan="2">
                  <a:txBody>
                    <a:bodyPr/>
                    <a:lstStyle/>
                    <a:p>
                      <a:pPr algn="ctr"/>
                      <a:r>
                        <a:rPr lang="es-MX" sz="1400" dirty="0">
                          <a:solidFill>
                            <a:schemeClr val="tx1"/>
                          </a:solidFill>
                        </a:rPr>
                        <a:t>Meta producto e indicador de la meta</a:t>
                      </a:r>
                    </a:p>
                    <a:p>
                      <a:pPr algn="ctr"/>
                      <a:r>
                        <a:rPr lang="es-MX" sz="1400" dirty="0">
                          <a:solidFill>
                            <a:schemeClr val="tx1"/>
                          </a:solidFill>
                        </a:rPr>
                        <a:t>del Plan de Desarrollo</a:t>
                      </a:r>
                      <a:endParaRPr lang="es-CO" sz="140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36000" marR="36000" marT="36000" marB="36000" anchor="ctr"/>
                </a:tc>
                <a:tc gridSpan="4">
                  <a:txBody>
                    <a:bodyPr/>
                    <a:lstStyle/>
                    <a:p>
                      <a:pPr algn="ctr"/>
                      <a:r>
                        <a:rPr lang="es-MX" sz="1400" dirty="0">
                          <a:solidFill>
                            <a:schemeClr val="tx1"/>
                          </a:solidFill>
                        </a:rPr>
                        <a:t>Avance Meta PDD</a:t>
                      </a:r>
                      <a:endParaRPr lang="es-CO" sz="140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36000" marR="36000" marT="36000" marB="36000" anchor="ctr"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es-CO" sz="1600">
                        <a:solidFill>
                          <a:schemeClr val="tx1"/>
                        </a:solidFill>
                      </a:endParaRPr>
                    </a:p>
                  </a:txBody>
                  <a:tcPr marL="36000" marR="36000" marT="36000" marB="3600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FDFFA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s-CO" sz="110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25000"/>
                        <a:lumOff val="75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s-CO" sz="1400" dirty="0">
                          <a:solidFill>
                            <a:schemeClr val="tx1"/>
                          </a:solidFill>
                        </a:rPr>
                        <a:t>Programación cierre metas Vigencia 2027</a:t>
                      </a:r>
                      <a:endParaRPr lang="es-CO" sz="140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36000" marR="36000" marT="36000" marB="36000" anchor="ctr"/>
                </a:tc>
                <a:tc hMerge="1">
                  <a:txBody>
                    <a:bodyPr/>
                    <a:lstStyle/>
                    <a:p>
                      <a:pPr algn="ctr"/>
                      <a:endParaRPr lang="es-CO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30386399"/>
                  </a:ext>
                </a:extLst>
              </a:tr>
              <a:tr h="933048">
                <a:tc vMerge="1">
                  <a:txBody>
                    <a:bodyPr/>
                    <a:lstStyle/>
                    <a:p>
                      <a:pPr algn="ctr"/>
                      <a:r>
                        <a:rPr lang="es-MX">
                          <a:solidFill>
                            <a:schemeClr val="tx1"/>
                          </a:solidFill>
                        </a:rPr>
                        <a:t>Numero y Meta Plan de Desarrollo</a:t>
                      </a:r>
                      <a:endParaRPr lang="es-CO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rgbClr val="AFDFFA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1200" b="0" dirty="0">
                          <a:solidFill>
                            <a:schemeClr val="tx1"/>
                          </a:solidFill>
                        </a:rPr>
                        <a:t>Magnitud Meta PDD</a:t>
                      </a:r>
                    </a:p>
                    <a:p>
                      <a:pPr algn="ctr"/>
                      <a:r>
                        <a:rPr lang="es-CO" sz="1200" b="0" dirty="0">
                          <a:solidFill>
                            <a:schemeClr val="tx1"/>
                          </a:solidFill>
                        </a:rPr>
                        <a:t>2024-2027</a:t>
                      </a:r>
                      <a:endParaRPr lang="es-CO" sz="12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1200" b="0" dirty="0">
                          <a:solidFill>
                            <a:schemeClr val="tx1"/>
                          </a:solidFill>
                        </a:rPr>
                        <a:t>Magnitud Meta PDD cumplida a </a:t>
                      </a:r>
                      <a:r>
                        <a:rPr lang="es-CO" sz="1200" b="1" dirty="0">
                          <a:solidFill>
                            <a:schemeClr val="tx1"/>
                          </a:solidFill>
                        </a:rPr>
                        <a:t>Junio 2026</a:t>
                      </a:r>
                      <a:endParaRPr lang="es-CO" sz="1200" b="1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1200" b="0" dirty="0"/>
                        <a:t>% cumplimiento acumulado a</a:t>
                      </a:r>
                    </a:p>
                    <a:p>
                      <a:pPr algn="ctr"/>
                      <a:r>
                        <a:rPr lang="es-CO" sz="1200" b="1" dirty="0"/>
                        <a:t>Jun/2026</a:t>
                      </a:r>
                      <a:endParaRPr lang="es-CO" sz="1200" b="1" dirty="0">
                        <a:latin typeface="+mn-lt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1200" b="0" dirty="0"/>
                        <a:t>% cumplimiento acumulado proyectado a </a:t>
                      </a:r>
                    </a:p>
                    <a:p>
                      <a:pPr algn="ctr"/>
                      <a:r>
                        <a:rPr lang="es-CO" sz="1200" b="1" dirty="0"/>
                        <a:t>Dic/2026</a:t>
                      </a:r>
                      <a:endParaRPr lang="es-CO" sz="1200" b="1" dirty="0">
                        <a:latin typeface="+mn-lt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1200" b="0" dirty="0">
                          <a:solidFill>
                            <a:schemeClr val="tx1"/>
                          </a:solidFill>
                        </a:rPr>
                        <a:t>Magnitud meta programada para </a:t>
                      </a:r>
                      <a:r>
                        <a:rPr lang="es-MX" sz="1200" b="1" dirty="0">
                          <a:solidFill>
                            <a:schemeClr val="tx1"/>
                          </a:solidFill>
                        </a:rPr>
                        <a:t>2027</a:t>
                      </a:r>
                      <a:endParaRPr lang="es-CO" sz="1200" b="1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1200" b="0" dirty="0"/>
                        <a:t>% cumplimiento meta a </a:t>
                      </a:r>
                    </a:p>
                    <a:p>
                      <a:pPr algn="ctr"/>
                      <a:r>
                        <a:rPr lang="es-CO" sz="1200" b="0" dirty="0"/>
                        <a:t>Dic/2027</a:t>
                      </a:r>
                      <a:endParaRPr lang="es-CO" sz="1200" b="0" dirty="0">
                        <a:latin typeface="+mn-lt"/>
                      </a:endParaRPr>
                    </a:p>
                  </a:txBody>
                  <a:tcPr marL="36000" marR="36000" marT="36000" marB="36000" anchor="ctr"/>
                </a:tc>
                <a:extLst>
                  <a:ext uri="{0D108BD9-81ED-4DB2-BD59-A6C34878D82A}">
                    <a16:rowId xmlns:a16="http://schemas.microsoft.com/office/drawing/2014/main" val="825131747"/>
                  </a:ext>
                </a:extLst>
              </a:tr>
              <a:tr h="479573">
                <a:tc>
                  <a:txBody>
                    <a:bodyPr/>
                    <a:lstStyle/>
                    <a:p>
                      <a:pPr algn="just"/>
                      <a:r>
                        <a:rPr lang="es-CO" sz="1200" dirty="0"/>
                        <a:t>Código</a:t>
                      </a:r>
                      <a:r>
                        <a:rPr lang="es-CO" sz="1200" baseline="0" dirty="0"/>
                        <a:t> SegPlan meta</a:t>
                      </a:r>
                      <a:r>
                        <a:rPr lang="es-CO" sz="1200" dirty="0"/>
                        <a:t> – Nombre de la meta producto</a:t>
                      </a:r>
                    </a:p>
                    <a:p>
                      <a:pPr algn="just"/>
                      <a:r>
                        <a:rPr lang="es-CO" sz="1200" dirty="0"/>
                        <a:t>Código </a:t>
                      </a:r>
                      <a:r>
                        <a:rPr lang="es-CO" sz="1200" baseline="0" dirty="0"/>
                        <a:t>SegPlan </a:t>
                      </a:r>
                      <a:r>
                        <a:rPr lang="es-CO" sz="1200" dirty="0"/>
                        <a:t>indicador – Nombre del indicador</a:t>
                      </a:r>
                      <a:endParaRPr lang="es-CO" sz="1200" dirty="0">
                        <a:latin typeface="+mn-lt"/>
                      </a:endParaRPr>
                    </a:p>
                  </a:txBody>
                  <a:tcPr marL="36000" marR="36000" marT="36000" marB="36000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Cantidad </a:t>
                      </a:r>
                    </a:p>
                    <a:p>
                      <a:pPr algn="ctr" fontAlgn="ctr"/>
                      <a:r>
                        <a:rPr lang="es-CO" sz="12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Meta total</a:t>
                      </a:r>
                      <a:endParaRPr lang="es-CO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Cantidad avance acumulado</a:t>
                      </a:r>
                      <a:endParaRPr lang="es-CO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% acumulado</a:t>
                      </a:r>
                      <a:endParaRPr lang="es-CO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% acumulado</a:t>
                      </a:r>
                      <a:endParaRPr lang="es-CO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Cantidad</a:t>
                      </a:r>
                      <a:endParaRPr lang="es-CO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% acumulado</a:t>
                      </a:r>
                      <a:endParaRPr lang="es-CO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anchor="ctr"/>
                </a:tc>
                <a:extLst>
                  <a:ext uri="{0D108BD9-81ED-4DB2-BD59-A6C34878D82A}">
                    <a16:rowId xmlns:a16="http://schemas.microsoft.com/office/drawing/2014/main" val="3409647549"/>
                  </a:ext>
                </a:extLst>
              </a:tr>
              <a:tr h="511751">
                <a:tc>
                  <a:txBody>
                    <a:bodyPr/>
                    <a:lstStyle/>
                    <a:p>
                      <a:pPr lvl="0" algn="just"/>
                      <a:endParaRPr lang="es-CO" sz="1200" dirty="0">
                        <a:latin typeface="+mn-lt"/>
                      </a:endParaRPr>
                    </a:p>
                  </a:txBody>
                  <a:tcPr marL="36000" marR="36000" marT="36000" marB="36000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endParaRPr lang="es-CO" sz="1200" b="0" i="0" u="none" strike="noStrike" kern="1200" dirty="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7620" marR="7620" marT="762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endParaRPr lang="es-CO" sz="1200" b="0" i="0" u="none" strike="noStrike" kern="1200" dirty="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7620" marR="7620" marT="762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endParaRPr lang="es-CO" sz="1200" b="0" i="0" u="none" strike="noStrike" kern="1200" dirty="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7620" marR="7620" marT="7620" anchor="ctr"/>
                </a:tc>
                <a:tc>
                  <a:txBody>
                    <a:bodyPr/>
                    <a:lstStyle/>
                    <a:p>
                      <a:pPr marL="0" algn="ctr" rtl="0" eaLnBrk="1" fontAlgn="ctr" latinLnBrk="0" hangingPunct="1"/>
                      <a:endParaRPr lang="es-CO" sz="1200" b="0" i="0" u="none" strike="noStrike" kern="1200" dirty="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7620" marR="7620" marT="762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endParaRPr lang="es-CO" sz="1200" b="0" i="0" u="none" strike="noStrike" kern="1200" dirty="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7620" marR="7620" marT="7620" anchor="ctr"/>
                </a:tc>
                <a:tc>
                  <a:txBody>
                    <a:bodyPr/>
                    <a:lstStyle/>
                    <a:p>
                      <a:pPr marL="0" algn="r" rtl="0" eaLnBrk="1" fontAlgn="ctr" latinLnBrk="0" hangingPunct="1"/>
                      <a:endParaRPr lang="es-CO" sz="1200" b="0" i="0" u="none" strike="noStrike" kern="1200" dirty="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7620" marR="7620" marT="7620" anchor="ctr"/>
                </a:tc>
                <a:extLst>
                  <a:ext uri="{0D108BD9-81ED-4DB2-BD59-A6C34878D82A}">
                    <a16:rowId xmlns:a16="http://schemas.microsoft.com/office/drawing/2014/main" val="46408038"/>
                  </a:ext>
                </a:extLst>
              </a:tr>
              <a:tr h="511751">
                <a:tc>
                  <a:txBody>
                    <a:bodyPr/>
                    <a:lstStyle/>
                    <a:p>
                      <a:pPr algn="just"/>
                      <a:endParaRPr lang="es-CO" sz="1200" dirty="0">
                        <a:latin typeface="+mn-lt"/>
                      </a:endParaRPr>
                    </a:p>
                  </a:txBody>
                  <a:tcPr marL="36000" marR="36000" marT="36000" marB="36000"/>
                </a:tc>
                <a:tc>
                  <a:txBody>
                    <a:bodyPr/>
                    <a:lstStyle/>
                    <a:p>
                      <a:pPr algn="ctr" fontAlgn="ctr"/>
                      <a:endParaRPr lang="es-CO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es-CO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es-CO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anchor="ctr"/>
                </a:tc>
                <a:tc>
                  <a:txBody>
                    <a:bodyPr/>
                    <a:lstStyle/>
                    <a:p>
                      <a:pPr algn="r" fontAlgn="ctr"/>
                      <a:endParaRPr lang="es-CO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es-CO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anchor="ctr"/>
                </a:tc>
                <a:tc>
                  <a:txBody>
                    <a:bodyPr/>
                    <a:lstStyle/>
                    <a:p>
                      <a:pPr algn="r" fontAlgn="ctr"/>
                      <a:endParaRPr lang="es-CO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anchor="ctr"/>
                </a:tc>
                <a:extLst>
                  <a:ext uri="{0D108BD9-81ED-4DB2-BD59-A6C34878D82A}">
                    <a16:rowId xmlns:a16="http://schemas.microsoft.com/office/drawing/2014/main" val="1389450902"/>
                  </a:ext>
                </a:extLst>
              </a:tr>
              <a:tr h="511751">
                <a:tc>
                  <a:txBody>
                    <a:bodyPr/>
                    <a:lstStyle/>
                    <a:p>
                      <a:pPr algn="just"/>
                      <a:endParaRPr lang="es-CO" sz="1200" dirty="0">
                        <a:latin typeface="+mn-lt"/>
                      </a:endParaRPr>
                    </a:p>
                  </a:txBody>
                  <a:tcPr marL="36000" marR="36000" marT="36000" marB="36000"/>
                </a:tc>
                <a:tc>
                  <a:txBody>
                    <a:bodyPr/>
                    <a:lstStyle/>
                    <a:p>
                      <a:pPr algn="ctr" fontAlgn="ctr"/>
                      <a:endParaRPr lang="es-CO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es-CO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es-CO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anchor="ctr"/>
                </a:tc>
                <a:tc>
                  <a:txBody>
                    <a:bodyPr/>
                    <a:lstStyle/>
                    <a:p>
                      <a:pPr algn="r" fontAlgn="ctr"/>
                      <a:endParaRPr lang="es-CO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es-CO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anchor="ctr"/>
                </a:tc>
                <a:tc>
                  <a:txBody>
                    <a:bodyPr/>
                    <a:lstStyle/>
                    <a:p>
                      <a:pPr algn="r" fontAlgn="ctr"/>
                      <a:endParaRPr lang="es-CO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anchor="ctr"/>
                </a:tc>
                <a:extLst>
                  <a:ext uri="{0D108BD9-81ED-4DB2-BD59-A6C34878D82A}">
                    <a16:rowId xmlns:a16="http://schemas.microsoft.com/office/drawing/2014/main" val="1436794840"/>
                  </a:ext>
                </a:extLst>
              </a:tr>
              <a:tr h="511751">
                <a:tc>
                  <a:txBody>
                    <a:bodyPr/>
                    <a:lstStyle/>
                    <a:p>
                      <a:pPr marL="0" algn="just" defTabSz="914400" rtl="0" eaLnBrk="1" latinLnBrk="0" hangingPunct="1"/>
                      <a:endParaRPr lang="es-CO" sz="12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6000" marR="36000" marT="36000" marB="36000"/>
                </a:tc>
                <a:tc>
                  <a:txBody>
                    <a:bodyPr/>
                    <a:lstStyle/>
                    <a:p>
                      <a:pPr marL="0" algn="just" defTabSz="914400" rtl="0" eaLnBrk="1" fontAlgn="ctr" latinLnBrk="0" hangingPunct="1"/>
                      <a:endParaRPr lang="es-CO" sz="12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7620" marR="7620" marT="7620" anchor="ctr"/>
                </a:tc>
                <a:tc>
                  <a:txBody>
                    <a:bodyPr/>
                    <a:lstStyle/>
                    <a:p>
                      <a:pPr marL="0" algn="just" defTabSz="914400" rtl="0" eaLnBrk="1" fontAlgn="ctr" latinLnBrk="0" hangingPunct="1"/>
                      <a:endParaRPr lang="es-CO" sz="12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7620" marR="7620" marT="7620" anchor="ctr"/>
                </a:tc>
                <a:tc>
                  <a:txBody>
                    <a:bodyPr/>
                    <a:lstStyle/>
                    <a:p>
                      <a:pPr marL="0" algn="just" defTabSz="914400" rtl="0" eaLnBrk="1" fontAlgn="ctr" latinLnBrk="0" hangingPunct="1"/>
                      <a:endParaRPr lang="es-CO" sz="12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7620" marR="7620" marT="7620" anchor="ctr"/>
                </a:tc>
                <a:tc>
                  <a:txBody>
                    <a:bodyPr/>
                    <a:lstStyle/>
                    <a:p>
                      <a:pPr marL="0" algn="just" defTabSz="914400" rtl="0" eaLnBrk="1" fontAlgn="ctr" latinLnBrk="0" hangingPunct="1"/>
                      <a:endParaRPr lang="es-CO" sz="12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7620" marR="7620" marT="7620" anchor="ctr"/>
                </a:tc>
                <a:tc>
                  <a:txBody>
                    <a:bodyPr/>
                    <a:lstStyle/>
                    <a:p>
                      <a:pPr marL="0" algn="just" defTabSz="914400" rtl="0" eaLnBrk="1" fontAlgn="ctr" latinLnBrk="0" hangingPunct="1"/>
                      <a:endParaRPr lang="es-CO" sz="12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7620" marR="7620" marT="7620" anchor="ctr"/>
                </a:tc>
                <a:tc>
                  <a:txBody>
                    <a:bodyPr/>
                    <a:lstStyle/>
                    <a:p>
                      <a:pPr marL="0" algn="just" defTabSz="914400" rtl="0" eaLnBrk="1" fontAlgn="ctr" latinLnBrk="0" hangingPunct="1"/>
                      <a:endParaRPr lang="es-CO" sz="12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7620" marR="7620" marT="7620" anchor="ctr"/>
                </a:tc>
                <a:extLst>
                  <a:ext uri="{0D108BD9-81ED-4DB2-BD59-A6C34878D82A}">
                    <a16:rowId xmlns:a16="http://schemas.microsoft.com/office/drawing/2014/main" val="2058363349"/>
                  </a:ext>
                </a:extLst>
              </a:tr>
              <a:tr h="511751">
                <a:tc>
                  <a:txBody>
                    <a:bodyPr/>
                    <a:lstStyle/>
                    <a:p>
                      <a:pPr marL="0" algn="just" defTabSz="914400" rtl="0" eaLnBrk="1" latinLnBrk="0" hangingPunct="1"/>
                      <a:endParaRPr lang="es-CO" sz="12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6000" marR="36000" marT="36000" marB="36000"/>
                </a:tc>
                <a:tc>
                  <a:txBody>
                    <a:bodyPr/>
                    <a:lstStyle/>
                    <a:p>
                      <a:pPr marL="0" algn="just" defTabSz="914400" rtl="0" eaLnBrk="1" fontAlgn="ctr" latinLnBrk="0" hangingPunct="1"/>
                      <a:endParaRPr lang="es-CO" sz="12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7620" marR="7620" marT="7620" anchor="ctr"/>
                </a:tc>
                <a:tc>
                  <a:txBody>
                    <a:bodyPr/>
                    <a:lstStyle/>
                    <a:p>
                      <a:pPr marL="0" algn="just" defTabSz="914400" rtl="0" eaLnBrk="1" fontAlgn="ctr" latinLnBrk="0" hangingPunct="1"/>
                      <a:endParaRPr lang="es-CO" sz="12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7620" marR="7620" marT="7620" anchor="ctr"/>
                </a:tc>
                <a:tc>
                  <a:txBody>
                    <a:bodyPr/>
                    <a:lstStyle/>
                    <a:p>
                      <a:pPr marL="0" algn="just" defTabSz="914400" rtl="0" eaLnBrk="1" fontAlgn="ctr" latinLnBrk="0" hangingPunct="1"/>
                      <a:endParaRPr lang="es-CO" sz="12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7620" marR="7620" marT="7620" anchor="ctr"/>
                </a:tc>
                <a:tc>
                  <a:txBody>
                    <a:bodyPr/>
                    <a:lstStyle/>
                    <a:p>
                      <a:pPr marL="0" algn="just" defTabSz="914400" rtl="0" eaLnBrk="1" fontAlgn="ctr" latinLnBrk="0" hangingPunct="1"/>
                      <a:endParaRPr lang="es-CO" sz="12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7620" marR="7620" marT="7620" anchor="ctr"/>
                </a:tc>
                <a:tc>
                  <a:txBody>
                    <a:bodyPr/>
                    <a:lstStyle/>
                    <a:p>
                      <a:pPr marL="0" algn="just" defTabSz="914400" rtl="0" eaLnBrk="1" fontAlgn="ctr" latinLnBrk="0" hangingPunct="1"/>
                      <a:endParaRPr lang="es-CO" sz="12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7620" marR="7620" marT="7620" anchor="ctr"/>
                </a:tc>
                <a:tc>
                  <a:txBody>
                    <a:bodyPr/>
                    <a:lstStyle/>
                    <a:p>
                      <a:pPr marL="0" algn="just" defTabSz="914400" rtl="0" eaLnBrk="1" fontAlgn="ctr" latinLnBrk="0" hangingPunct="1"/>
                      <a:endParaRPr lang="es-CO" sz="12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7620" marR="7620" marT="7620" anchor="ctr"/>
                </a:tc>
                <a:extLst>
                  <a:ext uri="{0D108BD9-81ED-4DB2-BD59-A6C34878D82A}">
                    <a16:rowId xmlns:a16="http://schemas.microsoft.com/office/drawing/2014/main" val="1191289718"/>
                  </a:ext>
                </a:extLst>
              </a:tr>
              <a:tr h="511751">
                <a:tc>
                  <a:txBody>
                    <a:bodyPr/>
                    <a:lstStyle/>
                    <a:p>
                      <a:pPr marL="0" algn="just" defTabSz="914400" rtl="0" eaLnBrk="1" latinLnBrk="0" hangingPunct="1"/>
                      <a:endParaRPr lang="es-CO" sz="12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6000" marR="36000" marT="36000" marB="36000"/>
                </a:tc>
                <a:tc>
                  <a:txBody>
                    <a:bodyPr/>
                    <a:lstStyle/>
                    <a:p>
                      <a:pPr marL="0" algn="just" defTabSz="914400" rtl="0" eaLnBrk="1" fontAlgn="ctr" latinLnBrk="0" hangingPunct="1"/>
                      <a:endParaRPr lang="es-CO" sz="12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7620" marR="7620" marT="7620" anchor="ctr"/>
                </a:tc>
                <a:tc>
                  <a:txBody>
                    <a:bodyPr/>
                    <a:lstStyle/>
                    <a:p>
                      <a:pPr marL="0" algn="just" defTabSz="914400" rtl="0" eaLnBrk="1" fontAlgn="ctr" latinLnBrk="0" hangingPunct="1"/>
                      <a:endParaRPr lang="es-CO" sz="12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7620" marR="7620" marT="7620" anchor="ctr"/>
                </a:tc>
                <a:tc>
                  <a:txBody>
                    <a:bodyPr/>
                    <a:lstStyle/>
                    <a:p>
                      <a:pPr marL="0" algn="just" defTabSz="914400" rtl="0" eaLnBrk="1" fontAlgn="ctr" latinLnBrk="0" hangingPunct="1"/>
                      <a:endParaRPr lang="es-CO" sz="12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7620" marR="7620" marT="7620" anchor="ctr"/>
                </a:tc>
                <a:tc>
                  <a:txBody>
                    <a:bodyPr/>
                    <a:lstStyle/>
                    <a:p>
                      <a:pPr marL="0" algn="just" defTabSz="914400" rtl="0" eaLnBrk="1" fontAlgn="ctr" latinLnBrk="0" hangingPunct="1"/>
                      <a:endParaRPr lang="es-CO" sz="12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7620" marR="7620" marT="7620" anchor="ctr"/>
                </a:tc>
                <a:tc>
                  <a:txBody>
                    <a:bodyPr/>
                    <a:lstStyle/>
                    <a:p>
                      <a:pPr marL="0" algn="just" defTabSz="914400" rtl="0" eaLnBrk="1" fontAlgn="ctr" latinLnBrk="0" hangingPunct="1"/>
                      <a:endParaRPr lang="es-CO" sz="12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7620" marR="7620" marT="7620" anchor="ctr"/>
                </a:tc>
                <a:tc>
                  <a:txBody>
                    <a:bodyPr/>
                    <a:lstStyle/>
                    <a:p>
                      <a:pPr marL="0" algn="just" defTabSz="914400" rtl="0" eaLnBrk="1" fontAlgn="ctr" latinLnBrk="0" hangingPunct="1"/>
                      <a:endParaRPr lang="es-CO" sz="12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7620" marR="7620" marT="7620" anchor="ctr"/>
                </a:tc>
                <a:extLst>
                  <a:ext uri="{0D108BD9-81ED-4DB2-BD59-A6C34878D82A}">
                    <a16:rowId xmlns:a16="http://schemas.microsoft.com/office/drawing/2014/main" val="36436804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2292241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ítulo 4">
            <a:extLst>
              <a:ext uri="{FF2B5EF4-FFF2-40B4-BE49-F238E27FC236}">
                <a16:creationId xmlns:a16="http://schemas.microsoft.com/office/drawing/2014/main" id="{0E853FC0-31D6-E2C7-94BA-E77BEA764D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19174" y="337965"/>
            <a:ext cx="9992703" cy="639809"/>
          </a:xfrm>
        </p:spPr>
        <p:txBody>
          <a:bodyPr/>
          <a:lstStyle/>
          <a:p>
            <a:r>
              <a:rPr lang="es-ES" dirty="0"/>
              <a:t>POAI Entidad ____</a:t>
            </a:r>
            <a:endParaRPr lang="es-CO" dirty="0"/>
          </a:p>
        </p:txBody>
      </p:sp>
      <p:graphicFrame>
        <p:nvGraphicFramePr>
          <p:cNvPr id="4" name="Tabla 3">
            <a:extLst>
              <a:ext uri="{FF2B5EF4-FFF2-40B4-BE49-F238E27FC236}">
                <a16:creationId xmlns:a16="http://schemas.microsoft.com/office/drawing/2014/main" id="{04E1D7F4-C180-6BD4-632F-3395D49E9262}"/>
              </a:ext>
            </a:extLst>
          </p:cNvPr>
          <p:cNvGraphicFramePr>
            <a:graphicFrameLocks noGrp="1"/>
          </p:cNvGraphicFramePr>
          <p:nvPr/>
        </p:nvGraphicFramePr>
        <p:xfrm>
          <a:off x="561974" y="1105145"/>
          <a:ext cx="11168923" cy="5037495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1592203">
                  <a:extLst>
                    <a:ext uri="{9D8B030D-6E8A-4147-A177-3AD203B41FA5}">
                      <a16:colId xmlns:a16="http://schemas.microsoft.com/office/drawing/2014/main" val="1642775610"/>
                    </a:ext>
                  </a:extLst>
                </a:gridCol>
                <a:gridCol w="1592203">
                  <a:extLst>
                    <a:ext uri="{9D8B030D-6E8A-4147-A177-3AD203B41FA5}">
                      <a16:colId xmlns:a16="http://schemas.microsoft.com/office/drawing/2014/main" val="871668531"/>
                    </a:ext>
                  </a:extLst>
                </a:gridCol>
                <a:gridCol w="966297">
                  <a:extLst>
                    <a:ext uri="{9D8B030D-6E8A-4147-A177-3AD203B41FA5}">
                      <a16:colId xmlns:a16="http://schemas.microsoft.com/office/drawing/2014/main" val="3078099166"/>
                    </a:ext>
                  </a:extLst>
                </a:gridCol>
                <a:gridCol w="1250461">
                  <a:extLst>
                    <a:ext uri="{9D8B030D-6E8A-4147-A177-3AD203B41FA5}">
                      <a16:colId xmlns:a16="http://schemas.microsoft.com/office/drawing/2014/main" val="680799111"/>
                    </a:ext>
                  </a:extLst>
                </a:gridCol>
                <a:gridCol w="4509477">
                  <a:extLst>
                    <a:ext uri="{9D8B030D-6E8A-4147-A177-3AD203B41FA5}">
                      <a16:colId xmlns:a16="http://schemas.microsoft.com/office/drawing/2014/main" val="970751223"/>
                    </a:ext>
                  </a:extLst>
                </a:gridCol>
                <a:gridCol w="1258282">
                  <a:extLst>
                    <a:ext uri="{9D8B030D-6E8A-4147-A177-3AD203B41FA5}">
                      <a16:colId xmlns:a16="http://schemas.microsoft.com/office/drawing/2014/main" val="1939894518"/>
                    </a:ext>
                  </a:extLst>
                </a:gridCol>
              </a:tblGrid>
              <a:tr h="335878">
                <a:tc rowSpan="2">
                  <a:txBody>
                    <a:bodyPr/>
                    <a:lstStyle/>
                    <a:p>
                      <a:pPr algn="ctr"/>
                      <a:r>
                        <a:rPr lang="es-MX" sz="1400" dirty="0">
                          <a:solidFill>
                            <a:schemeClr val="tx1"/>
                          </a:solidFill>
                        </a:rPr>
                        <a:t>Objetivo Estructurante</a:t>
                      </a:r>
                      <a:endParaRPr lang="es-CO" sz="140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36000" marR="36000" marT="36000" marB="36000" anchor="ctr"/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es-CO" sz="1400" dirty="0">
                          <a:solidFill>
                            <a:schemeClr val="tx1"/>
                          </a:solidFill>
                        </a:rPr>
                        <a:t>Programa</a:t>
                      </a:r>
                      <a:endParaRPr lang="es-CO" sz="140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36000" marR="36000" marT="36000" marB="36000" anchor="ctr"/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es-CO" sz="1400" dirty="0">
                          <a:solidFill>
                            <a:schemeClr val="tx1"/>
                          </a:solidFill>
                        </a:rPr>
                        <a:t>Proyecto de Inversión</a:t>
                      </a:r>
                      <a:endParaRPr lang="es-CO" sz="140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36000" marR="36000" marT="36000" marB="36000" anchor="ctr"/>
                </a:tc>
                <a:tc hMerge="1">
                  <a:txBody>
                    <a:bodyPr/>
                    <a:lstStyle/>
                    <a:p>
                      <a:pPr algn="ctr"/>
                      <a:endParaRPr lang="es-CO" sz="140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s-CO" sz="140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es-CO" sz="1400" dirty="0">
                          <a:solidFill>
                            <a:schemeClr val="tx1"/>
                          </a:solidFill>
                        </a:rPr>
                        <a:t>Presupuesto programado 2027</a:t>
                      </a:r>
                      <a:endParaRPr lang="es-CO" sz="140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36000" marR="36000" marT="36000" marB="36000" anchor="ctr"/>
                </a:tc>
                <a:extLst>
                  <a:ext uri="{0D108BD9-81ED-4DB2-BD59-A6C34878D82A}">
                    <a16:rowId xmlns:a16="http://schemas.microsoft.com/office/drawing/2014/main" val="1730386399"/>
                  </a:ext>
                </a:extLst>
              </a:tr>
              <a:tr h="335878">
                <a:tc vMerge="1">
                  <a:txBody>
                    <a:bodyPr/>
                    <a:lstStyle/>
                    <a:p>
                      <a:pPr algn="ctr"/>
                      <a:endParaRPr lang="es-CO" sz="140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es-CO" sz="140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s-CO" sz="1400" b="1" kern="1200" dirty="0">
                          <a:solidFill>
                            <a:schemeClr val="tx1"/>
                          </a:solidFill>
                        </a:rPr>
                        <a:t>Código </a:t>
                      </a:r>
                      <a:r>
                        <a:rPr lang="es-CO" sz="1400" b="1" kern="1200" dirty="0" err="1">
                          <a:solidFill>
                            <a:schemeClr val="tx1"/>
                          </a:solidFill>
                        </a:rPr>
                        <a:t>SegPlan</a:t>
                      </a:r>
                      <a:endParaRPr lang="es-CO" sz="14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1400" b="1" kern="1200" dirty="0" err="1">
                          <a:solidFill>
                            <a:schemeClr val="tx1"/>
                          </a:solidFill>
                        </a:rPr>
                        <a:t>BPIN</a:t>
                      </a:r>
                      <a:endParaRPr lang="es-CO" sz="14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s-CO" sz="1400" b="1" kern="1200" dirty="0">
                          <a:solidFill>
                            <a:schemeClr val="tx1"/>
                          </a:solidFill>
                        </a:rPr>
                        <a:t>Nombre</a:t>
                      </a:r>
                      <a:endParaRPr lang="es-CO" sz="14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6000" marR="36000" marT="36000" marB="36000" anchor="ctr"/>
                </a:tc>
                <a:tc vMerge="1">
                  <a:txBody>
                    <a:bodyPr/>
                    <a:lstStyle/>
                    <a:p>
                      <a:pPr algn="ctr"/>
                      <a:endParaRPr lang="es-CO" sz="140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2518136"/>
                  </a:ext>
                </a:extLst>
              </a:tr>
              <a:tr h="479573">
                <a:tc gridSpan="5">
                  <a:txBody>
                    <a:bodyPr/>
                    <a:lstStyle/>
                    <a:p>
                      <a:pPr algn="just"/>
                      <a:r>
                        <a:rPr lang="es-CO" sz="1200" dirty="0"/>
                        <a:t>Objetivo estructurante (código y nombre)</a:t>
                      </a:r>
                      <a:endParaRPr lang="es-CO" sz="1200" dirty="0">
                        <a:latin typeface="+mn-lt"/>
                      </a:endParaRPr>
                    </a:p>
                  </a:txBody>
                  <a:tcPr marL="36000" marR="36000" marT="36000" marB="36000"/>
                </a:tc>
                <a:tc hMerge="1">
                  <a:txBody>
                    <a:bodyPr/>
                    <a:lstStyle/>
                    <a:p>
                      <a:pPr algn="just"/>
                      <a:endParaRPr lang="es-CO" sz="1200" dirty="0">
                        <a:latin typeface="+mn-lt"/>
                      </a:endParaRPr>
                    </a:p>
                  </a:txBody>
                  <a:tcPr marL="36000" marR="36000" marT="36000" marB="3600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just"/>
                      <a:endParaRPr lang="es-CO" sz="1200" dirty="0">
                        <a:latin typeface="+mn-lt"/>
                      </a:endParaRPr>
                    </a:p>
                  </a:txBody>
                  <a:tcPr marL="36000" marR="36000" marT="36000" marB="3600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just"/>
                      <a:endParaRPr lang="es-CO" sz="1200" dirty="0">
                        <a:latin typeface="+mn-lt"/>
                      </a:endParaRPr>
                    </a:p>
                  </a:txBody>
                  <a:tcPr marL="36000" marR="36000" marT="36000" marB="3600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just"/>
                      <a:endParaRPr lang="es-CO" sz="1200" dirty="0">
                        <a:latin typeface="+mn-lt"/>
                      </a:endParaRPr>
                    </a:p>
                  </a:txBody>
                  <a:tcPr marL="36000" marR="36000" marT="36000" marB="3600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1200" dirty="0"/>
                        <a:t>Total Objetivo estructurante $$$$$</a:t>
                      </a:r>
                      <a:endParaRPr lang="es-CO" sz="1200" dirty="0">
                        <a:latin typeface="+mn-lt"/>
                      </a:endParaRPr>
                    </a:p>
                  </a:txBody>
                  <a:tcPr marL="36000" marR="36000" marT="36000" marB="36000"/>
                </a:tc>
                <a:extLst>
                  <a:ext uri="{0D108BD9-81ED-4DB2-BD59-A6C34878D82A}">
                    <a16:rowId xmlns:a16="http://schemas.microsoft.com/office/drawing/2014/main" val="3409647549"/>
                  </a:ext>
                </a:extLst>
              </a:tr>
              <a:tr h="511751">
                <a:tc>
                  <a:txBody>
                    <a:bodyPr/>
                    <a:lstStyle/>
                    <a:p>
                      <a:pPr lvl="0" algn="just"/>
                      <a:endParaRPr lang="es-CO" sz="1200" dirty="0">
                        <a:latin typeface="+mn-lt"/>
                      </a:endParaRPr>
                    </a:p>
                  </a:txBody>
                  <a:tcPr marL="36000" marR="36000" marT="36000" marB="36000"/>
                </a:tc>
                <a:tc gridSpan="4">
                  <a:txBody>
                    <a:bodyPr/>
                    <a:lstStyle/>
                    <a:p>
                      <a:pPr lvl="0" algn="just"/>
                      <a:r>
                        <a:rPr lang="es-CO" sz="1200" dirty="0"/>
                        <a:t>Programa (código y nombre)</a:t>
                      </a:r>
                      <a:endParaRPr lang="es-CO" sz="1200" dirty="0">
                        <a:latin typeface="+mn-lt"/>
                      </a:endParaRPr>
                    </a:p>
                  </a:txBody>
                  <a:tcPr marL="36000" marR="36000" marT="36000" marB="36000"/>
                </a:tc>
                <a:tc hMerge="1">
                  <a:txBody>
                    <a:bodyPr/>
                    <a:lstStyle/>
                    <a:p>
                      <a:pPr lvl="0" algn="just"/>
                      <a:endParaRPr lang="es-CO" sz="1200" dirty="0">
                        <a:latin typeface="+mn-lt"/>
                      </a:endParaRPr>
                    </a:p>
                  </a:txBody>
                  <a:tcPr marL="36000" marR="36000" marT="36000" marB="3600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vl="0" algn="just"/>
                      <a:endParaRPr lang="es-CO" sz="1200" dirty="0">
                        <a:latin typeface="+mn-lt"/>
                      </a:endParaRPr>
                    </a:p>
                  </a:txBody>
                  <a:tcPr marL="36000" marR="36000" marT="36000" marB="3600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vl="0" algn="just"/>
                      <a:endParaRPr lang="es-CO" sz="1200" dirty="0">
                        <a:latin typeface="+mn-lt"/>
                      </a:endParaRPr>
                    </a:p>
                  </a:txBody>
                  <a:tcPr marL="36000" marR="36000" marT="36000" marB="3600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/>
                      <a:r>
                        <a:rPr lang="es-CO" sz="1200" dirty="0"/>
                        <a:t>Total</a:t>
                      </a:r>
                      <a:r>
                        <a:rPr lang="es-CO" sz="1200" baseline="0" dirty="0"/>
                        <a:t> Programa $$$$$</a:t>
                      </a:r>
                      <a:endParaRPr lang="es-CO" sz="1200" dirty="0">
                        <a:latin typeface="+mn-lt"/>
                      </a:endParaRPr>
                    </a:p>
                  </a:txBody>
                  <a:tcPr marL="36000" marR="36000" marT="36000" marB="36000"/>
                </a:tc>
                <a:extLst>
                  <a:ext uri="{0D108BD9-81ED-4DB2-BD59-A6C34878D82A}">
                    <a16:rowId xmlns:a16="http://schemas.microsoft.com/office/drawing/2014/main" val="46408038"/>
                  </a:ext>
                </a:extLst>
              </a:tr>
              <a:tr h="511751">
                <a:tc>
                  <a:txBody>
                    <a:bodyPr/>
                    <a:lstStyle/>
                    <a:p>
                      <a:pPr algn="just"/>
                      <a:endParaRPr lang="es-CO" sz="1200" dirty="0">
                        <a:latin typeface="+mn-lt"/>
                      </a:endParaRPr>
                    </a:p>
                  </a:txBody>
                  <a:tcPr marL="36000" marR="36000" marT="36000" marB="36000"/>
                </a:tc>
                <a:tc>
                  <a:txBody>
                    <a:bodyPr/>
                    <a:lstStyle/>
                    <a:p>
                      <a:pPr algn="just"/>
                      <a:endParaRPr lang="es-CO" sz="1200" dirty="0">
                        <a:latin typeface="+mn-lt"/>
                      </a:endParaRPr>
                    </a:p>
                  </a:txBody>
                  <a:tcPr marL="36000" marR="36000" marT="36000" marB="3600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1200" dirty="0"/>
                        <a:t>009999</a:t>
                      </a:r>
                      <a:endParaRPr lang="es-CO" sz="1200" dirty="0">
                        <a:latin typeface="+mn-lt"/>
                      </a:endParaRPr>
                    </a:p>
                  </a:txBody>
                  <a:tcPr marL="36000" marR="36000" marT="36000" marB="3600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1200" dirty="0"/>
                        <a:t>2024110010290</a:t>
                      </a:r>
                      <a:endParaRPr lang="es-CO" sz="1200" dirty="0">
                        <a:latin typeface="+mn-lt"/>
                      </a:endParaRPr>
                    </a:p>
                  </a:txBody>
                  <a:tcPr marL="36000" marR="36000" marT="36000" marB="36000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s-CO" sz="1200" dirty="0"/>
                        <a:t>Nombre del proyecto de inversión</a:t>
                      </a:r>
                      <a:endParaRPr lang="es-CO" sz="1200" dirty="0">
                        <a:latin typeface="+mn-lt"/>
                      </a:endParaRPr>
                    </a:p>
                  </a:txBody>
                  <a:tcPr marL="36000" marR="36000" marT="36000" marB="3600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1200" dirty="0"/>
                        <a:t>$$$$$</a:t>
                      </a:r>
                      <a:endParaRPr lang="es-CO" sz="1200" dirty="0">
                        <a:latin typeface="+mn-lt"/>
                      </a:endParaRPr>
                    </a:p>
                  </a:txBody>
                  <a:tcPr marL="36000" marR="36000" marT="36000" marB="36000"/>
                </a:tc>
                <a:extLst>
                  <a:ext uri="{0D108BD9-81ED-4DB2-BD59-A6C34878D82A}">
                    <a16:rowId xmlns:a16="http://schemas.microsoft.com/office/drawing/2014/main" val="1389450902"/>
                  </a:ext>
                </a:extLst>
              </a:tr>
              <a:tr h="511751">
                <a:tc>
                  <a:txBody>
                    <a:bodyPr/>
                    <a:lstStyle/>
                    <a:p>
                      <a:pPr algn="just"/>
                      <a:endParaRPr lang="es-CO" sz="1200" dirty="0">
                        <a:latin typeface="+mn-lt"/>
                      </a:endParaRPr>
                    </a:p>
                  </a:txBody>
                  <a:tcPr marL="36000" marR="36000" marT="36000" marB="36000"/>
                </a:tc>
                <a:tc>
                  <a:txBody>
                    <a:bodyPr/>
                    <a:lstStyle/>
                    <a:p>
                      <a:pPr algn="just"/>
                      <a:endParaRPr lang="es-CO" sz="1200" dirty="0">
                        <a:latin typeface="+mn-lt"/>
                      </a:endParaRPr>
                    </a:p>
                  </a:txBody>
                  <a:tcPr marL="36000" marR="36000" marT="36000" marB="36000"/>
                </a:tc>
                <a:tc>
                  <a:txBody>
                    <a:bodyPr/>
                    <a:lstStyle/>
                    <a:p>
                      <a:pPr algn="just"/>
                      <a:endParaRPr lang="es-CO" sz="1200" dirty="0">
                        <a:latin typeface="+mn-lt"/>
                      </a:endParaRPr>
                    </a:p>
                  </a:txBody>
                  <a:tcPr marL="36000" marR="36000" marT="36000" marB="36000"/>
                </a:tc>
                <a:tc>
                  <a:txBody>
                    <a:bodyPr/>
                    <a:lstStyle/>
                    <a:p>
                      <a:pPr algn="just"/>
                      <a:endParaRPr lang="es-CO" sz="1200" dirty="0">
                        <a:latin typeface="+mn-lt"/>
                      </a:endParaRPr>
                    </a:p>
                  </a:txBody>
                  <a:tcPr marL="36000" marR="36000" marT="36000" marB="36000"/>
                </a:tc>
                <a:tc>
                  <a:txBody>
                    <a:bodyPr/>
                    <a:lstStyle/>
                    <a:p>
                      <a:pPr algn="just"/>
                      <a:endParaRPr lang="es-CO" sz="1200" dirty="0">
                        <a:latin typeface="+mn-lt"/>
                      </a:endParaRPr>
                    </a:p>
                  </a:txBody>
                  <a:tcPr marL="36000" marR="36000" marT="36000" marB="36000"/>
                </a:tc>
                <a:tc>
                  <a:txBody>
                    <a:bodyPr/>
                    <a:lstStyle/>
                    <a:p>
                      <a:pPr algn="just"/>
                      <a:endParaRPr lang="es-CO" sz="1200" dirty="0">
                        <a:latin typeface="+mn-lt"/>
                      </a:endParaRPr>
                    </a:p>
                  </a:txBody>
                  <a:tcPr marL="36000" marR="36000" marT="36000" marB="36000"/>
                </a:tc>
                <a:extLst>
                  <a:ext uri="{0D108BD9-81ED-4DB2-BD59-A6C34878D82A}">
                    <a16:rowId xmlns:a16="http://schemas.microsoft.com/office/drawing/2014/main" val="1436794840"/>
                  </a:ext>
                </a:extLst>
              </a:tr>
              <a:tr h="511751">
                <a:tc>
                  <a:txBody>
                    <a:bodyPr/>
                    <a:lstStyle/>
                    <a:p>
                      <a:pPr marL="0" algn="just" defTabSz="914400" rtl="0" eaLnBrk="1" latinLnBrk="0" hangingPunct="1"/>
                      <a:endParaRPr lang="es-CO" sz="12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6000" marR="36000" marT="36000" marB="36000"/>
                </a:tc>
                <a:tc>
                  <a:txBody>
                    <a:bodyPr/>
                    <a:lstStyle/>
                    <a:p>
                      <a:pPr marL="0" algn="just" defTabSz="914400" rtl="0" eaLnBrk="1" latinLnBrk="0" hangingPunct="1"/>
                      <a:endParaRPr lang="es-CO" sz="12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6000" marR="36000" marT="36000" marB="36000"/>
                </a:tc>
                <a:tc>
                  <a:txBody>
                    <a:bodyPr/>
                    <a:lstStyle/>
                    <a:p>
                      <a:pPr marL="0" algn="just" defTabSz="914400" rtl="0" eaLnBrk="1" latinLnBrk="0" hangingPunct="1"/>
                      <a:endParaRPr lang="es-CO" sz="12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6000" marR="36000" marT="36000" marB="36000"/>
                </a:tc>
                <a:tc>
                  <a:txBody>
                    <a:bodyPr/>
                    <a:lstStyle/>
                    <a:p>
                      <a:pPr marL="0" algn="just" defTabSz="914400" rtl="0" eaLnBrk="1" latinLnBrk="0" hangingPunct="1"/>
                      <a:endParaRPr lang="es-CO" sz="12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6000" marR="36000" marT="36000" marB="36000"/>
                </a:tc>
                <a:tc>
                  <a:txBody>
                    <a:bodyPr/>
                    <a:lstStyle/>
                    <a:p>
                      <a:pPr marL="0" algn="just" defTabSz="914400" rtl="0" eaLnBrk="1" latinLnBrk="0" hangingPunct="1"/>
                      <a:endParaRPr lang="es-CO" sz="12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6000" marR="36000" marT="36000" marB="36000"/>
                </a:tc>
                <a:tc>
                  <a:txBody>
                    <a:bodyPr/>
                    <a:lstStyle/>
                    <a:p>
                      <a:pPr marL="0" algn="just" defTabSz="914400" rtl="0" eaLnBrk="1" latinLnBrk="0" hangingPunct="1"/>
                      <a:endParaRPr lang="es-CO" sz="12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6000" marR="36000" marT="36000" marB="36000"/>
                </a:tc>
                <a:extLst>
                  <a:ext uri="{0D108BD9-81ED-4DB2-BD59-A6C34878D82A}">
                    <a16:rowId xmlns:a16="http://schemas.microsoft.com/office/drawing/2014/main" val="2058363349"/>
                  </a:ext>
                </a:extLst>
              </a:tr>
              <a:tr h="511751">
                <a:tc>
                  <a:txBody>
                    <a:bodyPr/>
                    <a:lstStyle/>
                    <a:p>
                      <a:pPr marL="0" algn="just" defTabSz="914400" rtl="0" eaLnBrk="1" latinLnBrk="0" hangingPunct="1"/>
                      <a:endParaRPr lang="es-CO" sz="12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6000" marR="36000" marT="36000" marB="36000"/>
                </a:tc>
                <a:tc>
                  <a:txBody>
                    <a:bodyPr/>
                    <a:lstStyle/>
                    <a:p>
                      <a:pPr marL="0" algn="just" defTabSz="914400" rtl="0" eaLnBrk="1" latinLnBrk="0" hangingPunct="1"/>
                      <a:endParaRPr lang="es-CO" sz="12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6000" marR="36000" marT="36000" marB="36000"/>
                </a:tc>
                <a:tc>
                  <a:txBody>
                    <a:bodyPr/>
                    <a:lstStyle/>
                    <a:p>
                      <a:pPr marL="0" algn="just" defTabSz="914400" rtl="0" eaLnBrk="1" latinLnBrk="0" hangingPunct="1"/>
                      <a:endParaRPr lang="es-CO" sz="12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6000" marR="36000" marT="36000" marB="36000"/>
                </a:tc>
                <a:tc>
                  <a:txBody>
                    <a:bodyPr/>
                    <a:lstStyle/>
                    <a:p>
                      <a:pPr marL="0" algn="just" defTabSz="914400" rtl="0" eaLnBrk="1" latinLnBrk="0" hangingPunct="1"/>
                      <a:endParaRPr lang="es-CO" sz="12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6000" marR="36000" marT="36000" marB="36000"/>
                </a:tc>
                <a:tc>
                  <a:txBody>
                    <a:bodyPr/>
                    <a:lstStyle/>
                    <a:p>
                      <a:pPr marL="0" algn="just" defTabSz="914400" rtl="0" eaLnBrk="1" latinLnBrk="0" hangingPunct="1"/>
                      <a:endParaRPr lang="es-CO" sz="12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6000" marR="36000" marT="36000" marB="36000"/>
                </a:tc>
                <a:tc>
                  <a:txBody>
                    <a:bodyPr/>
                    <a:lstStyle/>
                    <a:p>
                      <a:pPr marL="0" algn="just" defTabSz="914400" rtl="0" eaLnBrk="1" latinLnBrk="0" hangingPunct="1"/>
                      <a:endParaRPr lang="es-CO" sz="12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6000" marR="36000" marT="36000" marB="36000"/>
                </a:tc>
                <a:extLst>
                  <a:ext uri="{0D108BD9-81ED-4DB2-BD59-A6C34878D82A}">
                    <a16:rowId xmlns:a16="http://schemas.microsoft.com/office/drawing/2014/main" val="1191289718"/>
                  </a:ext>
                </a:extLst>
              </a:tr>
              <a:tr h="511751">
                <a:tc>
                  <a:txBody>
                    <a:bodyPr/>
                    <a:lstStyle/>
                    <a:p>
                      <a:pPr marL="0" algn="just" defTabSz="914400" rtl="0" eaLnBrk="1" latinLnBrk="0" hangingPunct="1"/>
                      <a:endParaRPr lang="es-CO" sz="12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6000" marR="36000" marT="36000" marB="36000"/>
                </a:tc>
                <a:tc>
                  <a:txBody>
                    <a:bodyPr/>
                    <a:lstStyle/>
                    <a:p>
                      <a:pPr marL="0" algn="just" defTabSz="914400" rtl="0" eaLnBrk="1" latinLnBrk="0" hangingPunct="1"/>
                      <a:endParaRPr lang="es-CO" sz="12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6000" marR="36000" marT="36000" marB="36000"/>
                </a:tc>
                <a:tc>
                  <a:txBody>
                    <a:bodyPr/>
                    <a:lstStyle/>
                    <a:p>
                      <a:pPr marL="0" algn="just" defTabSz="914400" rtl="0" eaLnBrk="1" latinLnBrk="0" hangingPunct="1"/>
                      <a:endParaRPr lang="es-CO" sz="12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6000" marR="36000" marT="36000" marB="36000"/>
                </a:tc>
                <a:tc>
                  <a:txBody>
                    <a:bodyPr/>
                    <a:lstStyle/>
                    <a:p>
                      <a:pPr marL="0" algn="just" defTabSz="914400" rtl="0" eaLnBrk="1" latinLnBrk="0" hangingPunct="1"/>
                      <a:endParaRPr lang="es-CO" sz="12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6000" marR="36000" marT="36000" marB="36000"/>
                </a:tc>
                <a:tc>
                  <a:txBody>
                    <a:bodyPr/>
                    <a:lstStyle/>
                    <a:p>
                      <a:pPr marL="0" algn="just" defTabSz="914400" rtl="0" eaLnBrk="1" latinLnBrk="0" hangingPunct="1"/>
                      <a:endParaRPr lang="es-CO" sz="12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6000" marR="36000" marT="36000" marB="36000"/>
                </a:tc>
                <a:tc>
                  <a:txBody>
                    <a:bodyPr/>
                    <a:lstStyle/>
                    <a:p>
                      <a:pPr marL="0" algn="just" defTabSz="914400" rtl="0" eaLnBrk="1" latinLnBrk="0" hangingPunct="1"/>
                      <a:endParaRPr lang="es-CO" sz="12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6000" marR="36000" marT="36000" marB="36000"/>
                </a:tc>
                <a:extLst>
                  <a:ext uri="{0D108BD9-81ED-4DB2-BD59-A6C34878D82A}">
                    <a16:rowId xmlns:a16="http://schemas.microsoft.com/office/drawing/2014/main" val="3643680474"/>
                  </a:ext>
                </a:extLst>
              </a:tr>
              <a:tr h="511751">
                <a:tc gridSpan="5"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s-CO" sz="1400" b="1" kern="1200" dirty="0">
                          <a:solidFill>
                            <a:schemeClr val="tx1"/>
                          </a:solidFill>
                        </a:rPr>
                        <a:t>TOTAL ENTIDAD ____</a:t>
                      </a:r>
                      <a:endParaRPr lang="es-CO" sz="14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6000" marR="36000" marT="36000" marB="36000" anchor="ctr"/>
                </a:tc>
                <a:tc hMerge="1">
                  <a:txBody>
                    <a:bodyPr/>
                    <a:lstStyle/>
                    <a:p>
                      <a:pPr marL="0" algn="just" defTabSz="914400" rtl="0" eaLnBrk="1" latinLnBrk="0" hangingPunct="1"/>
                      <a:endParaRPr lang="es-CO" sz="12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6000" marR="36000" marT="36000" marB="3600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algn="just" defTabSz="914400" rtl="0" eaLnBrk="1" latinLnBrk="0" hangingPunct="1"/>
                      <a:endParaRPr lang="es-CO" sz="12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6000" marR="36000" marT="36000" marB="3600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algn="just" defTabSz="914400" rtl="0" eaLnBrk="1" latinLnBrk="0" hangingPunct="1"/>
                      <a:endParaRPr lang="es-CO" sz="12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6000" marR="36000" marT="36000" marB="3600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algn="just" defTabSz="914400" rtl="0" eaLnBrk="1" latinLnBrk="0" hangingPunct="1"/>
                      <a:endParaRPr lang="es-CO" sz="12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6000" marR="36000" marT="36000" marB="3600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s-CO" sz="1200" b="1" kern="1200" dirty="0">
                          <a:solidFill>
                            <a:schemeClr val="dk1"/>
                          </a:solidFill>
                        </a:rPr>
                        <a:t>$$$$$</a:t>
                      </a:r>
                      <a:endParaRPr lang="es-CO" sz="1200" b="1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6000" marR="36000" marT="36000" marB="36000" anchor="ctr"/>
                </a:tc>
                <a:extLst>
                  <a:ext uri="{0D108BD9-81ED-4DB2-BD59-A6C34878D82A}">
                    <a16:rowId xmlns:a16="http://schemas.microsoft.com/office/drawing/2014/main" val="2821642097"/>
                  </a:ext>
                </a:extLst>
              </a:tr>
            </a:tbl>
          </a:graphicData>
        </a:graphic>
      </p:graphicFrame>
      <p:sp>
        <p:nvSpPr>
          <p:cNvPr id="2" name="CuadroTexto 1">
            <a:extLst>
              <a:ext uri="{FF2B5EF4-FFF2-40B4-BE49-F238E27FC236}">
                <a16:creationId xmlns:a16="http://schemas.microsoft.com/office/drawing/2014/main" id="{A7D7F72A-EE08-ED28-F073-7994C4947A8F}"/>
              </a:ext>
            </a:extLst>
          </p:cNvPr>
          <p:cNvSpPr txBox="1"/>
          <p:nvPr/>
        </p:nvSpPr>
        <p:spPr>
          <a:xfrm>
            <a:off x="8544910" y="865647"/>
            <a:ext cx="321250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CO" sz="1200" dirty="0"/>
              <a:t>Cifras en millones de pesos corrientes 2027</a:t>
            </a:r>
          </a:p>
        </p:txBody>
      </p:sp>
    </p:spTree>
    <p:extLst>
      <p:ext uri="{BB962C8B-B14F-4D97-AF65-F5344CB8AC3E}">
        <p14:creationId xmlns:p14="http://schemas.microsoft.com/office/powerpoint/2010/main" val="345521485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CAC02BE-3A74-36EA-C7C2-C12E63670F3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ítulo 4">
            <a:extLst>
              <a:ext uri="{FF2B5EF4-FFF2-40B4-BE49-F238E27FC236}">
                <a16:creationId xmlns:a16="http://schemas.microsoft.com/office/drawing/2014/main" id="{703742EA-694B-6AFC-997F-21EDE56DBD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19174" y="337965"/>
            <a:ext cx="9992703" cy="639809"/>
          </a:xfrm>
        </p:spPr>
        <p:txBody>
          <a:bodyPr/>
          <a:lstStyle/>
          <a:p>
            <a:r>
              <a:rPr lang="es-ES" dirty="0"/>
              <a:t>Productos Entidad ____</a:t>
            </a:r>
            <a:endParaRPr lang="es-CO" dirty="0"/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26C1DED3-FAAE-1908-E2C7-859C57900424}"/>
              </a:ext>
            </a:extLst>
          </p:cNvPr>
          <p:cNvSpPr txBox="1"/>
          <p:nvPr/>
        </p:nvSpPr>
        <p:spPr>
          <a:xfrm>
            <a:off x="386256" y="1158766"/>
            <a:ext cx="1148517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dirty="0"/>
              <a:t>La información aquí consignada debe ser coherente con la trabajada con la SDP en las mesas sectoriales y mesas con entidades específicas.</a:t>
            </a:r>
          </a:p>
        </p:txBody>
      </p:sp>
      <p:graphicFrame>
        <p:nvGraphicFramePr>
          <p:cNvPr id="4" name="Objeto 3">
            <a:extLst>
              <a:ext uri="{FF2B5EF4-FFF2-40B4-BE49-F238E27FC236}">
                <a16:creationId xmlns:a16="http://schemas.microsoft.com/office/drawing/2014/main" id="{657CA9C2-FDCE-9477-DFDE-6EB1C4E3310A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49395012"/>
              </p:ext>
            </p:extLst>
          </p:nvPr>
        </p:nvGraphicFramePr>
        <p:xfrm>
          <a:off x="1336915" y="1805097"/>
          <a:ext cx="9583859" cy="435953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2" imgW="13401618" imgH="6095966" progId="Excel.Sheet.12">
                  <p:embed/>
                </p:oleObj>
              </mc:Choice>
              <mc:Fallback>
                <p:oleObj name="Worksheet" r:id="rId2" imgW="13401618" imgH="6095966" progId="Excel.Sheet.12">
                  <p:embed/>
                  <p:pic>
                    <p:nvPicPr>
                      <p:cNvPr id="4" name="Objeto 3">
                        <a:extLst>
                          <a:ext uri="{FF2B5EF4-FFF2-40B4-BE49-F238E27FC236}">
                            <a16:creationId xmlns:a16="http://schemas.microsoft.com/office/drawing/2014/main" id="{657CA9C2-FDCE-9477-DFDE-6EB1C4E3310A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1336915" y="1805097"/>
                        <a:ext cx="9583859" cy="435953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76058046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DEEE72B-5B3A-19A5-92F2-F92ED314FB0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7813ECA-523C-BB01-A3C2-2F0ED37038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29781" y="2857858"/>
            <a:ext cx="5532437" cy="1142284"/>
          </a:xfrm>
        </p:spPr>
        <p:txBody>
          <a:bodyPr/>
          <a:lstStyle/>
          <a:p>
            <a:pPr algn="ctr"/>
            <a:r>
              <a:rPr lang="es-CO" sz="4000" noProof="0" dirty="0"/>
              <a:t>Gracias</a:t>
            </a:r>
          </a:p>
        </p:txBody>
      </p:sp>
    </p:spTree>
    <p:extLst>
      <p:ext uri="{BB962C8B-B14F-4D97-AF65-F5344CB8AC3E}">
        <p14:creationId xmlns:p14="http://schemas.microsoft.com/office/powerpoint/2010/main" val="83018479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Marcador de contenido 17">
            <a:extLst>
              <a:ext uri="{FF2B5EF4-FFF2-40B4-BE49-F238E27FC236}">
                <a16:creationId xmlns:a16="http://schemas.microsoft.com/office/drawing/2014/main" id="{E2151782-D3E9-0ADE-073F-D24B2A2A8B2A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1799317" y="1612823"/>
            <a:ext cx="9030608" cy="2263851"/>
          </a:xfrm>
        </p:spPr>
        <p:txBody>
          <a:bodyPr/>
          <a:lstStyle/>
          <a:p>
            <a:pPr marL="342900" indent="-342900">
              <a:buFont typeface="+mj-lt"/>
              <a:buAutoNum type="arabicPeriod"/>
            </a:pPr>
            <a:r>
              <a:rPr lang="es-ES" dirty="0"/>
              <a:t>Ejecución Presupuestal 2026 Sector _____</a:t>
            </a:r>
          </a:p>
          <a:p>
            <a:pPr marL="342900" indent="-342900">
              <a:buFont typeface="+mj-lt"/>
              <a:buAutoNum type="arabicPeriod"/>
            </a:pPr>
            <a:r>
              <a:rPr lang="es-ES" dirty="0"/>
              <a:t>Presupuesto 2027 Sector _____</a:t>
            </a:r>
          </a:p>
          <a:p>
            <a:pPr marL="342900" indent="-342900">
              <a:buFont typeface="+mj-lt"/>
              <a:buAutoNum type="arabicPeriod"/>
            </a:pPr>
            <a:r>
              <a:rPr lang="es-ES" dirty="0"/>
              <a:t>Principales logros de inversión 2026 - Sector ___</a:t>
            </a:r>
          </a:p>
          <a:p>
            <a:pPr marL="342900" indent="-342900">
              <a:buFont typeface="+mj-lt"/>
              <a:buAutoNum type="arabicPeriod"/>
            </a:pPr>
            <a:r>
              <a:rPr lang="es-ES" dirty="0"/>
              <a:t>Principales apuestas de inversión a financiar en el 2027 – Sector  ___</a:t>
            </a:r>
          </a:p>
          <a:p>
            <a:pPr marL="342900" indent="-342900">
              <a:buFont typeface="+mj-lt"/>
              <a:buAutoNum type="arabicPeriod"/>
            </a:pPr>
            <a:r>
              <a:rPr lang="es-ES" dirty="0"/>
              <a:t>Obras de infraestructura a financiar con recursos 2027</a:t>
            </a:r>
          </a:p>
          <a:p>
            <a:pPr marL="342900" indent="-342900">
              <a:buFont typeface="+mj-lt"/>
              <a:buAutoNum type="arabicPeriod"/>
            </a:pPr>
            <a:r>
              <a:rPr lang="es-ES" dirty="0"/>
              <a:t>Anteproyecto de Presupuesto 2027 por Entidad</a:t>
            </a:r>
          </a:p>
          <a:p>
            <a:pPr marL="0" indent="0">
              <a:buNone/>
            </a:pPr>
            <a:endParaRPr lang="es-ES" dirty="0"/>
          </a:p>
          <a:p>
            <a:endParaRPr lang="es-CO" dirty="0"/>
          </a:p>
        </p:txBody>
      </p:sp>
      <p:sp>
        <p:nvSpPr>
          <p:cNvPr id="6" name="Título 15">
            <a:extLst>
              <a:ext uri="{FF2B5EF4-FFF2-40B4-BE49-F238E27FC236}">
                <a16:creationId xmlns:a16="http://schemas.microsoft.com/office/drawing/2014/main" id="{D6D9BBD3-E7BF-985A-F51C-3149AD1BD4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5901" y="621140"/>
            <a:ext cx="4526498" cy="636160"/>
          </a:xfrm>
        </p:spPr>
        <p:txBody>
          <a:bodyPr/>
          <a:lstStyle/>
          <a:p>
            <a:r>
              <a:rPr lang="es-ES" dirty="0"/>
              <a:t>Contenido</a:t>
            </a:r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428115916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4">
            <a:extLst>
              <a:ext uri="{FF2B5EF4-FFF2-40B4-BE49-F238E27FC236}">
                <a16:creationId xmlns:a16="http://schemas.microsoft.com/office/drawing/2014/main" id="{F9BB92D4-599E-252C-ACDF-E9D2FE4AEB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78809" y="389048"/>
            <a:ext cx="6022066" cy="1041435"/>
          </a:xfrm>
        </p:spPr>
        <p:txBody>
          <a:bodyPr/>
          <a:lstStyle/>
          <a:p>
            <a:r>
              <a:rPr lang="es-ES" dirty="0"/>
              <a:t>1. Ejecución presupuestal 2026</a:t>
            </a:r>
            <a:br>
              <a:rPr lang="es-ES" dirty="0"/>
            </a:br>
            <a:r>
              <a:rPr lang="es-ES" dirty="0"/>
              <a:t>Sector _____</a:t>
            </a:r>
            <a:endParaRPr lang="es-CO" dirty="0"/>
          </a:p>
        </p:txBody>
      </p:sp>
      <p:graphicFrame>
        <p:nvGraphicFramePr>
          <p:cNvPr id="12" name="Objeto 11">
            <a:extLst>
              <a:ext uri="{FF2B5EF4-FFF2-40B4-BE49-F238E27FC236}">
                <a16:creationId xmlns:a16="http://schemas.microsoft.com/office/drawing/2014/main" id="{39957E68-DF85-DFAB-8D7C-89B7C03F3C86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39027134"/>
              </p:ext>
            </p:extLst>
          </p:nvPr>
        </p:nvGraphicFramePr>
        <p:xfrm>
          <a:off x="7102925" y="214603"/>
          <a:ext cx="4629150" cy="10572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2" imgW="4629188" imgH="1057173" progId="Excel.Sheet.12">
                  <p:embed/>
                </p:oleObj>
              </mc:Choice>
              <mc:Fallback>
                <p:oleObj name="Worksheet" r:id="rId2" imgW="4629188" imgH="1057173" progId="Excel.Sheet.12">
                  <p:embed/>
                  <p:pic>
                    <p:nvPicPr>
                      <p:cNvPr id="12" name="Objeto 11">
                        <a:extLst>
                          <a:ext uri="{FF2B5EF4-FFF2-40B4-BE49-F238E27FC236}">
                            <a16:creationId xmlns:a16="http://schemas.microsoft.com/office/drawing/2014/main" id="{39957E68-DF85-DFAB-8D7C-89B7C03F3C86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7102925" y="214603"/>
                        <a:ext cx="4629150" cy="10572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16" name="Conector recto 15">
            <a:extLst>
              <a:ext uri="{FF2B5EF4-FFF2-40B4-BE49-F238E27FC236}">
                <a16:creationId xmlns:a16="http://schemas.microsoft.com/office/drawing/2014/main" id="{003437ED-51E1-8B3F-548F-0674F3076944}"/>
              </a:ext>
            </a:extLst>
          </p:cNvPr>
          <p:cNvCxnSpPr>
            <a:cxnSpLocks/>
          </p:cNvCxnSpPr>
          <p:nvPr/>
        </p:nvCxnSpPr>
        <p:spPr>
          <a:xfrm>
            <a:off x="5805716" y="1807030"/>
            <a:ext cx="0" cy="4775203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CuadroTexto 17">
            <a:extLst>
              <a:ext uri="{FF2B5EF4-FFF2-40B4-BE49-F238E27FC236}">
                <a16:creationId xmlns:a16="http://schemas.microsoft.com/office/drawing/2014/main" id="{6BC7CA2F-9FA2-2FBB-9104-70C73C231E70}"/>
              </a:ext>
            </a:extLst>
          </p:cNvPr>
          <p:cNvSpPr txBox="1"/>
          <p:nvPr/>
        </p:nvSpPr>
        <p:spPr>
          <a:xfrm>
            <a:off x="242775" y="1675823"/>
            <a:ext cx="21335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dirty="0"/>
              <a:t>Secretaría ____</a:t>
            </a:r>
          </a:p>
        </p:txBody>
      </p:sp>
      <p:sp>
        <p:nvSpPr>
          <p:cNvPr id="20" name="CuadroTexto 19">
            <a:extLst>
              <a:ext uri="{FF2B5EF4-FFF2-40B4-BE49-F238E27FC236}">
                <a16:creationId xmlns:a16="http://schemas.microsoft.com/office/drawing/2014/main" id="{224A93C1-E1BD-2291-0E71-B0FFE72718A1}"/>
              </a:ext>
            </a:extLst>
          </p:cNvPr>
          <p:cNvSpPr txBox="1"/>
          <p:nvPr/>
        </p:nvSpPr>
        <p:spPr>
          <a:xfrm>
            <a:off x="242775" y="4315332"/>
            <a:ext cx="21335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dirty="0"/>
              <a:t>Entidad ____</a:t>
            </a:r>
          </a:p>
        </p:txBody>
      </p:sp>
      <p:sp>
        <p:nvSpPr>
          <p:cNvPr id="24" name="CuadroTexto 23">
            <a:extLst>
              <a:ext uri="{FF2B5EF4-FFF2-40B4-BE49-F238E27FC236}">
                <a16:creationId xmlns:a16="http://schemas.microsoft.com/office/drawing/2014/main" id="{560651BE-38E5-9AF2-B442-4AB07EAA61E0}"/>
              </a:ext>
            </a:extLst>
          </p:cNvPr>
          <p:cNvSpPr txBox="1"/>
          <p:nvPr/>
        </p:nvSpPr>
        <p:spPr>
          <a:xfrm>
            <a:off x="6095660" y="1675823"/>
            <a:ext cx="21335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dirty="0"/>
              <a:t>Entidad  ____</a:t>
            </a:r>
          </a:p>
        </p:txBody>
      </p:sp>
      <p:sp>
        <p:nvSpPr>
          <p:cNvPr id="26" name="CuadroTexto 25">
            <a:extLst>
              <a:ext uri="{FF2B5EF4-FFF2-40B4-BE49-F238E27FC236}">
                <a16:creationId xmlns:a16="http://schemas.microsoft.com/office/drawing/2014/main" id="{5DCF9D02-57E2-24BD-81F2-2E178ADB9596}"/>
              </a:ext>
            </a:extLst>
          </p:cNvPr>
          <p:cNvSpPr txBox="1"/>
          <p:nvPr/>
        </p:nvSpPr>
        <p:spPr>
          <a:xfrm>
            <a:off x="6088404" y="4315332"/>
            <a:ext cx="21335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dirty="0"/>
              <a:t>Entidad ____</a:t>
            </a:r>
          </a:p>
        </p:txBody>
      </p:sp>
      <p:cxnSp>
        <p:nvCxnSpPr>
          <p:cNvPr id="36" name="Conector recto 35">
            <a:extLst>
              <a:ext uri="{FF2B5EF4-FFF2-40B4-BE49-F238E27FC236}">
                <a16:creationId xmlns:a16="http://schemas.microsoft.com/office/drawing/2014/main" id="{BA60E789-E9AC-DAFF-5B43-807238D0F0E0}"/>
              </a:ext>
            </a:extLst>
          </p:cNvPr>
          <p:cNvCxnSpPr>
            <a:cxnSpLocks/>
          </p:cNvCxnSpPr>
          <p:nvPr/>
        </p:nvCxnSpPr>
        <p:spPr>
          <a:xfrm>
            <a:off x="435426" y="4238169"/>
            <a:ext cx="10813142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22" name="Gráfico 21">
            <a:extLst>
              <a:ext uri="{FF2B5EF4-FFF2-40B4-BE49-F238E27FC236}">
                <a16:creationId xmlns:a16="http://schemas.microsoft.com/office/drawing/2014/main" id="{0CE16AB7-28DA-AE7E-661D-7B6910DB286A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119500572"/>
              </p:ext>
            </p:extLst>
          </p:nvPr>
        </p:nvGraphicFramePr>
        <p:xfrm>
          <a:off x="1134269" y="2214613"/>
          <a:ext cx="3761579" cy="194505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25" name="Gráfico 24">
            <a:extLst>
              <a:ext uri="{FF2B5EF4-FFF2-40B4-BE49-F238E27FC236}">
                <a16:creationId xmlns:a16="http://schemas.microsoft.com/office/drawing/2014/main" id="{FD2C595A-257C-45B4-EFF7-549602B70AF2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354678045"/>
              </p:ext>
            </p:extLst>
          </p:nvPr>
        </p:nvGraphicFramePr>
        <p:xfrm>
          <a:off x="1239782" y="4773321"/>
          <a:ext cx="3761579" cy="194505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37" name="Gráfico 36">
            <a:extLst>
              <a:ext uri="{FF2B5EF4-FFF2-40B4-BE49-F238E27FC236}">
                <a16:creationId xmlns:a16="http://schemas.microsoft.com/office/drawing/2014/main" id="{C0F6C67E-DB7B-C6EC-1C9A-407AC7710415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775366904"/>
              </p:ext>
            </p:extLst>
          </p:nvPr>
        </p:nvGraphicFramePr>
        <p:xfrm>
          <a:off x="6610072" y="2212046"/>
          <a:ext cx="3761579" cy="194505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graphicFrame>
        <p:nvGraphicFramePr>
          <p:cNvPr id="39" name="Gráfico 38">
            <a:extLst>
              <a:ext uri="{FF2B5EF4-FFF2-40B4-BE49-F238E27FC236}">
                <a16:creationId xmlns:a16="http://schemas.microsoft.com/office/drawing/2014/main" id="{E991E335-44D8-339F-F0F0-7C6AA57560EA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868362212"/>
              </p:ext>
            </p:extLst>
          </p:nvPr>
        </p:nvGraphicFramePr>
        <p:xfrm>
          <a:off x="6686669" y="4773321"/>
          <a:ext cx="3761579" cy="194505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</p:spTree>
    <p:extLst>
      <p:ext uri="{BB962C8B-B14F-4D97-AF65-F5344CB8AC3E}">
        <p14:creationId xmlns:p14="http://schemas.microsoft.com/office/powerpoint/2010/main" val="57225536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4">
            <a:extLst>
              <a:ext uri="{FF2B5EF4-FFF2-40B4-BE49-F238E27FC236}">
                <a16:creationId xmlns:a16="http://schemas.microsoft.com/office/drawing/2014/main" id="{F9BB92D4-599E-252C-ACDF-E9D2FE4AEB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35969" y="496113"/>
            <a:ext cx="4993595" cy="942195"/>
          </a:xfrm>
        </p:spPr>
        <p:txBody>
          <a:bodyPr/>
          <a:lstStyle/>
          <a:p>
            <a:r>
              <a:rPr lang="es-ES" dirty="0"/>
              <a:t>2. Presupuesto 2027 </a:t>
            </a:r>
            <a:br>
              <a:rPr lang="es-ES" dirty="0"/>
            </a:br>
            <a:r>
              <a:rPr lang="es-ES" dirty="0"/>
              <a:t>SECTOR _____</a:t>
            </a:r>
            <a:endParaRPr lang="es-CO" dirty="0"/>
          </a:p>
        </p:txBody>
      </p:sp>
      <p:graphicFrame>
        <p:nvGraphicFramePr>
          <p:cNvPr id="12" name="Objeto 11">
            <a:extLst>
              <a:ext uri="{FF2B5EF4-FFF2-40B4-BE49-F238E27FC236}">
                <a16:creationId xmlns:a16="http://schemas.microsoft.com/office/drawing/2014/main" id="{39957E68-DF85-DFAB-8D7C-89B7C03F3C86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263931704"/>
              </p:ext>
            </p:extLst>
          </p:nvPr>
        </p:nvGraphicFramePr>
        <p:xfrm>
          <a:off x="6636431" y="381033"/>
          <a:ext cx="4419600" cy="10572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2" imgW="4419702" imgH="1057173" progId="Excel.Sheet.12">
                  <p:embed/>
                </p:oleObj>
              </mc:Choice>
              <mc:Fallback>
                <p:oleObj name="Worksheet" r:id="rId2" imgW="4419702" imgH="1057173" progId="Excel.Sheet.12">
                  <p:embed/>
                  <p:pic>
                    <p:nvPicPr>
                      <p:cNvPr id="12" name="Objeto 11">
                        <a:extLst>
                          <a:ext uri="{FF2B5EF4-FFF2-40B4-BE49-F238E27FC236}">
                            <a16:creationId xmlns:a16="http://schemas.microsoft.com/office/drawing/2014/main" id="{39957E68-DF85-DFAB-8D7C-89B7C03F3C86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6636431" y="381033"/>
                        <a:ext cx="4419600" cy="10572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" name="Gráfico 3">
            <a:extLst>
              <a:ext uri="{FF2B5EF4-FFF2-40B4-BE49-F238E27FC236}">
                <a16:creationId xmlns:a16="http://schemas.microsoft.com/office/drawing/2014/main" id="{35F9B468-DEC5-5CBC-94A1-6AD5C3D32D4D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500804743"/>
              </p:ext>
            </p:extLst>
          </p:nvPr>
        </p:nvGraphicFramePr>
        <p:xfrm>
          <a:off x="561975" y="1669142"/>
          <a:ext cx="10715625" cy="463005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6" name="CuadroTexto 5">
            <a:extLst>
              <a:ext uri="{FF2B5EF4-FFF2-40B4-BE49-F238E27FC236}">
                <a16:creationId xmlns:a16="http://schemas.microsoft.com/office/drawing/2014/main" id="{D756038B-B827-CB2F-5895-F3FE83998BFE}"/>
              </a:ext>
            </a:extLst>
          </p:cNvPr>
          <p:cNvSpPr txBox="1"/>
          <p:nvPr/>
        </p:nvSpPr>
        <p:spPr>
          <a:xfrm>
            <a:off x="8519886" y="1515253"/>
            <a:ext cx="253614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400" dirty="0"/>
              <a:t>Cifras en millones de pesos</a:t>
            </a:r>
          </a:p>
        </p:txBody>
      </p:sp>
    </p:spTree>
    <p:extLst>
      <p:ext uri="{BB962C8B-B14F-4D97-AF65-F5344CB8AC3E}">
        <p14:creationId xmlns:p14="http://schemas.microsoft.com/office/powerpoint/2010/main" val="161026515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ítulo 4">
            <a:extLst>
              <a:ext uri="{FF2B5EF4-FFF2-40B4-BE49-F238E27FC236}">
                <a16:creationId xmlns:a16="http://schemas.microsoft.com/office/drawing/2014/main" id="{0E853FC0-31D6-E2C7-94BA-E77BEA764D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399" y="347490"/>
            <a:ext cx="8315326" cy="639809"/>
          </a:xfrm>
        </p:spPr>
        <p:txBody>
          <a:bodyPr/>
          <a:lstStyle/>
          <a:p>
            <a:r>
              <a:rPr lang="es-ES" dirty="0"/>
              <a:t>3. </a:t>
            </a:r>
            <a:r>
              <a:rPr lang="es-ES" u="sng" dirty="0"/>
              <a:t>Principales</a:t>
            </a:r>
            <a:r>
              <a:rPr lang="es-ES" dirty="0"/>
              <a:t> logros de inversión en 2026</a:t>
            </a:r>
            <a:br>
              <a:rPr lang="es-ES" dirty="0"/>
            </a:br>
            <a:r>
              <a:rPr lang="es-ES" dirty="0"/>
              <a:t>Sector ___</a:t>
            </a:r>
            <a:endParaRPr lang="es-CO" dirty="0"/>
          </a:p>
        </p:txBody>
      </p:sp>
      <p:graphicFrame>
        <p:nvGraphicFramePr>
          <p:cNvPr id="2" name="Tabla 1">
            <a:extLst>
              <a:ext uri="{FF2B5EF4-FFF2-40B4-BE49-F238E27FC236}">
                <a16:creationId xmlns:a16="http://schemas.microsoft.com/office/drawing/2014/main" id="{D5C503CD-95D7-D00E-6CE6-C908BA31CC2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7211537"/>
              </p:ext>
            </p:extLst>
          </p:nvPr>
        </p:nvGraphicFramePr>
        <p:xfrm>
          <a:off x="571500" y="1523278"/>
          <a:ext cx="11239500" cy="147828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9167062">
                  <a:extLst>
                    <a:ext uri="{9D8B030D-6E8A-4147-A177-3AD203B41FA5}">
                      <a16:colId xmlns:a16="http://schemas.microsoft.com/office/drawing/2014/main" val="3975329892"/>
                    </a:ext>
                  </a:extLst>
                </a:gridCol>
                <a:gridCol w="2072438">
                  <a:extLst>
                    <a:ext uri="{9D8B030D-6E8A-4147-A177-3AD203B41FA5}">
                      <a16:colId xmlns:a16="http://schemas.microsoft.com/office/drawing/2014/main" val="2751722463"/>
                    </a:ext>
                  </a:extLst>
                </a:gridCol>
              </a:tblGrid>
              <a:tr h="0"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dirty="0"/>
                        <a:t>Entidad____</a:t>
                      </a:r>
                      <a:endParaRPr lang="es-CO" dirty="0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CO" sz="1200" dirty="0"/>
                    </a:p>
                  </a:txBody>
                  <a:tcPr marL="0" marR="0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8434915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285750" indent="-285750" algn="l">
                        <a:buFont typeface="Arial" panose="020B0604020202020204" pitchFamily="34" charset="0"/>
                        <a:buChar char="•"/>
                      </a:pPr>
                      <a:r>
                        <a:rPr lang="es-CO" dirty="0"/>
                        <a:t>Descripción</a:t>
                      </a: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dirty="0"/>
                        <a:t>$ (Valor Inversión)</a:t>
                      </a:r>
                      <a:endParaRPr lang="es-CO" dirty="0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3279228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/>
                      <a:endParaRPr lang="es-CO" dirty="0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s-CO" dirty="0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4029369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/>
                      <a:endParaRPr lang="es-CO" dirty="0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s-CO" dirty="0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60606091"/>
                  </a:ext>
                </a:extLst>
              </a:tr>
            </a:tbl>
          </a:graphicData>
        </a:graphic>
      </p:graphicFrame>
      <p:graphicFrame>
        <p:nvGraphicFramePr>
          <p:cNvPr id="6" name="Tabla 5">
            <a:extLst>
              <a:ext uri="{FF2B5EF4-FFF2-40B4-BE49-F238E27FC236}">
                <a16:creationId xmlns:a16="http://schemas.microsoft.com/office/drawing/2014/main" id="{1BDA1538-4432-69BE-2A37-B9902DB3422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23427324"/>
              </p:ext>
            </p:extLst>
          </p:nvPr>
        </p:nvGraphicFramePr>
        <p:xfrm>
          <a:off x="571498" y="3105380"/>
          <a:ext cx="11239500" cy="147828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9167062">
                  <a:extLst>
                    <a:ext uri="{9D8B030D-6E8A-4147-A177-3AD203B41FA5}">
                      <a16:colId xmlns:a16="http://schemas.microsoft.com/office/drawing/2014/main" val="3975329892"/>
                    </a:ext>
                  </a:extLst>
                </a:gridCol>
                <a:gridCol w="2072438">
                  <a:extLst>
                    <a:ext uri="{9D8B030D-6E8A-4147-A177-3AD203B41FA5}">
                      <a16:colId xmlns:a16="http://schemas.microsoft.com/office/drawing/2014/main" val="2751722463"/>
                    </a:ext>
                  </a:extLst>
                </a:gridCol>
              </a:tblGrid>
              <a:tr h="0"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dirty="0"/>
                        <a:t>Entidad____</a:t>
                      </a:r>
                      <a:endParaRPr lang="es-CO" dirty="0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CO" sz="1200" dirty="0"/>
                    </a:p>
                  </a:txBody>
                  <a:tcPr marL="0" marR="0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8434915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285750" indent="-285750" algn="l">
                        <a:buFont typeface="Arial" panose="020B0604020202020204" pitchFamily="34" charset="0"/>
                        <a:buChar char="•"/>
                      </a:pPr>
                      <a:r>
                        <a:rPr lang="es-CO" dirty="0"/>
                        <a:t>Descripción</a:t>
                      </a: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dirty="0"/>
                        <a:t>$ (Valor Inversión)</a:t>
                      </a:r>
                      <a:endParaRPr lang="es-CO" dirty="0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3279228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/>
                      <a:endParaRPr lang="es-CO" dirty="0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s-CO" dirty="0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4029369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/>
                      <a:endParaRPr lang="es-CO" dirty="0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s-CO" dirty="0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60606091"/>
                  </a:ext>
                </a:extLst>
              </a:tr>
            </a:tbl>
          </a:graphicData>
        </a:graphic>
      </p:graphicFrame>
      <p:graphicFrame>
        <p:nvGraphicFramePr>
          <p:cNvPr id="7" name="Tabla 6">
            <a:extLst>
              <a:ext uri="{FF2B5EF4-FFF2-40B4-BE49-F238E27FC236}">
                <a16:creationId xmlns:a16="http://schemas.microsoft.com/office/drawing/2014/main" id="{24719DE9-C049-C448-66D2-8EF5524CBF2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71060057"/>
              </p:ext>
            </p:extLst>
          </p:nvPr>
        </p:nvGraphicFramePr>
        <p:xfrm>
          <a:off x="571499" y="4706533"/>
          <a:ext cx="11239499" cy="147828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9167061">
                  <a:extLst>
                    <a:ext uri="{9D8B030D-6E8A-4147-A177-3AD203B41FA5}">
                      <a16:colId xmlns:a16="http://schemas.microsoft.com/office/drawing/2014/main" val="3975329892"/>
                    </a:ext>
                  </a:extLst>
                </a:gridCol>
                <a:gridCol w="2072438">
                  <a:extLst>
                    <a:ext uri="{9D8B030D-6E8A-4147-A177-3AD203B41FA5}">
                      <a16:colId xmlns:a16="http://schemas.microsoft.com/office/drawing/2014/main" val="2751722463"/>
                    </a:ext>
                  </a:extLst>
                </a:gridCol>
              </a:tblGrid>
              <a:tr h="0"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dirty="0"/>
                        <a:t>Entidad____</a:t>
                      </a:r>
                      <a:endParaRPr lang="es-CO" dirty="0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CO" sz="1200" dirty="0"/>
                    </a:p>
                  </a:txBody>
                  <a:tcPr marL="0" marR="0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8434915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285750" indent="-285750" algn="l">
                        <a:buFont typeface="Arial" panose="020B0604020202020204" pitchFamily="34" charset="0"/>
                        <a:buChar char="•"/>
                      </a:pPr>
                      <a:r>
                        <a:rPr lang="es-CO" dirty="0"/>
                        <a:t>Descripción</a:t>
                      </a: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dirty="0"/>
                        <a:t>$ (Valor Inversión)</a:t>
                      </a:r>
                      <a:endParaRPr lang="es-CO" dirty="0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3279228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/>
                      <a:endParaRPr lang="es-CO" dirty="0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s-CO" dirty="0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4029369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/>
                      <a:endParaRPr lang="es-CO" dirty="0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s-CO" dirty="0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60606091"/>
                  </a:ext>
                </a:extLst>
              </a:tr>
            </a:tbl>
          </a:graphicData>
        </a:graphic>
      </p:graphicFrame>
      <p:sp>
        <p:nvSpPr>
          <p:cNvPr id="8" name="CuadroTexto 7">
            <a:extLst>
              <a:ext uri="{FF2B5EF4-FFF2-40B4-BE49-F238E27FC236}">
                <a16:creationId xmlns:a16="http://schemas.microsoft.com/office/drawing/2014/main" id="{43867B19-A7BD-27CE-85E8-3357B0F1485F}"/>
              </a:ext>
            </a:extLst>
          </p:cNvPr>
          <p:cNvSpPr txBox="1"/>
          <p:nvPr/>
        </p:nvSpPr>
        <p:spPr>
          <a:xfrm>
            <a:off x="9696451" y="1123406"/>
            <a:ext cx="211454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ES" sz="1200" dirty="0"/>
              <a:t>Cifras en millones de pesos</a:t>
            </a:r>
            <a:endParaRPr lang="es-CO" sz="1200" dirty="0"/>
          </a:p>
        </p:txBody>
      </p:sp>
    </p:spTree>
    <p:extLst>
      <p:ext uri="{BB962C8B-B14F-4D97-AF65-F5344CB8AC3E}">
        <p14:creationId xmlns:p14="http://schemas.microsoft.com/office/powerpoint/2010/main" val="355087727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0535893-9AB5-9235-A980-6F2665038F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a 1">
            <a:extLst>
              <a:ext uri="{FF2B5EF4-FFF2-40B4-BE49-F238E27FC236}">
                <a16:creationId xmlns:a16="http://schemas.microsoft.com/office/drawing/2014/main" id="{64EB165E-EDFF-40D9-14B2-403D2712CD64}"/>
              </a:ext>
            </a:extLst>
          </p:cNvPr>
          <p:cNvGraphicFramePr>
            <a:graphicFrameLocks noGrp="1"/>
          </p:cNvGraphicFramePr>
          <p:nvPr/>
        </p:nvGraphicFramePr>
        <p:xfrm>
          <a:off x="571500" y="1523278"/>
          <a:ext cx="11239500" cy="147828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9167062">
                  <a:extLst>
                    <a:ext uri="{9D8B030D-6E8A-4147-A177-3AD203B41FA5}">
                      <a16:colId xmlns:a16="http://schemas.microsoft.com/office/drawing/2014/main" val="3975329892"/>
                    </a:ext>
                  </a:extLst>
                </a:gridCol>
                <a:gridCol w="2072438">
                  <a:extLst>
                    <a:ext uri="{9D8B030D-6E8A-4147-A177-3AD203B41FA5}">
                      <a16:colId xmlns:a16="http://schemas.microsoft.com/office/drawing/2014/main" val="2751722463"/>
                    </a:ext>
                  </a:extLst>
                </a:gridCol>
              </a:tblGrid>
              <a:tr h="0"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dirty="0"/>
                        <a:t>Entidad____</a:t>
                      </a:r>
                      <a:endParaRPr lang="es-CO" dirty="0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CO" sz="1200" dirty="0"/>
                    </a:p>
                  </a:txBody>
                  <a:tcPr marL="0" marR="0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8434915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285750" indent="-285750" algn="l">
                        <a:buFont typeface="Arial" panose="020B0604020202020204" pitchFamily="34" charset="0"/>
                        <a:buChar char="•"/>
                      </a:pPr>
                      <a:r>
                        <a:rPr lang="es-CO" dirty="0"/>
                        <a:t>Descripción</a:t>
                      </a: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dirty="0"/>
                        <a:t>$ (Valor Inversión)</a:t>
                      </a:r>
                      <a:endParaRPr lang="es-CO" dirty="0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3279228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/>
                      <a:endParaRPr lang="es-CO" dirty="0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s-CO" dirty="0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4029369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/>
                      <a:endParaRPr lang="es-CO" dirty="0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s-CO" dirty="0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60606091"/>
                  </a:ext>
                </a:extLst>
              </a:tr>
            </a:tbl>
          </a:graphicData>
        </a:graphic>
      </p:graphicFrame>
      <p:graphicFrame>
        <p:nvGraphicFramePr>
          <p:cNvPr id="6" name="Tabla 5">
            <a:extLst>
              <a:ext uri="{FF2B5EF4-FFF2-40B4-BE49-F238E27FC236}">
                <a16:creationId xmlns:a16="http://schemas.microsoft.com/office/drawing/2014/main" id="{0ABCEACB-3328-3071-0608-8F5CB49B5BEC}"/>
              </a:ext>
            </a:extLst>
          </p:cNvPr>
          <p:cNvGraphicFramePr>
            <a:graphicFrameLocks noGrp="1"/>
          </p:cNvGraphicFramePr>
          <p:nvPr/>
        </p:nvGraphicFramePr>
        <p:xfrm>
          <a:off x="571498" y="3105380"/>
          <a:ext cx="11239500" cy="147828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9167062">
                  <a:extLst>
                    <a:ext uri="{9D8B030D-6E8A-4147-A177-3AD203B41FA5}">
                      <a16:colId xmlns:a16="http://schemas.microsoft.com/office/drawing/2014/main" val="3975329892"/>
                    </a:ext>
                  </a:extLst>
                </a:gridCol>
                <a:gridCol w="2072438">
                  <a:extLst>
                    <a:ext uri="{9D8B030D-6E8A-4147-A177-3AD203B41FA5}">
                      <a16:colId xmlns:a16="http://schemas.microsoft.com/office/drawing/2014/main" val="2751722463"/>
                    </a:ext>
                  </a:extLst>
                </a:gridCol>
              </a:tblGrid>
              <a:tr h="0"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dirty="0"/>
                        <a:t>Entidad____</a:t>
                      </a:r>
                      <a:endParaRPr lang="es-CO" dirty="0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CO" sz="1200" dirty="0"/>
                    </a:p>
                  </a:txBody>
                  <a:tcPr marL="0" marR="0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8434915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285750" indent="-285750" algn="l">
                        <a:buFont typeface="Arial" panose="020B0604020202020204" pitchFamily="34" charset="0"/>
                        <a:buChar char="•"/>
                      </a:pPr>
                      <a:r>
                        <a:rPr lang="es-CO" dirty="0"/>
                        <a:t>Descripción</a:t>
                      </a: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dirty="0"/>
                        <a:t>$ (Valor Inversión)</a:t>
                      </a:r>
                      <a:endParaRPr lang="es-CO" dirty="0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3279228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/>
                      <a:endParaRPr lang="es-CO" dirty="0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s-CO" dirty="0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4029369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/>
                      <a:endParaRPr lang="es-CO" dirty="0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s-CO" dirty="0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60606091"/>
                  </a:ext>
                </a:extLst>
              </a:tr>
            </a:tbl>
          </a:graphicData>
        </a:graphic>
      </p:graphicFrame>
      <p:graphicFrame>
        <p:nvGraphicFramePr>
          <p:cNvPr id="7" name="Tabla 6">
            <a:extLst>
              <a:ext uri="{FF2B5EF4-FFF2-40B4-BE49-F238E27FC236}">
                <a16:creationId xmlns:a16="http://schemas.microsoft.com/office/drawing/2014/main" id="{8742D207-CD9E-C353-7786-A0D9F94A09BD}"/>
              </a:ext>
            </a:extLst>
          </p:cNvPr>
          <p:cNvGraphicFramePr>
            <a:graphicFrameLocks noGrp="1"/>
          </p:cNvGraphicFramePr>
          <p:nvPr/>
        </p:nvGraphicFramePr>
        <p:xfrm>
          <a:off x="571499" y="4706533"/>
          <a:ext cx="11239499" cy="147828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9167061">
                  <a:extLst>
                    <a:ext uri="{9D8B030D-6E8A-4147-A177-3AD203B41FA5}">
                      <a16:colId xmlns:a16="http://schemas.microsoft.com/office/drawing/2014/main" val="3975329892"/>
                    </a:ext>
                  </a:extLst>
                </a:gridCol>
                <a:gridCol w="2072438">
                  <a:extLst>
                    <a:ext uri="{9D8B030D-6E8A-4147-A177-3AD203B41FA5}">
                      <a16:colId xmlns:a16="http://schemas.microsoft.com/office/drawing/2014/main" val="2751722463"/>
                    </a:ext>
                  </a:extLst>
                </a:gridCol>
              </a:tblGrid>
              <a:tr h="0"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dirty="0"/>
                        <a:t>Entidad____</a:t>
                      </a:r>
                      <a:endParaRPr lang="es-CO" dirty="0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CO" sz="1200" dirty="0"/>
                    </a:p>
                  </a:txBody>
                  <a:tcPr marL="0" marR="0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8434915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285750" indent="-285750" algn="l">
                        <a:buFont typeface="Arial" panose="020B0604020202020204" pitchFamily="34" charset="0"/>
                        <a:buChar char="•"/>
                      </a:pPr>
                      <a:r>
                        <a:rPr lang="es-CO" dirty="0"/>
                        <a:t>Descripción</a:t>
                      </a: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dirty="0"/>
                        <a:t>$ (Valor Inversión)</a:t>
                      </a:r>
                      <a:endParaRPr lang="es-CO" dirty="0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3279228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/>
                      <a:endParaRPr lang="es-CO" dirty="0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s-CO" dirty="0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4029369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/>
                      <a:endParaRPr lang="es-CO" dirty="0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s-CO" dirty="0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60606091"/>
                  </a:ext>
                </a:extLst>
              </a:tr>
            </a:tbl>
          </a:graphicData>
        </a:graphic>
      </p:graphicFrame>
      <p:sp>
        <p:nvSpPr>
          <p:cNvPr id="8" name="CuadroTexto 7">
            <a:extLst>
              <a:ext uri="{FF2B5EF4-FFF2-40B4-BE49-F238E27FC236}">
                <a16:creationId xmlns:a16="http://schemas.microsoft.com/office/drawing/2014/main" id="{50ADEAFC-9C7D-7323-E63A-5FFD6A1D45EB}"/>
              </a:ext>
            </a:extLst>
          </p:cNvPr>
          <p:cNvSpPr txBox="1"/>
          <p:nvPr/>
        </p:nvSpPr>
        <p:spPr>
          <a:xfrm>
            <a:off x="9696451" y="1123406"/>
            <a:ext cx="211454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ES" sz="1200" dirty="0"/>
              <a:t>Cifras en millones de pesos</a:t>
            </a:r>
            <a:endParaRPr lang="es-CO" sz="1200" dirty="0"/>
          </a:p>
        </p:txBody>
      </p:sp>
      <p:sp>
        <p:nvSpPr>
          <p:cNvPr id="5" name="Título 4">
            <a:extLst>
              <a:ext uri="{FF2B5EF4-FFF2-40B4-BE49-F238E27FC236}">
                <a16:creationId xmlns:a16="http://schemas.microsoft.com/office/drawing/2014/main" id="{F79DD7C2-F078-7ECD-E18A-7E5CA2262C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398" y="347490"/>
            <a:ext cx="10982327" cy="639809"/>
          </a:xfrm>
        </p:spPr>
        <p:txBody>
          <a:bodyPr/>
          <a:lstStyle/>
          <a:p>
            <a:r>
              <a:rPr lang="es-ES" dirty="0"/>
              <a:t>4. </a:t>
            </a:r>
            <a:r>
              <a:rPr lang="es-ES" u="sng" dirty="0"/>
              <a:t>Principales</a:t>
            </a:r>
            <a:r>
              <a:rPr lang="es-ES" dirty="0"/>
              <a:t> apuestas de inversión a financiar en el 2027</a:t>
            </a:r>
            <a:br>
              <a:rPr lang="es-ES" dirty="0"/>
            </a:br>
            <a:r>
              <a:rPr lang="es-ES" dirty="0"/>
              <a:t>Sector ___</a:t>
            </a:r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11636049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ítulo 4">
            <a:extLst>
              <a:ext uri="{FF2B5EF4-FFF2-40B4-BE49-F238E27FC236}">
                <a16:creationId xmlns:a16="http://schemas.microsoft.com/office/drawing/2014/main" id="{0E853FC0-31D6-E2C7-94BA-E77BEA764D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62024" y="328440"/>
            <a:ext cx="10963276" cy="823962"/>
          </a:xfrm>
        </p:spPr>
        <p:txBody>
          <a:bodyPr/>
          <a:lstStyle/>
          <a:p>
            <a:r>
              <a:rPr lang="es-ES" dirty="0"/>
              <a:t>5. Obras de infraestructura a financiar con recursos 2027</a:t>
            </a:r>
            <a:br>
              <a:rPr lang="es-ES" dirty="0"/>
            </a:br>
            <a:r>
              <a:rPr lang="es-ES" dirty="0"/>
              <a:t>Sector ___</a:t>
            </a:r>
            <a:endParaRPr lang="es-CO" dirty="0"/>
          </a:p>
        </p:txBody>
      </p:sp>
      <p:graphicFrame>
        <p:nvGraphicFramePr>
          <p:cNvPr id="2" name="Tabla 1">
            <a:extLst>
              <a:ext uri="{FF2B5EF4-FFF2-40B4-BE49-F238E27FC236}">
                <a16:creationId xmlns:a16="http://schemas.microsoft.com/office/drawing/2014/main" id="{D5C503CD-95D7-D00E-6CE6-C908BA31CC2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17093814"/>
              </p:ext>
            </p:extLst>
          </p:nvPr>
        </p:nvGraphicFramePr>
        <p:xfrm>
          <a:off x="656672" y="1867723"/>
          <a:ext cx="10736257" cy="4348480"/>
        </p:xfrm>
        <a:graphic>
          <a:graphicData uri="http://schemas.openxmlformats.org/drawingml/2006/table">
            <a:tbl>
              <a:tblPr firstRow="1" bandRow="1">
                <a:tableStyleId>{9D7B26C5-4107-4FEC-AEDC-1716B250A1EF}</a:tableStyleId>
              </a:tblPr>
              <a:tblGrid>
                <a:gridCol w="6458503">
                  <a:extLst>
                    <a:ext uri="{9D8B030D-6E8A-4147-A177-3AD203B41FA5}">
                      <a16:colId xmlns:a16="http://schemas.microsoft.com/office/drawing/2014/main" val="3975329892"/>
                    </a:ext>
                  </a:extLst>
                </a:gridCol>
                <a:gridCol w="1885950">
                  <a:extLst>
                    <a:ext uri="{9D8B030D-6E8A-4147-A177-3AD203B41FA5}">
                      <a16:colId xmlns:a16="http://schemas.microsoft.com/office/drawing/2014/main" val="2751722463"/>
                    </a:ext>
                  </a:extLst>
                </a:gridCol>
                <a:gridCol w="2391804">
                  <a:extLst>
                    <a:ext uri="{9D8B030D-6E8A-4147-A177-3AD203B41FA5}">
                      <a16:colId xmlns:a16="http://schemas.microsoft.com/office/drawing/2014/main" val="231376697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s-CO" dirty="0"/>
                        <a:t>Nombre de la Obra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dirty="0"/>
                        <a:t>Presupuesto</a:t>
                      </a:r>
                    </a:p>
                    <a:p>
                      <a:pPr algn="ctr"/>
                      <a:r>
                        <a:rPr lang="es-MX" dirty="0"/>
                        <a:t>2027</a:t>
                      </a:r>
                      <a:endParaRPr lang="es-C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dirty="0"/>
                        <a:t>Fecha estimada </a:t>
                      </a:r>
                      <a:r>
                        <a:rPr lang="es-CO"/>
                        <a:t>de entrega</a:t>
                      </a:r>
                      <a:endParaRPr lang="es-CO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3279228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/>
                      <a:endParaRPr lang="es-C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es-C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es-CO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4029369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/>
                      <a:endParaRPr lang="es-C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es-C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es-CO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6060609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/>
                      <a:endParaRPr lang="es-C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es-C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es-CO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4892846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/>
                      <a:endParaRPr lang="es-C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es-C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es-CO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8845818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/>
                      <a:endParaRPr lang="es-C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es-C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es-CO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226629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/>
                      <a:endParaRPr lang="es-C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es-C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es-CO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2595218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/>
                      <a:endParaRPr lang="es-C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es-C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es-CO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773909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/>
                      <a:endParaRPr lang="es-C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es-C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es-CO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5481989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/>
                      <a:endParaRPr lang="es-C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es-C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es-CO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6518866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/>
                      <a:endParaRPr lang="es-C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es-C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es-CO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8234955"/>
                  </a:ext>
                </a:extLst>
              </a:tr>
            </a:tbl>
          </a:graphicData>
        </a:graphic>
      </p:graphicFrame>
      <p:sp>
        <p:nvSpPr>
          <p:cNvPr id="3" name="CuadroTexto 2">
            <a:extLst>
              <a:ext uri="{FF2B5EF4-FFF2-40B4-BE49-F238E27FC236}">
                <a16:creationId xmlns:a16="http://schemas.microsoft.com/office/drawing/2014/main" id="{6596DD8E-D2D3-DA61-FD41-27051D6EDB80}"/>
              </a:ext>
            </a:extLst>
          </p:cNvPr>
          <p:cNvSpPr txBox="1"/>
          <p:nvPr/>
        </p:nvSpPr>
        <p:spPr>
          <a:xfrm>
            <a:off x="7684770" y="1356174"/>
            <a:ext cx="349794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CO" sz="1400" dirty="0"/>
              <a:t>Cifras en millones de pesos</a:t>
            </a:r>
          </a:p>
        </p:txBody>
      </p:sp>
    </p:spTree>
    <p:extLst>
      <p:ext uri="{BB962C8B-B14F-4D97-AF65-F5344CB8AC3E}">
        <p14:creationId xmlns:p14="http://schemas.microsoft.com/office/powerpoint/2010/main" val="252380786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2BCB619-BF76-0DEA-BE02-93F5D47E79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2">
            <a:extLst>
              <a:ext uri="{FF2B5EF4-FFF2-40B4-BE49-F238E27FC236}">
                <a16:creationId xmlns:a16="http://schemas.microsoft.com/office/drawing/2014/main" id="{C51DDA72-166E-6B69-36B1-0BC7A3A6B7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98463" y="2684042"/>
            <a:ext cx="4928052" cy="1325563"/>
          </a:xfrm>
        </p:spPr>
        <p:txBody>
          <a:bodyPr/>
          <a:lstStyle/>
          <a:p>
            <a:r>
              <a:rPr lang="es-ES" dirty="0"/>
              <a:t>6. Anteproyecto de Presupuesto 2027</a:t>
            </a:r>
            <a:endParaRPr lang="es-CO" dirty="0"/>
          </a:p>
        </p:txBody>
      </p:sp>
      <p:sp>
        <p:nvSpPr>
          <p:cNvPr id="3" name="TextBox 7">
            <a:extLst>
              <a:ext uri="{FF2B5EF4-FFF2-40B4-BE49-F238E27FC236}">
                <a16:creationId xmlns:a16="http://schemas.microsoft.com/office/drawing/2014/main" id="{687397B2-1366-6512-8955-DDC931D1D721}"/>
              </a:ext>
            </a:extLst>
          </p:cNvPr>
          <p:cNvSpPr txBox="1"/>
          <p:nvPr/>
        </p:nvSpPr>
        <p:spPr>
          <a:xfrm>
            <a:off x="4129464" y="3950539"/>
            <a:ext cx="237263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CO" sz="28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Entidad: _____</a:t>
            </a:r>
          </a:p>
        </p:txBody>
      </p:sp>
    </p:spTree>
    <p:extLst>
      <p:ext uri="{BB962C8B-B14F-4D97-AF65-F5344CB8AC3E}">
        <p14:creationId xmlns:p14="http://schemas.microsoft.com/office/powerpoint/2010/main" val="337492327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37CA70-F17F-C178-6149-BF69BBF9BE5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abla 6">
            <a:extLst>
              <a:ext uri="{FF2B5EF4-FFF2-40B4-BE49-F238E27FC236}">
                <a16:creationId xmlns:a16="http://schemas.microsoft.com/office/drawing/2014/main" id="{C8D2C442-2D98-39F8-B85E-2B7085EA5D3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52744027"/>
              </p:ext>
            </p:extLst>
          </p:nvPr>
        </p:nvGraphicFramePr>
        <p:xfrm>
          <a:off x="417285" y="2028939"/>
          <a:ext cx="11555639" cy="2381361"/>
        </p:xfrm>
        <a:graphic>
          <a:graphicData uri="http://schemas.openxmlformats.org/drawingml/2006/table">
            <a:tbl>
              <a:tblPr firstRow="1" bandRow="1">
                <a:tableStyleId>{9D7B26C5-4107-4FEC-AEDC-1716B250A1EF}</a:tableStyleId>
              </a:tblPr>
              <a:tblGrid>
                <a:gridCol w="1532815">
                  <a:extLst>
                    <a:ext uri="{9D8B030D-6E8A-4147-A177-3AD203B41FA5}">
                      <a16:colId xmlns:a16="http://schemas.microsoft.com/office/drawing/2014/main" val="1642775610"/>
                    </a:ext>
                  </a:extLst>
                </a:gridCol>
                <a:gridCol w="1497435">
                  <a:extLst>
                    <a:ext uri="{9D8B030D-6E8A-4147-A177-3AD203B41FA5}">
                      <a16:colId xmlns:a16="http://schemas.microsoft.com/office/drawing/2014/main" val="2083630239"/>
                    </a:ext>
                  </a:extLst>
                </a:gridCol>
                <a:gridCol w="1173892">
                  <a:extLst>
                    <a:ext uri="{9D8B030D-6E8A-4147-A177-3AD203B41FA5}">
                      <a16:colId xmlns:a16="http://schemas.microsoft.com/office/drawing/2014/main" val="2653152364"/>
                    </a:ext>
                  </a:extLst>
                </a:gridCol>
                <a:gridCol w="1062681">
                  <a:extLst>
                    <a:ext uri="{9D8B030D-6E8A-4147-A177-3AD203B41FA5}">
                      <a16:colId xmlns:a16="http://schemas.microsoft.com/office/drawing/2014/main" val="4096817007"/>
                    </a:ext>
                  </a:extLst>
                </a:gridCol>
                <a:gridCol w="1136822">
                  <a:extLst>
                    <a:ext uri="{9D8B030D-6E8A-4147-A177-3AD203B41FA5}">
                      <a16:colId xmlns:a16="http://schemas.microsoft.com/office/drawing/2014/main" val="1058842669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1655552895"/>
                    </a:ext>
                  </a:extLst>
                </a:gridCol>
                <a:gridCol w="1385741">
                  <a:extLst>
                    <a:ext uri="{9D8B030D-6E8A-4147-A177-3AD203B41FA5}">
                      <a16:colId xmlns:a16="http://schemas.microsoft.com/office/drawing/2014/main" val="255474384"/>
                    </a:ext>
                  </a:extLst>
                </a:gridCol>
                <a:gridCol w="747187">
                  <a:extLst>
                    <a:ext uri="{9D8B030D-6E8A-4147-A177-3AD203B41FA5}">
                      <a16:colId xmlns:a16="http://schemas.microsoft.com/office/drawing/2014/main" val="3877671273"/>
                    </a:ext>
                  </a:extLst>
                </a:gridCol>
                <a:gridCol w="864132">
                  <a:extLst>
                    <a:ext uri="{9D8B030D-6E8A-4147-A177-3AD203B41FA5}">
                      <a16:colId xmlns:a16="http://schemas.microsoft.com/office/drawing/2014/main" val="876320033"/>
                    </a:ext>
                  </a:extLst>
                </a:gridCol>
                <a:gridCol w="973327">
                  <a:extLst>
                    <a:ext uri="{9D8B030D-6E8A-4147-A177-3AD203B41FA5}">
                      <a16:colId xmlns:a16="http://schemas.microsoft.com/office/drawing/2014/main" val="4043158259"/>
                    </a:ext>
                  </a:extLst>
                </a:gridCol>
                <a:gridCol w="973327">
                  <a:extLst>
                    <a:ext uri="{9D8B030D-6E8A-4147-A177-3AD203B41FA5}">
                      <a16:colId xmlns:a16="http://schemas.microsoft.com/office/drawing/2014/main" val="894995496"/>
                    </a:ext>
                  </a:extLst>
                </a:gridCol>
              </a:tblGrid>
              <a:tr h="277228">
                <a:tc rowSpan="2">
                  <a:txBody>
                    <a:bodyPr/>
                    <a:lstStyle/>
                    <a:p>
                      <a:pPr algn="ctr"/>
                      <a:r>
                        <a:rPr lang="es-MX" sz="1400" dirty="0">
                          <a:solidFill>
                            <a:schemeClr val="tx1"/>
                          </a:solidFill>
                        </a:rPr>
                        <a:t>Ítem </a:t>
                      </a:r>
                      <a:endParaRPr lang="es-CO" sz="140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36000" marR="36000" marT="36000" marB="36000" anchor="ctr"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es-CO" sz="1400" b="1" dirty="0">
                          <a:solidFill>
                            <a:schemeClr val="tx1"/>
                          </a:solidFill>
                        </a:rPr>
                        <a:t>Valor programado </a:t>
                      </a:r>
                    </a:p>
                    <a:p>
                      <a:pPr algn="ctr"/>
                      <a:r>
                        <a:rPr lang="es-CO" sz="1400" b="1" dirty="0">
                          <a:solidFill>
                            <a:schemeClr val="tx1"/>
                          </a:solidFill>
                        </a:rPr>
                        <a:t>2027</a:t>
                      </a:r>
                      <a:endParaRPr lang="es-CO" sz="1400" b="1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es-ES" sz="1400" dirty="0">
                          <a:solidFill>
                            <a:schemeClr val="tx1"/>
                          </a:solidFill>
                        </a:rPr>
                        <a:t>Fuentes de Financiación</a:t>
                      </a:r>
                      <a:endParaRPr lang="es-CO" sz="14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/>
                      <a:endParaRPr lang="es-CO" sz="1400" b="1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es-CO" sz="1400" b="1" dirty="0">
                          <a:solidFill>
                            <a:schemeClr val="tx1"/>
                          </a:solidFill>
                        </a:rPr>
                        <a:t>Valor Vigencia Futura programada en 2027</a:t>
                      </a:r>
                      <a:endParaRPr lang="es-CO" sz="1400" b="1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1400" b="1" dirty="0">
                          <a:solidFill>
                            <a:schemeClr val="tx1"/>
                          </a:solidFill>
                        </a:rPr>
                        <a:t>% VF del </a:t>
                      </a:r>
                      <a:r>
                        <a:rPr lang="es-CO" sz="1400" b="1" dirty="0" err="1">
                          <a:solidFill>
                            <a:schemeClr val="tx1"/>
                          </a:solidFill>
                        </a:rPr>
                        <a:t>Ppto</a:t>
                      </a:r>
                      <a:r>
                        <a:rPr lang="es-CO" sz="1400" b="1" dirty="0">
                          <a:solidFill>
                            <a:schemeClr val="tx1"/>
                          </a:solidFill>
                        </a:rPr>
                        <a:t> 2027</a:t>
                      </a:r>
                      <a:endParaRPr lang="es-CO" sz="1400" b="1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es-ES" sz="1400" dirty="0">
                          <a:solidFill>
                            <a:schemeClr val="tx1"/>
                          </a:solidFill>
                        </a:rPr>
                        <a:t>Fuentes de Financiación VF</a:t>
                      </a:r>
                      <a:endParaRPr lang="es-CO" sz="14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30386399"/>
                  </a:ext>
                </a:extLst>
              </a:tr>
              <a:tr h="296946">
                <a:tc vMerge="1">
                  <a:txBody>
                    <a:bodyPr/>
                    <a:lstStyle/>
                    <a:p>
                      <a:pPr algn="ctr"/>
                      <a:r>
                        <a:rPr lang="es-MX">
                          <a:solidFill>
                            <a:schemeClr val="tx1"/>
                          </a:solidFill>
                        </a:rPr>
                        <a:t>Numero y Meta Plan de Desarrollo</a:t>
                      </a:r>
                      <a:endParaRPr lang="es-CO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rgbClr val="AFDFFA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dirty="0"/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25000"/>
                        <a:lumOff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400" b="1" dirty="0">
                          <a:solidFill>
                            <a:schemeClr val="tx1"/>
                          </a:solidFill>
                        </a:rPr>
                        <a:t>Fuente 1</a:t>
                      </a:r>
                      <a:endParaRPr lang="es-CO" sz="1400" b="1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400" b="1" dirty="0">
                          <a:solidFill>
                            <a:schemeClr val="tx1"/>
                          </a:solidFill>
                        </a:rPr>
                        <a:t>Fuente 2</a:t>
                      </a:r>
                      <a:endParaRPr lang="es-CO" sz="1400" b="1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400" b="1" dirty="0">
                          <a:solidFill>
                            <a:schemeClr val="tx1"/>
                          </a:solidFill>
                        </a:rPr>
                        <a:t>Fuente …</a:t>
                      </a:r>
                      <a:endParaRPr lang="es-CO" sz="1400" b="1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dirty="0"/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25000"/>
                        <a:lumOff val="75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400" b="1" dirty="0">
                          <a:solidFill>
                            <a:schemeClr val="tx1"/>
                          </a:solidFill>
                        </a:rPr>
                        <a:t>Fuente 1</a:t>
                      </a:r>
                      <a:endParaRPr lang="es-CO" sz="1400" b="1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400" b="1" dirty="0">
                          <a:solidFill>
                            <a:schemeClr val="tx1"/>
                          </a:solidFill>
                        </a:rPr>
                        <a:t>Fuente 2</a:t>
                      </a:r>
                      <a:endParaRPr lang="es-CO" sz="1400" b="1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400" b="1" dirty="0">
                          <a:solidFill>
                            <a:schemeClr val="tx1"/>
                          </a:solidFill>
                        </a:rPr>
                        <a:t>Fuente …</a:t>
                      </a:r>
                      <a:endParaRPr lang="es-CO" sz="1400" b="1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25131747"/>
                  </a:ext>
                </a:extLst>
              </a:tr>
              <a:tr h="488120">
                <a:tc>
                  <a:txBody>
                    <a:bodyPr/>
                    <a:lstStyle/>
                    <a:p>
                      <a:r>
                        <a:rPr lang="es-MX" sz="1400" b="1" dirty="0">
                          <a:solidFill>
                            <a:schemeClr val="tx1"/>
                          </a:solidFill>
                        </a:rPr>
                        <a:t>Gastos de funcionamiento</a:t>
                      </a:r>
                      <a:endParaRPr lang="es-CO" sz="1400" b="1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36000" marR="36000" marT="36000" marB="36000" anchor="ctr"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endParaRPr lang="es-CO" sz="14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endParaRPr lang="es-CO" sz="14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endParaRPr lang="es-CO" sz="14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endParaRPr lang="es-CO" sz="14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endParaRPr lang="es-CO" sz="14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endParaRPr lang="es-CO" sz="14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endParaRPr lang="es-CO" sz="14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es-CO" sz="14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es-CO" sz="14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es-CO" sz="14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6408038"/>
                  </a:ext>
                </a:extLst>
              </a:tr>
              <a:tr h="439041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1400" b="1" dirty="0">
                          <a:solidFill>
                            <a:schemeClr val="tx1"/>
                          </a:solidFill>
                        </a:rPr>
                        <a:t>Gastos de Inversión</a:t>
                      </a:r>
                      <a:endParaRPr lang="es-CO" sz="1400" b="1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36000" marR="36000" marT="36000" marB="36000" anchor="ctr"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endParaRPr lang="es-CO" sz="14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endParaRPr lang="es-CO" sz="14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endParaRPr lang="es-CO" sz="14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endParaRPr lang="es-CO" sz="14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endParaRPr lang="es-CO" sz="14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endParaRPr lang="es-CO" sz="14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endParaRPr lang="es-CO" sz="14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endParaRPr lang="es-CO" sz="14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endParaRPr lang="es-CO" sz="14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endParaRPr lang="es-CO" sz="14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73404036"/>
                  </a:ext>
                </a:extLst>
              </a:tr>
              <a:tr h="439041">
                <a:tc>
                  <a:txBody>
                    <a:bodyPr/>
                    <a:lstStyle/>
                    <a:p>
                      <a:r>
                        <a:rPr lang="es-CO" sz="1400" b="1" dirty="0">
                          <a:solidFill>
                            <a:schemeClr val="tx1"/>
                          </a:solidFill>
                        </a:rPr>
                        <a:t>Total Presupuesto de Gastos</a:t>
                      </a:r>
                      <a:endParaRPr lang="es-CO" sz="1400" b="1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36000" marR="36000" marT="36000" marB="36000" anchor="ctr"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endParaRPr lang="es-CO" sz="1400" b="1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endParaRPr lang="es-CO" sz="1400" b="1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endParaRPr lang="es-CO" sz="1400" b="1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endParaRPr lang="es-CO" sz="1400" b="1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endParaRPr lang="es-CO" sz="1400" b="1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endParaRPr lang="es-CO" sz="1400" b="1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endParaRPr lang="es-CO" sz="1400" b="1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es-CO" sz="1400" b="1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es-CO" sz="1400" b="1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es-CO" sz="1400" b="1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714937640"/>
                  </a:ext>
                </a:extLst>
              </a:tr>
            </a:tbl>
          </a:graphicData>
        </a:graphic>
      </p:graphicFrame>
      <p:sp>
        <p:nvSpPr>
          <p:cNvPr id="8" name="Título 4">
            <a:extLst>
              <a:ext uri="{FF2B5EF4-FFF2-40B4-BE49-F238E27FC236}">
                <a16:creationId xmlns:a16="http://schemas.microsoft.com/office/drawing/2014/main" id="{A60A7806-FB37-0766-A5C5-BAE1598D97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78831" y="192722"/>
            <a:ext cx="10555969" cy="639809"/>
          </a:xfrm>
        </p:spPr>
        <p:txBody>
          <a:bodyPr/>
          <a:lstStyle/>
          <a:p>
            <a:r>
              <a:rPr lang="es-ES" dirty="0"/>
              <a:t>Financiación presupuesto de gastos 2027</a:t>
            </a:r>
            <a:br>
              <a:rPr lang="es-ES" dirty="0"/>
            </a:br>
            <a:r>
              <a:rPr lang="es-ES" dirty="0"/>
              <a:t>Entidad:  ____</a:t>
            </a:r>
            <a:endParaRPr lang="es-CO" dirty="0"/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A91C4582-D71A-1E1E-A303-C5ACFDAFA18E}"/>
              </a:ext>
            </a:extLst>
          </p:cNvPr>
          <p:cNvSpPr txBox="1"/>
          <p:nvPr/>
        </p:nvSpPr>
        <p:spPr>
          <a:xfrm>
            <a:off x="8039098" y="1721162"/>
            <a:ext cx="393382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CO" sz="1400" dirty="0"/>
              <a:t>Cifras en millones de pesos</a:t>
            </a:r>
          </a:p>
        </p:txBody>
      </p:sp>
    </p:spTree>
    <p:extLst>
      <p:ext uri="{BB962C8B-B14F-4D97-AF65-F5344CB8AC3E}">
        <p14:creationId xmlns:p14="http://schemas.microsoft.com/office/powerpoint/2010/main" val="3557038584"/>
      </p:ext>
    </p:extLst>
  </p:cSld>
  <p:clrMapOvr>
    <a:masterClrMapping/>
  </p:clrMapOvr>
</p:sld>
</file>

<file path=ppt/theme/theme1.xml><?xml version="1.0" encoding="utf-8"?>
<a:theme xmlns:a="http://schemas.openxmlformats.org/drawingml/2006/main" name="1_Tema de Office">
  <a:themeElements>
    <a:clrScheme name="presentación-2">
      <a:dk1>
        <a:srgbClr val="232A34"/>
      </a:dk1>
      <a:lt1>
        <a:srgbClr val="FFFFFF"/>
      </a:lt1>
      <a:dk2>
        <a:srgbClr val="737373"/>
      </a:dk2>
      <a:lt2>
        <a:srgbClr val="FFFFFF"/>
      </a:lt2>
      <a:accent1>
        <a:srgbClr val="F5C157"/>
      </a:accent1>
      <a:accent2>
        <a:srgbClr val="8091A9"/>
      </a:accent2>
      <a:accent3>
        <a:srgbClr val="E25E1A"/>
      </a:accent3>
      <a:accent4>
        <a:srgbClr val="92D050"/>
      </a:accent4>
      <a:accent5>
        <a:srgbClr val="00B0F0"/>
      </a:accent5>
      <a:accent6>
        <a:srgbClr val="A98FEF"/>
      </a:accent6>
      <a:hlink>
        <a:srgbClr val="42B7FE"/>
      </a:hlink>
      <a:folHlink>
        <a:srgbClr val="A5A5A5"/>
      </a:folHlink>
    </a:clrScheme>
    <a:fontScheme name="Nuevo-alcaldia">
      <a:majorFont>
        <a:latin typeface="Oswald Medium"/>
        <a:ea typeface=""/>
        <a:cs typeface=""/>
      </a:majorFont>
      <a:minorFont>
        <a:latin typeface="Lexend Dec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ítulo de la presentación" id="{F126A0A5-3E5C-4371-94CF-A4A2B1D112AC}" vid="{E36E42FB-7A5F-4D89-ABFB-5B9EBE3C9502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0E2841"/>
    </a:dk2>
    <a:lt2>
      <a:srgbClr val="E8E8E8"/>
    </a:lt2>
    <a:accent1>
      <a:srgbClr val="156082"/>
    </a:accent1>
    <a:accent2>
      <a:srgbClr val="E97132"/>
    </a:accent2>
    <a:accent3>
      <a:srgbClr val="196B24"/>
    </a:accent3>
    <a:accent4>
      <a:srgbClr val="0F9ED5"/>
    </a:accent4>
    <a:accent5>
      <a:srgbClr val="A02B93"/>
    </a:accent5>
    <a:accent6>
      <a:srgbClr val="4EA72E"/>
    </a:accent6>
    <a:hlink>
      <a:srgbClr val="467886"/>
    </a:hlink>
    <a:folHlink>
      <a:srgbClr val="96607D"/>
    </a:folHlink>
  </a:clrScheme>
  <a:fontScheme name="Office">
    <a:majorFont>
      <a:latin typeface="Aptos Display" panose="0211000402020202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Aptos Narrow" panose="0211000402020202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  <a:ln w="2540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0E2841"/>
    </a:dk2>
    <a:lt2>
      <a:srgbClr val="E8E8E8"/>
    </a:lt2>
    <a:accent1>
      <a:srgbClr val="156082"/>
    </a:accent1>
    <a:accent2>
      <a:srgbClr val="E97132"/>
    </a:accent2>
    <a:accent3>
      <a:srgbClr val="196B24"/>
    </a:accent3>
    <a:accent4>
      <a:srgbClr val="0F9ED5"/>
    </a:accent4>
    <a:accent5>
      <a:srgbClr val="A02B93"/>
    </a:accent5>
    <a:accent6>
      <a:srgbClr val="4EA72E"/>
    </a:accent6>
    <a:hlink>
      <a:srgbClr val="467886"/>
    </a:hlink>
    <a:folHlink>
      <a:srgbClr val="96607D"/>
    </a:folHlink>
  </a:clrScheme>
  <a:fontScheme name="Office">
    <a:majorFont>
      <a:latin typeface="Aptos Display" panose="0211000402020202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Aptos Narrow" panose="0211000402020202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  <a:ln w="2540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3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0E2841"/>
    </a:dk2>
    <a:lt2>
      <a:srgbClr val="E8E8E8"/>
    </a:lt2>
    <a:accent1>
      <a:srgbClr val="156082"/>
    </a:accent1>
    <a:accent2>
      <a:srgbClr val="E97132"/>
    </a:accent2>
    <a:accent3>
      <a:srgbClr val="196B24"/>
    </a:accent3>
    <a:accent4>
      <a:srgbClr val="0F9ED5"/>
    </a:accent4>
    <a:accent5>
      <a:srgbClr val="A02B93"/>
    </a:accent5>
    <a:accent6>
      <a:srgbClr val="4EA72E"/>
    </a:accent6>
    <a:hlink>
      <a:srgbClr val="467886"/>
    </a:hlink>
    <a:folHlink>
      <a:srgbClr val="96607D"/>
    </a:folHlink>
  </a:clrScheme>
  <a:fontScheme name="Office">
    <a:majorFont>
      <a:latin typeface="Aptos Display" panose="0211000402020202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Aptos Narrow" panose="0211000402020202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  <a:ln w="2540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4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0E2841"/>
    </a:dk2>
    <a:lt2>
      <a:srgbClr val="E8E8E8"/>
    </a:lt2>
    <a:accent1>
      <a:srgbClr val="156082"/>
    </a:accent1>
    <a:accent2>
      <a:srgbClr val="E97132"/>
    </a:accent2>
    <a:accent3>
      <a:srgbClr val="196B24"/>
    </a:accent3>
    <a:accent4>
      <a:srgbClr val="0F9ED5"/>
    </a:accent4>
    <a:accent5>
      <a:srgbClr val="A02B93"/>
    </a:accent5>
    <a:accent6>
      <a:srgbClr val="4EA72E"/>
    </a:accent6>
    <a:hlink>
      <a:srgbClr val="467886"/>
    </a:hlink>
    <a:folHlink>
      <a:srgbClr val="96607D"/>
    </a:folHlink>
  </a:clrScheme>
  <a:fontScheme name="Office">
    <a:majorFont>
      <a:latin typeface="Aptos Display" panose="0211000402020202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Aptos Narrow" panose="0211000402020202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  <a:ln w="2540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5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0E2841"/>
    </a:dk2>
    <a:lt2>
      <a:srgbClr val="E8E8E8"/>
    </a:lt2>
    <a:accent1>
      <a:srgbClr val="156082"/>
    </a:accent1>
    <a:accent2>
      <a:srgbClr val="E97132"/>
    </a:accent2>
    <a:accent3>
      <a:srgbClr val="196B24"/>
    </a:accent3>
    <a:accent4>
      <a:srgbClr val="0F9ED5"/>
    </a:accent4>
    <a:accent5>
      <a:srgbClr val="A02B93"/>
    </a:accent5>
    <a:accent6>
      <a:srgbClr val="4EA72E"/>
    </a:accent6>
    <a:hlink>
      <a:srgbClr val="467886"/>
    </a:hlink>
    <a:folHlink>
      <a:srgbClr val="96607D"/>
    </a:folHlink>
  </a:clrScheme>
  <a:fontScheme name="Office">
    <a:majorFont>
      <a:latin typeface="Aptos Display" panose="0211000402020202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Aptos Narrow" panose="0211000402020202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  <a:ln w="2540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6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0E2841"/>
    </a:dk2>
    <a:lt2>
      <a:srgbClr val="E8E8E8"/>
    </a:lt2>
    <a:accent1>
      <a:srgbClr val="156082"/>
    </a:accent1>
    <a:accent2>
      <a:srgbClr val="E97132"/>
    </a:accent2>
    <a:accent3>
      <a:srgbClr val="196B24"/>
    </a:accent3>
    <a:accent4>
      <a:srgbClr val="0F9ED5"/>
    </a:accent4>
    <a:accent5>
      <a:srgbClr val="A02B93"/>
    </a:accent5>
    <a:accent6>
      <a:srgbClr val="4EA72E"/>
    </a:accent6>
    <a:hlink>
      <a:srgbClr val="467886"/>
    </a:hlink>
    <a:folHlink>
      <a:srgbClr val="96607D"/>
    </a:folHlink>
  </a:clrScheme>
  <a:fontScheme name="Office">
    <a:majorFont>
      <a:latin typeface="Aptos Display" panose="0211000402020202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Aptos Narrow" panose="0211000402020202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  <a:ln w="2540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2085</TotalTime>
  <Words>730</Words>
  <Application>Microsoft Office PowerPoint</Application>
  <PresentationFormat>Panorámica</PresentationFormat>
  <Paragraphs>186</Paragraphs>
  <Slides>16</Slides>
  <Notes>0</Notes>
  <HiddenSlides>0</HiddenSlides>
  <MMClips>0</MMClips>
  <ScaleCrop>false</ScaleCrop>
  <HeadingPairs>
    <vt:vector size="8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Servidores OLE incrustados</vt:lpstr>
      </vt:variant>
      <vt:variant>
        <vt:i4>1</vt:i4>
      </vt:variant>
      <vt:variant>
        <vt:lpstr>Títulos de diapositiva</vt:lpstr>
      </vt:variant>
      <vt:variant>
        <vt:i4>16</vt:i4>
      </vt:variant>
    </vt:vector>
  </HeadingPairs>
  <TitlesOfParts>
    <vt:vector size="22" baseType="lpstr">
      <vt:lpstr>Lexend Deca</vt:lpstr>
      <vt:lpstr>Aptos</vt:lpstr>
      <vt:lpstr>Aptos Narrow</vt:lpstr>
      <vt:lpstr>Arial</vt:lpstr>
      <vt:lpstr>1_Tema de Office</vt:lpstr>
      <vt:lpstr>Worksheet</vt:lpstr>
      <vt:lpstr>Anteproyecto de Presupuesto 2027</vt:lpstr>
      <vt:lpstr>Contenido</vt:lpstr>
      <vt:lpstr>1. Ejecución presupuestal 2026 Sector _____</vt:lpstr>
      <vt:lpstr>2. Presupuesto 2027  SECTOR _____</vt:lpstr>
      <vt:lpstr>3. Principales logros de inversión en 2026 Sector ___</vt:lpstr>
      <vt:lpstr>4. Principales apuestas de inversión a financiar en el 2027 Sector ___</vt:lpstr>
      <vt:lpstr>5. Obras de infraestructura a financiar con recursos 2027 Sector ___</vt:lpstr>
      <vt:lpstr>6. Anteproyecto de Presupuesto 2027</vt:lpstr>
      <vt:lpstr>Financiación presupuesto de gastos 2027 Entidad:  ____</vt:lpstr>
      <vt:lpstr>Comportamiento histórico del presupuesto de gastos  Entidad:  ____</vt:lpstr>
      <vt:lpstr>Austeridad en el gasto Entidad  ____</vt:lpstr>
      <vt:lpstr> Principales Productos PMR Entidad ____</vt:lpstr>
      <vt:lpstr>Metas Plan de Desarrollo Entidad ____</vt:lpstr>
      <vt:lpstr>POAI Entidad ____</vt:lpstr>
      <vt:lpstr>Productos Entidad ____</vt:lpstr>
      <vt:lpstr>Gracias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Anteproyecto de Presupuesto 2026</dc:title>
  <dc:creator>Clara Marcela Mejía Múnera</dc:creator>
  <cp:lastModifiedBy>Pedro Guillermo Vargas Rodriguez</cp:lastModifiedBy>
  <cp:revision>14</cp:revision>
  <dcterms:created xsi:type="dcterms:W3CDTF">2025-01-30T15:50:55Z</dcterms:created>
  <dcterms:modified xsi:type="dcterms:W3CDTF">2026-07-03T13:42:29Z</dcterms:modified>
</cp:coreProperties>
</file>