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1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7" r:id="rId3"/>
    <p:sldId id="269" r:id="rId4"/>
    <p:sldId id="272" r:id="rId5"/>
    <p:sldId id="334" r:id="rId6"/>
    <p:sldId id="335" r:id="rId7"/>
    <p:sldId id="336" r:id="rId8"/>
    <p:sldId id="337" r:id="rId9"/>
    <p:sldId id="343" r:id="rId10"/>
    <p:sldId id="338" r:id="rId11"/>
    <p:sldId id="339" r:id="rId12"/>
    <p:sldId id="340" r:id="rId13"/>
    <p:sldId id="344" r:id="rId14"/>
    <p:sldId id="345" r:id="rId15"/>
    <p:sldId id="342" r:id="rId16"/>
    <p:sldId id="281" r:id="rId17"/>
    <p:sldId id="282" r:id="rId18"/>
    <p:sldId id="311" r:id="rId19"/>
    <p:sldId id="286" r:id="rId20"/>
    <p:sldId id="316" r:id="rId21"/>
    <p:sldId id="312" r:id="rId22"/>
    <p:sldId id="313" r:id="rId23"/>
    <p:sldId id="314" r:id="rId24"/>
    <p:sldId id="283" r:id="rId25"/>
    <p:sldId id="315" r:id="rId26"/>
    <p:sldId id="284" r:id="rId27"/>
    <p:sldId id="318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46" r:id="rId36"/>
    <p:sldId id="347" r:id="rId37"/>
    <p:sldId id="348" r:id="rId38"/>
    <p:sldId id="349" r:id="rId39"/>
    <p:sldId id="350" r:id="rId40"/>
    <p:sldId id="352" r:id="rId41"/>
    <p:sldId id="353" r:id="rId42"/>
    <p:sldId id="354" r:id="rId43"/>
    <p:sldId id="355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E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7" autoAdjust="0"/>
  </p:normalViewPr>
  <p:slideViewPr>
    <p:cSldViewPr>
      <p:cViewPr>
        <p:scale>
          <a:sx n="70" d="100"/>
          <a:sy n="70" d="100"/>
        </p:scale>
        <p:origin x="-108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44F7414-4FFB-4132-9FF9-01071B2B85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888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AEC778D-697F-432D-BB8F-07161372B9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338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23BCB-5B84-4AE8-ABE3-DF8B1F56D9DE}" type="slidenum">
              <a:rPr lang="es-ES"/>
              <a:pPr/>
              <a:t>1</a:t>
            </a:fld>
            <a:endParaRPr lang="es-E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28752-5627-4EBD-B1A9-88047CBF0AAF}" type="slidenum">
              <a:rPr lang="es-ES"/>
              <a:pPr/>
              <a:t>2</a:t>
            </a:fld>
            <a:endParaRPr lang="es-E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8819-93B0-405C-B4BF-3E8EB1CF20DC}" type="datetimeFigureOut">
              <a:rPr lang="es-CO" smtClean="0"/>
              <a:pPr/>
              <a:t>23/04/2013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5E06-8A99-40FF-9EE7-4A9447E1BD6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3 Rectángulo"/>
          <p:cNvSpPr/>
          <p:nvPr userDrawn="1"/>
        </p:nvSpPr>
        <p:spPr>
          <a:xfrm>
            <a:off x="3419872" y="0"/>
            <a:ext cx="5724128" cy="76470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 userDrawn="1"/>
        </p:nvSpPr>
        <p:spPr>
          <a:xfrm>
            <a:off x="0" y="0"/>
            <a:ext cx="3419872" cy="764704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4 Marcador de contenido"/>
          <p:cNvSpPr>
            <a:spLocks noGrp="1"/>
          </p:cNvSpPr>
          <p:nvPr userDrawn="1">
            <p:ph idx="13"/>
          </p:nvPr>
        </p:nvSpPr>
        <p:spPr>
          <a:xfrm>
            <a:off x="3419872" y="188640"/>
            <a:ext cx="5724128" cy="57606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  <a:defRPr/>
            </a:pPr>
            <a:r>
              <a:rPr lang="es-CO" b="1" dirty="0" smtClean="0">
                <a:solidFill>
                  <a:schemeClr val="bg1"/>
                </a:solidFill>
              </a:rPr>
              <a:t>Títulos</a:t>
            </a:r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8819-93B0-405C-B4BF-3E8EB1CF20DC}" type="datetimeFigureOut">
              <a:rPr lang="es-CO" smtClean="0"/>
              <a:pPr/>
              <a:t>23/04/2013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5E06-8A99-40FF-9EE7-4A9447E1BD6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8819-93B0-405C-B4BF-3E8EB1CF20DC}" type="datetimeFigureOut">
              <a:rPr lang="es-CO" smtClean="0"/>
              <a:pPr/>
              <a:t>23/04/2013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5E06-8A99-40FF-9EE7-4A9447E1BD6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8819-93B0-405C-B4BF-3E8EB1CF20DC}" type="datetimeFigureOut">
              <a:rPr lang="es-CO" smtClean="0"/>
              <a:pPr/>
              <a:t>23/04/2013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5E06-8A99-40FF-9EE7-4A9447E1BD6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8819-93B0-405C-B4BF-3E8EB1CF20DC}" type="datetimeFigureOut">
              <a:rPr lang="es-CO" smtClean="0"/>
              <a:pPr/>
              <a:t>23/04/2013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5E06-8A99-40FF-9EE7-4A9447E1BD6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8819-93B0-405C-B4BF-3E8EB1CF20DC}" type="datetimeFigureOut">
              <a:rPr lang="es-CO" smtClean="0"/>
              <a:pPr/>
              <a:t>23/04/2013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5E06-8A99-40FF-9EE7-4A9447E1BD6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6" name="5 Rectángulo"/>
          <p:cNvSpPr/>
          <p:nvPr userDrawn="1"/>
        </p:nvSpPr>
        <p:spPr>
          <a:xfrm>
            <a:off x="3419872" y="0"/>
            <a:ext cx="5724128" cy="76470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 userDrawn="1"/>
        </p:nvSpPr>
        <p:spPr>
          <a:xfrm>
            <a:off x="0" y="0"/>
            <a:ext cx="3419872" cy="764704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4 Marcador de contenido"/>
          <p:cNvSpPr>
            <a:spLocks noGrp="1"/>
          </p:cNvSpPr>
          <p:nvPr userDrawn="1">
            <p:ph idx="13"/>
          </p:nvPr>
        </p:nvSpPr>
        <p:spPr>
          <a:xfrm>
            <a:off x="3419872" y="188640"/>
            <a:ext cx="5724128" cy="57606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  <a:defRPr/>
            </a:pPr>
            <a:r>
              <a:rPr lang="es-CO" b="1" dirty="0" smtClean="0">
                <a:solidFill>
                  <a:schemeClr val="bg1"/>
                </a:solidFill>
              </a:rPr>
              <a:t>Títulos</a:t>
            </a:r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8819-93B0-405C-B4BF-3E8EB1CF20DC}" type="datetimeFigureOut">
              <a:rPr lang="es-CO" smtClean="0"/>
              <a:pPr/>
              <a:t>23/04/2013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5E06-8A99-40FF-9EE7-4A9447E1BD6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5" name="4 Rectángulo"/>
          <p:cNvSpPr/>
          <p:nvPr userDrawn="1"/>
        </p:nvSpPr>
        <p:spPr>
          <a:xfrm>
            <a:off x="3419872" y="0"/>
            <a:ext cx="5724128" cy="76470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 userDrawn="1"/>
        </p:nvSpPr>
        <p:spPr>
          <a:xfrm>
            <a:off x="0" y="0"/>
            <a:ext cx="3419872" cy="764704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4 Marcador de contenido"/>
          <p:cNvSpPr>
            <a:spLocks noGrp="1"/>
          </p:cNvSpPr>
          <p:nvPr userDrawn="1">
            <p:ph idx="13"/>
          </p:nvPr>
        </p:nvSpPr>
        <p:spPr>
          <a:xfrm>
            <a:off x="3419872" y="188640"/>
            <a:ext cx="5724128" cy="57606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  <a:defRPr/>
            </a:pPr>
            <a:r>
              <a:rPr lang="es-CO" b="1" dirty="0" smtClean="0">
                <a:solidFill>
                  <a:schemeClr val="bg1"/>
                </a:solidFill>
              </a:rPr>
              <a:t>Títulos</a:t>
            </a:r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8819-93B0-405C-B4BF-3E8EB1CF20DC}" type="datetimeFigureOut">
              <a:rPr lang="es-CO" smtClean="0"/>
              <a:pPr/>
              <a:t>23/04/2013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5E06-8A99-40FF-9EE7-4A9447E1BD6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1" name="10 Rectángulo"/>
          <p:cNvSpPr/>
          <p:nvPr userDrawn="1"/>
        </p:nvSpPr>
        <p:spPr>
          <a:xfrm>
            <a:off x="3419872" y="0"/>
            <a:ext cx="5724128" cy="76470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 userDrawn="1"/>
        </p:nvSpPr>
        <p:spPr>
          <a:xfrm>
            <a:off x="0" y="0"/>
            <a:ext cx="3419872" cy="764704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4 Marcador de contenido"/>
          <p:cNvSpPr>
            <a:spLocks noGrp="1"/>
          </p:cNvSpPr>
          <p:nvPr userDrawn="1">
            <p:ph idx="13"/>
          </p:nvPr>
        </p:nvSpPr>
        <p:spPr>
          <a:xfrm>
            <a:off x="3419872" y="188640"/>
            <a:ext cx="5724128" cy="57606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  <a:defRPr/>
            </a:pPr>
            <a:r>
              <a:rPr lang="es-CO" b="1" dirty="0" smtClean="0">
                <a:solidFill>
                  <a:schemeClr val="bg1"/>
                </a:solidFill>
              </a:rPr>
              <a:t>Títulos</a:t>
            </a:r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8819-93B0-405C-B4BF-3E8EB1CF20DC}" type="datetimeFigureOut">
              <a:rPr lang="es-CO" smtClean="0"/>
              <a:pPr/>
              <a:t>23/04/2013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35E06-8A99-40FF-9EE7-4A9447E1BD6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6 Rectángulo"/>
          <p:cNvSpPr/>
          <p:nvPr userDrawn="1"/>
        </p:nvSpPr>
        <p:spPr>
          <a:xfrm>
            <a:off x="3419872" y="0"/>
            <a:ext cx="5724128" cy="76470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 userDrawn="1"/>
        </p:nvSpPr>
        <p:spPr>
          <a:xfrm>
            <a:off x="0" y="0"/>
            <a:ext cx="3419872" cy="764704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4 Marcador de contenido"/>
          <p:cNvSpPr>
            <a:spLocks noGrp="1"/>
          </p:cNvSpPr>
          <p:nvPr userDrawn="1">
            <p:ph idx="13"/>
          </p:nvPr>
        </p:nvSpPr>
        <p:spPr>
          <a:xfrm>
            <a:off x="3419872" y="188640"/>
            <a:ext cx="5724128" cy="57606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  <a:defRPr/>
            </a:pPr>
            <a:r>
              <a:rPr lang="es-CO" b="1" dirty="0" smtClean="0">
                <a:solidFill>
                  <a:schemeClr val="bg1"/>
                </a:solidFill>
              </a:rPr>
              <a:t>Títulos</a:t>
            </a:r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38819-93B0-405C-B4BF-3E8EB1CF20DC}" type="datetimeFigureOut">
              <a:rPr lang="es-CO" smtClean="0"/>
              <a:pPr/>
              <a:t>23/04/2013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35E06-8A99-40FF-9EE7-4A9447E1BD6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2" r:id="rId9"/>
    <p:sldLayoutId id="2147483673" r:id="rId10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2592388" y="3068638"/>
            <a:ext cx="205263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s-CO" sz="1200"/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539750" y="3068638"/>
            <a:ext cx="2052638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s-CO" sz="1200"/>
          </a:p>
        </p:txBody>
      </p:sp>
      <p:sp>
        <p:nvSpPr>
          <p:cNvPr id="10" name="32 Título"/>
          <p:cNvSpPr txBox="1">
            <a:spLocks/>
          </p:cNvSpPr>
          <p:nvPr/>
        </p:nvSpPr>
        <p:spPr>
          <a:xfrm>
            <a:off x="722313" y="3795117"/>
            <a:ext cx="7772400" cy="18661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JUDICIALES Y CONCURSALES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noProof="0" dirty="0" smtClean="0">
                <a:latin typeface="+mj-lt"/>
                <a:ea typeface="+mj-ea"/>
                <a:cs typeface="+mj-cs"/>
              </a:rPr>
              <a:t>SIPROJ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8 Marcador de texto"/>
          <p:cNvSpPr txBox="1">
            <a:spLocks/>
          </p:cNvSpPr>
          <p:nvPr/>
        </p:nvSpPr>
        <p:spPr>
          <a:xfrm>
            <a:off x="722313" y="2294930"/>
            <a:ext cx="7772400" cy="1500187"/>
          </a:xfrm>
          <a:prstGeom prst="rect">
            <a:avLst/>
          </a:prstGeom>
        </p:spPr>
        <p:txBody>
          <a:bodyPr anchor="b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DIRECCIÓN DISTRITAL DE CONTABILIDAD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3"/>
          </p:nvPr>
        </p:nvSpPr>
        <p:spPr>
          <a:xfrm>
            <a:off x="1547664" y="188640"/>
            <a:ext cx="6696744" cy="5760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CONSULTA  </a:t>
            </a:r>
            <a:r>
              <a:rPr lang="es-CO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APLICATIVO SIPROJ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8922343">
            <a:off x="3311301" y="2226070"/>
            <a:ext cx="1892300" cy="467519"/>
          </a:xfrm>
          <a:prstGeom prst="leftArrow">
            <a:avLst>
              <a:gd name="adj1" fmla="val 50000"/>
              <a:gd name="adj2" fmla="val 54001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3"/>
          </p:nvPr>
        </p:nvSpPr>
        <p:spPr>
          <a:xfrm>
            <a:off x="1547664" y="188640"/>
            <a:ext cx="6696744" cy="5760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CONSULTA  </a:t>
            </a:r>
            <a:r>
              <a:rPr lang="es-CO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APLICATIVO SIPROJ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9511374">
            <a:off x="4032070" y="2847169"/>
            <a:ext cx="1892300" cy="467519"/>
          </a:xfrm>
          <a:prstGeom prst="leftArrow">
            <a:avLst>
              <a:gd name="adj1" fmla="val 50000"/>
              <a:gd name="adj2" fmla="val 54001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3"/>
          </p:nvPr>
        </p:nvSpPr>
        <p:spPr>
          <a:xfrm>
            <a:off x="1547664" y="188640"/>
            <a:ext cx="6696744" cy="5760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CONSULTA  </a:t>
            </a:r>
            <a:r>
              <a:rPr lang="es-CO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APLICATIVO SIPROJ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512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8473601">
            <a:off x="1871162" y="2717320"/>
            <a:ext cx="1892300" cy="467519"/>
          </a:xfrm>
          <a:prstGeom prst="leftArrow">
            <a:avLst>
              <a:gd name="adj1" fmla="val 50000"/>
              <a:gd name="adj2" fmla="val 54001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9376756">
            <a:off x="4665815" y="2871798"/>
            <a:ext cx="1892300" cy="467519"/>
          </a:xfrm>
          <a:prstGeom prst="leftArrow">
            <a:avLst>
              <a:gd name="adj1" fmla="val 50000"/>
              <a:gd name="adj2" fmla="val 54001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0800000">
            <a:off x="-180528" y="4509120"/>
            <a:ext cx="1892300" cy="467519"/>
          </a:xfrm>
          <a:prstGeom prst="leftArrow">
            <a:avLst>
              <a:gd name="adj1" fmla="val 50000"/>
              <a:gd name="adj2" fmla="val 54001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9686089">
            <a:off x="1883317" y="3492640"/>
            <a:ext cx="1208732" cy="525682"/>
          </a:xfrm>
          <a:prstGeom prst="leftArrow">
            <a:avLst>
              <a:gd name="adj1" fmla="val 36777"/>
              <a:gd name="adj2" fmla="val 49593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8830143">
            <a:off x="1737649" y="4866810"/>
            <a:ext cx="1208732" cy="525682"/>
          </a:xfrm>
          <a:prstGeom prst="leftArrow">
            <a:avLst>
              <a:gd name="adj1" fmla="val 36777"/>
              <a:gd name="adj2" fmla="val 49593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6588224" y="1246748"/>
            <a:ext cx="1440160" cy="627549"/>
          </a:xfrm>
          <a:prstGeom prst="ellipse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CONTROL</a:t>
            </a:r>
          </a:p>
          <a:p>
            <a:pPr algn="ctr">
              <a:spcBef>
                <a:spcPts val="600"/>
              </a:spcBef>
            </a:pP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9390</a:t>
            </a:r>
            <a:endParaRPr lang="es-ES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6552727" y="2348880"/>
            <a:ext cx="1783010" cy="1146899"/>
          </a:xfrm>
          <a:prstGeom prst="ellipse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VALORACION FALLOS FAVAROBLES</a:t>
            </a:r>
          </a:p>
          <a:p>
            <a:pPr algn="ctr">
              <a:spcBef>
                <a:spcPts val="600"/>
              </a:spcBef>
            </a:pP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9120</a:t>
            </a:r>
            <a:endParaRPr lang="es-ES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300192" y="3645024"/>
            <a:ext cx="2124743" cy="887224"/>
          </a:xfrm>
          <a:prstGeom prst="ellipse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FALLOS DESFAVORABLES</a:t>
            </a:r>
          </a:p>
          <a:p>
            <a:pPr algn="ctr">
              <a:spcBef>
                <a:spcPts val="600"/>
              </a:spcBef>
            </a:pP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2710</a:t>
            </a:r>
            <a:endParaRPr lang="es-ES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372200" y="4968036"/>
            <a:ext cx="1944216" cy="887224"/>
          </a:xfrm>
          <a:prstGeom prst="ellipse">
            <a:avLst/>
          </a:prstGeom>
          <a:ln>
            <a:headEnd type="none" w="sm" len="sm"/>
            <a:tailEnd type="none" w="sm" len="sm"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OBLIGACIÒN  REAL</a:t>
            </a:r>
          </a:p>
          <a:p>
            <a:pPr algn="ctr">
              <a:spcBef>
                <a:spcPts val="600"/>
              </a:spcBef>
            </a:pPr>
            <a:r>
              <a:rPr lang="es-ES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2460</a:t>
            </a:r>
            <a:endParaRPr lang="es-ES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23528" y="2351958"/>
            <a:ext cx="100811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Activos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107504" y="4415472"/>
            <a:ext cx="1368152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Terminados Desfavorables</a:t>
            </a:r>
            <a:endParaRPr lang="es-ES" sz="1400" dirty="0"/>
          </a:p>
        </p:txBody>
      </p:sp>
      <p:cxnSp>
        <p:nvCxnSpPr>
          <p:cNvPr id="10" name="9 Conector recto"/>
          <p:cNvCxnSpPr/>
          <p:nvPr/>
        </p:nvCxnSpPr>
        <p:spPr>
          <a:xfrm>
            <a:off x="1547664" y="4725144"/>
            <a:ext cx="288032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835696" y="4221088"/>
            <a:ext cx="0" cy="93610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835696" y="4221088"/>
            <a:ext cx="36004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835696" y="5157192"/>
            <a:ext cx="36004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Proceso alternativo"/>
          <p:cNvSpPr/>
          <p:nvPr/>
        </p:nvSpPr>
        <p:spPr>
          <a:xfrm>
            <a:off x="2195736" y="4019428"/>
            <a:ext cx="1512168" cy="46805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Sin Cumplimiento</a:t>
            </a:r>
            <a:endParaRPr lang="es-ES" sz="1600" dirty="0"/>
          </a:p>
        </p:txBody>
      </p:sp>
      <p:grpSp>
        <p:nvGrpSpPr>
          <p:cNvPr id="15" name="75 Grupo"/>
          <p:cNvGrpSpPr/>
          <p:nvPr/>
        </p:nvGrpSpPr>
        <p:grpSpPr>
          <a:xfrm>
            <a:off x="3707904" y="4005064"/>
            <a:ext cx="288032" cy="396044"/>
            <a:chOff x="3707904" y="4019428"/>
            <a:chExt cx="288032" cy="396044"/>
          </a:xfrm>
        </p:grpSpPr>
        <p:cxnSp>
          <p:nvCxnSpPr>
            <p:cNvPr id="16" name="15 Conector recto"/>
            <p:cNvCxnSpPr>
              <a:stCxn id="14" idx="3"/>
            </p:cNvCxnSpPr>
            <p:nvPr/>
          </p:nvCxnSpPr>
          <p:spPr>
            <a:xfrm flipV="1">
              <a:off x="3707904" y="4019428"/>
              <a:ext cx="288032" cy="234026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>
              <a:stCxn id="14" idx="3"/>
            </p:cNvCxnSpPr>
            <p:nvPr/>
          </p:nvCxnSpPr>
          <p:spPr>
            <a:xfrm>
              <a:off x="3707904" y="4253454"/>
              <a:ext cx="288032" cy="162018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17 Redondear rectángulo de esquina diagonal"/>
          <p:cNvSpPr/>
          <p:nvPr/>
        </p:nvSpPr>
        <p:spPr>
          <a:xfrm>
            <a:off x="4067944" y="4265674"/>
            <a:ext cx="864096" cy="29959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$$$</a:t>
            </a:r>
            <a:endParaRPr lang="es-ES" sz="1400" b="1" dirty="0"/>
          </a:p>
        </p:txBody>
      </p:sp>
      <p:sp>
        <p:nvSpPr>
          <p:cNvPr id="19" name="18 Redondear rectángulo de esquina diagonal"/>
          <p:cNvSpPr/>
          <p:nvPr/>
        </p:nvSpPr>
        <p:spPr>
          <a:xfrm>
            <a:off x="4035763" y="3816176"/>
            <a:ext cx="864096" cy="29959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O.H</a:t>
            </a:r>
            <a:endParaRPr lang="es-ES" sz="1400" b="1" dirty="0"/>
          </a:p>
        </p:txBody>
      </p:sp>
      <p:sp>
        <p:nvSpPr>
          <p:cNvPr id="20" name="19 Proceso alternativo"/>
          <p:cNvSpPr/>
          <p:nvPr/>
        </p:nvSpPr>
        <p:spPr>
          <a:xfrm>
            <a:off x="2199560" y="4991536"/>
            <a:ext cx="1512168" cy="46805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Con Cumplimiento</a:t>
            </a:r>
            <a:endParaRPr lang="es-ES" sz="1600" dirty="0"/>
          </a:p>
        </p:txBody>
      </p:sp>
      <p:grpSp>
        <p:nvGrpSpPr>
          <p:cNvPr id="21" name="83 Grupo"/>
          <p:cNvGrpSpPr/>
          <p:nvPr/>
        </p:nvGrpSpPr>
        <p:grpSpPr>
          <a:xfrm>
            <a:off x="3707904" y="5013176"/>
            <a:ext cx="284208" cy="360040"/>
            <a:chOff x="3711728" y="4991536"/>
            <a:chExt cx="284208" cy="360040"/>
          </a:xfrm>
        </p:grpSpPr>
        <p:cxnSp>
          <p:nvCxnSpPr>
            <p:cNvPr id="22" name="21 Conector recto"/>
            <p:cNvCxnSpPr>
              <a:stCxn id="20" idx="3"/>
            </p:cNvCxnSpPr>
            <p:nvPr/>
          </p:nvCxnSpPr>
          <p:spPr>
            <a:xfrm flipV="1">
              <a:off x="3711728" y="4991536"/>
              <a:ext cx="284208" cy="234026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>
              <a:stCxn id="20" idx="3"/>
            </p:cNvCxnSpPr>
            <p:nvPr/>
          </p:nvCxnSpPr>
          <p:spPr>
            <a:xfrm>
              <a:off x="3711728" y="5225562"/>
              <a:ext cx="284208" cy="126014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23 Redondear rectángulo de esquina diagonal"/>
          <p:cNvSpPr/>
          <p:nvPr/>
        </p:nvSpPr>
        <p:spPr>
          <a:xfrm>
            <a:off x="4067944" y="4847520"/>
            <a:ext cx="854944" cy="286544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O.H</a:t>
            </a:r>
            <a:endParaRPr lang="es-ES" sz="1400" b="1" dirty="0"/>
          </a:p>
        </p:txBody>
      </p:sp>
      <p:sp>
        <p:nvSpPr>
          <p:cNvPr id="25" name="24 Redondear rectángulo de esquina diagonal"/>
          <p:cNvSpPr/>
          <p:nvPr/>
        </p:nvSpPr>
        <p:spPr>
          <a:xfrm>
            <a:off x="4077096" y="5279396"/>
            <a:ext cx="854944" cy="286544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$$$</a:t>
            </a:r>
            <a:endParaRPr lang="es-ES" sz="1400" b="1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109072" y="5733256"/>
            <a:ext cx="1368152" cy="5760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Terminados Favorables</a:t>
            </a:r>
            <a:endParaRPr lang="es-ES" sz="1400" dirty="0"/>
          </a:p>
        </p:txBody>
      </p:sp>
      <p:grpSp>
        <p:nvGrpSpPr>
          <p:cNvPr id="27" name="57 Grupo"/>
          <p:cNvGrpSpPr/>
          <p:nvPr/>
        </p:nvGrpSpPr>
        <p:grpSpPr>
          <a:xfrm>
            <a:off x="1331640" y="2567982"/>
            <a:ext cx="4896544" cy="1571022"/>
            <a:chOff x="1619672" y="2229582"/>
            <a:chExt cx="5184576" cy="1571022"/>
          </a:xfrm>
        </p:grpSpPr>
        <p:grpSp>
          <p:nvGrpSpPr>
            <p:cNvPr id="28" name="48 Grupo"/>
            <p:cNvGrpSpPr/>
            <p:nvPr/>
          </p:nvGrpSpPr>
          <p:grpSpPr>
            <a:xfrm>
              <a:off x="6084168" y="2229582"/>
              <a:ext cx="720080" cy="1571022"/>
              <a:chOff x="5503168" y="1822796"/>
              <a:chExt cx="720080" cy="1571022"/>
            </a:xfrm>
          </p:grpSpPr>
          <p:cxnSp>
            <p:nvCxnSpPr>
              <p:cNvPr id="30" name="29 Conector recto"/>
              <p:cNvCxnSpPr/>
              <p:nvPr/>
            </p:nvCxnSpPr>
            <p:spPr>
              <a:xfrm flipH="1" flipV="1">
                <a:off x="5508104" y="3370582"/>
                <a:ext cx="715144" cy="23236"/>
              </a:xfrm>
              <a:prstGeom prst="line">
                <a:avLst/>
              </a:prstGeom>
              <a:ln w="38100">
                <a:prstDash val="sysDash"/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"/>
              <p:cNvCxnSpPr/>
              <p:nvPr/>
            </p:nvCxnSpPr>
            <p:spPr>
              <a:xfrm flipH="1" flipV="1">
                <a:off x="5503168" y="1822796"/>
                <a:ext cx="4936" cy="1547790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28 Conector recto de flecha"/>
            <p:cNvCxnSpPr/>
            <p:nvPr/>
          </p:nvCxnSpPr>
          <p:spPr>
            <a:xfrm flipH="1">
              <a:off x="1619672" y="2229582"/>
              <a:ext cx="4434722" cy="0"/>
            </a:xfrm>
            <a:prstGeom prst="straightConnector1">
              <a:avLst/>
            </a:prstGeom>
            <a:ln w="38100"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67 Grupo"/>
          <p:cNvGrpSpPr/>
          <p:nvPr/>
        </p:nvGrpSpPr>
        <p:grpSpPr>
          <a:xfrm>
            <a:off x="1403648" y="2542892"/>
            <a:ext cx="5112568" cy="336914"/>
            <a:chOff x="1632256" y="2229582"/>
            <a:chExt cx="5460024" cy="336914"/>
          </a:xfrm>
        </p:grpSpPr>
        <p:grpSp>
          <p:nvGrpSpPr>
            <p:cNvPr id="33" name="40 Grupo"/>
            <p:cNvGrpSpPr/>
            <p:nvPr/>
          </p:nvGrpSpPr>
          <p:grpSpPr>
            <a:xfrm>
              <a:off x="6066978" y="2229582"/>
              <a:ext cx="1025302" cy="336914"/>
              <a:chOff x="5508104" y="3033672"/>
              <a:chExt cx="1025302" cy="336914"/>
            </a:xfrm>
          </p:grpSpPr>
          <p:cxnSp>
            <p:nvCxnSpPr>
              <p:cNvPr id="35" name="34 Conector recto"/>
              <p:cNvCxnSpPr/>
              <p:nvPr/>
            </p:nvCxnSpPr>
            <p:spPr>
              <a:xfrm flipH="1" flipV="1">
                <a:off x="5508104" y="3370582"/>
                <a:ext cx="1025302" cy="2"/>
              </a:xfrm>
              <a:prstGeom prst="line">
                <a:avLst/>
              </a:prstGeom>
              <a:ln w="38100">
                <a:prstDash val="sys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>
              <a:xfrm flipV="1">
                <a:off x="5508104" y="3033672"/>
                <a:ext cx="0" cy="336914"/>
              </a:xfrm>
              <a:prstGeom prst="line">
                <a:avLst/>
              </a:prstGeom>
              <a:ln w="38100">
                <a:prstDash val="sysDash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33 Conector recto de flecha"/>
            <p:cNvCxnSpPr/>
            <p:nvPr/>
          </p:nvCxnSpPr>
          <p:spPr>
            <a:xfrm flipH="1">
              <a:off x="1632256" y="2229582"/>
              <a:ext cx="4434722" cy="0"/>
            </a:xfrm>
            <a:prstGeom prst="straightConnector1">
              <a:avLst/>
            </a:prstGeom>
            <a:ln w="38100">
              <a:prstDash val="sysDash"/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73 Grupo"/>
          <p:cNvGrpSpPr/>
          <p:nvPr/>
        </p:nvGrpSpPr>
        <p:grpSpPr>
          <a:xfrm>
            <a:off x="1403648" y="1606788"/>
            <a:ext cx="5184576" cy="960822"/>
            <a:chOff x="1619672" y="1268760"/>
            <a:chExt cx="5616625" cy="960822"/>
          </a:xfrm>
        </p:grpSpPr>
        <p:cxnSp>
          <p:nvCxnSpPr>
            <p:cNvPr id="38" name="37 Conector recto"/>
            <p:cNvCxnSpPr/>
            <p:nvPr/>
          </p:nvCxnSpPr>
          <p:spPr>
            <a:xfrm>
              <a:off x="6084168" y="1268760"/>
              <a:ext cx="0" cy="960822"/>
            </a:xfrm>
            <a:prstGeom prst="line">
              <a:avLst/>
            </a:prstGeom>
            <a:ln w="38100"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>
              <a:off x="6084168" y="1268760"/>
              <a:ext cx="1152129" cy="0"/>
            </a:xfrm>
            <a:prstGeom prst="line">
              <a:avLst/>
            </a:prstGeom>
            <a:ln w="38100">
              <a:prstDash val="sysDash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 de flecha"/>
            <p:cNvCxnSpPr/>
            <p:nvPr/>
          </p:nvCxnSpPr>
          <p:spPr>
            <a:xfrm flipH="1">
              <a:off x="1619672" y="2229582"/>
              <a:ext cx="4464496" cy="0"/>
            </a:xfrm>
            <a:prstGeom prst="straightConnector1">
              <a:avLst/>
            </a:prstGeom>
            <a:ln w="38100"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85 Grupo"/>
          <p:cNvGrpSpPr/>
          <p:nvPr/>
        </p:nvGrpSpPr>
        <p:grpSpPr>
          <a:xfrm>
            <a:off x="2919639" y="1606788"/>
            <a:ext cx="3380553" cy="2359187"/>
            <a:chOff x="3239852" y="1412427"/>
            <a:chExt cx="3596577" cy="2215147"/>
          </a:xfrm>
        </p:grpSpPr>
        <p:cxnSp>
          <p:nvCxnSpPr>
            <p:cNvPr id="42" name="41 Conector recto"/>
            <p:cNvCxnSpPr/>
            <p:nvPr/>
          </p:nvCxnSpPr>
          <p:spPr>
            <a:xfrm>
              <a:off x="3275856" y="1412427"/>
              <a:ext cx="3560573" cy="350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 de flecha"/>
            <p:cNvCxnSpPr/>
            <p:nvPr/>
          </p:nvCxnSpPr>
          <p:spPr>
            <a:xfrm>
              <a:off x="3239852" y="1412777"/>
              <a:ext cx="0" cy="2214797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43 Conector angular"/>
          <p:cNvCxnSpPr/>
          <p:nvPr/>
        </p:nvCxnSpPr>
        <p:spPr>
          <a:xfrm>
            <a:off x="4932040" y="4415472"/>
            <a:ext cx="1368152" cy="1079748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8100392" y="1246748"/>
            <a:ext cx="720080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000" dirty="0" smtClean="0"/>
              <a:t>Reporte Contable Col.  R</a:t>
            </a:r>
            <a:endParaRPr lang="es-ES" sz="1000" dirty="0"/>
          </a:p>
        </p:txBody>
      </p:sp>
      <p:sp>
        <p:nvSpPr>
          <p:cNvPr id="48" name="47 CuadroTexto"/>
          <p:cNvSpPr txBox="1"/>
          <p:nvPr/>
        </p:nvSpPr>
        <p:spPr>
          <a:xfrm>
            <a:off x="8567936" y="2326868"/>
            <a:ext cx="324544" cy="36317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000" dirty="0" smtClean="0"/>
              <a:t>R</a:t>
            </a:r>
          </a:p>
          <a:p>
            <a:pPr algn="ctr"/>
            <a:r>
              <a:rPr lang="es-MX" sz="1000" dirty="0" smtClean="0"/>
              <a:t>E</a:t>
            </a:r>
          </a:p>
          <a:p>
            <a:pPr algn="ctr"/>
            <a:r>
              <a:rPr lang="es-MX" sz="1000" dirty="0" smtClean="0"/>
              <a:t>P</a:t>
            </a:r>
          </a:p>
          <a:p>
            <a:pPr algn="ctr"/>
            <a:r>
              <a:rPr lang="es-MX" sz="1000" dirty="0" smtClean="0"/>
              <a:t>O</a:t>
            </a:r>
          </a:p>
          <a:p>
            <a:pPr algn="ctr"/>
            <a:r>
              <a:rPr lang="es-MX" sz="1000" dirty="0" smtClean="0"/>
              <a:t>R</a:t>
            </a:r>
          </a:p>
          <a:p>
            <a:pPr algn="ctr"/>
            <a:r>
              <a:rPr lang="es-MX" sz="1000" dirty="0" smtClean="0"/>
              <a:t>T</a:t>
            </a:r>
          </a:p>
          <a:p>
            <a:pPr algn="ctr"/>
            <a:r>
              <a:rPr lang="es-MX" sz="1000" dirty="0" smtClean="0"/>
              <a:t>e </a:t>
            </a:r>
          </a:p>
          <a:p>
            <a:pPr algn="ctr"/>
            <a:endParaRPr lang="es-MX" sz="1000" dirty="0" smtClean="0"/>
          </a:p>
          <a:p>
            <a:pPr algn="ctr"/>
            <a:r>
              <a:rPr lang="es-MX" sz="1000" dirty="0" smtClean="0"/>
              <a:t>C</a:t>
            </a:r>
          </a:p>
          <a:p>
            <a:pPr algn="ctr"/>
            <a:r>
              <a:rPr lang="es-MX" sz="1000" dirty="0" smtClean="0"/>
              <a:t>o</a:t>
            </a:r>
          </a:p>
          <a:p>
            <a:pPr algn="ctr"/>
            <a:r>
              <a:rPr lang="es-MX" sz="1000" dirty="0" smtClean="0"/>
              <a:t>n</a:t>
            </a:r>
          </a:p>
          <a:p>
            <a:pPr algn="ctr"/>
            <a:r>
              <a:rPr lang="es-MX" sz="1000" dirty="0" smtClean="0"/>
              <a:t>t</a:t>
            </a:r>
          </a:p>
          <a:p>
            <a:pPr algn="ctr"/>
            <a:r>
              <a:rPr lang="es-MX" sz="1000" dirty="0" smtClean="0"/>
              <a:t>a</a:t>
            </a:r>
          </a:p>
          <a:p>
            <a:pPr algn="ctr"/>
            <a:r>
              <a:rPr lang="es-MX" sz="1000" dirty="0" smtClean="0"/>
              <a:t>b</a:t>
            </a:r>
          </a:p>
          <a:p>
            <a:pPr algn="ctr"/>
            <a:r>
              <a:rPr lang="es-MX" sz="1000" dirty="0" smtClean="0"/>
              <a:t>l</a:t>
            </a:r>
          </a:p>
          <a:p>
            <a:pPr algn="ctr"/>
            <a:r>
              <a:rPr lang="es-MX" sz="1000" dirty="0" smtClean="0"/>
              <a:t>e</a:t>
            </a:r>
          </a:p>
          <a:p>
            <a:pPr algn="ctr"/>
            <a:endParaRPr lang="es-MX" sz="1000" dirty="0" smtClean="0"/>
          </a:p>
          <a:p>
            <a:pPr algn="ctr"/>
            <a:r>
              <a:rPr lang="es-MX" sz="1000" dirty="0" smtClean="0"/>
              <a:t>C</a:t>
            </a:r>
          </a:p>
          <a:p>
            <a:pPr algn="ctr"/>
            <a:r>
              <a:rPr lang="es-MX" sz="1000" dirty="0" smtClean="0"/>
              <a:t>o</a:t>
            </a:r>
          </a:p>
          <a:p>
            <a:pPr algn="ctr"/>
            <a:r>
              <a:rPr lang="es-MX" sz="1000" dirty="0" smtClean="0"/>
              <a:t>l</a:t>
            </a:r>
          </a:p>
          <a:p>
            <a:pPr algn="ctr"/>
            <a:r>
              <a:rPr lang="es-MX" sz="1000" dirty="0" smtClean="0"/>
              <a:t>.</a:t>
            </a:r>
          </a:p>
          <a:p>
            <a:pPr algn="ctr"/>
            <a:endParaRPr lang="es-MX" sz="1000" dirty="0" smtClean="0"/>
          </a:p>
          <a:p>
            <a:pPr algn="ctr"/>
            <a:r>
              <a:rPr lang="es-MX" sz="1000" dirty="0" smtClean="0"/>
              <a:t>Z  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-252536" y="260648"/>
            <a:ext cx="9396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MX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Revelación contable versus estado jurídico por proceso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4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8752481">
            <a:off x="2337670" y="3573137"/>
            <a:ext cx="1208732" cy="525682"/>
          </a:xfrm>
          <a:prstGeom prst="leftArrow">
            <a:avLst>
              <a:gd name="adj1" fmla="val 36777"/>
              <a:gd name="adj2" fmla="val 49593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75656" y="5229200"/>
            <a:ext cx="1208732" cy="525682"/>
          </a:xfrm>
          <a:prstGeom prst="leftArrow">
            <a:avLst>
              <a:gd name="adj1" fmla="val 36777"/>
              <a:gd name="adj2" fmla="val 49593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427984" y="4365104"/>
            <a:ext cx="1499373" cy="525682"/>
          </a:xfrm>
          <a:prstGeom prst="leftArrow">
            <a:avLst>
              <a:gd name="adj1" fmla="val 36777"/>
              <a:gd name="adj2" fmla="val 49593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3048374">
            <a:off x="-26852" y="3207738"/>
            <a:ext cx="303543" cy="1841500"/>
          </a:xfrm>
          <a:prstGeom prst="upArrow">
            <a:avLst>
              <a:gd name="adj1" fmla="val 50000"/>
              <a:gd name="adj2" fmla="val 55531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3048374">
            <a:off x="2861844" y="4054200"/>
            <a:ext cx="258036" cy="1841500"/>
          </a:xfrm>
          <a:prstGeom prst="upArrow">
            <a:avLst>
              <a:gd name="adj1" fmla="val 50000"/>
              <a:gd name="adj2" fmla="val 69282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6 CuadroTexto"/>
          <p:cNvSpPr txBox="1">
            <a:spLocks noChangeArrowheads="1"/>
          </p:cNvSpPr>
          <p:nvPr/>
        </p:nvSpPr>
        <p:spPr bwMode="auto">
          <a:xfrm>
            <a:off x="357188" y="6215063"/>
            <a:ext cx="7500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b="1">
                <a:latin typeface="Agency FB" pitchFamily="34" charset="0"/>
              </a:rPr>
              <a:t>Determinar criterios para generar el informe</a:t>
            </a:r>
            <a:endParaRPr lang="es-ES" sz="1200" b="1">
              <a:latin typeface="Agency FB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71500"/>
            <a:ext cx="8715375" cy="5929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3048374">
            <a:off x="6541600" y="4614789"/>
            <a:ext cx="218103" cy="1841500"/>
          </a:xfrm>
          <a:prstGeom prst="upArrow">
            <a:avLst>
              <a:gd name="adj1" fmla="val 50000"/>
              <a:gd name="adj2" fmla="val 69282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" name="4 Marcador de contenido"/>
          <p:cNvSpPr txBox="1">
            <a:spLocks/>
          </p:cNvSpPr>
          <p:nvPr/>
        </p:nvSpPr>
        <p:spPr>
          <a:xfrm>
            <a:off x="251520" y="0"/>
            <a:ext cx="864096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CONSULTA  </a:t>
            </a: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APLICATIVO SIPROJ WEB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83568" y="1052736"/>
            <a:ext cx="7848872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3700" dirty="0" smtClean="0"/>
              <a:t>Guía ilustrativa </a:t>
            </a:r>
          </a:p>
          <a:p>
            <a:pPr algn="ctr">
              <a:buNone/>
            </a:pPr>
            <a:endParaRPr lang="es-MX" sz="3700" dirty="0" smtClean="0"/>
          </a:p>
          <a:p>
            <a:pPr>
              <a:buNone/>
            </a:pPr>
            <a:r>
              <a:rPr lang="es-MX" sz="3700" dirty="0" smtClean="0"/>
              <a:t>actualización a 31-diciembre-2012</a:t>
            </a:r>
          </a:p>
          <a:p>
            <a:pPr>
              <a:buNone/>
            </a:pPr>
            <a:endParaRPr lang="es-MX" sz="3700" dirty="0" smtClean="0"/>
          </a:p>
          <a:p>
            <a:pPr lvl="2">
              <a:buFont typeface="Wingdings" pitchFamily="2" charset="2"/>
              <a:buChar char="v"/>
            </a:pPr>
            <a:r>
              <a:rPr lang="es-MX" sz="2000" dirty="0" smtClean="0"/>
              <a:t>Consulta aplicativo SIPROJ WEB</a:t>
            </a:r>
          </a:p>
          <a:p>
            <a:pPr lvl="2">
              <a:buFont typeface="Wingdings" pitchFamily="2" charset="2"/>
              <a:buChar char="v"/>
            </a:pPr>
            <a:r>
              <a:rPr lang="es-MX" sz="2000" dirty="0" smtClean="0"/>
              <a:t>Opciones generación Reporte Contable Siproj Web</a:t>
            </a:r>
          </a:p>
          <a:p>
            <a:pPr lvl="2">
              <a:buFont typeface="Wingdings" pitchFamily="2" charset="2"/>
              <a:buChar char="v"/>
            </a:pPr>
            <a:r>
              <a:rPr lang="es-MX" sz="2000" dirty="0" smtClean="0"/>
              <a:t>Revelación contable versus estado jurídico por proceso</a:t>
            </a:r>
          </a:p>
          <a:p>
            <a:pPr lvl="2">
              <a:buFont typeface="Wingdings" pitchFamily="2" charset="2"/>
              <a:buChar char="v"/>
            </a:pPr>
            <a:r>
              <a:rPr lang="es-MX" sz="2000" dirty="0" smtClean="0"/>
              <a:t>Conciliación: Estructura Formatos Excel </a:t>
            </a:r>
          </a:p>
          <a:p>
            <a:pPr lvl="2">
              <a:buNone/>
            </a:pPr>
            <a:endParaRPr lang="es-MX" sz="2000" dirty="0" smtClean="0"/>
          </a:p>
          <a:p>
            <a:pPr lvl="1">
              <a:buFont typeface="Wingdings" pitchFamily="2" charset="2"/>
              <a:buChar char="v"/>
            </a:pPr>
            <a:endParaRPr lang="es-MX" sz="2400" dirty="0" smtClean="0"/>
          </a:p>
          <a:p>
            <a:pPr lvl="1">
              <a:buFont typeface="Wingdings" pitchFamily="2" charset="2"/>
              <a:buChar char="v"/>
            </a:pPr>
            <a:endParaRPr lang="es-MX" dirty="0" smtClean="0"/>
          </a:p>
        </p:txBody>
      </p:sp>
      <p:sp>
        <p:nvSpPr>
          <p:cNvPr id="3" name="4 Marcador de contenido"/>
          <p:cNvSpPr>
            <a:spLocks noGrp="1"/>
          </p:cNvSpPr>
          <p:nvPr>
            <p:ph idx="13"/>
          </p:nvPr>
        </p:nvSpPr>
        <p:spPr>
          <a:xfrm>
            <a:off x="0" y="188640"/>
            <a:ext cx="6804248" cy="5760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T E M A T I C A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3048374">
            <a:off x="5083823" y="4075827"/>
            <a:ext cx="313844" cy="1841500"/>
          </a:xfrm>
          <a:prstGeom prst="upArrow">
            <a:avLst>
              <a:gd name="adj1" fmla="val 50000"/>
              <a:gd name="adj2" fmla="val 69282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3048374">
            <a:off x="3715670" y="3211730"/>
            <a:ext cx="313844" cy="1841500"/>
          </a:xfrm>
          <a:prstGeom prst="upArrow">
            <a:avLst>
              <a:gd name="adj1" fmla="val 50000"/>
              <a:gd name="adj2" fmla="val 69282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3048374">
            <a:off x="3427638" y="4723897"/>
            <a:ext cx="313844" cy="1841500"/>
          </a:xfrm>
          <a:prstGeom prst="upArrow">
            <a:avLst>
              <a:gd name="adj1" fmla="val 50000"/>
              <a:gd name="adj2" fmla="val 69282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3048374">
            <a:off x="7750013" y="3063722"/>
            <a:ext cx="303541" cy="1841500"/>
          </a:xfrm>
          <a:prstGeom prst="upArrow">
            <a:avLst>
              <a:gd name="adj1" fmla="val 50000"/>
              <a:gd name="adj2" fmla="val 69282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3048374">
            <a:off x="2851574" y="3211730"/>
            <a:ext cx="313844" cy="1841500"/>
          </a:xfrm>
          <a:prstGeom prst="upArrow">
            <a:avLst>
              <a:gd name="adj1" fmla="val 50000"/>
              <a:gd name="adj2" fmla="val 69282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857250"/>
            <a:ext cx="8643937" cy="5529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6020955">
            <a:off x="2403338" y="3276788"/>
            <a:ext cx="241769" cy="1943166"/>
          </a:xfrm>
          <a:prstGeom prst="upArrow">
            <a:avLst>
              <a:gd name="adj1" fmla="val 50000"/>
              <a:gd name="adj2" fmla="val 5837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6020955">
            <a:off x="5299973" y="2540840"/>
            <a:ext cx="234036" cy="1968500"/>
          </a:xfrm>
          <a:prstGeom prst="upArrow">
            <a:avLst>
              <a:gd name="adj1" fmla="val 50000"/>
              <a:gd name="adj2" fmla="val 5837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" name="4 Marcador de contenido"/>
          <p:cNvSpPr txBox="1">
            <a:spLocks/>
          </p:cNvSpPr>
          <p:nvPr/>
        </p:nvSpPr>
        <p:spPr>
          <a:xfrm>
            <a:off x="467544" y="188640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CONSULTA  </a:t>
            </a:r>
            <a:r>
              <a:rPr kumimoji="0" lang="es-CO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APLICATIVO SIPROJ WEB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6020955">
            <a:off x="1467235" y="5437028"/>
            <a:ext cx="241769" cy="1943166"/>
          </a:xfrm>
          <a:prstGeom prst="upArrow">
            <a:avLst>
              <a:gd name="adj1" fmla="val 50000"/>
              <a:gd name="adj2" fmla="val 5837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" name="4 Marcador de contenido"/>
          <p:cNvSpPr txBox="1">
            <a:spLocks/>
          </p:cNvSpPr>
          <p:nvPr/>
        </p:nvSpPr>
        <p:spPr>
          <a:xfrm>
            <a:off x="0" y="188640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OTRAS CONSULTAS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980728"/>
            <a:ext cx="8964488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4755437" flipH="1" flipV="1">
            <a:off x="872032" y="3305712"/>
            <a:ext cx="348992" cy="1224481"/>
          </a:xfrm>
          <a:prstGeom prst="upArrow">
            <a:avLst>
              <a:gd name="adj1" fmla="val 50000"/>
              <a:gd name="adj2" fmla="val 5837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Marcador de contenido"/>
          <p:cNvSpPr txBox="1">
            <a:spLocks/>
          </p:cNvSpPr>
          <p:nvPr/>
        </p:nvSpPr>
        <p:spPr>
          <a:xfrm>
            <a:off x="0" y="188640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OTRAS CONSULTAS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1075"/>
            <a:ext cx="8280919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6020955">
            <a:off x="6291771" y="2268677"/>
            <a:ext cx="241769" cy="1943166"/>
          </a:xfrm>
          <a:prstGeom prst="upArrow">
            <a:avLst>
              <a:gd name="adj1" fmla="val 50000"/>
              <a:gd name="adj2" fmla="val 5837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" name="4 Marcador de contenido"/>
          <p:cNvSpPr txBox="1">
            <a:spLocks/>
          </p:cNvSpPr>
          <p:nvPr/>
        </p:nvSpPr>
        <p:spPr>
          <a:xfrm>
            <a:off x="0" y="188640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OTRAS CONSULTAS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85689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6020955">
            <a:off x="3859813" y="2972887"/>
            <a:ext cx="234036" cy="1968500"/>
          </a:xfrm>
          <a:prstGeom prst="upArrow">
            <a:avLst>
              <a:gd name="adj1" fmla="val 50000"/>
              <a:gd name="adj2" fmla="val 5837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3"/>
          </p:nvPr>
        </p:nvSpPr>
        <p:spPr>
          <a:xfrm>
            <a:off x="1187624" y="188640"/>
            <a:ext cx="6408712" cy="5760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CONSULTA  </a:t>
            </a:r>
            <a:r>
              <a:rPr lang="es-CO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APLICATIVO SIPROJ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7902508">
            <a:off x="2624992" y="3778768"/>
            <a:ext cx="1892300" cy="467519"/>
          </a:xfrm>
          <a:prstGeom prst="leftArrow">
            <a:avLst>
              <a:gd name="adj1" fmla="val 50000"/>
              <a:gd name="adj2" fmla="val 54001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6020955">
            <a:off x="2403338" y="3276788"/>
            <a:ext cx="241769" cy="1943166"/>
          </a:xfrm>
          <a:prstGeom prst="upArrow">
            <a:avLst>
              <a:gd name="adj1" fmla="val 50000"/>
              <a:gd name="adj2" fmla="val 5837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6020955">
            <a:off x="5299973" y="2540840"/>
            <a:ext cx="234036" cy="1968500"/>
          </a:xfrm>
          <a:prstGeom prst="upArrow">
            <a:avLst>
              <a:gd name="adj1" fmla="val 50000"/>
              <a:gd name="adj2" fmla="val 5837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" name="4 Marcador de contenido"/>
          <p:cNvSpPr txBox="1">
            <a:spLocks/>
          </p:cNvSpPr>
          <p:nvPr/>
        </p:nvSpPr>
        <p:spPr>
          <a:xfrm>
            <a:off x="0" y="188640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OTRAS CONSULTAS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6020955">
            <a:off x="5299973" y="2540840"/>
            <a:ext cx="234036" cy="1968500"/>
          </a:xfrm>
          <a:prstGeom prst="upArrow">
            <a:avLst>
              <a:gd name="adj1" fmla="val 50000"/>
              <a:gd name="adj2" fmla="val 5837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" name="4 Marcador de contenido"/>
          <p:cNvSpPr txBox="1">
            <a:spLocks/>
          </p:cNvSpPr>
          <p:nvPr/>
        </p:nvSpPr>
        <p:spPr>
          <a:xfrm>
            <a:off x="0" y="188640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OTRAS CONSULTAS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867645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3855187">
            <a:off x="3027483" y="3323717"/>
            <a:ext cx="440058" cy="2236589"/>
          </a:xfrm>
          <a:prstGeom prst="upArrow">
            <a:avLst>
              <a:gd name="adj1" fmla="val 50000"/>
              <a:gd name="adj2" fmla="val 5837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4 Marcador de contenido"/>
          <p:cNvSpPr txBox="1">
            <a:spLocks/>
          </p:cNvSpPr>
          <p:nvPr/>
        </p:nvSpPr>
        <p:spPr>
          <a:xfrm>
            <a:off x="0" y="188640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OTRAS CONSULTAS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316416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4975504">
            <a:off x="4516363" y="2338813"/>
            <a:ext cx="287439" cy="1771289"/>
          </a:xfrm>
          <a:prstGeom prst="upArrow">
            <a:avLst>
              <a:gd name="adj1" fmla="val 50000"/>
              <a:gd name="adj2" fmla="val 5837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6020955">
            <a:off x="2403338" y="3276788"/>
            <a:ext cx="241769" cy="1943166"/>
          </a:xfrm>
          <a:prstGeom prst="upArrow">
            <a:avLst>
              <a:gd name="adj1" fmla="val 50000"/>
              <a:gd name="adj2" fmla="val 5837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" name="4 Marcador de contenido"/>
          <p:cNvSpPr txBox="1">
            <a:spLocks/>
          </p:cNvSpPr>
          <p:nvPr/>
        </p:nvSpPr>
        <p:spPr>
          <a:xfrm>
            <a:off x="0" y="188640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OTRAS CONSULTAS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3138354">
            <a:off x="7899050" y="1911359"/>
            <a:ext cx="310843" cy="1968500"/>
          </a:xfrm>
          <a:prstGeom prst="upArrow">
            <a:avLst>
              <a:gd name="adj1" fmla="val 50000"/>
              <a:gd name="adj2" fmla="val 5837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4 Marcador de contenido"/>
          <p:cNvSpPr txBox="1">
            <a:spLocks/>
          </p:cNvSpPr>
          <p:nvPr/>
        </p:nvSpPr>
        <p:spPr>
          <a:xfrm>
            <a:off x="0" y="188640"/>
            <a:ext cx="8676456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OTRAS CONSULTAS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1296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3584500">
            <a:off x="1769844" y="3596137"/>
            <a:ext cx="275722" cy="1527090"/>
          </a:xfrm>
          <a:prstGeom prst="upArrow">
            <a:avLst>
              <a:gd name="adj1" fmla="val 50000"/>
              <a:gd name="adj2" fmla="val 5837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3"/>
          </p:nvPr>
        </p:nvSpPr>
        <p:spPr>
          <a:xfrm>
            <a:off x="395536" y="188640"/>
            <a:ext cx="7488832" cy="576064"/>
          </a:xfrm>
        </p:spPr>
        <p:txBody>
          <a:bodyPr>
            <a:normAutofit lnSpcReduction="10000"/>
          </a:bodyPr>
          <a:lstStyle/>
          <a:p>
            <a:r>
              <a:rPr lang="es-MX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REPORTE CONTABLE </a:t>
            </a:r>
            <a:r>
              <a:rPr lang="es-CO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SIPROJ</a:t>
            </a:r>
            <a:endParaRPr lang="es-ES" dirty="0"/>
          </a:p>
        </p:txBody>
      </p:sp>
      <p:sp>
        <p:nvSpPr>
          <p:cNvPr id="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647700" cy="431800"/>
          </a:xfrm>
          <a:prstGeom prst="actionButtonHome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08720"/>
            <a:ext cx="8572500" cy="56635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2151902">
            <a:off x="3609012" y="3533002"/>
            <a:ext cx="250524" cy="1955800"/>
          </a:xfrm>
          <a:prstGeom prst="upArrow">
            <a:avLst>
              <a:gd name="adj1" fmla="val 50000"/>
              <a:gd name="adj2" fmla="val 69432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971102" cy="5145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4 Marcador de contenido"/>
          <p:cNvSpPr txBox="1">
            <a:spLocks/>
          </p:cNvSpPr>
          <p:nvPr/>
        </p:nvSpPr>
        <p:spPr>
          <a:xfrm>
            <a:off x="395536" y="188640"/>
            <a:ext cx="748883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REPORTE CONTABLE </a:t>
            </a:r>
            <a:r>
              <a:rPr kumimoji="0" lang="es-CO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SIPROJ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647700" cy="431800"/>
          </a:xfrm>
          <a:prstGeom prst="actionButtonHome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642938"/>
            <a:ext cx="8572500" cy="5886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2744223">
            <a:off x="4981251" y="555374"/>
            <a:ext cx="862013" cy="1955800"/>
          </a:xfrm>
          <a:prstGeom prst="upArrow">
            <a:avLst>
              <a:gd name="adj1" fmla="val 50000"/>
              <a:gd name="adj2" fmla="val 69432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 rot="18271543">
            <a:off x="4960938" y="1227137"/>
            <a:ext cx="104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200" dirty="0"/>
              <a:t>Pretensión</a:t>
            </a:r>
            <a:endParaRPr lang="es-ES" sz="1200" dirty="0"/>
          </a:p>
        </p:txBody>
      </p:sp>
      <p:sp>
        <p:nvSpPr>
          <p:cNvPr id="9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1867903">
            <a:off x="6049963" y="1081088"/>
            <a:ext cx="258762" cy="1292225"/>
          </a:xfrm>
          <a:prstGeom prst="upArrow">
            <a:avLst>
              <a:gd name="adj1" fmla="val 50000"/>
              <a:gd name="adj2" fmla="val 6966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2285648">
            <a:off x="6513513" y="1141413"/>
            <a:ext cx="269875" cy="1246187"/>
          </a:xfrm>
          <a:prstGeom prst="upArrow">
            <a:avLst>
              <a:gd name="adj1" fmla="val 50000"/>
              <a:gd name="adj2" fmla="val 69329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2" name="4 Marcador de contenido"/>
          <p:cNvSpPr txBox="1">
            <a:spLocks/>
          </p:cNvSpPr>
          <p:nvPr/>
        </p:nvSpPr>
        <p:spPr>
          <a:xfrm>
            <a:off x="395536" y="188640"/>
            <a:ext cx="748883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REPORTE CONTABLE </a:t>
            </a:r>
            <a:r>
              <a:rPr kumimoji="0" lang="es-CO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SIPROJ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647700" cy="431800"/>
          </a:xfrm>
          <a:prstGeom prst="actionButtonHome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71500"/>
            <a:ext cx="8734425" cy="5857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1867903">
            <a:off x="2549525" y="866775"/>
            <a:ext cx="258763" cy="1292225"/>
          </a:xfrm>
          <a:prstGeom prst="upArrow">
            <a:avLst>
              <a:gd name="adj1" fmla="val 50000"/>
              <a:gd name="adj2" fmla="val 6966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1867903">
            <a:off x="3121025" y="866775"/>
            <a:ext cx="258763" cy="1292225"/>
          </a:xfrm>
          <a:prstGeom prst="upArrow">
            <a:avLst>
              <a:gd name="adj1" fmla="val 50000"/>
              <a:gd name="adj2" fmla="val 6966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1867903">
            <a:off x="1835150" y="866775"/>
            <a:ext cx="258763" cy="1292225"/>
          </a:xfrm>
          <a:prstGeom prst="upArrow">
            <a:avLst>
              <a:gd name="adj1" fmla="val 50000"/>
              <a:gd name="adj2" fmla="val 6966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1867903">
            <a:off x="1406525" y="866775"/>
            <a:ext cx="258763" cy="1292225"/>
          </a:xfrm>
          <a:prstGeom prst="upArrow">
            <a:avLst>
              <a:gd name="adj1" fmla="val 50000"/>
              <a:gd name="adj2" fmla="val 6966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11" name="4 Marcador de contenido"/>
          <p:cNvSpPr txBox="1">
            <a:spLocks/>
          </p:cNvSpPr>
          <p:nvPr/>
        </p:nvSpPr>
        <p:spPr>
          <a:xfrm>
            <a:off x="395536" y="188640"/>
            <a:ext cx="748883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REPORTE CONTABLE </a:t>
            </a:r>
            <a:r>
              <a:rPr kumimoji="0" lang="es-CO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SIPROJ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647700" cy="431800"/>
          </a:xfrm>
          <a:prstGeom prst="actionButtonHome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71500"/>
            <a:ext cx="8734425" cy="5857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2514461">
            <a:off x="3941763" y="727075"/>
            <a:ext cx="658812" cy="1601788"/>
          </a:xfrm>
          <a:prstGeom prst="upArrow">
            <a:avLst>
              <a:gd name="adj1" fmla="val 50000"/>
              <a:gd name="adj2" fmla="val 69338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1867903">
            <a:off x="5978525" y="1009650"/>
            <a:ext cx="258763" cy="1292225"/>
          </a:xfrm>
          <a:prstGeom prst="upArrow">
            <a:avLst>
              <a:gd name="adj1" fmla="val 50000"/>
              <a:gd name="adj2" fmla="val 69660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" name="4 Marcador de contenido"/>
          <p:cNvSpPr txBox="1">
            <a:spLocks/>
          </p:cNvSpPr>
          <p:nvPr/>
        </p:nvSpPr>
        <p:spPr>
          <a:xfrm>
            <a:off x="395536" y="188640"/>
            <a:ext cx="748883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REPORTE CONTABLE </a:t>
            </a:r>
            <a:r>
              <a:rPr kumimoji="0" lang="es-CO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SIPROJ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CuadroTexto"/>
          <p:cNvSpPr txBox="1"/>
          <p:nvPr/>
        </p:nvSpPr>
        <p:spPr>
          <a:xfrm rot="17944182">
            <a:off x="3745847" y="1223303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CONTINGENTE</a:t>
            </a:r>
            <a:endParaRPr lang="es-ES" sz="10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3"/>
          </p:nvPr>
        </p:nvSpPr>
        <p:spPr>
          <a:xfrm>
            <a:off x="1547664" y="188640"/>
            <a:ext cx="6696744" cy="5760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CONSULTA  </a:t>
            </a:r>
            <a:r>
              <a:rPr lang="es-CO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APLICATIVO SIPROJ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4896907">
            <a:off x="1834841" y="3805325"/>
            <a:ext cx="1892300" cy="467519"/>
          </a:xfrm>
          <a:prstGeom prst="leftArrow">
            <a:avLst>
              <a:gd name="adj1" fmla="val 50000"/>
              <a:gd name="adj2" fmla="val 54001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647700" cy="431800"/>
          </a:xfrm>
          <a:prstGeom prst="actionButtonHome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" name="4 Marcador de contenido"/>
          <p:cNvSpPr txBox="1">
            <a:spLocks/>
          </p:cNvSpPr>
          <p:nvPr/>
        </p:nvSpPr>
        <p:spPr>
          <a:xfrm>
            <a:off x="395536" y="188640"/>
            <a:ext cx="748883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CONCILIACIÓN PROCESOS EN CONTRA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96448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647700" cy="431800"/>
          </a:xfrm>
          <a:prstGeom prst="actionButtonHome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" name="4 Marcador de contenido"/>
          <p:cNvSpPr txBox="1">
            <a:spLocks/>
          </p:cNvSpPr>
          <p:nvPr/>
        </p:nvSpPr>
        <p:spPr>
          <a:xfrm>
            <a:off x="395536" y="188640"/>
            <a:ext cx="748883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CONCILIACIÓN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647700" cy="431800"/>
          </a:xfrm>
          <a:prstGeom prst="actionButtonHome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" name="4 Marcador de contenido"/>
          <p:cNvSpPr txBox="1">
            <a:spLocks/>
          </p:cNvSpPr>
          <p:nvPr/>
        </p:nvSpPr>
        <p:spPr>
          <a:xfrm>
            <a:off x="395536" y="188640"/>
            <a:ext cx="748883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CONCILIACIÓN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40650" y="5589588"/>
            <a:ext cx="647700" cy="431800"/>
          </a:xfrm>
          <a:prstGeom prst="actionButtonHome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9" name="4 Marcador de contenido"/>
          <p:cNvSpPr txBox="1">
            <a:spLocks/>
          </p:cNvSpPr>
          <p:nvPr/>
        </p:nvSpPr>
        <p:spPr>
          <a:xfrm>
            <a:off x="395536" y="188640"/>
            <a:ext cx="748883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MX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SEGUIMIETNO</a:t>
            </a:r>
            <a:r>
              <a:rPr kumimoji="0" lang="es-MX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 PROCESOS JUDICIALES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141277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1518" y="836716"/>
          <a:ext cx="8424937" cy="5616619"/>
        </p:xfrm>
        <a:graphic>
          <a:graphicData uri="http://schemas.openxmlformats.org/drawingml/2006/table">
            <a:tbl>
              <a:tblPr/>
              <a:tblGrid>
                <a:gridCol w="366302"/>
                <a:gridCol w="528319"/>
                <a:gridCol w="2190765"/>
                <a:gridCol w="641029"/>
                <a:gridCol w="629287"/>
                <a:gridCol w="629287"/>
                <a:gridCol w="619895"/>
                <a:gridCol w="666857"/>
                <a:gridCol w="838267"/>
                <a:gridCol w="1314929"/>
              </a:tblGrid>
              <a:tr h="290104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lgerian"/>
                        </a:rPr>
                        <a:t>DIRECCIÓN DISTRITAL DE CONTABILIDAD</a:t>
                      </a:r>
                      <a:br>
                        <a:rPr lang="es-ES" sz="500" b="1" i="0" u="none" strike="noStrike">
                          <a:latin typeface="Algerian"/>
                        </a:rPr>
                      </a:br>
                      <a:r>
                        <a:rPr lang="es-ES" sz="500" b="1" i="0" u="none" strike="noStrike">
                          <a:latin typeface="Algerian"/>
                        </a:rPr>
                        <a:t>SUBDIRECCIÓN DE CONsolidación, gestión e investigación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2481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es-ES" sz="700" b="1" i="0" u="none" strike="noStrike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700" b="1" i="0" u="none" strike="noStrike">
                          <a:latin typeface="Arial"/>
                        </a:rPr>
                        <a:t>Seguimiento a Procesos Judiciales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66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latin typeface="Tahoma"/>
                        </a:rPr>
                        <a:t>ENTIDAD: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latin typeface="Tahoma"/>
                        </a:rPr>
                        <a:t>FDL DE ENGATIVA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/>
                      </a:r>
                      <a:br>
                        <a:rPr lang="es-ES" sz="300" b="1" i="0" u="none" strike="noStrike">
                          <a:latin typeface="Arial"/>
                        </a:rPr>
                      </a:br>
                      <a:r>
                        <a:rPr lang="es-ES" sz="300" b="1" i="0" u="none" strike="noStrike">
                          <a:latin typeface="Arial"/>
                        </a:rPr>
                        <a:t>NUMERO PROCESOS JUDICIALES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SALDOS</a:t>
                      </a:r>
                      <a:br>
                        <a:rPr lang="es-ES" sz="300" b="1" i="0" u="none" strike="noStrike">
                          <a:latin typeface="Arial"/>
                        </a:rPr>
                      </a:br>
                      <a:r>
                        <a:rPr lang="es-ES" sz="300" b="1" i="0" u="none" strike="noStrike">
                          <a:latin typeface="Arial"/>
                        </a:rPr>
                        <a:t>Cifras en miles de pesos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PARTIDAS CONCILIATORIAS</a:t>
                      </a:r>
                      <a:br>
                        <a:rPr lang="es-ES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</a:tr>
              <a:tr h="96701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latin typeface="Tahoma"/>
                        </a:rPr>
                        <a:t>CODIGO: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latin typeface="Tahoma"/>
                        </a:rPr>
                        <a:t>210111001010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2025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latin typeface="Tahoma"/>
                        </a:rPr>
                        <a:t>FECHA DE CORTE: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latin typeface="Tahoma"/>
                        </a:rPr>
                        <a:t>30/09/2012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95791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CUENTA / SUBCUENTA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Contabilidad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SIPROJ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DIFERENCIA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ES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s-ES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CGN_2005_001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SIPROJ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DIFERENCIA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477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PRETENSIÓN</a:t>
                      </a:r>
                    </a:p>
                  </a:txBody>
                  <a:tcPr marL="0" marR="0" marT="0" marB="0" vert="wordArt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939090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OTRAS CUENTAS ACREEDORAS DE CONTROL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-4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191.201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-191.201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535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Procesos activos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9C0006"/>
                          </a:solidFill>
                          <a:latin typeface="Tahoma"/>
                        </a:rPr>
                        <a:t>-4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191.201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9C0006"/>
                          </a:solidFill>
                          <a:latin typeface="Tahoma"/>
                        </a:rPr>
                        <a:t>-191.201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400" b="0" i="0" u="none" strike="noStrike">
                          <a:latin typeface="Arial"/>
                        </a:rPr>
                        <a:t>SIPROJ, presenta pro en $0,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128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Procesos desfavorables terminados sin cumplimiento (con erogación económica)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014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Procesos desfavorables terminados sin cumplimiento (con obligación de hacer)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2025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es-ES" sz="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FALLOS O VALORACIÓN</a:t>
                      </a:r>
                    </a:p>
                  </a:txBody>
                  <a:tcPr marL="0" marR="0" marT="0" marB="0" vert="wordArtVert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9120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LITIGIOS Y MECANISMOS ALTERNATIVOS DE SOLUCIÓN DE CONFLICTOS*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9C0006"/>
                          </a:solidFill>
                          <a:latin typeface="Tahoma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70.667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-70.667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2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Procesos activos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9C0006"/>
                          </a:solidFill>
                          <a:latin typeface="Tahoma"/>
                        </a:rPr>
                        <a:t>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70.667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9C0006"/>
                          </a:solidFill>
                          <a:latin typeface="Tahoma"/>
                        </a:rPr>
                        <a:t>-70.667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latin typeface="Arial"/>
                        </a:rPr>
                        <a:t>En SIPROJ, presenta 1 proc en $0.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047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Procesos desfavorables terminados sin cumplimiento (con erogación económica)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34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Procesos desfavorables terminados sin cumplimiento (con obligación de hacer)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47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2460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CRÉDITOS JUDICIALES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128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Procesos desfavorables terminados sin cumplimiento (con erogación económica)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34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Procesos desfavorables terminados sin cumplimiento (con obligación de hacer)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3083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271005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LITIGIOS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9C0006"/>
                          </a:solidFill>
                          <a:latin typeface="Tahoma"/>
                        </a:rPr>
                        <a:t>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FF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82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Procesos activos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400" b="0" i="0" u="none" strike="noStrike">
                          <a:latin typeface="Arial"/>
                        </a:rPr>
                        <a:t>En SIPROJ, presenta 1 proc en $0.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128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Procesos desfavorables terminados sin cumplimiento (con erogación económica)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934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Procesos desfavorables terminados sin cumplimiento (con obligación de hacer)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b="1" i="0" u="none" strike="noStrike">
                          <a:solidFill>
                            <a:srgbClr val="008000"/>
                          </a:solidFill>
                          <a:latin typeface="Tahoma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96701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Fuente: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CGN-2005-001  almacenado por la entidad en el proceso de validación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17375D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17375D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17375D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17375D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6701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3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Reporte Contable generado en SIPROJ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17375D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17375D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17375D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17375D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17375D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701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Conciliación reportada por la entidad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17375D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17375D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17375D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17375D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17375D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701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400" b="1" i="0" u="none" strike="noStrike">
                          <a:latin typeface="Arial"/>
                        </a:rPr>
                        <a:t>OBSERVACIONES: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17375D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17375D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17375D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013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013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013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714"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Elaboró: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3"/>
          </p:nvPr>
        </p:nvSpPr>
        <p:spPr>
          <a:xfrm>
            <a:off x="1547664" y="188640"/>
            <a:ext cx="6696744" cy="5760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CONSULTA  </a:t>
            </a:r>
            <a:r>
              <a:rPr lang="es-CO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APLICATIVO SIPROJ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3"/>
          </p:nvPr>
        </p:nvSpPr>
        <p:spPr>
          <a:xfrm>
            <a:off x="1547664" y="188640"/>
            <a:ext cx="6696744" cy="5760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CONSULTA  </a:t>
            </a:r>
            <a:r>
              <a:rPr lang="es-CO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APLICATIVO SIPROJ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7766347">
            <a:off x="3099969" y="3931704"/>
            <a:ext cx="1892300" cy="467519"/>
          </a:xfrm>
          <a:prstGeom prst="leftArrow">
            <a:avLst>
              <a:gd name="adj1" fmla="val 50000"/>
              <a:gd name="adj2" fmla="val 54001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3"/>
          </p:nvPr>
        </p:nvSpPr>
        <p:spPr>
          <a:xfrm>
            <a:off x="1547664" y="188640"/>
            <a:ext cx="6696744" cy="5760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CONSULTA  </a:t>
            </a:r>
            <a:r>
              <a:rPr lang="es-CO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APLICATIVO SIPROJ</a:t>
            </a:r>
            <a:endParaRPr lang="es-E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9740716">
            <a:off x="3981249" y="3666746"/>
            <a:ext cx="1892300" cy="467519"/>
          </a:xfrm>
          <a:prstGeom prst="leftArrow">
            <a:avLst>
              <a:gd name="adj1" fmla="val 50000"/>
              <a:gd name="adj2" fmla="val 54001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7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9574712">
            <a:off x="3750298" y="3195232"/>
            <a:ext cx="1892300" cy="467519"/>
          </a:xfrm>
          <a:prstGeom prst="leftArrow">
            <a:avLst>
              <a:gd name="adj1" fmla="val 50000"/>
              <a:gd name="adj2" fmla="val 54001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8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8718760">
            <a:off x="2520649" y="5294058"/>
            <a:ext cx="1892300" cy="467519"/>
          </a:xfrm>
          <a:prstGeom prst="leftArrow">
            <a:avLst>
              <a:gd name="adj1" fmla="val 50000"/>
              <a:gd name="adj2" fmla="val 54001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3"/>
          </p:nvPr>
        </p:nvSpPr>
        <p:spPr>
          <a:xfrm>
            <a:off x="1547664" y="188640"/>
            <a:ext cx="6696744" cy="5760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CONSULTA  </a:t>
            </a:r>
            <a:r>
              <a:rPr lang="es-CO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oper Black" pitchFamily="18" charset="0"/>
              </a:rPr>
              <a:t>APLICATIVO SIPROJ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9055429">
            <a:off x="6930358" y="3141847"/>
            <a:ext cx="1892300" cy="467519"/>
          </a:xfrm>
          <a:prstGeom prst="leftArrow">
            <a:avLst>
              <a:gd name="adj1" fmla="val 50000"/>
              <a:gd name="adj2" fmla="val 54001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3048374">
            <a:off x="3039761" y="4589488"/>
            <a:ext cx="313845" cy="1398015"/>
          </a:xfrm>
          <a:prstGeom prst="upArrow">
            <a:avLst>
              <a:gd name="adj1" fmla="val 50000"/>
              <a:gd name="adj2" fmla="val 69282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  <p:sp>
        <p:nvSpPr>
          <p:cNvPr id="6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19600871">
            <a:off x="6265449" y="1112369"/>
            <a:ext cx="1567195" cy="342477"/>
          </a:xfrm>
          <a:prstGeom prst="leftArrow">
            <a:avLst>
              <a:gd name="adj1" fmla="val 44528"/>
              <a:gd name="adj2" fmla="val 54017"/>
            </a:avLst>
          </a:prstGeom>
          <a:solidFill>
            <a:srgbClr val="FF0000"/>
          </a:solidFill>
          <a:ln w="127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C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2974</TotalTime>
  <Words>489</Words>
  <Application>Microsoft Office PowerPoint</Application>
  <PresentationFormat>Presentación en pantalla (4:3)</PresentationFormat>
  <Paragraphs>277</Paragraphs>
  <Slides>43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Alcaldia Mayor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Gabriel Gonzalo Clavijo Serrano</dc:creator>
  <cp:lastModifiedBy> </cp:lastModifiedBy>
  <cp:revision>340</cp:revision>
  <dcterms:created xsi:type="dcterms:W3CDTF">2008-01-17T20:49:14Z</dcterms:created>
  <dcterms:modified xsi:type="dcterms:W3CDTF">2013-04-23T21:15:54Z</dcterms:modified>
</cp:coreProperties>
</file>